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vml" ContentType="application/vnd.openxmlformats-officedocument.vmlDrawing"/>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60" r:id="rId2"/>
    <p:sldId id="262" r:id="rId3"/>
    <p:sldId id="466" r:id="rId4"/>
    <p:sldId id="467" r:id="rId5"/>
    <p:sldId id="468" r:id="rId6"/>
    <p:sldId id="469" r:id="rId7"/>
    <p:sldId id="470" r:id="rId8"/>
    <p:sldId id="471" r:id="rId9"/>
    <p:sldId id="472" r:id="rId10"/>
    <p:sldId id="349" r:id="rId11"/>
    <p:sldId id="473" r:id="rId12"/>
    <p:sldId id="474" r:id="rId13"/>
    <p:sldId id="475" r:id="rId14"/>
    <p:sldId id="476" r:id="rId15"/>
    <p:sldId id="477" r:id="rId16"/>
    <p:sldId id="288" r:id="rId17"/>
    <p:sldId id="478" r:id="rId18"/>
    <p:sldId id="479" r:id="rId19"/>
    <p:sldId id="480" r:id="rId20"/>
    <p:sldId id="481" r:id="rId21"/>
    <p:sldId id="482" r:id="rId22"/>
    <p:sldId id="483" r:id="rId23"/>
    <p:sldId id="484" r:id="rId24"/>
    <p:sldId id="511" r:id="rId25"/>
    <p:sldId id="485" r:id="rId26"/>
    <p:sldId id="332" r:id="rId27"/>
    <p:sldId id="486" r:id="rId28"/>
    <p:sldId id="333" r:id="rId29"/>
    <p:sldId id="487" r:id="rId30"/>
    <p:sldId id="488" r:id="rId31"/>
    <p:sldId id="489" r:id="rId32"/>
    <p:sldId id="490" r:id="rId33"/>
    <p:sldId id="491" r:id="rId34"/>
    <p:sldId id="492" r:id="rId35"/>
    <p:sldId id="512" r:id="rId36"/>
    <p:sldId id="513" r:id="rId37"/>
    <p:sldId id="335" r:id="rId38"/>
    <p:sldId id="493" r:id="rId39"/>
    <p:sldId id="494" r:id="rId40"/>
    <p:sldId id="495" r:id="rId41"/>
    <p:sldId id="496" r:id="rId42"/>
    <p:sldId id="497" r:id="rId43"/>
    <p:sldId id="498" r:id="rId44"/>
    <p:sldId id="499" r:id="rId45"/>
    <p:sldId id="500" r:id="rId46"/>
    <p:sldId id="501" r:id="rId47"/>
    <p:sldId id="336" r:id="rId48"/>
    <p:sldId id="505" r:id="rId49"/>
    <p:sldId id="502" r:id="rId50"/>
    <p:sldId id="503" r:id="rId51"/>
    <p:sldId id="504" r:id="rId52"/>
    <p:sldId id="506" r:id="rId53"/>
    <p:sldId id="507" r:id="rId54"/>
    <p:sldId id="337" r:id="rId55"/>
    <p:sldId id="508" r:id="rId56"/>
    <p:sldId id="509" r:id="rId57"/>
    <p:sldId id="510" r:id="rId5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78"/>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3766905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31264109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37717286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22379759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14012233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100033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15035632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26682815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3071663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890615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31874100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25285504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24017708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extLst>
      <p:ext uri="{BB962C8B-B14F-4D97-AF65-F5344CB8AC3E}">
        <p14:creationId xmlns:p14="http://schemas.microsoft.com/office/powerpoint/2010/main" val="40829757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25</a:t>
            </a:fld>
            <a:endParaRPr lang="zh-CN" altLang="en-US"/>
          </a:p>
        </p:txBody>
      </p:sp>
    </p:spTree>
    <p:extLst>
      <p:ext uri="{BB962C8B-B14F-4D97-AF65-F5344CB8AC3E}">
        <p14:creationId xmlns:p14="http://schemas.microsoft.com/office/powerpoint/2010/main" val="3286038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3561710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717464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2176812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3493493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36090575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26028892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154022163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00542"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183095" y="874706"/>
            <a:ext cx="117220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572098"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708172" y="874706"/>
            <a:ext cx="122506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专题四</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1800493" cy="369332"/>
          </a:xfrm>
          <a:prstGeom prst="rect">
            <a:avLst/>
          </a:prstGeom>
          <a:noFill/>
        </p:spPr>
        <p:txBody>
          <a:bodyPr wrap="none" rtlCol="0">
            <a:spAutoFit/>
          </a:bodyPr>
          <a:lstStyle/>
          <a:p>
            <a:r>
              <a:rPr lang="zh-CN" altLang="zh-CN" sz="1800" b="1" dirty="0" smtClean="0">
                <a:solidFill>
                  <a:srgbClr val="C00000"/>
                </a:solidFill>
              </a:rPr>
              <a:t>论述类文章阅读</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995936"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5573273"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满分方略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slide" Target="slide10.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slide" Target="slide10.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slide" Target="slide10.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slide" Target="slide10.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26.xml"/><Relationship Id="rId4" Type="http://schemas.openxmlformats.org/officeDocument/2006/relationships/slide" Target="slide37.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26.xml"/><Relationship Id="rId4" Type="http://schemas.openxmlformats.org/officeDocument/2006/relationships/slide" Target="slide37.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26.xml"/><Relationship Id="rId4" Type="http://schemas.openxmlformats.org/officeDocument/2006/relationships/slide" Target="slide37.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26.xml"/><Relationship Id="rId4" Type="http://schemas.openxmlformats.org/officeDocument/2006/relationships/slide" Target="slide37.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slide" Target="slide10.xml"/></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26.xml"/><Relationship Id="rId4" Type="http://schemas.openxmlformats.org/officeDocument/2006/relationships/slide" Target="slide37.xml"/></Relationships>
</file>

<file path=ppt/slides/_rels/slide2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26.xml"/><Relationship Id="rId4" Type="http://schemas.openxmlformats.org/officeDocument/2006/relationships/slide" Target="slide37.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1.docx"/><Relationship Id="rId3" Type="http://schemas.openxmlformats.org/officeDocument/2006/relationships/notesSlide" Target="../notesSlides/notesSlide21.xml"/><Relationship Id="rId7" Type="http://schemas.openxmlformats.org/officeDocument/2006/relationships/slide" Target="slide28.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slide" Target="slide26.xml"/><Relationship Id="rId5" Type="http://schemas.openxmlformats.org/officeDocument/2006/relationships/slide" Target="slide37.xml"/><Relationship Id="rId4" Type="http://schemas.openxmlformats.org/officeDocument/2006/relationships/slide" Target="slide16.xml"/><Relationship Id="rId9" Type="http://schemas.openxmlformats.org/officeDocument/2006/relationships/image" Target="../media/image10.emf"/></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notesSlide" Target="../notesSlides/notesSlide22.xml"/><Relationship Id="rId7" Type="http://schemas.openxmlformats.org/officeDocument/2006/relationships/slide" Target="slide28.xml"/><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slide" Target="slide26.xml"/><Relationship Id="rId5" Type="http://schemas.openxmlformats.org/officeDocument/2006/relationships/slide" Target="slide37.xml"/><Relationship Id="rId4" Type="http://schemas.openxmlformats.org/officeDocument/2006/relationships/slide" Target="slide16.xml"/><Relationship Id="rId9" Type="http://schemas.openxmlformats.org/officeDocument/2006/relationships/image" Target="../media/image11.emf"/></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notesSlide" Target="../notesSlides/notesSlide23.xml"/><Relationship Id="rId7" Type="http://schemas.openxmlformats.org/officeDocument/2006/relationships/slide" Target="slide28.xml"/><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slide" Target="slide26.xml"/><Relationship Id="rId5" Type="http://schemas.openxmlformats.org/officeDocument/2006/relationships/slide" Target="slide37.xml"/><Relationship Id="rId4" Type="http://schemas.openxmlformats.org/officeDocument/2006/relationships/slide" Target="slide16.xml"/><Relationship Id="rId9" Type="http://schemas.openxmlformats.org/officeDocument/2006/relationships/image" Target="../media/image12.emf"/></Relationships>
</file>

<file path=ppt/slides/_rels/slide25.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notesSlide" Target="../notesSlides/notesSlide24.xml"/><Relationship Id="rId7" Type="http://schemas.openxmlformats.org/officeDocument/2006/relationships/slide" Target="slide37.xml"/><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slide" Target="slide16.xml"/><Relationship Id="rId5" Type="http://schemas.openxmlformats.org/officeDocument/2006/relationships/image" Target="../media/image13.emf"/><Relationship Id="rId4" Type="http://schemas.openxmlformats.org/officeDocument/2006/relationships/package" Target="../embeddings/Microsoft_Word___4.docx"/><Relationship Id="rId9" Type="http://schemas.openxmlformats.org/officeDocument/2006/relationships/slide" Target="slide28.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8.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slide" Target="slide10.xml"/></Relationships>
</file>

<file path=ppt/slides/_rels/slide3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8.xml"/></Relationships>
</file>

<file path=ppt/slides/_rels/slide3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8.xml"/></Relationships>
</file>

<file path=ppt/slides/_rels/slide3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37.xml"/><Relationship Id="rId4" Type="http://schemas.openxmlformats.org/officeDocument/2006/relationships/slide" Target="slide28.xml"/></Relationships>
</file>

<file path=ppt/slides/_rels/slide33.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16.xml"/><Relationship Id="rId7" Type="http://schemas.openxmlformats.org/officeDocument/2006/relationships/package" Target="../embeddings/Microsoft_Word___5.docx"/><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slide" Target="slide37.xml"/><Relationship Id="rId5" Type="http://schemas.openxmlformats.org/officeDocument/2006/relationships/slide" Target="slide28.xml"/><Relationship Id="rId4" Type="http://schemas.openxmlformats.org/officeDocument/2006/relationships/slide" Target="slide26.xml"/></Relationships>
</file>

<file path=ppt/slides/_rels/slide34.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16.xml"/><Relationship Id="rId7" Type="http://schemas.openxmlformats.org/officeDocument/2006/relationships/package" Target="../embeddings/Microsoft_Word___6.docx"/><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slide" Target="slide37.xml"/><Relationship Id="rId5" Type="http://schemas.openxmlformats.org/officeDocument/2006/relationships/slide" Target="slide28.xml"/><Relationship Id="rId4" Type="http://schemas.openxmlformats.org/officeDocument/2006/relationships/slide" Target="slide26.xml"/></Relationships>
</file>

<file path=ppt/slides/_rels/slide35.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slide" Target="slide16.xml"/><Relationship Id="rId7" Type="http://schemas.openxmlformats.org/officeDocument/2006/relationships/package" Target="../embeddings/Microsoft_Word___7.docx"/><Relationship Id="rId2" Type="http://schemas.openxmlformats.org/officeDocument/2006/relationships/slideLayout" Target="../slideLayouts/slideLayout9.xml"/><Relationship Id="rId1" Type="http://schemas.openxmlformats.org/officeDocument/2006/relationships/vmlDrawing" Target="../drawings/vmlDrawing7.vml"/><Relationship Id="rId6" Type="http://schemas.openxmlformats.org/officeDocument/2006/relationships/slide" Target="slide37.xml"/><Relationship Id="rId5" Type="http://schemas.openxmlformats.org/officeDocument/2006/relationships/slide" Target="slide28.xml"/><Relationship Id="rId4" Type="http://schemas.openxmlformats.org/officeDocument/2006/relationships/slide" Target="slide26.xml"/></Relationships>
</file>

<file path=ppt/slides/_rels/slide36.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slide" Target="slide16.xml"/><Relationship Id="rId7" Type="http://schemas.openxmlformats.org/officeDocument/2006/relationships/package" Target="../embeddings/Microsoft_Word___8.docx"/><Relationship Id="rId2" Type="http://schemas.openxmlformats.org/officeDocument/2006/relationships/slideLayout" Target="../slideLayouts/slideLayout9.xml"/><Relationship Id="rId1" Type="http://schemas.openxmlformats.org/officeDocument/2006/relationships/vmlDrawing" Target="../drawings/vmlDrawing8.vml"/><Relationship Id="rId6" Type="http://schemas.openxmlformats.org/officeDocument/2006/relationships/slide" Target="slide37.xml"/><Relationship Id="rId5" Type="http://schemas.openxmlformats.org/officeDocument/2006/relationships/slide" Target="slide28.xml"/><Relationship Id="rId4" Type="http://schemas.openxmlformats.org/officeDocument/2006/relationships/slide" Target="slide26.xml"/></Relationships>
</file>

<file path=ppt/slides/_rels/slide3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38.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39.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slide" Target="slide10.xml"/></Relationships>
</file>

<file path=ppt/slides/_rels/slide40.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41.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42.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43.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44.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45.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4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4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48.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49.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slide" Target="slide10.xml"/></Relationships>
</file>

<file path=ppt/slides/_rels/slide50.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51.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52.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53.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54.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55.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5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5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16.xml"/><Relationship Id="rId1" Type="http://schemas.openxmlformats.org/officeDocument/2006/relationships/slideLayout" Target="../slideLayouts/slideLayout9.xml"/><Relationship Id="rId5" Type="http://schemas.openxmlformats.org/officeDocument/2006/relationships/slide" Target="slide54.xml"/><Relationship Id="rId4" Type="http://schemas.openxmlformats.org/officeDocument/2006/relationships/slide" Target="slide47.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slide" Target="slide10.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slide" Target="slide10.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sz="3200" dirty="0"/>
              <a:t>专题四　论述类文章阅读</a:t>
            </a:r>
          </a:p>
        </p:txBody>
      </p:sp>
    </p:spTree>
    <p:extLst>
      <p:ext uri="{BB962C8B-B14F-4D97-AF65-F5344CB8AC3E}">
        <p14:creationId xmlns:p14="http://schemas.microsoft.com/office/powerpoint/2010/main" val="1878451494"/>
      </p:ext>
    </p:ext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34076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宋代的农业、手工业、商业在唐代的基础上又有了新的发展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特别是商品经济出现了空前的繁荣。在此背景下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宋代的货币流通和信用进入迅速发展时期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开创了古代金融的新篇章。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宋代在信用形式和信用工具方面都呈现出新的特点。信用形式有借贷、质、押、典、赊买赊卖等多种形式。借贷分为政府借贷和私人借贷。政府借贷主要表现为赈贷的形式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在紧急情况下通过贷给百姓粮食或种子的方式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帮助他们度过困境。私人借贷多为高利贷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它可以解决社会分化和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带来的平民百姓资金严重不足的问题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满足特殊支付和燃眉之急的需要。质、押是借贷的担保形式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由质库、解库等机构经营</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质属于动产担保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它必须转移动产的占有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押属于不动产担保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通常将抵押物的契约交付债权人即可</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债务人违约时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债权人可用变卖价款优先受偿。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4086690"/>
      </p:ext>
    </p:extLst>
  </p:cSld>
  <p:clrMapOvr>
    <a:masterClrMapping/>
  </p:clrMapOvr>
  <p:transition>
    <p:pull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351159"/>
            <a:ext cx="8128000" cy="547842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作为不动产转移的一种形式是在宋代形成和发展起来的。其特点是典权人向出典人支付典价后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在典期内就占有了出典人典产的使用权和收益支配权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出典人也不必向典权人支付利息。宋代的商业贸易非常发达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但存在着通货紧缩现象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故赊买赊卖行为也很普遍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几乎生产、流通、消费领域的所有物品都能进行赊买赊卖。从实际效果看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它解决了军需、加强了流通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它对束缚生产流通扩大和发展的高利贷构成了冲击。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随着社会经济的发展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宋代商业贸易对货币的要求越来越高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但是社会中货币供给和流通状况不尽理想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表现为货币流通区域的割据性、货币供给数量的有限性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以及大量流通的铜铁钱细碎和不便携带的特性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其结果是抑制了经济发展</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为了解决这类问题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在高度发达的造纸和印刷技术保障下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通过民间自发力量的作用和官府的强制推行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宋代社会陆续出现了诸如茶引、盐引、交子、关子和会子等新型纸质信用工具</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dirty="0"/>
          </a:p>
        </p:txBody>
      </p:sp>
    </p:spTree>
    <p:extLst>
      <p:ext uri="{BB962C8B-B14F-4D97-AF65-F5344CB8AC3E}">
        <p14:creationId xmlns:p14="http://schemas.microsoft.com/office/powerpoint/2010/main" val="4146982999"/>
      </p:ext>
    </p:extLst>
  </p:cSld>
  <p:clrMapOvr>
    <a:masterClrMapping/>
  </p:clrMapOvr>
  <p:transition>
    <p:check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349830"/>
            <a:ext cx="8128000" cy="5444952"/>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茶引、盐引要求相关人员先用粮草或现钱的付出作为取得的条件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然后凭此类纸质信用工具异地兑取现钱或政府专卖货物。这些信用工具的使用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除了可发挥信用功能外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也使得政府和商人在专卖货物领域能够共同获利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既有利于商人从政府专卖的货物中分得一份利益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又有利于政府实现增加收入、补给军需等目标。早期的交子、关子、会子要求相关人员先交纳现钱作为取得的条件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然后再根据需要持交子、关子、会子到指定的地区兑取现钱。这类信用工具携带方便且具有汇票性质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可以保障大宗交易、跨地区交易货款的顺利结算。它们的使用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弥补了货币的不足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节省了货币流通需求量。此后这种交子、关子、会子逐步发展为纸币。可见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宋代新型信用工具的大量使用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是社会经济发展史中最具标志性意义的新生事物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它缓解或解决了交换过程中的诸多不便与矛盾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从而在很大程度上促进了经济发展。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摘编自王芳《宋代信用的特点与影响》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8216032"/>
      </p:ext>
    </p:extLst>
  </p:cSld>
  <p:clrMapOvr>
    <a:masterClrMapping/>
  </p:clrMapOvr>
  <p:transition>
    <p:cover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下列关于原文内容的表述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宋代的信用进入迅速发展时期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借贷、质、押、典、赊买赊卖等信用形式的产生是宋代金融的一个新特点。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宋代的政府借贷基本上是赈济性借贷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主要目的是帮助百姓度过困境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因此与私人借贷相比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政府借贷的利率要低得多。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在宋代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债务人可以用不动产的契约或动产作为担保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向债权人借贷。在债务人不偿还债务时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债权人可用变卖价款优先受偿。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赊买赊卖的信用形式在一定程度上解决了宋代通货紧缩带来的资金不足的问题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缓解了生产、流通、消费领域中的诸多矛盾。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4510283"/>
            <a:ext cx="8640960" cy="2159077"/>
            <a:chOff x="251520" y="2307010"/>
            <a:chExt cx="8640960" cy="2159077"/>
          </a:xfrm>
        </p:grpSpPr>
        <p:grpSp>
          <p:nvGrpSpPr>
            <p:cNvPr id="12" name="组合 11"/>
            <p:cNvGrpSpPr/>
            <p:nvPr/>
          </p:nvGrpSpPr>
          <p:grpSpPr>
            <a:xfrm>
              <a:off x="251520" y="2307010"/>
              <a:ext cx="8640960" cy="2159077"/>
              <a:chOff x="251520" y="261811"/>
              <a:chExt cx="8640960" cy="2159077"/>
            </a:xfrm>
          </p:grpSpPr>
          <p:sp>
            <p:nvSpPr>
              <p:cNvPr id="14" name="五边形 1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261811"/>
                <a:ext cx="8640960" cy="1842070"/>
                <a:chOff x="251520" y="261811"/>
                <a:chExt cx="8640960" cy="1842070"/>
              </a:xfrm>
            </p:grpSpPr>
            <p:sp>
              <p:nvSpPr>
                <p:cNvPr id="17" name="矩形 16"/>
                <p:cNvSpPr/>
                <p:nvPr/>
              </p:nvSpPr>
              <p:spPr>
                <a:xfrm>
                  <a:off x="251520" y="261811"/>
                  <a:ext cx="8640960" cy="184207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8"/>
                <p:cNvSpPr txBox="1"/>
                <p:nvPr/>
              </p:nvSpPr>
              <p:spPr>
                <a:xfrm>
                  <a:off x="8382111" y="26181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3" name="矩形 12"/>
            <p:cNvSpPr>
              <a:spLocks noChangeAspect="1"/>
            </p:cNvSpPr>
            <p:nvPr/>
          </p:nvSpPr>
          <p:spPr>
            <a:xfrm>
              <a:off x="508000" y="2639110"/>
              <a:ext cx="8128000" cy="1477328"/>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混淆概念</a:t>
              </a:r>
              <a:r>
                <a:rPr lang="en-US" altLang="zh-CN" sz="2000" dirty="0"/>
                <a:t>,“</a:t>
              </a:r>
              <a:r>
                <a:rPr lang="zh-CN" altLang="zh-CN" sz="2000" dirty="0"/>
                <a:t>借贷、质、押、典、赊买赊卖等信用形式的产生是宋代金融的一个新特点</a:t>
              </a:r>
              <a:r>
                <a:rPr lang="en-US" altLang="zh-CN" sz="2000" dirty="0"/>
                <a:t>”</a:t>
              </a:r>
              <a:r>
                <a:rPr lang="zh-CN" altLang="zh-CN" sz="2000" dirty="0"/>
                <a:t>错</a:t>
              </a:r>
              <a:r>
                <a:rPr lang="en-US" altLang="zh-CN" sz="2000" dirty="0"/>
                <a:t>,</a:t>
              </a:r>
              <a:r>
                <a:rPr lang="zh-CN" altLang="zh-CN" sz="2000" dirty="0"/>
                <a:t>原文第</a:t>
              </a:r>
              <a:r>
                <a:rPr lang="en-US" altLang="zh-CN" sz="2000" dirty="0"/>
                <a:t>2</a:t>
              </a:r>
              <a:r>
                <a:rPr lang="zh-CN" altLang="zh-CN" sz="2000" dirty="0"/>
                <a:t>段</a:t>
              </a:r>
              <a:r>
                <a:rPr lang="en-US" altLang="zh-CN" sz="2000" dirty="0"/>
                <a:t>“</a:t>
              </a:r>
              <a:r>
                <a:rPr lang="zh-CN" altLang="zh-CN" sz="2000" dirty="0"/>
                <a:t>宋代在信用形式和信用工具方面都呈现出新的特点</a:t>
              </a:r>
              <a:r>
                <a:rPr lang="en-US" altLang="zh-CN" sz="2000" dirty="0"/>
                <a:t>”,“</a:t>
              </a:r>
              <a:r>
                <a:rPr lang="zh-CN" altLang="zh-CN" sz="2000" dirty="0"/>
                <a:t>信用</a:t>
              </a:r>
              <a:r>
                <a:rPr lang="en-US" altLang="zh-CN" sz="2000" dirty="0"/>
                <a:t>”</a:t>
              </a:r>
              <a:r>
                <a:rPr lang="zh-CN" altLang="zh-CN" sz="2000" dirty="0"/>
                <a:t>与</a:t>
              </a:r>
              <a:r>
                <a:rPr lang="en-US" altLang="zh-CN" sz="2000" dirty="0"/>
                <a:t>“</a:t>
              </a:r>
              <a:r>
                <a:rPr lang="zh-CN" altLang="zh-CN" sz="2000" dirty="0"/>
                <a:t>金融</a:t>
              </a:r>
              <a:r>
                <a:rPr lang="en-US" altLang="zh-CN" sz="2000" dirty="0"/>
                <a:t>”</a:t>
              </a:r>
              <a:r>
                <a:rPr lang="zh-CN" altLang="zh-CN" sz="2000" dirty="0"/>
                <a:t>是两个不同的概念。</a:t>
              </a:r>
            </a:p>
          </p:txBody>
        </p:sp>
      </p:grpSp>
      <p:grpSp>
        <p:nvGrpSpPr>
          <p:cNvPr id="20" name="组合 19"/>
          <p:cNvGrpSpPr/>
          <p:nvPr/>
        </p:nvGrpSpPr>
        <p:grpSpPr>
          <a:xfrm>
            <a:off x="251520" y="5445224"/>
            <a:ext cx="8640960" cy="1224136"/>
            <a:chOff x="251520" y="4680540"/>
            <a:chExt cx="8640960" cy="1224136"/>
          </a:xfrm>
        </p:grpSpPr>
        <p:grpSp>
          <p:nvGrpSpPr>
            <p:cNvPr id="21" name="组合 20"/>
            <p:cNvGrpSpPr/>
            <p:nvPr/>
          </p:nvGrpSpPr>
          <p:grpSpPr>
            <a:xfrm>
              <a:off x="251520" y="4680540"/>
              <a:ext cx="8640960" cy="1224136"/>
              <a:chOff x="251520" y="3683461"/>
              <a:chExt cx="8640960" cy="1224136"/>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2" name="矩形 21"/>
            <p:cNvSpPr>
              <a:spLocks noChangeAspect="1"/>
            </p:cNvSpPr>
            <p:nvPr/>
          </p:nvSpPr>
          <p:spPr>
            <a:xfrm>
              <a:off x="539552" y="5053511"/>
              <a:ext cx="8064896" cy="498663"/>
            </a:xfrm>
            <a:prstGeom prst="rect">
              <a:avLst/>
            </a:prstGeom>
          </p:spPr>
          <p:txBody>
            <a:bodyPr wrap="square">
              <a:spAutoFit/>
            </a:bodyPr>
            <a:lstStyle/>
            <a:p>
              <a:pPr>
                <a:lnSpc>
                  <a:spcPct val="150000"/>
                </a:lnSpc>
              </a:pPr>
              <a:r>
                <a:rPr lang="en-US" altLang="zh-CN" sz="2000" dirty="0" smtClean="0"/>
                <a:t>A</a:t>
              </a:r>
              <a:endParaRPr lang="zh-CN" altLang="en-US" sz="2000" dirty="0"/>
            </a:p>
          </p:txBody>
        </p:sp>
      </p:grpSp>
    </p:spTree>
    <p:extLst>
      <p:ext uri="{BB962C8B-B14F-4D97-AF65-F5344CB8AC3E}">
        <p14:creationId xmlns:p14="http://schemas.microsoft.com/office/powerpoint/2010/main" val="16668864"/>
      </p:ext>
    </p:extLst>
  </p:cSld>
  <p:clrMapOvr>
    <a:masterClrMapping/>
  </p:clrMapOvr>
  <p:transition>
    <p:checker/>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下列理解和分析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在商品经济发展的推动下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宋代的信用工具不断创新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出现了茶引、盐引、交子、关子和会子等信用工具。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茶引、盐引等信用工具的使用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可以使一些商人取得茶、盐等货物的专卖凭证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从政府专营的物品中分得一部分利益。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各类新型纸质信用工具最初是由宋代政府发行的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其发行目的是解决货币流通区域的割据性等多方面的问题。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宋代的造纸术和印刷术高度发达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这为交子、关子和会子等新型信用工具的产生提供了技术条件。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3536874"/>
            <a:ext cx="8640960" cy="3132486"/>
            <a:chOff x="251520" y="1333601"/>
            <a:chExt cx="8640960" cy="3132486"/>
          </a:xfrm>
        </p:grpSpPr>
        <p:grpSp>
          <p:nvGrpSpPr>
            <p:cNvPr id="12" name="组合 11"/>
            <p:cNvGrpSpPr/>
            <p:nvPr/>
          </p:nvGrpSpPr>
          <p:grpSpPr>
            <a:xfrm>
              <a:off x="251520" y="1333601"/>
              <a:ext cx="8640960" cy="3132486"/>
              <a:chOff x="251520" y="-711598"/>
              <a:chExt cx="8640960" cy="3132486"/>
            </a:xfrm>
          </p:grpSpPr>
          <p:sp>
            <p:nvSpPr>
              <p:cNvPr id="14" name="五边形 1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711598"/>
                <a:ext cx="8640960" cy="2815480"/>
                <a:chOff x="251520" y="-711598"/>
                <a:chExt cx="8640960" cy="2815480"/>
              </a:xfrm>
            </p:grpSpPr>
            <p:sp>
              <p:nvSpPr>
                <p:cNvPr id="17" name="矩形 16"/>
                <p:cNvSpPr/>
                <p:nvPr/>
              </p:nvSpPr>
              <p:spPr>
                <a:xfrm>
                  <a:off x="251520" y="-711598"/>
                  <a:ext cx="8640960" cy="28154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8"/>
                <p:cNvSpPr txBox="1"/>
                <p:nvPr/>
              </p:nvSpPr>
              <p:spPr>
                <a:xfrm>
                  <a:off x="8382111" y="-67545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3" name="矩形 12"/>
            <p:cNvSpPr>
              <a:spLocks noChangeAspect="1"/>
            </p:cNvSpPr>
            <p:nvPr/>
          </p:nvSpPr>
          <p:spPr>
            <a:xfrm>
              <a:off x="508000" y="1701843"/>
              <a:ext cx="8128000" cy="2400657"/>
            </a:xfrm>
            <a:prstGeom prst="rect">
              <a:avLst/>
            </a:prstGeom>
          </p:spPr>
          <p:txBody>
            <a:bodyPr>
              <a:spAutoFit/>
            </a:bodyPr>
            <a:lstStyle/>
            <a:p>
              <a:pPr>
                <a:lnSpc>
                  <a:spcPct val="150000"/>
                </a:lnSpc>
              </a:pPr>
              <a:r>
                <a:rPr lang="en-US" altLang="zh-CN" sz="2000" dirty="0"/>
                <a:t>C</a:t>
              </a:r>
              <a:r>
                <a:rPr lang="zh-CN" altLang="zh-CN" sz="2000" dirty="0"/>
                <a:t>项</a:t>
              </a:r>
              <a:r>
                <a:rPr lang="en-US" altLang="zh-CN" sz="2000" dirty="0"/>
                <a:t>,“</a:t>
              </a:r>
              <a:r>
                <a:rPr lang="zh-CN" altLang="zh-CN" sz="2000" dirty="0"/>
                <a:t>由宋代政府发行的</a:t>
              </a:r>
              <a:r>
                <a:rPr lang="en-US" altLang="zh-CN" sz="2000" dirty="0"/>
                <a:t>”</a:t>
              </a:r>
              <a:r>
                <a:rPr lang="zh-CN" altLang="zh-CN" sz="2000" dirty="0"/>
                <a:t>错</a:t>
              </a:r>
              <a:r>
                <a:rPr lang="en-US" altLang="zh-CN" sz="2000" dirty="0"/>
                <a:t>,</a:t>
              </a:r>
              <a:r>
                <a:rPr lang="zh-CN" altLang="zh-CN" sz="2000" dirty="0"/>
                <a:t>原文第</a:t>
              </a:r>
              <a:r>
                <a:rPr lang="en-US" altLang="zh-CN" sz="2000" dirty="0"/>
                <a:t>3</a:t>
              </a:r>
              <a:r>
                <a:rPr lang="zh-CN" altLang="zh-CN" sz="2000" dirty="0"/>
                <a:t>段</a:t>
              </a:r>
              <a:r>
                <a:rPr lang="en-US" altLang="zh-CN" sz="2000" dirty="0"/>
                <a:t>“</a:t>
              </a:r>
              <a:r>
                <a:rPr lang="zh-CN" altLang="zh-CN" sz="2000" dirty="0"/>
                <a:t>为了解决这类问题</a:t>
              </a:r>
              <a:r>
                <a:rPr lang="en-US" altLang="zh-CN" sz="2000" dirty="0"/>
                <a:t>,</a:t>
              </a:r>
              <a:r>
                <a:rPr lang="zh-CN" altLang="zh-CN" sz="2000" dirty="0"/>
                <a:t>在高度发达的造纸和印刷技术保障下</a:t>
              </a:r>
              <a:r>
                <a:rPr lang="en-US" altLang="zh-CN" sz="2000" dirty="0"/>
                <a:t>,</a:t>
              </a:r>
              <a:r>
                <a:rPr lang="zh-CN" altLang="zh-CN" sz="2000" dirty="0"/>
                <a:t>通过民间自发力量的作用和官府的强制推行</a:t>
              </a:r>
              <a:r>
                <a:rPr lang="en-US" altLang="zh-CN" sz="2000" dirty="0"/>
                <a:t>,</a:t>
              </a:r>
              <a:r>
                <a:rPr lang="zh-CN" altLang="zh-CN" sz="2000" dirty="0"/>
                <a:t>宋代社会陆续出现了诸如茶引、盐引、交子、关子和会子等新型纸质信用工具</a:t>
              </a:r>
              <a:r>
                <a:rPr lang="en-US" altLang="zh-CN" sz="2000" dirty="0"/>
                <a:t>”,</a:t>
              </a:r>
              <a:r>
                <a:rPr lang="zh-CN" altLang="zh-CN" sz="2000" dirty="0"/>
                <a:t>可见这些新型纸质信用工具的发行是</a:t>
              </a:r>
              <a:r>
                <a:rPr lang="en-US" altLang="zh-CN" sz="2000" dirty="0"/>
                <a:t>“</a:t>
              </a:r>
              <a:r>
                <a:rPr lang="zh-CN" altLang="zh-CN" sz="2000" dirty="0"/>
                <a:t>民间自发力量的作用和官府的强制推行</a:t>
              </a:r>
              <a:r>
                <a:rPr lang="en-US" altLang="zh-CN" sz="2000" dirty="0"/>
                <a:t>”</a:t>
              </a:r>
              <a:r>
                <a:rPr lang="zh-CN" altLang="zh-CN" sz="2000" dirty="0"/>
                <a:t>的结果。</a:t>
              </a:r>
            </a:p>
          </p:txBody>
        </p:sp>
      </p:grpSp>
      <p:grpSp>
        <p:nvGrpSpPr>
          <p:cNvPr id="20" name="组合 19"/>
          <p:cNvGrpSpPr/>
          <p:nvPr/>
        </p:nvGrpSpPr>
        <p:grpSpPr>
          <a:xfrm>
            <a:off x="251520" y="5445224"/>
            <a:ext cx="8640960" cy="1224136"/>
            <a:chOff x="251520" y="4680540"/>
            <a:chExt cx="8640960" cy="1224136"/>
          </a:xfrm>
        </p:grpSpPr>
        <p:grpSp>
          <p:nvGrpSpPr>
            <p:cNvPr id="21" name="组合 20"/>
            <p:cNvGrpSpPr/>
            <p:nvPr/>
          </p:nvGrpSpPr>
          <p:grpSpPr>
            <a:xfrm>
              <a:off x="251520" y="4680540"/>
              <a:ext cx="8640960" cy="1224136"/>
              <a:chOff x="251520" y="3683461"/>
              <a:chExt cx="8640960" cy="1224136"/>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2" name="矩形 21"/>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val="2618370008"/>
      </p:ext>
    </p:extLst>
  </p:cSld>
  <p:clrMapOvr>
    <a:masterClrMapping/>
  </p:clrMapOvr>
  <p:transition>
    <p:strips dir="rd"/>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根据原文内容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下列理解和分析不正确的一项是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质库、解库是进行押物、放款、收息的机构。唐宋时期随着社会经济的日益发展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质库、解库也随之兴盛。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在宋代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出典人将房产押给典权人后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可以获得一笔典价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且不必支付利息。在典期内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典权人不但享有房屋的使用权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同时还拥有出租权。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虽然早期的交子具有汇票性质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可以克服金属货币不便携带的缺点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保障商品交易中货款的顺利结算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但是它还没有发展成为纸币。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宋代各种信用形式和信用工具对当时的经济发展都起到非常积极的作用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同时也为此后各个朝代提供了借鉴。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4510283"/>
            <a:ext cx="8640960" cy="2159077"/>
            <a:chOff x="251520" y="2307010"/>
            <a:chExt cx="8640960" cy="2159077"/>
          </a:xfrm>
        </p:grpSpPr>
        <p:grpSp>
          <p:nvGrpSpPr>
            <p:cNvPr id="12" name="组合 11"/>
            <p:cNvGrpSpPr/>
            <p:nvPr/>
          </p:nvGrpSpPr>
          <p:grpSpPr>
            <a:xfrm>
              <a:off x="251520" y="2307010"/>
              <a:ext cx="8640960" cy="2159077"/>
              <a:chOff x="251520" y="261811"/>
              <a:chExt cx="8640960" cy="2159077"/>
            </a:xfrm>
          </p:grpSpPr>
          <p:sp>
            <p:nvSpPr>
              <p:cNvPr id="14" name="五边形 1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261811"/>
                <a:ext cx="8640960" cy="1842070"/>
                <a:chOff x="251520" y="261811"/>
                <a:chExt cx="8640960" cy="1842070"/>
              </a:xfrm>
            </p:grpSpPr>
            <p:sp>
              <p:nvSpPr>
                <p:cNvPr id="17" name="矩形 16"/>
                <p:cNvSpPr/>
                <p:nvPr/>
              </p:nvSpPr>
              <p:spPr>
                <a:xfrm>
                  <a:off x="251520" y="261811"/>
                  <a:ext cx="8640960" cy="184207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8"/>
                <p:cNvSpPr txBox="1"/>
                <p:nvPr/>
              </p:nvSpPr>
              <p:spPr>
                <a:xfrm>
                  <a:off x="8382111" y="26181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3" name="矩形 12"/>
            <p:cNvSpPr>
              <a:spLocks noChangeAspect="1"/>
            </p:cNvSpPr>
            <p:nvPr/>
          </p:nvSpPr>
          <p:spPr>
            <a:xfrm>
              <a:off x="508000" y="2639110"/>
              <a:ext cx="8128000" cy="1477328"/>
            </a:xfrm>
            <a:prstGeom prst="rect">
              <a:avLst/>
            </a:prstGeom>
          </p:spPr>
          <p:txBody>
            <a:bodyPr>
              <a:spAutoFit/>
            </a:bodyPr>
            <a:lstStyle/>
            <a:p>
              <a:pPr>
                <a:lnSpc>
                  <a:spcPct val="150000"/>
                </a:lnSpc>
              </a:pPr>
              <a:r>
                <a:rPr lang="en-US" altLang="zh-CN" sz="2000" dirty="0"/>
                <a:t>D</a:t>
              </a:r>
              <a:r>
                <a:rPr lang="zh-CN" altLang="zh-CN" sz="2000" dirty="0"/>
                <a:t>项</a:t>
              </a:r>
              <a:r>
                <a:rPr lang="en-US" altLang="zh-CN" sz="2000" dirty="0"/>
                <a:t>,</a:t>
              </a:r>
              <a:r>
                <a:rPr lang="zh-CN" altLang="zh-CN" sz="2000" dirty="0"/>
                <a:t>说法绝对</a:t>
              </a:r>
              <a:r>
                <a:rPr lang="en-US" altLang="zh-CN" sz="2000" dirty="0"/>
                <a:t>,</a:t>
              </a:r>
              <a:r>
                <a:rPr lang="zh-CN" altLang="zh-CN" sz="2000" dirty="0"/>
                <a:t>不能说</a:t>
              </a:r>
              <a:r>
                <a:rPr lang="en-US" altLang="zh-CN" sz="2000" dirty="0"/>
                <a:t>“</a:t>
              </a:r>
              <a:r>
                <a:rPr lang="zh-CN" altLang="zh-CN" sz="2000" dirty="0"/>
                <a:t>宋代各种信用形式和信用工具</a:t>
              </a:r>
              <a:r>
                <a:rPr lang="en-US" altLang="zh-CN" sz="2000" dirty="0"/>
                <a:t>”</a:t>
              </a:r>
              <a:r>
                <a:rPr lang="zh-CN" altLang="zh-CN" sz="2000" dirty="0"/>
                <a:t>都有积极作用</a:t>
              </a:r>
              <a:r>
                <a:rPr lang="en-US" altLang="zh-CN" sz="2000" dirty="0"/>
                <a:t>,</a:t>
              </a:r>
              <a:r>
                <a:rPr lang="zh-CN" altLang="zh-CN" sz="2000" dirty="0"/>
                <a:t>私人借贷中的高利贷对生产流通扩大和发展就有阻碍。且</a:t>
              </a:r>
              <a:r>
                <a:rPr lang="en-US" altLang="zh-CN" sz="2000" dirty="0"/>
                <a:t>“</a:t>
              </a:r>
              <a:r>
                <a:rPr lang="zh-CN" altLang="zh-CN" sz="2000" dirty="0"/>
                <a:t>提供了借鉴</a:t>
              </a:r>
              <a:r>
                <a:rPr lang="en-US" altLang="zh-CN" sz="2000" dirty="0"/>
                <a:t>”</a:t>
              </a:r>
              <a:r>
                <a:rPr lang="zh-CN" altLang="zh-CN" sz="2000" dirty="0"/>
                <a:t>文中无据。</a:t>
              </a:r>
            </a:p>
          </p:txBody>
        </p:sp>
      </p:grpSp>
      <p:grpSp>
        <p:nvGrpSpPr>
          <p:cNvPr id="20" name="组合 19"/>
          <p:cNvGrpSpPr/>
          <p:nvPr/>
        </p:nvGrpSpPr>
        <p:grpSpPr>
          <a:xfrm>
            <a:off x="251520" y="5445224"/>
            <a:ext cx="8640960" cy="1224136"/>
            <a:chOff x="251520" y="4680540"/>
            <a:chExt cx="8640960" cy="1224136"/>
          </a:xfrm>
        </p:grpSpPr>
        <p:grpSp>
          <p:nvGrpSpPr>
            <p:cNvPr id="21" name="组合 20"/>
            <p:cNvGrpSpPr/>
            <p:nvPr/>
          </p:nvGrpSpPr>
          <p:grpSpPr>
            <a:xfrm>
              <a:off x="251520" y="4680540"/>
              <a:ext cx="8640960" cy="1224136"/>
              <a:chOff x="251520" y="3683461"/>
              <a:chExt cx="8640960" cy="1224136"/>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2" name="矩形 21"/>
            <p:cNvSpPr>
              <a:spLocks noChangeAspect="1"/>
            </p:cNvSpPr>
            <p:nvPr/>
          </p:nvSpPr>
          <p:spPr>
            <a:xfrm>
              <a:off x="539552" y="5053511"/>
              <a:ext cx="8064896" cy="498663"/>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3533322536"/>
      </p:ext>
    </p:extLst>
  </p:cSld>
  <p:clrMapOvr>
    <a:masterClrMapping/>
  </p:clrMapOvr>
  <p:transition>
    <p:randomBar dir="vert"/>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00732"/>
            <a:ext cx="8128000" cy="531985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对选项进行切片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汉仪长宋简"/>
                <a:cs typeface="Times New Roman" panose="02020603050405020304" pitchFamily="18" charset="0"/>
              </a:rPr>
              <a:t>锁定阅读区间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广东普宁周考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墓志铭与墓碑文考辨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世人常把墓碑文当作墓志铭。其实二者是有区别的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我们可以从墓碑和墓志的演变来了解它们的区别。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墓碑的使用是在东汉以后。东汉之前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碑的用法典籍记载有三种。一是竖立在宫室前测量日影计时。二是在宗庙前用来拴牲口。碑上有洞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绳子可以从中穿过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拴住那些用来祭祀的牲口。三是用作下葬时绑系棺椁的柱子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一般竖立在墓的两旁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其规制有严格的规定。按照郑玄的解释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天子可以用四个木碑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穿六根绳索下葬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诸侯两个木碑、四根绳索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而到了低等级的士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则不能有碑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只能用手挽着绳索下葬了。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blinds/>
      </p:transition>
    </mc:Choice>
    <mc:Fallback>
      <p:transition spd="slow">
        <p:blind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从这些记载来看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石碑是用在宫庙前面的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而墓地前的碑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为木质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只起到承载棺椁下葬的作用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与后世的墓碑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作用显然不同。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东汉立墓碑的习俗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应当和先秦、秦汉时期的刻石纪念、歌功颂德的传统有关。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物不朽者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莫不朽于金石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蔡邕《铭论》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由于金铜材质较少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所以纪念性的墓碑就用石碑代替。我们今天发现的东汉初期的墓碑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如袁安碑、甘陵相尚府君碑都是有穿的石质墓碑。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1932133"/>
      </p:ext>
    </p:extLst>
  </p:cSld>
  <p:clrMapOvr>
    <a:masterClrMapping/>
  </p:clrMapOvr>
  <mc:AlternateContent xmlns:mc="http://schemas.openxmlformats.org/markup-compatibility/2006">
    <mc:Choice xmlns:p14="http://schemas.microsoft.com/office/powerpoint/2010/main"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而墓志是在魏晋以后兴起发展的。墓志是埋在坟墓里的石碑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所以它的别称都带有入土的意义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如埋铭、葬志、圹志等。西汉中后期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世家大族建立祠堂、家庙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广立碑铭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刻石记其祖先功德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为的是团结族人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增强宗族的凝聚力。建安十年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魏武帝以天下凋敝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下令不得厚葬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又禁立碑。曹操以禁止厚葬为名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禁止立碑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其实是为了淡化士大夫们的群体意识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淡化世家大族的凝聚力。曹操立法的威严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使立碑之风受到遏制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但是人们依然按照立碑的风俗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把石碑立在坟墓之内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这就是墓志。魏晋时期的墓志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仿照墓碑而制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直立在墓内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不像后世的墓志都是平放。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3193666"/>
      </p:ext>
    </p:extLst>
  </p:cSld>
  <p:clrMapOvr>
    <a:masterClrMapping/>
  </p:clrMapOvr>
  <mc:AlternateContent xmlns:mc="http://schemas.openxmlformats.org/markup-compatibility/2006">
    <mc:Choice xmlns:p14="http://schemas.microsoft.com/office/powerpoint/2010/main"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南北朝时期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墓志经过不断发展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已经逐步确定了其形制。我们看到的过渡期最具代表性的墓志就是南朝宋大明八年的刘怀民墓志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这个墓志是方形石质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但是还没有盖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加盖的墓志是在洛阳发现的北魏正始二年的寇臻墓志。这一时期墓志基本定型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为后世所效仿。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禁止立碑的政策至隋唐之时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已基本解禁。但是相较于碑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墓志的使用却更加频繁。由于竖立在墓地前的墓碑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会因战乱灾害人事变迁等原因被损毁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而与棺椁埋在一起的墓志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则一般不会被毁坏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它的长久保存性更强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虽然禁碑之令有所松动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但墓志因具有独特的优势而被保留并传承下去了。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99931609"/>
      </p:ext>
    </p:extLst>
  </p:cSld>
  <p:clrMapOvr>
    <a:masterClrMapping/>
  </p:clrMapOvr>
  <mc:AlternateContent xmlns:mc="http://schemas.openxmlformats.org/markup-compatibility/2006">
    <mc:Choice xmlns:p14="http://schemas.microsoft.com/office/powerpoint/2010/main"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小说是讲故事的艺术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但故事不等于小说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故事讲述人与小说家也不能混为一谈。就传统而言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讲故事的人讲述亲身经历或道听途说的故事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口耳相传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把它们转化为听众的经验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小说家则通常记录见闻传说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经过艺术处理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把它们变成小说交给读者。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cut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再说墓碑文与墓志铭。墓碑文包括序和铭。序主要叙述死者的姓氏、籍贯、世系以及生平事迹等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铭在序之后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以韵文的形式来对死者进行歌功颂德。而墓志上的文字前一部分是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即简述死者生平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后一部分是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即用韵语概括前一部分内容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并加以褒扬和悼念之意。墓志上的文字虽由墓碑文发展而来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但二者是有区别的。黄金明在《汉魏晋南北朝诔碑文研究》中说得很详细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就文体功能而言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碑文更注重铭颂德勋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墓志虽也记德铭勋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又很注重记事。碑文于序中更见辞采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墓志于铭中更显文丽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故古代文章选集如《艺文类聚》碑文主要选其序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墓志则多选其铭。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节选自《中国社会科学报》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46257352"/>
      </p:ext>
    </p:extLst>
  </p:cSld>
  <p:clrMapOvr>
    <a:masterClrMapping/>
  </p:clrMapOvr>
  <mc:AlternateContent xmlns:mc="http://schemas.openxmlformats.org/markup-compatibility/2006">
    <mc:Choice xmlns:p14="http://schemas.microsoft.com/office/powerpoint/2010/main"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下列各项中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墓志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墓碑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的解说不正确的一项是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墓碑起于东汉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它继承了秦汉以及先秦刻石纪念、歌功颂德的传统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立墓碑主要是为了对死者进行纪念和歌颂。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墓碑采用石质材料且有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这是继承了原来宗庙前石碑的特点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而且石材是廉价易得、不易损坏的材料。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墓志是埋在坟墓中的墓碑。因其埋在地下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一般不会被毁坏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长久保存性更强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墓志的别称有埋铭、葬志、圹志等。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墓志由墓碑发展而来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主要是社会原因。曹操为了削弱世家大族的凝聚力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禁止立碑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于是人们把石碑立在坟墓之内。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五边形 9"/>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1" name="五边形 10"/>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2" name="组合 11"/>
          <p:cNvGrpSpPr/>
          <p:nvPr/>
        </p:nvGrpSpPr>
        <p:grpSpPr>
          <a:xfrm>
            <a:off x="251520" y="4510283"/>
            <a:ext cx="8640960" cy="2159077"/>
            <a:chOff x="251520" y="2307010"/>
            <a:chExt cx="8640960" cy="2159077"/>
          </a:xfrm>
        </p:grpSpPr>
        <p:grpSp>
          <p:nvGrpSpPr>
            <p:cNvPr id="13" name="组合 12"/>
            <p:cNvGrpSpPr/>
            <p:nvPr/>
          </p:nvGrpSpPr>
          <p:grpSpPr>
            <a:xfrm>
              <a:off x="251520" y="2307010"/>
              <a:ext cx="8640960" cy="2159077"/>
              <a:chOff x="251520" y="261811"/>
              <a:chExt cx="8640960" cy="2159077"/>
            </a:xfrm>
          </p:grpSpPr>
          <p:sp>
            <p:nvSpPr>
              <p:cNvPr id="15" name="五边形 14"/>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6" name="燕尾形 15"/>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 name="组合 16"/>
              <p:cNvGrpSpPr/>
              <p:nvPr/>
            </p:nvGrpSpPr>
            <p:grpSpPr>
              <a:xfrm>
                <a:off x="251520" y="261811"/>
                <a:ext cx="8640960" cy="1842070"/>
                <a:chOff x="251520" y="261811"/>
                <a:chExt cx="8640960" cy="1842070"/>
              </a:xfrm>
            </p:grpSpPr>
            <p:sp>
              <p:nvSpPr>
                <p:cNvPr id="18" name="矩形 17"/>
                <p:cNvSpPr/>
                <p:nvPr/>
              </p:nvSpPr>
              <p:spPr>
                <a:xfrm>
                  <a:off x="251520" y="261811"/>
                  <a:ext cx="8640960" cy="184207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8"/>
                <p:cNvSpPr txBox="1"/>
                <p:nvPr/>
              </p:nvSpPr>
              <p:spPr>
                <a:xfrm>
                  <a:off x="8382111" y="26181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4" name="矩形 13"/>
            <p:cNvSpPr>
              <a:spLocks noChangeAspect="1"/>
            </p:cNvSpPr>
            <p:nvPr/>
          </p:nvSpPr>
          <p:spPr>
            <a:xfrm>
              <a:off x="508000" y="2639110"/>
              <a:ext cx="8128000" cy="1477328"/>
            </a:xfrm>
            <a:prstGeom prst="rect">
              <a:avLst/>
            </a:prstGeom>
          </p:spPr>
          <p:txBody>
            <a:bodyPr>
              <a:spAutoFit/>
            </a:bodyPr>
            <a:lstStyle/>
            <a:p>
              <a:pPr>
                <a:lnSpc>
                  <a:spcPct val="150000"/>
                </a:lnSpc>
              </a:pPr>
              <a:r>
                <a:rPr lang="zh-CN" altLang="zh-CN" sz="2000" dirty="0"/>
                <a:t>第③段</a:t>
              </a:r>
              <a:r>
                <a:rPr lang="en-US" altLang="zh-CN" sz="2000" dirty="0"/>
                <a:t>,“</a:t>
              </a:r>
              <a:r>
                <a:rPr lang="zh-CN" altLang="zh-CN" sz="2000" dirty="0"/>
                <a:t>从这些记载来看</a:t>
              </a:r>
              <a:r>
                <a:rPr lang="en-US" altLang="zh-CN" sz="2000" dirty="0"/>
                <a:t>,</a:t>
              </a:r>
              <a:r>
                <a:rPr lang="zh-CN" altLang="zh-CN" sz="2000" dirty="0"/>
                <a:t>石碑是用在宫庙前面的</a:t>
              </a:r>
              <a:r>
                <a:rPr lang="en-US" altLang="zh-CN" sz="2000" dirty="0"/>
                <a:t>,</a:t>
              </a:r>
              <a:r>
                <a:rPr lang="zh-CN" altLang="zh-CN" sz="2000" dirty="0"/>
                <a:t>而墓地前的碑</a:t>
              </a:r>
              <a:r>
                <a:rPr lang="en-US" altLang="zh-CN" sz="2000" dirty="0"/>
                <a:t>,</a:t>
              </a:r>
              <a:r>
                <a:rPr lang="zh-CN" altLang="zh-CN" sz="2000" dirty="0"/>
                <a:t>为木质</a:t>
              </a:r>
              <a:r>
                <a:rPr lang="en-US" altLang="zh-CN" sz="2000" dirty="0"/>
                <a:t>,</a:t>
              </a:r>
              <a:r>
                <a:rPr lang="zh-CN" altLang="zh-CN" sz="2000" dirty="0"/>
                <a:t>没有文字</a:t>
              </a:r>
              <a:r>
                <a:rPr lang="en-US" altLang="zh-CN" sz="2000" dirty="0"/>
                <a:t>,</a:t>
              </a:r>
              <a:r>
                <a:rPr lang="zh-CN" altLang="zh-CN" sz="2000" dirty="0"/>
                <a:t>只起到承载棺椁下葬的作用</a:t>
              </a:r>
              <a:r>
                <a:rPr lang="en-US" altLang="zh-CN" sz="2000" dirty="0"/>
                <a:t>”,</a:t>
              </a:r>
              <a:r>
                <a:rPr lang="zh-CN" altLang="zh-CN" sz="2000" dirty="0"/>
                <a:t>可知</a:t>
              </a:r>
              <a:r>
                <a:rPr lang="en-US" altLang="zh-CN" sz="2000" dirty="0"/>
                <a:t>B</a:t>
              </a:r>
              <a:r>
                <a:rPr lang="zh-CN" altLang="zh-CN" sz="2000" dirty="0"/>
                <a:t>项</a:t>
              </a:r>
              <a:r>
                <a:rPr lang="en-US" altLang="zh-CN" sz="2000" dirty="0"/>
                <a:t>“</a:t>
              </a:r>
              <a:r>
                <a:rPr lang="zh-CN" altLang="zh-CN" sz="2000" dirty="0"/>
                <a:t>继承了原来宗庙前石碑的特点</a:t>
              </a:r>
              <a:r>
                <a:rPr lang="en-US" altLang="zh-CN" sz="2000" dirty="0"/>
                <a:t>”</a:t>
              </a:r>
              <a:r>
                <a:rPr lang="zh-CN" altLang="zh-CN" sz="2000" dirty="0"/>
                <a:t>错</a:t>
              </a:r>
              <a:r>
                <a:rPr lang="en-US" altLang="zh-CN" sz="2000" dirty="0"/>
                <a:t>,</a:t>
              </a:r>
              <a:r>
                <a:rPr lang="zh-CN" altLang="zh-CN" sz="2000" dirty="0"/>
                <a:t>应是继承了先前</a:t>
              </a:r>
              <a:r>
                <a:rPr lang="en-US" altLang="zh-CN" sz="2000" dirty="0"/>
                <a:t>“</a:t>
              </a:r>
              <a:r>
                <a:rPr lang="zh-CN" altLang="zh-CN" sz="2000" dirty="0"/>
                <a:t>承载棺椁下葬作用的木碑</a:t>
              </a:r>
              <a:r>
                <a:rPr lang="en-US" altLang="zh-CN" sz="2000" dirty="0"/>
                <a:t>”</a:t>
              </a:r>
              <a:r>
                <a:rPr lang="zh-CN" altLang="zh-CN" sz="2000" dirty="0"/>
                <a:t>的特点。</a:t>
              </a:r>
            </a:p>
          </p:txBody>
        </p:sp>
      </p:grpSp>
      <p:grpSp>
        <p:nvGrpSpPr>
          <p:cNvPr id="20" name="组合 19"/>
          <p:cNvGrpSpPr/>
          <p:nvPr/>
        </p:nvGrpSpPr>
        <p:grpSpPr>
          <a:xfrm>
            <a:off x="251520" y="5445224"/>
            <a:ext cx="8640960" cy="1224136"/>
            <a:chOff x="251520" y="4680540"/>
            <a:chExt cx="8640960" cy="1224136"/>
          </a:xfrm>
        </p:grpSpPr>
        <p:grpSp>
          <p:nvGrpSpPr>
            <p:cNvPr id="21" name="组合 20"/>
            <p:cNvGrpSpPr/>
            <p:nvPr/>
          </p:nvGrpSpPr>
          <p:grpSpPr>
            <a:xfrm>
              <a:off x="251520" y="4680540"/>
              <a:ext cx="8640960" cy="1224136"/>
              <a:chOff x="251520" y="3683461"/>
              <a:chExt cx="8640960" cy="1224136"/>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2" name="矩形 21"/>
            <p:cNvSpPr>
              <a:spLocks noChangeAspect="1"/>
            </p:cNvSpPr>
            <p:nvPr/>
          </p:nvSpPr>
          <p:spPr>
            <a:xfrm>
              <a:off x="539552" y="5053511"/>
              <a:ext cx="8064896" cy="498663"/>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3447264291"/>
      </p:ext>
    </p:extLst>
  </p:cSld>
  <p:clrMapOvr>
    <a:masterClrMapping/>
  </p:clrMapOvr>
  <mc:AlternateContent xmlns:mc="http://schemas.openxmlformats.org/markup-compatibility/2006">
    <mc:Choice xmlns:p14="http://schemas.microsoft.com/office/powerpoint/2010/main" Requires="p14">
      <p:transition spd="slow" p14:dur="800">
        <p:pull dir="ld"/>
      </p:transition>
    </mc:Choice>
    <mc:Fallback>
      <p:transition spd="slow">
        <p:pull dir="l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nextCondLst>
                <p:cond evt="onClick" delay="0">
                  <p:tgtEl>
                    <p:spTgt spid="11"/>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01196231"/>
              </p:ext>
            </p:extLst>
          </p:nvPr>
        </p:nvGraphicFramePr>
        <p:xfrm>
          <a:off x="508000" y="2282653"/>
          <a:ext cx="8128000" cy="2802531"/>
        </p:xfrm>
        <a:graphic>
          <a:graphicData uri="http://schemas.openxmlformats.org/presentationml/2006/ole">
            <mc:AlternateContent xmlns:mc="http://schemas.openxmlformats.org/markup-compatibility/2006">
              <mc:Choice xmlns:v="urn:schemas-microsoft-com:vml" Requires="v">
                <p:oleObj spid="_x0000_s40970" name="文档" r:id="rId8" imgW="3922675" imgH="1352472" progId="Word.Document.12">
                  <p:embed/>
                </p:oleObj>
              </mc:Choice>
              <mc:Fallback>
                <p:oleObj name="文档" r:id="rId8" imgW="3922675" imgH="1352472" progId="Word.Document.12">
                  <p:embed/>
                  <p:pic>
                    <p:nvPicPr>
                      <p:cNvPr id="0" name=""/>
                      <p:cNvPicPr/>
                      <p:nvPr/>
                    </p:nvPicPr>
                    <p:blipFill>
                      <a:blip r:embed="rId9"/>
                      <a:stretch>
                        <a:fillRect/>
                      </a:stretch>
                    </p:blipFill>
                    <p:spPr>
                      <a:xfrm>
                        <a:off x="508000" y="2282653"/>
                        <a:ext cx="8128000" cy="2802531"/>
                      </a:xfrm>
                      <a:prstGeom prst="rect">
                        <a:avLst/>
                      </a:prstGeom>
                    </p:spPr>
                  </p:pic>
                </p:oleObj>
              </mc:Fallback>
            </mc:AlternateContent>
          </a:graphicData>
        </a:graphic>
      </p:graphicFrame>
      <p:sp>
        <p:nvSpPr>
          <p:cNvPr id="5" name="矩形 4"/>
          <p:cNvSpPr>
            <a:spLocks noChangeAspect="1"/>
          </p:cNvSpPr>
          <p:nvPr/>
        </p:nvSpPr>
        <p:spPr>
          <a:xfrm>
            <a:off x="508000" y="465313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FF0000"/>
                </a:solidFill>
                <a:latin typeface="NEU-BZ-S92"/>
                <a:ea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　涉及三个语段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没有找全对应段落的语句认真比对。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1431559"/>
      </p:ext>
    </p:extLst>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853882"/>
            <a:ext cx="2771913"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选项切片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比对原文</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031459269"/>
              </p:ext>
            </p:extLst>
          </p:nvPr>
        </p:nvGraphicFramePr>
        <p:xfrm>
          <a:off x="508000" y="2404973"/>
          <a:ext cx="8128000" cy="3184267"/>
        </p:xfrm>
        <a:graphic>
          <a:graphicData uri="http://schemas.openxmlformats.org/presentationml/2006/ole">
            <mc:AlternateContent xmlns:mc="http://schemas.openxmlformats.org/markup-compatibility/2006">
              <mc:Choice xmlns:v="urn:schemas-microsoft-com:vml" Requires="v">
                <p:oleObj spid="_x0000_s41994" name="文档" r:id="rId8" imgW="3893528" imgH="1525266" progId="Word.Document.12">
                  <p:embed/>
                </p:oleObj>
              </mc:Choice>
              <mc:Fallback>
                <p:oleObj name="文档" r:id="rId8" imgW="3893528" imgH="1525266" progId="Word.Document.12">
                  <p:embed/>
                  <p:pic>
                    <p:nvPicPr>
                      <p:cNvPr id="0" name=""/>
                      <p:cNvPicPr/>
                      <p:nvPr/>
                    </p:nvPicPr>
                    <p:blipFill>
                      <a:blip r:embed="rId9"/>
                      <a:stretch>
                        <a:fillRect/>
                      </a:stretch>
                    </p:blipFill>
                    <p:spPr>
                      <a:xfrm>
                        <a:off x="508000" y="2404973"/>
                        <a:ext cx="8128000" cy="3184267"/>
                      </a:xfrm>
                      <a:prstGeom prst="rect">
                        <a:avLst/>
                      </a:prstGeom>
                    </p:spPr>
                  </p:pic>
                </p:oleObj>
              </mc:Fallback>
            </mc:AlternateContent>
          </a:graphicData>
        </a:graphic>
      </p:graphicFrame>
      <p:sp>
        <p:nvSpPr>
          <p:cNvPr id="12" name="矩形 11"/>
          <p:cNvSpPr/>
          <p:nvPr/>
        </p:nvSpPr>
        <p:spPr>
          <a:xfrm>
            <a:off x="3491880" y="3236892"/>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129561" y="3237621"/>
            <a:ext cx="324036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731582" y="3236892"/>
            <a:ext cx="60488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492937" y="3806568"/>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34852" y="3801667"/>
            <a:ext cx="338947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03848" y="4162979"/>
            <a:ext cx="446449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68111" y="4526110"/>
            <a:ext cx="446449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717363" y="4166608"/>
            <a:ext cx="60488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77036917"/>
      </p:ext>
    </p:extLst>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8"/>
                                        </p:tgtEl>
                                      </p:cBhvr>
                                    </p:animEffect>
                                    <p:set>
                                      <p:cBhvr>
                                        <p:cTn id="33" dur="1" fill="hold">
                                          <p:stCondLst>
                                            <p:cond delay="499"/>
                                          </p:stCondLst>
                                        </p:cTn>
                                        <p:tgtEl>
                                          <p:spTgt spid="18"/>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9"/>
                                        </p:tgtEl>
                                      </p:cBhvr>
                                    </p:animEffect>
                                    <p:set>
                                      <p:cBhvr>
                                        <p:cTn id="38"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18027992"/>
              </p:ext>
            </p:extLst>
          </p:nvPr>
        </p:nvGraphicFramePr>
        <p:xfrm>
          <a:off x="508000" y="1772816"/>
          <a:ext cx="8128000" cy="4655458"/>
        </p:xfrm>
        <a:graphic>
          <a:graphicData uri="http://schemas.openxmlformats.org/presentationml/2006/ole">
            <mc:AlternateContent xmlns:mc="http://schemas.openxmlformats.org/markup-compatibility/2006">
              <mc:Choice xmlns:v="urn:schemas-microsoft-com:vml" Requires="v">
                <p:oleObj spid="_x0000_s46087" name="文档" r:id="rId8" imgW="3893528" imgH="2229761" progId="Word.Document.12">
                  <p:embed/>
                </p:oleObj>
              </mc:Choice>
              <mc:Fallback>
                <p:oleObj name="文档" r:id="rId8" imgW="3893528" imgH="2229761" progId="Word.Document.12">
                  <p:embed/>
                  <p:pic>
                    <p:nvPicPr>
                      <p:cNvPr id="0" name=""/>
                      <p:cNvPicPr/>
                      <p:nvPr/>
                    </p:nvPicPr>
                    <p:blipFill>
                      <a:blip r:embed="rId9"/>
                      <a:stretch>
                        <a:fillRect/>
                      </a:stretch>
                    </p:blipFill>
                    <p:spPr>
                      <a:xfrm>
                        <a:off x="508000" y="1772816"/>
                        <a:ext cx="8128000" cy="4655458"/>
                      </a:xfrm>
                      <a:prstGeom prst="rect">
                        <a:avLst/>
                      </a:prstGeom>
                    </p:spPr>
                  </p:pic>
                </p:oleObj>
              </mc:Fallback>
            </mc:AlternateContent>
          </a:graphicData>
        </a:graphic>
      </p:graphicFrame>
      <p:sp>
        <p:nvSpPr>
          <p:cNvPr id="11" name="矩形 10"/>
          <p:cNvSpPr/>
          <p:nvPr/>
        </p:nvSpPr>
        <p:spPr>
          <a:xfrm>
            <a:off x="3481489" y="2616859"/>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119170" y="2616859"/>
            <a:ext cx="352839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13464" y="2975970"/>
            <a:ext cx="352839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722113" y="2793675"/>
            <a:ext cx="60488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01349" y="3364775"/>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39030" y="3364775"/>
            <a:ext cx="352839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92682" y="3722747"/>
            <a:ext cx="443409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2682" y="4089402"/>
            <a:ext cx="443409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721830" y="3540240"/>
            <a:ext cx="604887" cy="6378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495067" y="4466464"/>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132748" y="4466464"/>
            <a:ext cx="352839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186400" y="4824436"/>
            <a:ext cx="443409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186400" y="5191091"/>
            <a:ext cx="443409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186400" y="5539178"/>
            <a:ext cx="443409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725902" y="5005233"/>
            <a:ext cx="60488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85713899"/>
      </p:ext>
    </p:extLst>
  </p:cSld>
  <p:clrMapOvr>
    <a:masterClrMapping/>
  </p:clrMapOvr>
  <mc:AlternateContent xmlns:mc="http://schemas.openxmlformats.org/markup-compatibility/2006">
    <mc:Choice xmlns:p14="http://schemas.microsoft.com/office/powerpoint/2010/main" Requires="p14">
      <p:transition spd="slow" p14:dur="8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3"/>
                                        </p:tgtEl>
                                      </p:cBhvr>
                                    </p:animEffect>
                                    <p:set>
                                      <p:cBhvr>
                                        <p:cTn id="15" dur="1" fill="hold">
                                          <p:stCondLst>
                                            <p:cond delay="499"/>
                                          </p:stCondLst>
                                        </p:cTn>
                                        <p:tgtEl>
                                          <p:spTgt spid="13"/>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6"/>
                                        </p:tgtEl>
                                      </p:cBhvr>
                                    </p:animEffect>
                                    <p:set>
                                      <p:cBhvr>
                                        <p:cTn id="30" dur="1" fill="hold">
                                          <p:stCondLst>
                                            <p:cond delay="499"/>
                                          </p:stCondLst>
                                        </p:cTn>
                                        <p:tgtEl>
                                          <p:spTgt spid="16"/>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7"/>
                                        </p:tgtEl>
                                      </p:cBhvr>
                                    </p:animEffect>
                                    <p:set>
                                      <p:cBhvr>
                                        <p:cTn id="33" dur="1" fill="hold">
                                          <p:stCondLst>
                                            <p:cond delay="499"/>
                                          </p:stCondLst>
                                        </p:cTn>
                                        <p:tgtEl>
                                          <p:spTgt spid="17"/>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xit" presetSubtype="4" fill="hold" grpId="0" nodeType="clickEffect">
                                  <p:stCondLst>
                                    <p:cond delay="0"/>
                                  </p:stCondLst>
                                  <p:childTnLst>
                                    <p:animEffect transition="out" filter="wipe(down)">
                                      <p:cBhvr>
                                        <p:cTn id="40" dur="500"/>
                                        <p:tgtEl>
                                          <p:spTgt spid="19"/>
                                        </p:tgtEl>
                                      </p:cBhvr>
                                    </p:animEffect>
                                    <p:set>
                                      <p:cBhvr>
                                        <p:cTn id="41" dur="1" fill="hold">
                                          <p:stCondLst>
                                            <p:cond delay="499"/>
                                          </p:stCondLst>
                                        </p:cTn>
                                        <p:tgtEl>
                                          <p:spTgt spid="1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xit" presetSubtype="4" fill="hold" grpId="0" nodeType="clickEffect">
                                  <p:stCondLst>
                                    <p:cond delay="0"/>
                                  </p:stCondLst>
                                  <p:childTnLst>
                                    <p:animEffect transition="out" filter="wipe(down)">
                                      <p:cBhvr>
                                        <p:cTn id="45" dur="500"/>
                                        <p:tgtEl>
                                          <p:spTgt spid="20"/>
                                        </p:tgtEl>
                                      </p:cBhvr>
                                    </p:animEffect>
                                    <p:set>
                                      <p:cBhvr>
                                        <p:cTn id="46" dur="1" fill="hold">
                                          <p:stCondLst>
                                            <p:cond delay="499"/>
                                          </p:stCondLst>
                                        </p:cTn>
                                        <p:tgtEl>
                                          <p:spTgt spid="20"/>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xit" presetSubtype="4" fill="hold" grpId="0" nodeType="clickEffect">
                                  <p:stCondLst>
                                    <p:cond delay="0"/>
                                  </p:stCondLst>
                                  <p:childTnLst>
                                    <p:animEffect transition="out" filter="wipe(down)">
                                      <p:cBhvr>
                                        <p:cTn id="50" dur="500"/>
                                        <p:tgtEl>
                                          <p:spTgt spid="21"/>
                                        </p:tgtEl>
                                      </p:cBhvr>
                                    </p:animEffect>
                                    <p:set>
                                      <p:cBhvr>
                                        <p:cTn id="51" dur="1" fill="hold">
                                          <p:stCondLst>
                                            <p:cond delay="499"/>
                                          </p:stCondLst>
                                        </p:cTn>
                                        <p:tgtEl>
                                          <p:spTgt spid="21"/>
                                        </p:tgtEl>
                                        <p:attrNameLst>
                                          <p:attrName>style.visibility</p:attrName>
                                        </p:attrNameLst>
                                      </p:cBhvr>
                                      <p:to>
                                        <p:strVal val="hidden"/>
                                      </p:to>
                                    </p:set>
                                  </p:childTnLst>
                                </p:cTn>
                              </p:par>
                              <p:par>
                                <p:cTn id="52" presetID="22" presetClass="exit" presetSubtype="4" fill="hold" grpId="0" nodeType="withEffect">
                                  <p:stCondLst>
                                    <p:cond delay="0"/>
                                  </p:stCondLst>
                                  <p:childTnLst>
                                    <p:animEffect transition="out" filter="wipe(down)">
                                      <p:cBhvr>
                                        <p:cTn id="53" dur="500"/>
                                        <p:tgtEl>
                                          <p:spTgt spid="22"/>
                                        </p:tgtEl>
                                      </p:cBhvr>
                                    </p:animEffect>
                                    <p:set>
                                      <p:cBhvr>
                                        <p:cTn id="54" dur="1" fill="hold">
                                          <p:stCondLst>
                                            <p:cond delay="499"/>
                                          </p:stCondLst>
                                        </p:cTn>
                                        <p:tgtEl>
                                          <p:spTgt spid="22"/>
                                        </p:tgtEl>
                                        <p:attrNameLst>
                                          <p:attrName>style.visibility</p:attrName>
                                        </p:attrNameLst>
                                      </p:cBhvr>
                                      <p:to>
                                        <p:strVal val="hidden"/>
                                      </p:to>
                                    </p:set>
                                  </p:childTnLst>
                                </p:cTn>
                              </p:par>
                              <p:par>
                                <p:cTn id="55" presetID="22" presetClass="exit" presetSubtype="4" fill="hold" grpId="0" nodeType="withEffect">
                                  <p:stCondLst>
                                    <p:cond delay="0"/>
                                  </p:stCondLst>
                                  <p:childTnLst>
                                    <p:animEffect transition="out" filter="wipe(down)">
                                      <p:cBhvr>
                                        <p:cTn id="56" dur="500"/>
                                        <p:tgtEl>
                                          <p:spTgt spid="23"/>
                                        </p:tgtEl>
                                      </p:cBhvr>
                                    </p:animEffect>
                                    <p:set>
                                      <p:cBhvr>
                                        <p:cTn id="57" dur="1" fill="hold">
                                          <p:stCondLst>
                                            <p:cond delay="499"/>
                                          </p:stCondLst>
                                        </p:cTn>
                                        <p:tgtEl>
                                          <p:spTgt spid="23"/>
                                        </p:tgtEl>
                                        <p:attrNameLst>
                                          <p:attrName>style.visibility</p:attrName>
                                        </p:attrNameLst>
                                      </p:cBhvr>
                                      <p:to>
                                        <p:strVal val="hidden"/>
                                      </p:to>
                                    </p:set>
                                  </p:childTnLst>
                                </p:cTn>
                              </p:par>
                              <p:par>
                                <p:cTn id="58" presetID="22" presetClass="exit" presetSubtype="4" fill="hold" grpId="0" nodeType="withEffect">
                                  <p:stCondLst>
                                    <p:cond delay="0"/>
                                  </p:stCondLst>
                                  <p:childTnLst>
                                    <p:animEffect transition="out" filter="wipe(down)">
                                      <p:cBhvr>
                                        <p:cTn id="59" dur="500"/>
                                        <p:tgtEl>
                                          <p:spTgt spid="24"/>
                                        </p:tgtEl>
                                      </p:cBhvr>
                                    </p:animEffect>
                                    <p:set>
                                      <p:cBhvr>
                                        <p:cTn id="60" dur="1" fill="hold">
                                          <p:stCondLst>
                                            <p:cond delay="499"/>
                                          </p:stCondLst>
                                        </p:cTn>
                                        <p:tgtEl>
                                          <p:spTgt spid="24"/>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2" presetClass="exit" presetSubtype="4" fill="hold" grpId="0" nodeType="clickEffect">
                                  <p:stCondLst>
                                    <p:cond delay="0"/>
                                  </p:stCondLst>
                                  <p:childTnLst>
                                    <p:animEffect transition="out" filter="wipe(down)">
                                      <p:cBhvr>
                                        <p:cTn id="64" dur="500"/>
                                        <p:tgtEl>
                                          <p:spTgt spid="25"/>
                                        </p:tgtEl>
                                      </p:cBhvr>
                                    </p:animEffect>
                                    <p:set>
                                      <p:cBhvr>
                                        <p:cTn id="65"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graphicFrame>
        <p:nvGraphicFramePr>
          <p:cNvPr id="7" name="对象 6"/>
          <p:cNvGraphicFramePr>
            <a:graphicFrameLocks noChangeAspect="1"/>
          </p:cNvGraphicFramePr>
          <p:nvPr>
            <p:extLst>
              <p:ext uri="{D42A27DB-BD31-4B8C-83A1-F6EECF244321}">
                <p14:modId xmlns:p14="http://schemas.microsoft.com/office/powerpoint/2010/main" val="1467269614"/>
              </p:ext>
            </p:extLst>
          </p:nvPr>
        </p:nvGraphicFramePr>
        <p:xfrm>
          <a:off x="508000" y="1363072"/>
          <a:ext cx="8128000" cy="5861570"/>
        </p:xfrm>
        <a:graphic>
          <a:graphicData uri="http://schemas.openxmlformats.org/presentationml/2006/ole">
            <mc:AlternateContent xmlns:mc="http://schemas.openxmlformats.org/markup-compatibility/2006">
              <mc:Choice xmlns:v="urn:schemas-microsoft-com:vml" Requires="v">
                <p:oleObj spid="_x0000_s43018" name="文档" r:id="rId4" imgW="3893887" imgH="2807901" progId="Word.Document.12">
                  <p:embed/>
                </p:oleObj>
              </mc:Choice>
              <mc:Fallback>
                <p:oleObj name="文档" r:id="rId4" imgW="3893887" imgH="2807901" progId="Word.Document.12">
                  <p:embed/>
                  <p:pic>
                    <p:nvPicPr>
                      <p:cNvPr id="0" name=""/>
                      <p:cNvPicPr/>
                      <p:nvPr/>
                    </p:nvPicPr>
                    <p:blipFill>
                      <a:blip r:embed="rId5"/>
                      <a:stretch>
                        <a:fillRect/>
                      </a:stretch>
                    </p:blipFill>
                    <p:spPr>
                      <a:xfrm>
                        <a:off x="508000" y="1363072"/>
                        <a:ext cx="8128000" cy="5861570"/>
                      </a:xfrm>
                      <a:prstGeom prst="rect">
                        <a:avLst/>
                      </a:prstGeom>
                    </p:spPr>
                  </p:pic>
                </p:oleObj>
              </mc:Fallback>
            </mc:AlternateContent>
          </a:graphicData>
        </a:graphic>
      </p:graphicFrame>
      <p:sp>
        <p:nvSpPr>
          <p:cNvPr id="13" name="圆角矩形 12">
            <a:hlinkClick r:id="rId6"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14" name="圆角矩形 13">
            <a:hlinkClick r:id="rId7"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15" name="TextBox 3">
            <a:hlinkClick r:id="rId6"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16" name="TextBox 40">
            <a:hlinkClick r:id="rId8"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7" name="TextBox 42">
            <a:hlinkClick r:id="rId9"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8" name="矩形 17"/>
          <p:cNvSpPr/>
          <p:nvPr/>
        </p:nvSpPr>
        <p:spPr>
          <a:xfrm>
            <a:off x="3481489" y="2325573"/>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129561" y="2325573"/>
            <a:ext cx="309634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203847" y="2679806"/>
            <a:ext cx="402205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203847" y="3048288"/>
            <a:ext cx="402205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349139" y="2677747"/>
            <a:ext cx="60488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491686" y="3969095"/>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139758" y="3969095"/>
            <a:ext cx="309634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214044" y="4333719"/>
            <a:ext cx="402205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14044" y="4691810"/>
            <a:ext cx="402205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7349139" y="4331406"/>
            <a:ext cx="60488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491686" y="5254484"/>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139758" y="5254484"/>
            <a:ext cx="309634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14044" y="5619108"/>
            <a:ext cx="402205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214044" y="5987590"/>
            <a:ext cx="402205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203653" y="6338282"/>
            <a:ext cx="402205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7350524" y="5797373"/>
            <a:ext cx="60488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5308198"/>
      </p:ext>
    </p:extLst>
  </p:cSld>
  <p:clrMapOvr>
    <a:masterClrMapping/>
  </p:clrMapOvr>
  <mc:AlternateContent xmlns:mc="http://schemas.openxmlformats.org/markup-compatibility/2006">
    <mc:Choice xmlns:p14="http://schemas.microsoft.com/office/powerpoint/2010/main"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9"/>
                                        </p:tgtEl>
                                      </p:cBhvr>
                                    </p:animEffect>
                                    <p:set>
                                      <p:cBhvr>
                                        <p:cTn id="12" dur="1" fill="hold">
                                          <p:stCondLst>
                                            <p:cond delay="499"/>
                                          </p:stCondLst>
                                        </p:cTn>
                                        <p:tgtEl>
                                          <p:spTgt spid="19"/>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20"/>
                                        </p:tgtEl>
                                      </p:cBhvr>
                                    </p:animEffect>
                                    <p:set>
                                      <p:cBhvr>
                                        <p:cTn id="15" dur="1" fill="hold">
                                          <p:stCondLst>
                                            <p:cond delay="499"/>
                                          </p:stCondLst>
                                        </p:cTn>
                                        <p:tgtEl>
                                          <p:spTgt spid="20"/>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21"/>
                                        </p:tgtEl>
                                      </p:cBhvr>
                                    </p:animEffect>
                                    <p:set>
                                      <p:cBhvr>
                                        <p:cTn id="18" dur="1" fill="hold">
                                          <p:stCondLst>
                                            <p:cond delay="499"/>
                                          </p:stCondLst>
                                        </p:cTn>
                                        <p:tgtEl>
                                          <p:spTgt spid="2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0" nodeType="clickEffect">
                                  <p:stCondLst>
                                    <p:cond delay="0"/>
                                  </p:stCondLst>
                                  <p:childTnLst>
                                    <p:animEffect transition="out" filter="wipe(down)">
                                      <p:cBhvr>
                                        <p:cTn id="22" dur="500"/>
                                        <p:tgtEl>
                                          <p:spTgt spid="22"/>
                                        </p:tgtEl>
                                      </p:cBhvr>
                                    </p:animEffect>
                                    <p:set>
                                      <p:cBhvr>
                                        <p:cTn id="23" dur="1" fill="hold">
                                          <p:stCondLst>
                                            <p:cond delay="499"/>
                                          </p:stCondLst>
                                        </p:cTn>
                                        <p:tgtEl>
                                          <p:spTgt spid="22"/>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23"/>
                                        </p:tgtEl>
                                      </p:cBhvr>
                                    </p:animEffect>
                                    <p:set>
                                      <p:cBhvr>
                                        <p:cTn id="28" dur="1" fill="hold">
                                          <p:stCondLst>
                                            <p:cond delay="499"/>
                                          </p:stCondLst>
                                        </p:cTn>
                                        <p:tgtEl>
                                          <p:spTgt spid="2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24"/>
                                        </p:tgtEl>
                                      </p:cBhvr>
                                    </p:animEffect>
                                    <p:set>
                                      <p:cBhvr>
                                        <p:cTn id="33" dur="1" fill="hold">
                                          <p:stCondLst>
                                            <p:cond delay="499"/>
                                          </p:stCondLst>
                                        </p:cTn>
                                        <p:tgtEl>
                                          <p:spTgt spid="24"/>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25"/>
                                        </p:tgtEl>
                                      </p:cBhvr>
                                    </p:animEffect>
                                    <p:set>
                                      <p:cBhvr>
                                        <p:cTn id="36" dur="1" fill="hold">
                                          <p:stCondLst>
                                            <p:cond delay="499"/>
                                          </p:stCondLst>
                                        </p:cTn>
                                        <p:tgtEl>
                                          <p:spTgt spid="25"/>
                                        </p:tgtEl>
                                        <p:attrNameLst>
                                          <p:attrName>style.visibility</p:attrName>
                                        </p:attrNameLst>
                                      </p:cBhvr>
                                      <p:to>
                                        <p:strVal val="hidden"/>
                                      </p:to>
                                    </p:set>
                                  </p:childTnLst>
                                </p:cTn>
                              </p:par>
                              <p:par>
                                <p:cTn id="37" presetID="22" presetClass="exit" presetSubtype="4" fill="hold" grpId="0" nodeType="withEffect">
                                  <p:stCondLst>
                                    <p:cond delay="0"/>
                                  </p:stCondLst>
                                  <p:childTnLst>
                                    <p:animEffect transition="out" filter="wipe(down)">
                                      <p:cBhvr>
                                        <p:cTn id="38" dur="500"/>
                                        <p:tgtEl>
                                          <p:spTgt spid="26"/>
                                        </p:tgtEl>
                                      </p:cBhvr>
                                    </p:animEffect>
                                    <p:set>
                                      <p:cBhvr>
                                        <p:cTn id="39" dur="1" fill="hold">
                                          <p:stCondLst>
                                            <p:cond delay="499"/>
                                          </p:stCondLst>
                                        </p:cTn>
                                        <p:tgtEl>
                                          <p:spTgt spid="26"/>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2" presetClass="exit" presetSubtype="4" fill="hold" grpId="0" nodeType="clickEffect">
                                  <p:stCondLst>
                                    <p:cond delay="0"/>
                                  </p:stCondLst>
                                  <p:childTnLst>
                                    <p:animEffect transition="out" filter="wipe(down)">
                                      <p:cBhvr>
                                        <p:cTn id="43" dur="500"/>
                                        <p:tgtEl>
                                          <p:spTgt spid="28"/>
                                        </p:tgtEl>
                                      </p:cBhvr>
                                    </p:animEffect>
                                    <p:set>
                                      <p:cBhvr>
                                        <p:cTn id="44" dur="1" fill="hold">
                                          <p:stCondLst>
                                            <p:cond delay="499"/>
                                          </p:stCondLst>
                                        </p:cTn>
                                        <p:tgtEl>
                                          <p:spTgt spid="28"/>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2" presetClass="exit" presetSubtype="4" fill="hold" grpId="0" nodeType="clickEffect">
                                  <p:stCondLst>
                                    <p:cond delay="0"/>
                                  </p:stCondLst>
                                  <p:childTnLst>
                                    <p:animEffect transition="out" filter="wipe(down)">
                                      <p:cBhvr>
                                        <p:cTn id="48" dur="500"/>
                                        <p:tgtEl>
                                          <p:spTgt spid="29"/>
                                        </p:tgtEl>
                                      </p:cBhvr>
                                    </p:animEffect>
                                    <p:set>
                                      <p:cBhvr>
                                        <p:cTn id="49" dur="1" fill="hold">
                                          <p:stCondLst>
                                            <p:cond delay="499"/>
                                          </p:stCondLst>
                                        </p:cTn>
                                        <p:tgtEl>
                                          <p:spTgt spid="29"/>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2" presetClass="exit" presetSubtype="4" fill="hold" grpId="0" nodeType="clickEffect">
                                  <p:stCondLst>
                                    <p:cond delay="0"/>
                                  </p:stCondLst>
                                  <p:childTnLst>
                                    <p:animEffect transition="out" filter="wipe(down)">
                                      <p:cBhvr>
                                        <p:cTn id="53" dur="500"/>
                                        <p:tgtEl>
                                          <p:spTgt spid="30"/>
                                        </p:tgtEl>
                                      </p:cBhvr>
                                    </p:animEffect>
                                    <p:set>
                                      <p:cBhvr>
                                        <p:cTn id="54" dur="1" fill="hold">
                                          <p:stCondLst>
                                            <p:cond delay="499"/>
                                          </p:stCondLst>
                                        </p:cTn>
                                        <p:tgtEl>
                                          <p:spTgt spid="30"/>
                                        </p:tgtEl>
                                        <p:attrNameLst>
                                          <p:attrName>style.visibility</p:attrName>
                                        </p:attrNameLst>
                                      </p:cBhvr>
                                      <p:to>
                                        <p:strVal val="hidden"/>
                                      </p:to>
                                    </p:set>
                                  </p:childTnLst>
                                </p:cTn>
                              </p:par>
                              <p:par>
                                <p:cTn id="55" presetID="22" presetClass="exit" presetSubtype="4" fill="hold" grpId="0" nodeType="withEffect">
                                  <p:stCondLst>
                                    <p:cond delay="0"/>
                                  </p:stCondLst>
                                  <p:childTnLst>
                                    <p:animEffect transition="out" filter="wipe(down)">
                                      <p:cBhvr>
                                        <p:cTn id="56" dur="500"/>
                                        <p:tgtEl>
                                          <p:spTgt spid="31"/>
                                        </p:tgtEl>
                                      </p:cBhvr>
                                    </p:animEffect>
                                    <p:set>
                                      <p:cBhvr>
                                        <p:cTn id="57" dur="1" fill="hold">
                                          <p:stCondLst>
                                            <p:cond delay="499"/>
                                          </p:stCondLst>
                                        </p:cTn>
                                        <p:tgtEl>
                                          <p:spTgt spid="31"/>
                                        </p:tgtEl>
                                        <p:attrNameLst>
                                          <p:attrName>style.visibility</p:attrName>
                                        </p:attrNameLst>
                                      </p:cBhvr>
                                      <p:to>
                                        <p:strVal val="hidden"/>
                                      </p:to>
                                    </p:set>
                                  </p:childTnLst>
                                </p:cTn>
                              </p:par>
                              <p:par>
                                <p:cTn id="58" presetID="22" presetClass="exit" presetSubtype="4" fill="hold" grpId="0" nodeType="withEffect">
                                  <p:stCondLst>
                                    <p:cond delay="0"/>
                                  </p:stCondLst>
                                  <p:childTnLst>
                                    <p:animEffect transition="out" filter="wipe(down)">
                                      <p:cBhvr>
                                        <p:cTn id="59" dur="500"/>
                                        <p:tgtEl>
                                          <p:spTgt spid="32"/>
                                        </p:tgtEl>
                                      </p:cBhvr>
                                    </p:animEffect>
                                    <p:set>
                                      <p:cBhvr>
                                        <p:cTn id="60" dur="1" fill="hold">
                                          <p:stCondLst>
                                            <p:cond delay="499"/>
                                          </p:stCondLst>
                                        </p:cTn>
                                        <p:tgtEl>
                                          <p:spTgt spid="32"/>
                                        </p:tgtEl>
                                        <p:attrNameLst>
                                          <p:attrName>style.visibility</p:attrName>
                                        </p:attrNameLst>
                                      </p:cBhvr>
                                      <p:to>
                                        <p:strVal val="hidden"/>
                                      </p:to>
                                    </p:set>
                                  </p:childTnLst>
                                </p:cTn>
                              </p:par>
                              <p:par>
                                <p:cTn id="61" presetID="22" presetClass="exit" presetSubtype="4" fill="hold" grpId="0" nodeType="withEffect">
                                  <p:stCondLst>
                                    <p:cond delay="0"/>
                                  </p:stCondLst>
                                  <p:childTnLst>
                                    <p:animEffect transition="out" filter="wipe(down)">
                                      <p:cBhvr>
                                        <p:cTn id="62" dur="500"/>
                                        <p:tgtEl>
                                          <p:spTgt spid="33"/>
                                        </p:tgtEl>
                                      </p:cBhvr>
                                    </p:animEffect>
                                    <p:set>
                                      <p:cBhvr>
                                        <p:cTn id="63" dur="1" fill="hold">
                                          <p:stCondLst>
                                            <p:cond delay="499"/>
                                          </p:stCondLst>
                                        </p:cTn>
                                        <p:tgtEl>
                                          <p:spTgt spid="33"/>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2" presetClass="exit" presetSubtype="4" fill="hold" grpId="0" nodeType="clickEffect">
                                  <p:stCondLst>
                                    <p:cond delay="0"/>
                                  </p:stCondLst>
                                  <p:childTnLst>
                                    <p:animEffect transition="out" filter="wipe(down)">
                                      <p:cBhvr>
                                        <p:cTn id="67" dur="500"/>
                                        <p:tgtEl>
                                          <p:spTgt spid="34"/>
                                        </p:tgtEl>
                                      </p:cBhvr>
                                    </p:animEffect>
                                    <p:set>
                                      <p:cBhvr>
                                        <p:cTn id="68" dur="1" fill="hold">
                                          <p:stCondLst>
                                            <p:cond delay="4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8" grpId="0" animBg="1"/>
      <p:bldP spid="29" grpId="0" animBg="1"/>
      <p:bldP spid="30" grpId="0" animBg="1"/>
      <p:bldP spid="31" grpId="0" animBg="1"/>
      <p:bldP spid="32" grpId="0" animBg="1"/>
      <p:bldP spid="33" grpId="0" animBg="1"/>
      <p:bldP spid="3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9" name="圆角矩形 8">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67739"/>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从题干用语上明确考查重点和阅读区间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题干中出现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或不正确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表明是对重要概念、句子的考查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暗示了筛选信息可能集中在概念、句子所在语段或相邻语段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注意抓住对概念、句子阐释的文字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这就是信息所在的区域。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题干中出现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对文章内容的理解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或不正确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表明是在考查信息的筛选和整合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筛选区间不是固定的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一般分布在几段甚至全文。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从题干用语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上判断试题难度及做题方法。一般而言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要求选出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题目难度大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必须综合运用比对法和排除法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要求选出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题目难度小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一定要用好比对法。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mc:Choice xmlns:p14="http://schemas.microsoft.com/office/powerpoint/2010/main" Requires="p14">
      <p:transition spd="slow" p14:dur="800">
        <p:wipe/>
      </p:transition>
    </mc:Choice>
    <mc:Fallback>
      <p:transition spd="slow">
        <p:wip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9" name="圆角矩形 8">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与原文进行比对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锁定了阅读区域以后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就要结合相关信息对选项进行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为比对做好准备。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有些选项是较短的句子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只有一个信息点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能直接在文中找到相关的信息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直接与原文比对看是否一致。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有些选项是比较长的句子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结合原文相关的语段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可将其拆解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切分成几个片段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再将每个片段逐一与原文对应的区域比对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看是否一致。看原文有没有相关的片段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看是否吻合。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6588313"/>
      </p:ext>
    </p:extLst>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圆角矩形 8">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四川内江模拟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管仲的经济思想中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最为奇特的一项是鼓励消费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他甚至倡导奢侈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这在古往今来的治国者中可谓仅见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在《管子》一书中就有一篇奇文《侈靡篇》。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中国历代的治国思想向来以倡导节俭为正途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这显然是长期短缺经济的必然产物。管仲却提出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俭则伤事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大家都不消费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就会造成商品流通的减少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从而妨碍生产营利的活动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俭则金贱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金贱则事不成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要如何才能推动消费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他的答案是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多多消费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甚至无比奢侈地去消费。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侈靡》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兴时化若何</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莫善于侈靡。</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5186182"/>
      </p:ext>
    </p:extLst>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圆角矩形 8">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管仲的这一论述曾经迷惑了此后数千年的中国学者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很多他的信奉者言及于此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要么视而不见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要么顾左右而言他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要么百般替管仲声辩。直到近世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历史学家郭沫若才给予了合理的解释。郭氏认为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他是肯定享乐而反对节约的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他是重视流通而反对轻视商业的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他是主张全面就业而反对消极赈济的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为了能够全面就业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他主张大量消费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甚至主张厚葬。他的重点是放在大量消费可以促进大量生产这一面。因而在生产方面该如何进行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如何改进技术之类的话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他就说得很少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几乎可以说没有。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郭沫若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《侈靡篇的研究》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《历史研究》</a:t>
            </a:r>
            <a:r>
              <a:rPr lang="en-US" altLang="zh-CN" sz="2200" dirty="0">
                <a:solidFill>
                  <a:srgbClr val="000000"/>
                </a:solidFill>
                <a:latin typeface="Times New Roman" panose="02020603050405020304" pitchFamily="18" charset="0"/>
                <a:cs typeface="Times New Roman" panose="02020603050405020304" pitchFamily="18" charset="0"/>
              </a:rPr>
              <a:t>1954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5608726"/>
      </p:ext>
    </p:extLst>
  </p:cSld>
  <p:clrMapOvr>
    <a:masterClrMapping/>
  </p:clrMapOvr>
  <mc:AlternateContent xmlns:mc="http://schemas.openxmlformats.org/markup-compatibility/2006">
    <mc:Choice xmlns:p14="http://schemas.microsoft.com/office/powerpoint/2010/main"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3" name="矩形 2"/>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除流传形式上的简单差异外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早期小说和故事的本质区别并不明显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经历和见闻是它们的共同要素。在传媒较为落后的过去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作为远行者的商人和水手最适合充当故事讲述人的角色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故事的丰富程度与远行者的游历成正比。受此影响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国外古典小说也常以人物的经历为主线组织故事。《荷马史诗》《一千零一夜》都是描述某种特殊的经历和遭遇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《堂吉诃德》中的故事是堂吉诃德的行侠奇遇和所见所闻</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世纪欧洲的流浪汉小说也体现为游历见闻的连缀。在中国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民间传说和历史故事为志怪类和史传类的小说提供了用之不竭的素材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话本等古典小说形式也显示出小说和传统故事的亲密关系。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7423101"/>
      </p:ext>
    </p:extLst>
  </p:cSld>
  <p:clrMapOvr>
    <a:masterClrMapping/>
  </p:clrMapOvr>
  <p:transition>
    <p:pull dir="l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圆角矩形 8">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735362"/>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管仲倡导奢侈的理由是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丹沙之穴不塞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则商贾不处。富者靡之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贫者为之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只要不人为地堵塞利源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商贾就会日夜不息地从事营运而不知休息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而富裕的人只有不断地消费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贫穷的人才有工作可做。为了强化自己的观点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管仲甚至做过极端的比喻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他建议在煮蛋之前应先加雕绘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在烧柴之前要先加雕刻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雕卵然后瀹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雕橑</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liáo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cuàn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管仲本人就是一个富足的享乐主义者。孔子说他的奢侈堪比国君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其侈逼上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《史记》说他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富拟于公室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。据《韩非子》和《论语》等书记载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齐桓公把齐国市租的十分之三赐归于管仲。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01651709"/>
      </p:ext>
    </p:extLst>
  </p:cSld>
  <p:clrMapOvr>
    <a:masterClrMapping/>
  </p:clrMapOvr>
  <mc:AlternateContent xmlns:mc="http://schemas.openxmlformats.org/markup-compatibility/2006">
    <mc:Choice xmlns:p14="http://schemas.microsoft.com/office/powerpoint/2010/main"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圆角矩形 8">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5378"/>
            <a:ext cx="8168456" cy="4967514"/>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作为一个成熟的政治家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管仲对侈靡的推崇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并不仅仅为了自己的享乐。在《管子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乘马》中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他谈及一个非常先进的观点。他说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每当年岁凶歉的时候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人民没有本业可作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国家就应该进行宫室台榭的修建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以促进人民就业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尤其要雇用那些丧失了家产的赤贫者。这时候修筑宫室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不是为了享乐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而是为了促进就业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平衡经济。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这种通过政府的固定资产投资来刺激经济复苏、促进就业的做法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西方人在两千多年后才学习到手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年的世界经济大萧条为例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当时的美国、德国等无一不是采用了这样的政策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才走出低谷。可是在两千多年前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管仲就有这样的智慧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确实是让人惊叹的。据美籍华人经济学家杨联陞</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的考据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在漫长的中国经济史上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除了管仲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只有宋代的范仲淹等极少数人曾经有过类似的思想。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选自吴晓波《历代经济变革得失》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9579033"/>
      </p:ext>
    </p:extLst>
  </p:cSld>
  <p:clrMapOvr>
    <a:masterClrMapping/>
  </p:clrMapOvr>
  <mc:AlternateContent xmlns:mc="http://schemas.openxmlformats.org/markup-compatibility/2006">
    <mc:Choice xmlns:p14="http://schemas.microsoft.com/office/powerpoint/2010/main"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3"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4"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圆角矩形 8">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75289"/>
            <a:ext cx="8128000" cy="5429884"/>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下列关于管仲提倡奢侈享乐的理解和分析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符合原文意思的一项是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管仲提倡奢侈是故意迷惑人们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他的实际意图是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富裕的人不断消费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这样贫穷的人才有工作做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人人不消费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会使商品流通减少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妨碍生产营利活动。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管仲反对节约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提倡奢侈享受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是富足的享乐主义者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奢侈堪比国君。据孔子及古籍的说法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管仲利用财富逼迫君主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使之将齐国市租的十分之三赐归于己。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郭沫若的《侈靡篇的研究》较中肯地评价了管仲崇尚奢侈的观点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肯定了他以大量消费促进大量生产见解的独到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也指出他忽视指导生产、改进技术的缺点。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管仲是成熟的政治家。他认为在灾荒年头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人民无业可作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国家大兴土木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尤其是雇用赤贫者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主要是为促进人民就业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平衡经济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并不是为了享乐。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1068102" y="1762425"/>
            <a:ext cx="45878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D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5476202"/>
      </p:ext>
    </p:extLst>
  </p:cSld>
  <p:clrMapOvr>
    <a:masterClrMapping/>
  </p:clrMapOvr>
  <mc:AlternateContent xmlns:mc="http://schemas.openxmlformats.org/markup-compatibility/2006">
    <mc:Choice xmlns:p14="http://schemas.microsoft.com/office/powerpoint/2010/main" Requires="p14">
      <p:transition spd="slow" p14:dur="8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3" name="TextBox 3">
            <a:hlinkClick r:id="rId3"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圆角矩形 8">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10" name="圆角矩形 9">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485128"/>
            <a:ext cx="2818400"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选项切片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比对原文</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0467293"/>
              </p:ext>
            </p:extLst>
          </p:nvPr>
        </p:nvGraphicFramePr>
        <p:xfrm>
          <a:off x="508000" y="1999575"/>
          <a:ext cx="8128000" cy="4628950"/>
        </p:xfrm>
        <a:graphic>
          <a:graphicData uri="http://schemas.openxmlformats.org/presentationml/2006/ole">
            <mc:AlternateContent xmlns:mc="http://schemas.openxmlformats.org/markup-compatibility/2006">
              <mc:Choice xmlns:v="urn:schemas-microsoft-com:vml" Requires="v">
                <p:oleObj spid="_x0000_s44042" name="文档" r:id="rId7" imgW="3893528" imgH="2217162" progId="Word.Document.12">
                  <p:embed/>
                </p:oleObj>
              </mc:Choice>
              <mc:Fallback>
                <p:oleObj name="文档" r:id="rId7" imgW="3893528" imgH="2217162" progId="Word.Document.12">
                  <p:embed/>
                  <p:pic>
                    <p:nvPicPr>
                      <p:cNvPr id="0" name=""/>
                      <p:cNvPicPr/>
                      <p:nvPr/>
                    </p:nvPicPr>
                    <p:blipFill>
                      <a:blip r:embed="rId8"/>
                      <a:stretch>
                        <a:fillRect/>
                      </a:stretch>
                    </p:blipFill>
                    <p:spPr>
                      <a:xfrm>
                        <a:off x="508000" y="1999575"/>
                        <a:ext cx="8128000" cy="4628950"/>
                      </a:xfrm>
                      <a:prstGeom prst="rect">
                        <a:avLst/>
                      </a:prstGeom>
                    </p:spPr>
                  </p:pic>
                </p:oleObj>
              </mc:Fallback>
            </mc:AlternateContent>
          </a:graphicData>
        </a:graphic>
      </p:graphicFrame>
      <p:sp>
        <p:nvSpPr>
          <p:cNvPr id="16" name="矩形 15"/>
          <p:cNvSpPr/>
          <p:nvPr/>
        </p:nvSpPr>
        <p:spPr>
          <a:xfrm>
            <a:off x="3741427" y="2832154"/>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55976" y="2832154"/>
            <a:ext cx="307735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491880" y="3187388"/>
            <a:ext cx="331108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538370" y="3014480"/>
            <a:ext cx="88561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731035" y="3580153"/>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355976" y="3586951"/>
            <a:ext cx="307735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419871" y="3950584"/>
            <a:ext cx="401345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419871" y="4310803"/>
            <a:ext cx="401345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419871" y="4667423"/>
            <a:ext cx="401345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419871" y="5027642"/>
            <a:ext cx="401345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464349" y="5384745"/>
            <a:ext cx="401345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464349" y="5744964"/>
            <a:ext cx="401345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7534719" y="4667423"/>
            <a:ext cx="60488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1710531"/>
      </p:ext>
    </p:extLst>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9"/>
                                        </p:tgtEl>
                                      </p:cBhvr>
                                    </p:animEffect>
                                    <p:set>
                                      <p:cBhvr>
                                        <p:cTn id="15" dur="1" fill="hold">
                                          <p:stCondLst>
                                            <p:cond delay="499"/>
                                          </p:stCondLst>
                                        </p:cTn>
                                        <p:tgtEl>
                                          <p:spTgt spid="1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20"/>
                                        </p:tgtEl>
                                      </p:cBhvr>
                                    </p:animEffect>
                                    <p:set>
                                      <p:cBhvr>
                                        <p:cTn id="20" dur="1" fill="hold">
                                          <p:stCondLst>
                                            <p:cond delay="499"/>
                                          </p:stCondLst>
                                        </p:cTn>
                                        <p:tgtEl>
                                          <p:spTgt spid="2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22"/>
                                        </p:tgtEl>
                                      </p:cBhvr>
                                    </p:animEffect>
                                    <p:set>
                                      <p:cBhvr>
                                        <p:cTn id="25" dur="1" fill="hold">
                                          <p:stCondLst>
                                            <p:cond delay="499"/>
                                          </p:stCondLst>
                                        </p:cTn>
                                        <p:tgtEl>
                                          <p:spTgt spid="2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23"/>
                                        </p:tgtEl>
                                      </p:cBhvr>
                                    </p:animEffect>
                                    <p:set>
                                      <p:cBhvr>
                                        <p:cTn id="30" dur="1" fill="hold">
                                          <p:stCondLst>
                                            <p:cond delay="499"/>
                                          </p:stCondLst>
                                        </p:cTn>
                                        <p:tgtEl>
                                          <p:spTgt spid="23"/>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24"/>
                                        </p:tgtEl>
                                      </p:cBhvr>
                                    </p:animEffect>
                                    <p:set>
                                      <p:cBhvr>
                                        <p:cTn id="33" dur="1" fill="hold">
                                          <p:stCondLst>
                                            <p:cond delay="499"/>
                                          </p:stCondLst>
                                        </p:cTn>
                                        <p:tgtEl>
                                          <p:spTgt spid="24"/>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25"/>
                                        </p:tgtEl>
                                      </p:cBhvr>
                                    </p:animEffect>
                                    <p:set>
                                      <p:cBhvr>
                                        <p:cTn id="36" dur="1" fill="hold">
                                          <p:stCondLst>
                                            <p:cond delay="499"/>
                                          </p:stCondLst>
                                        </p:cTn>
                                        <p:tgtEl>
                                          <p:spTgt spid="25"/>
                                        </p:tgtEl>
                                        <p:attrNameLst>
                                          <p:attrName>style.visibility</p:attrName>
                                        </p:attrNameLst>
                                      </p:cBhvr>
                                      <p:to>
                                        <p:strVal val="hidden"/>
                                      </p:to>
                                    </p:set>
                                  </p:childTnLst>
                                </p:cTn>
                              </p:par>
                              <p:par>
                                <p:cTn id="37" presetID="22" presetClass="exit" presetSubtype="4" fill="hold" grpId="0" nodeType="withEffect">
                                  <p:stCondLst>
                                    <p:cond delay="0"/>
                                  </p:stCondLst>
                                  <p:childTnLst>
                                    <p:animEffect transition="out" filter="wipe(down)">
                                      <p:cBhvr>
                                        <p:cTn id="38" dur="500"/>
                                        <p:tgtEl>
                                          <p:spTgt spid="26"/>
                                        </p:tgtEl>
                                      </p:cBhvr>
                                    </p:animEffect>
                                    <p:set>
                                      <p:cBhvr>
                                        <p:cTn id="39" dur="1" fill="hold">
                                          <p:stCondLst>
                                            <p:cond delay="499"/>
                                          </p:stCondLst>
                                        </p:cTn>
                                        <p:tgtEl>
                                          <p:spTgt spid="26"/>
                                        </p:tgtEl>
                                        <p:attrNameLst>
                                          <p:attrName>style.visibility</p:attrName>
                                        </p:attrNameLst>
                                      </p:cBhvr>
                                      <p:to>
                                        <p:strVal val="hidden"/>
                                      </p:to>
                                    </p:set>
                                  </p:childTnLst>
                                </p:cTn>
                              </p:par>
                              <p:par>
                                <p:cTn id="40" presetID="22" presetClass="exit" presetSubtype="4" fill="hold" grpId="0" nodeType="withEffect">
                                  <p:stCondLst>
                                    <p:cond delay="0"/>
                                  </p:stCondLst>
                                  <p:childTnLst>
                                    <p:animEffect transition="out" filter="wipe(down)">
                                      <p:cBhvr>
                                        <p:cTn id="41" dur="500"/>
                                        <p:tgtEl>
                                          <p:spTgt spid="27"/>
                                        </p:tgtEl>
                                      </p:cBhvr>
                                    </p:animEffect>
                                    <p:set>
                                      <p:cBhvr>
                                        <p:cTn id="42" dur="1" fill="hold">
                                          <p:stCondLst>
                                            <p:cond delay="499"/>
                                          </p:stCondLst>
                                        </p:cTn>
                                        <p:tgtEl>
                                          <p:spTgt spid="27"/>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28"/>
                                        </p:tgtEl>
                                      </p:cBhvr>
                                    </p:animEffect>
                                    <p:set>
                                      <p:cBhvr>
                                        <p:cTn id="45" dur="1" fill="hold">
                                          <p:stCondLst>
                                            <p:cond delay="499"/>
                                          </p:stCondLst>
                                        </p:cTn>
                                        <p:tgtEl>
                                          <p:spTgt spid="28"/>
                                        </p:tgtEl>
                                        <p:attrNameLst>
                                          <p:attrName>style.visibility</p:attrName>
                                        </p:attrNameLst>
                                      </p:cBhvr>
                                      <p:to>
                                        <p:strVal val="hidden"/>
                                      </p:to>
                                    </p:set>
                                  </p:childTnLst>
                                </p:cTn>
                              </p:par>
                              <p:par>
                                <p:cTn id="46" presetID="22" presetClass="exit" presetSubtype="4" fill="hold" grpId="0" nodeType="withEffect">
                                  <p:stCondLst>
                                    <p:cond delay="0"/>
                                  </p:stCondLst>
                                  <p:childTnLst>
                                    <p:animEffect transition="out" filter="wipe(down)">
                                      <p:cBhvr>
                                        <p:cTn id="47" dur="500"/>
                                        <p:tgtEl>
                                          <p:spTgt spid="29"/>
                                        </p:tgtEl>
                                      </p:cBhvr>
                                    </p:animEffect>
                                    <p:set>
                                      <p:cBhvr>
                                        <p:cTn id="48" dur="1" fill="hold">
                                          <p:stCondLst>
                                            <p:cond delay="499"/>
                                          </p:stCondLst>
                                        </p:cTn>
                                        <p:tgtEl>
                                          <p:spTgt spid="29"/>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30"/>
                                        </p:tgtEl>
                                      </p:cBhvr>
                                    </p:animEffect>
                                    <p:set>
                                      <p:cBhvr>
                                        <p:cTn id="53"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animBg="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3" name="TextBox 3">
            <a:hlinkClick r:id="rId3"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圆角矩形 8">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10" name="圆角矩形 9">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446816644"/>
              </p:ext>
            </p:extLst>
          </p:nvPr>
        </p:nvGraphicFramePr>
        <p:xfrm>
          <a:off x="508000" y="1752378"/>
          <a:ext cx="8128000" cy="4628950"/>
        </p:xfrm>
        <a:graphic>
          <a:graphicData uri="http://schemas.openxmlformats.org/presentationml/2006/ole">
            <mc:AlternateContent xmlns:mc="http://schemas.openxmlformats.org/markup-compatibility/2006">
              <mc:Choice xmlns:v="urn:schemas-microsoft-com:vml" Requires="v">
                <p:oleObj spid="_x0000_s45065" name="文档" r:id="rId7" imgW="3893528" imgH="2217162" progId="Word.Document.12">
                  <p:embed/>
                </p:oleObj>
              </mc:Choice>
              <mc:Fallback>
                <p:oleObj name="文档" r:id="rId7" imgW="3893528" imgH="2217162" progId="Word.Document.12">
                  <p:embed/>
                  <p:pic>
                    <p:nvPicPr>
                      <p:cNvPr id="0" name=""/>
                      <p:cNvPicPr/>
                      <p:nvPr/>
                    </p:nvPicPr>
                    <p:blipFill>
                      <a:blip r:embed="rId8"/>
                      <a:stretch>
                        <a:fillRect/>
                      </a:stretch>
                    </p:blipFill>
                    <p:spPr>
                      <a:xfrm>
                        <a:off x="508000" y="1752378"/>
                        <a:ext cx="8128000" cy="4628950"/>
                      </a:xfrm>
                      <a:prstGeom prst="rect">
                        <a:avLst/>
                      </a:prstGeom>
                    </p:spPr>
                  </p:pic>
                </p:oleObj>
              </mc:Fallback>
            </mc:AlternateContent>
          </a:graphicData>
        </a:graphic>
      </p:graphicFrame>
      <p:sp>
        <p:nvSpPr>
          <p:cNvPr id="12" name="矩形 11"/>
          <p:cNvSpPr/>
          <p:nvPr/>
        </p:nvSpPr>
        <p:spPr>
          <a:xfrm>
            <a:off x="3741427" y="2768012"/>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64317" y="2770537"/>
            <a:ext cx="308800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419872" y="3123104"/>
            <a:ext cx="403244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419872" y="3475671"/>
            <a:ext cx="403244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531406" y="3130577"/>
            <a:ext cx="60488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747982" y="4237593"/>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370872" y="4240118"/>
            <a:ext cx="308800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426427" y="4592685"/>
            <a:ext cx="403244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426427" y="4955643"/>
            <a:ext cx="403244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426427" y="5326309"/>
            <a:ext cx="403244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531406" y="4766343"/>
            <a:ext cx="88561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2272566"/>
      </p:ext>
    </p:extLst>
  </p:cSld>
  <p:clrMapOvr>
    <a:masterClrMapping/>
  </p:clrMapOvr>
  <mc:AlternateContent xmlns:mc="http://schemas.openxmlformats.org/markup-compatibility/2006">
    <mc:Choice xmlns:p14="http://schemas.microsoft.com/office/powerpoint/2010/main" Requires="p14">
      <p:transition spd="slow" p14:dur="8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7"/>
                                        </p:tgtEl>
                                      </p:cBhvr>
                                    </p:animEffect>
                                    <p:set>
                                      <p:cBhvr>
                                        <p:cTn id="15" dur="1" fill="hold">
                                          <p:stCondLst>
                                            <p:cond delay="499"/>
                                          </p:stCondLst>
                                        </p:cTn>
                                        <p:tgtEl>
                                          <p:spTgt spid="17"/>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18"/>
                                        </p:tgtEl>
                                      </p:cBhvr>
                                    </p:animEffect>
                                    <p:set>
                                      <p:cBhvr>
                                        <p:cTn id="18" dur="1" fill="hold">
                                          <p:stCondLst>
                                            <p:cond delay="499"/>
                                          </p:stCondLst>
                                        </p:cTn>
                                        <p:tgtEl>
                                          <p:spTgt spid="1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0" nodeType="clickEffect">
                                  <p:stCondLst>
                                    <p:cond delay="0"/>
                                  </p:stCondLst>
                                  <p:childTnLst>
                                    <p:animEffect transition="out" filter="wipe(down)">
                                      <p:cBhvr>
                                        <p:cTn id="22" dur="500"/>
                                        <p:tgtEl>
                                          <p:spTgt spid="19"/>
                                        </p:tgtEl>
                                      </p:cBhvr>
                                    </p:animEffect>
                                    <p:set>
                                      <p:cBhvr>
                                        <p:cTn id="23" dur="1" fill="hold">
                                          <p:stCondLst>
                                            <p:cond delay="499"/>
                                          </p:stCondLst>
                                        </p:cTn>
                                        <p:tgtEl>
                                          <p:spTgt spid="19"/>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20"/>
                                        </p:tgtEl>
                                      </p:cBhvr>
                                    </p:animEffect>
                                    <p:set>
                                      <p:cBhvr>
                                        <p:cTn id="28" dur="1" fill="hold">
                                          <p:stCondLst>
                                            <p:cond delay="499"/>
                                          </p:stCondLst>
                                        </p:cTn>
                                        <p:tgtEl>
                                          <p:spTgt spid="2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21"/>
                                        </p:tgtEl>
                                      </p:cBhvr>
                                    </p:animEffect>
                                    <p:set>
                                      <p:cBhvr>
                                        <p:cTn id="33" dur="1" fill="hold">
                                          <p:stCondLst>
                                            <p:cond delay="499"/>
                                          </p:stCondLst>
                                        </p:cTn>
                                        <p:tgtEl>
                                          <p:spTgt spid="21"/>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22"/>
                                        </p:tgtEl>
                                      </p:cBhvr>
                                    </p:animEffect>
                                    <p:set>
                                      <p:cBhvr>
                                        <p:cTn id="36" dur="1" fill="hold">
                                          <p:stCondLst>
                                            <p:cond delay="499"/>
                                          </p:stCondLst>
                                        </p:cTn>
                                        <p:tgtEl>
                                          <p:spTgt spid="22"/>
                                        </p:tgtEl>
                                        <p:attrNameLst>
                                          <p:attrName>style.visibility</p:attrName>
                                        </p:attrNameLst>
                                      </p:cBhvr>
                                      <p:to>
                                        <p:strVal val="hidden"/>
                                      </p:to>
                                    </p:set>
                                  </p:childTnLst>
                                </p:cTn>
                              </p:par>
                              <p:par>
                                <p:cTn id="37" presetID="22" presetClass="exit" presetSubtype="4" fill="hold" grpId="0" nodeType="withEffect">
                                  <p:stCondLst>
                                    <p:cond delay="0"/>
                                  </p:stCondLst>
                                  <p:childTnLst>
                                    <p:animEffect transition="out" filter="wipe(down)">
                                      <p:cBhvr>
                                        <p:cTn id="38" dur="500"/>
                                        <p:tgtEl>
                                          <p:spTgt spid="23"/>
                                        </p:tgtEl>
                                      </p:cBhvr>
                                    </p:animEffect>
                                    <p:set>
                                      <p:cBhvr>
                                        <p:cTn id="39" dur="1" fill="hold">
                                          <p:stCondLst>
                                            <p:cond delay="499"/>
                                          </p:stCondLst>
                                        </p:cTn>
                                        <p:tgtEl>
                                          <p:spTgt spid="23"/>
                                        </p:tgtEl>
                                        <p:attrNameLst>
                                          <p:attrName>style.visibility</p:attrName>
                                        </p:attrNameLst>
                                      </p:cBhvr>
                                      <p:to>
                                        <p:strVal val="hidden"/>
                                      </p:to>
                                    </p:set>
                                  </p:childTnLst>
                                </p:cTn>
                              </p:par>
                              <p:par>
                                <p:cTn id="40" presetID="22" presetClass="exit" presetSubtype="4" fill="hold" grpId="0" nodeType="withEffect">
                                  <p:stCondLst>
                                    <p:cond delay="0"/>
                                  </p:stCondLst>
                                  <p:childTnLst>
                                    <p:animEffect transition="out" filter="wipe(down)">
                                      <p:cBhvr>
                                        <p:cTn id="41" dur="500"/>
                                        <p:tgtEl>
                                          <p:spTgt spid="24"/>
                                        </p:tgtEl>
                                      </p:cBhvr>
                                    </p:animEffect>
                                    <p:set>
                                      <p:cBhvr>
                                        <p:cTn id="42" dur="1" fill="hold">
                                          <p:stCondLst>
                                            <p:cond delay="499"/>
                                          </p:stCondLst>
                                        </p:cTn>
                                        <p:tgtEl>
                                          <p:spTgt spid="2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25"/>
                                        </p:tgtEl>
                                      </p:cBhvr>
                                    </p:animEffect>
                                    <p:set>
                                      <p:cBhvr>
                                        <p:cTn id="47"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3" name="TextBox 3">
            <a:hlinkClick r:id="rId3"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圆角矩形 8">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10" name="圆角矩形 9">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95475307"/>
              </p:ext>
            </p:extLst>
          </p:nvPr>
        </p:nvGraphicFramePr>
        <p:xfrm>
          <a:off x="508000" y="1554872"/>
          <a:ext cx="8128000" cy="5351294"/>
        </p:xfrm>
        <a:graphic>
          <a:graphicData uri="http://schemas.openxmlformats.org/presentationml/2006/ole">
            <mc:AlternateContent xmlns:mc="http://schemas.openxmlformats.org/markup-compatibility/2006">
              <mc:Choice xmlns:v="urn:schemas-microsoft-com:vml" Requires="v">
                <p:oleObj spid="_x0000_s47112" name="文档" r:id="rId7" imgW="3893528" imgH="2563109" progId="Word.Document.12">
                  <p:embed/>
                </p:oleObj>
              </mc:Choice>
              <mc:Fallback>
                <p:oleObj name="文档" r:id="rId7" imgW="3893528" imgH="2563109" progId="Word.Document.12">
                  <p:embed/>
                  <p:pic>
                    <p:nvPicPr>
                      <p:cNvPr id="0" name=""/>
                      <p:cNvPicPr/>
                      <p:nvPr/>
                    </p:nvPicPr>
                    <p:blipFill>
                      <a:blip r:embed="rId8"/>
                      <a:stretch>
                        <a:fillRect/>
                      </a:stretch>
                    </p:blipFill>
                    <p:spPr>
                      <a:xfrm>
                        <a:off x="508000" y="1554872"/>
                        <a:ext cx="8128000" cy="5351294"/>
                      </a:xfrm>
                      <a:prstGeom prst="rect">
                        <a:avLst/>
                      </a:prstGeom>
                    </p:spPr>
                  </p:pic>
                </p:oleObj>
              </mc:Fallback>
            </mc:AlternateContent>
          </a:graphicData>
        </a:graphic>
      </p:graphicFrame>
      <p:sp>
        <p:nvSpPr>
          <p:cNvPr id="11" name="矩形 10"/>
          <p:cNvSpPr/>
          <p:nvPr/>
        </p:nvSpPr>
        <p:spPr>
          <a:xfrm>
            <a:off x="3741427" y="2397581"/>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66367" y="2387190"/>
            <a:ext cx="301394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419872" y="2757329"/>
            <a:ext cx="403244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429534" y="3106686"/>
            <a:ext cx="403244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419872" y="3476799"/>
            <a:ext cx="403244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429534" y="3830604"/>
            <a:ext cx="403244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419872" y="4196269"/>
            <a:ext cx="403244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531406" y="3292121"/>
            <a:ext cx="60488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741427" y="4577996"/>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366367" y="4567605"/>
            <a:ext cx="301394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419872" y="4937744"/>
            <a:ext cx="403244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429534" y="5287101"/>
            <a:ext cx="403244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419872" y="5667605"/>
            <a:ext cx="403244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429534" y="6031801"/>
            <a:ext cx="403244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7545110" y="5299874"/>
            <a:ext cx="8051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8606478"/>
      </p:ext>
    </p:extLst>
  </p:cSld>
  <p:clrMapOvr>
    <a:masterClrMapping/>
  </p:clrMapOvr>
  <mc:AlternateContent xmlns:mc="http://schemas.openxmlformats.org/markup-compatibility/2006">
    <mc:Choice xmlns:p14="http://schemas.microsoft.com/office/powerpoint/2010/main" Requires="p14">
      <p:transition spd="slow" p14:dur="8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6"/>
                                        </p:tgtEl>
                                      </p:cBhvr>
                                    </p:animEffect>
                                    <p:set>
                                      <p:cBhvr>
                                        <p:cTn id="15" dur="1" fill="hold">
                                          <p:stCondLst>
                                            <p:cond delay="499"/>
                                          </p:stCondLst>
                                        </p:cTn>
                                        <p:tgtEl>
                                          <p:spTgt spid="16"/>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17"/>
                                        </p:tgtEl>
                                      </p:cBhvr>
                                    </p:animEffect>
                                    <p:set>
                                      <p:cBhvr>
                                        <p:cTn id="18" dur="1" fill="hold">
                                          <p:stCondLst>
                                            <p:cond delay="499"/>
                                          </p:stCondLst>
                                        </p:cTn>
                                        <p:tgtEl>
                                          <p:spTgt spid="17"/>
                                        </p:tgtEl>
                                        <p:attrNameLst>
                                          <p:attrName>style.visibility</p:attrName>
                                        </p:attrNameLst>
                                      </p:cBhvr>
                                      <p:to>
                                        <p:strVal val="hidden"/>
                                      </p:to>
                                    </p:set>
                                  </p:childTnLst>
                                </p:cTn>
                              </p:par>
                              <p:par>
                                <p:cTn id="19" presetID="22" presetClass="exit" presetSubtype="4" fill="hold" grpId="0" nodeType="withEffect">
                                  <p:stCondLst>
                                    <p:cond delay="0"/>
                                  </p:stCondLst>
                                  <p:childTnLst>
                                    <p:animEffect transition="out" filter="wipe(down)">
                                      <p:cBhvr>
                                        <p:cTn id="20" dur="500"/>
                                        <p:tgtEl>
                                          <p:spTgt spid="18"/>
                                        </p:tgtEl>
                                      </p:cBhvr>
                                    </p:animEffect>
                                    <p:set>
                                      <p:cBhvr>
                                        <p:cTn id="21" dur="1" fill="hold">
                                          <p:stCondLst>
                                            <p:cond delay="499"/>
                                          </p:stCondLst>
                                        </p:cTn>
                                        <p:tgtEl>
                                          <p:spTgt spid="18"/>
                                        </p:tgtEl>
                                        <p:attrNameLst>
                                          <p:attrName>style.visibility</p:attrName>
                                        </p:attrNameLst>
                                      </p:cBhvr>
                                      <p:to>
                                        <p:strVal val="hidden"/>
                                      </p:to>
                                    </p:set>
                                  </p:childTnLst>
                                </p:cTn>
                              </p:par>
                              <p:par>
                                <p:cTn id="22" presetID="22" presetClass="exit" presetSubtype="4" fill="hold" grpId="0" nodeType="withEffect">
                                  <p:stCondLst>
                                    <p:cond delay="0"/>
                                  </p:stCondLst>
                                  <p:childTnLst>
                                    <p:animEffect transition="out" filter="wipe(down)">
                                      <p:cBhvr>
                                        <p:cTn id="23" dur="500"/>
                                        <p:tgtEl>
                                          <p:spTgt spid="19"/>
                                        </p:tgtEl>
                                      </p:cBhvr>
                                    </p:animEffect>
                                    <p:set>
                                      <p:cBhvr>
                                        <p:cTn id="24" dur="1" fill="hold">
                                          <p:stCondLst>
                                            <p:cond delay="499"/>
                                          </p:stCondLst>
                                        </p:cTn>
                                        <p:tgtEl>
                                          <p:spTgt spid="19"/>
                                        </p:tgtEl>
                                        <p:attrNameLst>
                                          <p:attrName>style.visibility</p:attrName>
                                        </p:attrNameLst>
                                      </p:cBhvr>
                                      <p:to>
                                        <p:strVal val="hidden"/>
                                      </p:to>
                                    </p:set>
                                  </p:childTnLst>
                                </p:cTn>
                              </p:par>
                              <p:par>
                                <p:cTn id="25" presetID="22" presetClass="exit" presetSubtype="4" fill="hold" grpId="0" nodeType="withEffect">
                                  <p:stCondLst>
                                    <p:cond delay="0"/>
                                  </p:stCondLst>
                                  <p:childTnLst>
                                    <p:animEffect transition="out" filter="wipe(down)">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21"/>
                                        </p:tgtEl>
                                      </p:cBhvr>
                                    </p:animEffect>
                                    <p:set>
                                      <p:cBhvr>
                                        <p:cTn id="32" dur="1" fill="hold">
                                          <p:stCondLst>
                                            <p:cond delay="499"/>
                                          </p:stCondLst>
                                        </p:cTn>
                                        <p:tgtEl>
                                          <p:spTgt spid="2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22"/>
                                        </p:tgtEl>
                                      </p:cBhvr>
                                    </p:animEffect>
                                    <p:set>
                                      <p:cBhvr>
                                        <p:cTn id="37" dur="1" fill="hold">
                                          <p:stCondLst>
                                            <p:cond delay="499"/>
                                          </p:stCondLst>
                                        </p:cTn>
                                        <p:tgtEl>
                                          <p:spTgt spid="2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23"/>
                                        </p:tgtEl>
                                      </p:cBhvr>
                                    </p:animEffect>
                                    <p:set>
                                      <p:cBhvr>
                                        <p:cTn id="42" dur="1" fill="hold">
                                          <p:stCondLst>
                                            <p:cond delay="499"/>
                                          </p:stCondLst>
                                        </p:cTn>
                                        <p:tgtEl>
                                          <p:spTgt spid="23"/>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24"/>
                                        </p:tgtEl>
                                      </p:cBhvr>
                                    </p:animEffect>
                                    <p:set>
                                      <p:cBhvr>
                                        <p:cTn id="45" dur="1" fill="hold">
                                          <p:stCondLst>
                                            <p:cond delay="499"/>
                                          </p:stCondLst>
                                        </p:cTn>
                                        <p:tgtEl>
                                          <p:spTgt spid="24"/>
                                        </p:tgtEl>
                                        <p:attrNameLst>
                                          <p:attrName>style.visibility</p:attrName>
                                        </p:attrNameLst>
                                      </p:cBhvr>
                                      <p:to>
                                        <p:strVal val="hidden"/>
                                      </p:to>
                                    </p:set>
                                  </p:childTnLst>
                                </p:cTn>
                              </p:par>
                              <p:par>
                                <p:cTn id="46" presetID="22" presetClass="exit" presetSubtype="4" fill="hold" grpId="0" nodeType="withEffect">
                                  <p:stCondLst>
                                    <p:cond delay="0"/>
                                  </p:stCondLst>
                                  <p:childTnLst>
                                    <p:animEffect transition="out" filter="wipe(down)">
                                      <p:cBhvr>
                                        <p:cTn id="47" dur="500"/>
                                        <p:tgtEl>
                                          <p:spTgt spid="25"/>
                                        </p:tgtEl>
                                      </p:cBhvr>
                                    </p:animEffect>
                                    <p:set>
                                      <p:cBhvr>
                                        <p:cTn id="48" dur="1" fill="hold">
                                          <p:stCondLst>
                                            <p:cond delay="499"/>
                                          </p:stCondLst>
                                        </p:cTn>
                                        <p:tgtEl>
                                          <p:spTgt spid="25"/>
                                        </p:tgtEl>
                                        <p:attrNameLst>
                                          <p:attrName>style.visibility</p:attrName>
                                        </p:attrNameLst>
                                      </p:cBhvr>
                                      <p:to>
                                        <p:strVal val="hidden"/>
                                      </p:to>
                                    </p:set>
                                  </p:childTnLst>
                                </p:cTn>
                              </p:par>
                              <p:par>
                                <p:cTn id="49" presetID="22" presetClass="exit" presetSubtype="4" fill="hold" grpId="0" nodeType="withEffect">
                                  <p:stCondLst>
                                    <p:cond delay="0"/>
                                  </p:stCondLst>
                                  <p:childTnLst>
                                    <p:animEffect transition="out" filter="wipe(down)">
                                      <p:cBhvr>
                                        <p:cTn id="50" dur="500"/>
                                        <p:tgtEl>
                                          <p:spTgt spid="26"/>
                                        </p:tgtEl>
                                      </p:cBhvr>
                                    </p:animEffect>
                                    <p:set>
                                      <p:cBhvr>
                                        <p:cTn id="51" dur="1" fill="hold">
                                          <p:stCondLst>
                                            <p:cond delay="499"/>
                                          </p:stCondLst>
                                        </p:cTn>
                                        <p:tgtEl>
                                          <p:spTgt spid="26"/>
                                        </p:tgtEl>
                                        <p:attrNameLst>
                                          <p:attrName>style.visibility</p:attrName>
                                        </p:attrNameLst>
                                      </p:cBhvr>
                                      <p:to>
                                        <p:strVal val="hidden"/>
                                      </p:to>
                                    </p:set>
                                  </p:childTnLst>
                                </p:cTn>
                              </p:par>
                              <p:par>
                                <p:cTn id="52" presetID="22" presetClass="exit" presetSubtype="4" fill="hold" grpId="0" nodeType="withEffect">
                                  <p:stCondLst>
                                    <p:cond delay="0"/>
                                  </p:stCondLst>
                                  <p:childTnLst>
                                    <p:animEffect transition="out" filter="wipe(down)">
                                      <p:cBhvr>
                                        <p:cTn id="53" dur="500"/>
                                        <p:tgtEl>
                                          <p:spTgt spid="27"/>
                                        </p:tgtEl>
                                      </p:cBhvr>
                                    </p:animEffect>
                                    <p:set>
                                      <p:cBhvr>
                                        <p:cTn id="54" dur="1" fill="hold">
                                          <p:stCondLst>
                                            <p:cond delay="499"/>
                                          </p:stCondLst>
                                        </p:cTn>
                                        <p:tgtEl>
                                          <p:spTgt spid="27"/>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2" presetClass="exit" presetSubtype="4" fill="hold" grpId="0" nodeType="clickEffect">
                                  <p:stCondLst>
                                    <p:cond delay="0"/>
                                  </p:stCondLst>
                                  <p:childTnLst>
                                    <p:animEffect transition="out" filter="wipe(down)">
                                      <p:cBhvr>
                                        <p:cTn id="58" dur="500"/>
                                        <p:tgtEl>
                                          <p:spTgt spid="29"/>
                                        </p:tgtEl>
                                      </p:cBhvr>
                                    </p:animEffect>
                                    <p:set>
                                      <p:cBhvr>
                                        <p:cTn id="59"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3" name="TextBox 3">
            <a:hlinkClick r:id="rId3"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圆角矩形 8">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解题策略一</a:t>
            </a:r>
            <a:endParaRPr lang="zh-CN" altLang="en-US" sz="1200" dirty="0">
              <a:solidFill>
                <a:srgbClr val="E75E22"/>
              </a:solidFill>
              <a:latin typeface="+mj-ea"/>
              <a:ea typeface="+mj-ea"/>
            </a:endParaRPr>
          </a:p>
        </p:txBody>
      </p:sp>
      <p:sp>
        <p:nvSpPr>
          <p:cNvPr id="10" name="圆角矩形 9">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解题策略二</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903971827"/>
              </p:ext>
            </p:extLst>
          </p:nvPr>
        </p:nvGraphicFramePr>
        <p:xfrm>
          <a:off x="508000" y="1706878"/>
          <a:ext cx="8128000" cy="4602442"/>
        </p:xfrm>
        <a:graphic>
          <a:graphicData uri="http://schemas.openxmlformats.org/presentationml/2006/ole">
            <mc:AlternateContent xmlns:mc="http://schemas.openxmlformats.org/markup-compatibility/2006">
              <mc:Choice xmlns:v="urn:schemas-microsoft-com:vml" Requires="v">
                <p:oleObj spid="_x0000_s48136" name="文档" r:id="rId7" imgW="3893887" imgH="2204562" progId="Word.Document.12">
                  <p:embed/>
                </p:oleObj>
              </mc:Choice>
              <mc:Fallback>
                <p:oleObj name="文档" r:id="rId7" imgW="3893887" imgH="2204562" progId="Word.Document.12">
                  <p:embed/>
                  <p:pic>
                    <p:nvPicPr>
                      <p:cNvPr id="0" name=""/>
                      <p:cNvPicPr/>
                      <p:nvPr/>
                    </p:nvPicPr>
                    <p:blipFill>
                      <a:blip r:embed="rId8"/>
                      <a:stretch>
                        <a:fillRect/>
                      </a:stretch>
                    </p:blipFill>
                    <p:spPr>
                      <a:xfrm>
                        <a:off x="508000" y="1706878"/>
                        <a:ext cx="8128000" cy="4602442"/>
                      </a:xfrm>
                      <a:prstGeom prst="rect">
                        <a:avLst/>
                      </a:prstGeom>
                    </p:spPr>
                  </p:pic>
                </p:oleObj>
              </mc:Fallback>
            </mc:AlternateContent>
          </a:graphicData>
        </a:graphic>
      </p:graphicFrame>
      <p:sp>
        <p:nvSpPr>
          <p:cNvPr id="11" name="矩形 10"/>
          <p:cNvSpPr/>
          <p:nvPr/>
        </p:nvSpPr>
        <p:spPr>
          <a:xfrm>
            <a:off x="3741427" y="2541597"/>
            <a:ext cx="25653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66367" y="2541597"/>
            <a:ext cx="288032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436468" y="2900908"/>
            <a:ext cx="401585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426271" y="3267019"/>
            <a:ext cx="401585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426271" y="3614363"/>
            <a:ext cx="401585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416074" y="3980474"/>
            <a:ext cx="401585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454871" y="4344660"/>
            <a:ext cx="401585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444674" y="4710771"/>
            <a:ext cx="401585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454871" y="5066877"/>
            <a:ext cx="401585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444674" y="5432988"/>
            <a:ext cx="401585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546731" y="3990865"/>
            <a:ext cx="60488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4379471"/>
      </p:ext>
    </p:extLst>
  </p:cSld>
  <p:clrMapOvr>
    <a:masterClrMapping/>
  </p:clrMapOvr>
  <mc:AlternateContent xmlns:mc="http://schemas.openxmlformats.org/markup-compatibility/2006">
    <mc:Choice xmlns:p14="http://schemas.microsoft.com/office/powerpoint/2010/main" Requires="p14">
      <p:transition spd="slow" p14:dur="8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6"/>
                                        </p:tgtEl>
                                      </p:cBhvr>
                                    </p:animEffect>
                                    <p:set>
                                      <p:cBhvr>
                                        <p:cTn id="15" dur="1" fill="hold">
                                          <p:stCondLst>
                                            <p:cond delay="499"/>
                                          </p:stCondLst>
                                        </p:cTn>
                                        <p:tgtEl>
                                          <p:spTgt spid="16"/>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17"/>
                                        </p:tgtEl>
                                      </p:cBhvr>
                                    </p:animEffect>
                                    <p:set>
                                      <p:cBhvr>
                                        <p:cTn id="18" dur="1" fill="hold">
                                          <p:stCondLst>
                                            <p:cond delay="499"/>
                                          </p:stCondLst>
                                        </p:cTn>
                                        <p:tgtEl>
                                          <p:spTgt spid="17"/>
                                        </p:tgtEl>
                                        <p:attrNameLst>
                                          <p:attrName>style.visibility</p:attrName>
                                        </p:attrNameLst>
                                      </p:cBhvr>
                                      <p:to>
                                        <p:strVal val="hidden"/>
                                      </p:to>
                                    </p:set>
                                  </p:childTnLst>
                                </p:cTn>
                              </p:par>
                              <p:par>
                                <p:cTn id="19" presetID="22" presetClass="exit" presetSubtype="4" fill="hold" grpId="0" nodeType="withEffect">
                                  <p:stCondLst>
                                    <p:cond delay="0"/>
                                  </p:stCondLst>
                                  <p:childTnLst>
                                    <p:animEffect transition="out" filter="wipe(down)">
                                      <p:cBhvr>
                                        <p:cTn id="20" dur="500"/>
                                        <p:tgtEl>
                                          <p:spTgt spid="18"/>
                                        </p:tgtEl>
                                      </p:cBhvr>
                                    </p:animEffect>
                                    <p:set>
                                      <p:cBhvr>
                                        <p:cTn id="21" dur="1" fill="hold">
                                          <p:stCondLst>
                                            <p:cond delay="499"/>
                                          </p:stCondLst>
                                        </p:cTn>
                                        <p:tgtEl>
                                          <p:spTgt spid="18"/>
                                        </p:tgtEl>
                                        <p:attrNameLst>
                                          <p:attrName>style.visibility</p:attrName>
                                        </p:attrNameLst>
                                      </p:cBhvr>
                                      <p:to>
                                        <p:strVal val="hidden"/>
                                      </p:to>
                                    </p:set>
                                  </p:childTnLst>
                                </p:cTn>
                              </p:par>
                              <p:par>
                                <p:cTn id="22" presetID="22" presetClass="exit" presetSubtype="4" fill="hold" grpId="0" nodeType="withEffect">
                                  <p:stCondLst>
                                    <p:cond delay="0"/>
                                  </p:stCondLst>
                                  <p:childTnLst>
                                    <p:animEffect transition="out" filter="wipe(down)">
                                      <p:cBhvr>
                                        <p:cTn id="23" dur="500"/>
                                        <p:tgtEl>
                                          <p:spTgt spid="19"/>
                                        </p:tgtEl>
                                      </p:cBhvr>
                                    </p:animEffect>
                                    <p:set>
                                      <p:cBhvr>
                                        <p:cTn id="24" dur="1" fill="hold">
                                          <p:stCondLst>
                                            <p:cond delay="499"/>
                                          </p:stCondLst>
                                        </p:cTn>
                                        <p:tgtEl>
                                          <p:spTgt spid="19"/>
                                        </p:tgtEl>
                                        <p:attrNameLst>
                                          <p:attrName>style.visibility</p:attrName>
                                        </p:attrNameLst>
                                      </p:cBhvr>
                                      <p:to>
                                        <p:strVal val="hidden"/>
                                      </p:to>
                                    </p:set>
                                  </p:childTnLst>
                                </p:cTn>
                              </p:par>
                              <p:par>
                                <p:cTn id="25" presetID="22" presetClass="exit" presetSubtype="4" fill="hold" grpId="0" nodeType="withEffect">
                                  <p:stCondLst>
                                    <p:cond delay="0"/>
                                  </p:stCondLst>
                                  <p:childTnLst>
                                    <p:animEffect transition="out" filter="wipe(down)">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21"/>
                                        </p:tgtEl>
                                      </p:cBhvr>
                                    </p:animEffect>
                                    <p:set>
                                      <p:cBhvr>
                                        <p:cTn id="30" dur="1" fill="hold">
                                          <p:stCondLst>
                                            <p:cond delay="499"/>
                                          </p:stCondLst>
                                        </p:cTn>
                                        <p:tgtEl>
                                          <p:spTgt spid="21"/>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22"/>
                                        </p:tgtEl>
                                      </p:cBhvr>
                                    </p:animEffect>
                                    <p:set>
                                      <p:cBhvr>
                                        <p:cTn id="33" dur="1" fill="hold">
                                          <p:stCondLst>
                                            <p:cond delay="499"/>
                                          </p:stCondLst>
                                        </p:cTn>
                                        <p:tgtEl>
                                          <p:spTgt spid="22"/>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23"/>
                                        </p:tgtEl>
                                      </p:cBhvr>
                                    </p:animEffect>
                                    <p:set>
                                      <p:cBhvr>
                                        <p:cTn id="36" dur="1" fill="hold">
                                          <p:stCondLst>
                                            <p:cond delay="499"/>
                                          </p:stCondLst>
                                        </p:cTn>
                                        <p:tgtEl>
                                          <p:spTgt spid="2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xit" presetSubtype="4" fill="hold" grpId="0" nodeType="clickEffect">
                                  <p:stCondLst>
                                    <p:cond delay="0"/>
                                  </p:stCondLst>
                                  <p:childTnLst>
                                    <p:animEffect transition="out" filter="wipe(down)">
                                      <p:cBhvr>
                                        <p:cTn id="40" dur="500"/>
                                        <p:tgtEl>
                                          <p:spTgt spid="24"/>
                                        </p:tgtEl>
                                      </p:cBhvr>
                                    </p:animEffect>
                                    <p:set>
                                      <p:cBhvr>
                                        <p:cTn id="41"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6548302" y="1063769"/>
            <a:ext cx="492443" cy="276999"/>
          </a:xfrm>
          <a:prstGeom prst="rect">
            <a:avLst/>
          </a:prstGeom>
          <a:noFill/>
        </p:spPr>
        <p:txBody>
          <a:bodyPr wrap="none" rtlCol="0">
            <a:spAutoFit/>
          </a:bodyPr>
          <a:lstStyle/>
          <a:p>
            <a:r>
              <a:rPr lang="en-US" altLang="zh-CN" sz="1200" dirty="0" smtClean="0">
                <a:solidFill>
                  <a:srgbClr val="E75E22"/>
                </a:solidFill>
                <a:latin typeface="+mj-ea"/>
                <a:ea typeface="+mj-ea"/>
              </a:rPr>
              <a:t>(</a:t>
            </a:r>
            <a:r>
              <a:rPr lang="zh-CN" altLang="en-US" sz="1200" dirty="0" smtClean="0">
                <a:solidFill>
                  <a:srgbClr val="E75E22"/>
                </a:solidFill>
                <a:latin typeface="+mj-ea"/>
                <a:ea typeface="+mj-ea"/>
              </a:rPr>
              <a:t>一</a:t>
            </a:r>
            <a:r>
              <a:rPr lang="en-US" altLang="zh-CN" sz="1200" dirty="0" smtClean="0">
                <a:solidFill>
                  <a:srgbClr val="E75E22"/>
                </a:solidFill>
                <a:latin typeface="+mj-ea"/>
                <a:ea typeface="+mj-ea"/>
              </a:rPr>
              <a:t>)</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7222141" y="1063768"/>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二</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895981" y="1063769"/>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三</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1477154"/>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突破一般论述文辨析正误的瓶颈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汉仪长宋简"/>
                <a:cs typeface="Times New Roman" panose="02020603050405020304" pitchFamily="18" charset="0"/>
              </a:rPr>
              <a:t>三重比对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比对词语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随着城市民间工商业的繁荣发展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宋代统治者出于对从业者监管的需要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设立了行会这一政府机构。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比对原文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饮食市场空前繁荣。孟元老在《东京梦华录》中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追述了北宋都城开封府的城市风貌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并且以大量笔墨写到饮食业的昌盛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书中共提到一百多家店铺以及相关行会。商品市场的繁荣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不可避免地带来一些问题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一些商贩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以物市于人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敝恶之物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饰为新奇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假伪之物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饰为真实</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如绢帛之用胶糊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米麦之增湿润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肉食之灌以水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药材之易以他物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《袁氏世范》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。有的不法分子甚至采用鸡塞沙、鹅羊吹气、卖盐杂以灰之类伎俩牟取利润</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dirty="0"/>
          </a:p>
        </p:txBody>
      </p:sp>
    </p:spTree>
    <p:extLst>
      <p:ext uri="{BB962C8B-B14F-4D97-AF65-F5344CB8AC3E}">
        <p14:creationId xmlns:p14="http://schemas.microsoft.com/office/powerpoint/2010/main" val="1006467934"/>
      </p:ext>
    </p:extLst>
  </p:cSld>
  <p:clrMapOvr>
    <a:masterClrMapping/>
  </p:clrMapOvr>
  <p:transition spd="slow">
    <p:strips dir="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6548302" y="1063769"/>
            <a:ext cx="492443" cy="276999"/>
          </a:xfrm>
          <a:prstGeom prst="rect">
            <a:avLst/>
          </a:prstGeom>
          <a:noFill/>
        </p:spPr>
        <p:txBody>
          <a:bodyPr wrap="none" rtlCol="0">
            <a:spAutoFit/>
          </a:bodyPr>
          <a:lstStyle/>
          <a:p>
            <a:r>
              <a:rPr lang="en-US" altLang="zh-CN" sz="1200" dirty="0" smtClean="0">
                <a:solidFill>
                  <a:srgbClr val="E75E22"/>
                </a:solidFill>
                <a:latin typeface="+mj-ea"/>
                <a:ea typeface="+mj-ea"/>
              </a:rPr>
              <a:t>(</a:t>
            </a:r>
            <a:r>
              <a:rPr lang="zh-CN" altLang="en-US" sz="1200" dirty="0" smtClean="0">
                <a:solidFill>
                  <a:srgbClr val="E75E22"/>
                </a:solidFill>
                <a:latin typeface="+mj-ea"/>
                <a:ea typeface="+mj-ea"/>
              </a:rPr>
              <a:t>一</a:t>
            </a:r>
            <a:r>
              <a:rPr lang="en-US" altLang="zh-CN" sz="1200" dirty="0" smtClean="0">
                <a:solidFill>
                  <a:srgbClr val="E75E22"/>
                </a:solidFill>
                <a:latin typeface="+mj-ea"/>
                <a:ea typeface="+mj-ea"/>
              </a:rPr>
              <a:t>)</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7222141" y="1063768"/>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二</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895981" y="1063769"/>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三</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525619"/>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为了加强对食品掺假、以次充好等现象的监督和管理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宋代规定从业者必须加入行会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而行会必须对商品质量负责。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市肆谓之行者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因官府科索而得此名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不以其物小大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但合充用者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皆置为行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虽医卜亦有职。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《都城纪胜》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商人们依经营类型组成行会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商铺、手工业和其他服务性行业的相关人员必须加入行会组织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并按行业登记在籍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否则就不能从业经营。各个行会对生产经营的商品质量进行把关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行会的首领作为担保人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负责评定物价和监察不法行为。除了由行会把关外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宋代法律也继承了《唐律》的规定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对有毒有害食品的销售者予以严惩。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smtClean="0">
                <a:solidFill>
                  <a:srgbClr val="000000"/>
                </a:solidFill>
                <a:latin typeface="Times New Roman" panose="02020603050405020304" pitchFamily="18" charset="0"/>
                <a:cs typeface="Times New Roman" panose="02020603050405020304" pitchFamily="18" charset="0"/>
              </a:rPr>
              <a:t>:__________________________________________________</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rPr>
              <a:t>_______________________________________</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2113337" y="5163133"/>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不</a:t>
            </a:r>
            <a:r>
              <a:rPr lang="zh-CN" altLang="zh-CN" sz="2200" dirty="0" smtClean="0">
                <a:solidFill>
                  <a:srgbClr val="FF0000"/>
                </a:solidFill>
                <a:latin typeface="Times New Roman" panose="02020603050405020304" pitchFamily="18" charset="0"/>
                <a:cs typeface="Times New Roman" panose="02020603050405020304" pitchFamily="18" charset="0"/>
              </a:rPr>
              <a:t>一致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827584" y="5554346"/>
            <a:ext cx="7808416" cy="90486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无中生有</a:t>
            </a:r>
            <a:r>
              <a:rPr lang="zh-CN" altLang="zh-CN" sz="2200" dirty="0">
                <a:solidFill>
                  <a:srgbClr val="FF0000"/>
                </a:solidFill>
                <a:latin typeface="Times New Roman" panose="02020603050405020304" pitchFamily="18" charset="0"/>
                <a:cs typeface="Times New Roman" panose="02020603050405020304" pitchFamily="18" charset="0"/>
              </a:rPr>
              <a:t>。选项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设立了行会这一政府机构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有误</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文中没有说行会是政府机构。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5578501"/>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6548302" y="1063769"/>
            <a:ext cx="492443" cy="276999"/>
          </a:xfrm>
          <a:prstGeom prst="rect">
            <a:avLst/>
          </a:prstGeom>
          <a:noFill/>
        </p:spPr>
        <p:txBody>
          <a:bodyPr wrap="none" rtlCol="0">
            <a:spAutoFit/>
          </a:bodyPr>
          <a:lstStyle/>
          <a:p>
            <a:r>
              <a:rPr lang="en-US" altLang="zh-CN" sz="1200" dirty="0" smtClean="0">
                <a:solidFill>
                  <a:srgbClr val="E75E22"/>
                </a:solidFill>
                <a:latin typeface="+mj-ea"/>
                <a:ea typeface="+mj-ea"/>
              </a:rPr>
              <a:t>(</a:t>
            </a:r>
            <a:r>
              <a:rPr lang="zh-CN" altLang="en-US" sz="1200" dirty="0" smtClean="0">
                <a:solidFill>
                  <a:srgbClr val="E75E22"/>
                </a:solidFill>
                <a:latin typeface="+mj-ea"/>
                <a:ea typeface="+mj-ea"/>
              </a:rPr>
              <a:t>一</a:t>
            </a:r>
            <a:r>
              <a:rPr lang="en-US" altLang="zh-CN" sz="1200" dirty="0" smtClean="0">
                <a:solidFill>
                  <a:srgbClr val="E75E22"/>
                </a:solidFill>
                <a:latin typeface="+mj-ea"/>
                <a:ea typeface="+mj-ea"/>
              </a:rPr>
              <a:t>)</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7222141" y="1063768"/>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二</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895981" y="1063769"/>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三</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2310467"/>
            <a:ext cx="8128000" cy="2936188"/>
          </a:xfrm>
          <a:prstGeom prst="rect">
            <a:avLst/>
          </a:prstGeom>
        </p:spPr>
        <p:txBody>
          <a:bodyPr>
            <a:spAutoFit/>
          </a:bodyPr>
          <a:lstStyle/>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宋代政府引入行会管理方法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既规定从业者必须加入行会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并按行业对经营者进行登记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又对生产经营的商品进行质量把关。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见上面原文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__________________________________________________</a:t>
            </a: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_______________________________________</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2051720" y="3892221"/>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不</a:t>
            </a:r>
            <a:r>
              <a:rPr lang="zh-CN" altLang="zh-CN" sz="2200" dirty="0" smtClean="0">
                <a:solidFill>
                  <a:srgbClr val="FF0000"/>
                </a:solidFill>
                <a:latin typeface="Times New Roman" panose="02020603050405020304" pitchFamily="18" charset="0"/>
                <a:cs typeface="Times New Roman" panose="02020603050405020304" pitchFamily="18" charset="0"/>
              </a:rPr>
              <a:t>一致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827584" y="4324269"/>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曲解</a:t>
            </a:r>
            <a:r>
              <a:rPr lang="zh-CN" altLang="zh-CN" sz="2200" dirty="0">
                <a:solidFill>
                  <a:srgbClr val="FF0000"/>
                </a:solidFill>
                <a:latin typeface="Times New Roman" panose="02020603050405020304" pitchFamily="18" charset="0"/>
                <a:cs typeface="Times New Roman" panose="02020603050405020304" pitchFamily="18" charset="0"/>
              </a:rPr>
              <a:t>文意。</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对生产经营的商品进行质量把关</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的主体应是</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各个行会</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而不是</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宋代政府</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5229662"/>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2" name="矩形 1"/>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虚构的加强使小说和传统故事之间的区别清晰起来。小说中的故事可以来自想象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不一定是作者亲历亲闻。小说家常闭门构思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作品大多诞生于他们离群索居的时候。小说家可以闲坐在布宜诺斯艾利斯的图书馆中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或者在巴黎一间终年不见阳光的阁楼里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杜撰他们想象中的历险故事。但是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一名水手也许要历尽千辛万苦才能把在东印度群岛听到的事带回伦敦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一个匠人漂泊一生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积攒下无数的见闻、掌故和趣事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当他晚年坐在火炉边给孩子们讲述这一切的时候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他本人就是故事的一部分。传统故事是否值得转述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往往只取决于故事本身的趣味性和可流传性。与传统讲故事的方式不同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小说家一般并不单纯转述故事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他是在从事故事的制作和生产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有深思熟虑的讲述目的。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4250563"/>
      </p:ext>
    </p:extLst>
  </p:cSld>
  <p:clrMapOvr>
    <a:masterClrMapping/>
  </p:clrMapOvr>
  <p:transition>
    <p:pull dir="l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6548302" y="1063769"/>
            <a:ext cx="492443" cy="276999"/>
          </a:xfrm>
          <a:prstGeom prst="rect">
            <a:avLst/>
          </a:prstGeom>
          <a:noFill/>
        </p:spPr>
        <p:txBody>
          <a:bodyPr wrap="none" rtlCol="0">
            <a:spAutoFit/>
          </a:bodyPr>
          <a:lstStyle/>
          <a:p>
            <a:r>
              <a:rPr lang="en-US" altLang="zh-CN" sz="1200" dirty="0" smtClean="0">
                <a:solidFill>
                  <a:srgbClr val="E75E22"/>
                </a:solidFill>
                <a:latin typeface="+mj-ea"/>
                <a:ea typeface="+mj-ea"/>
              </a:rPr>
              <a:t>(</a:t>
            </a:r>
            <a:r>
              <a:rPr lang="zh-CN" altLang="en-US" sz="1200" dirty="0" smtClean="0">
                <a:solidFill>
                  <a:srgbClr val="E75E22"/>
                </a:solidFill>
                <a:latin typeface="+mj-ea"/>
                <a:ea typeface="+mj-ea"/>
              </a:rPr>
              <a:t>一</a:t>
            </a:r>
            <a:r>
              <a:rPr lang="en-US" altLang="zh-CN" sz="1200" dirty="0" smtClean="0">
                <a:solidFill>
                  <a:srgbClr val="E75E22"/>
                </a:solidFill>
                <a:latin typeface="+mj-ea"/>
                <a:ea typeface="+mj-ea"/>
              </a:rPr>
              <a:t>)</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7222141" y="1063768"/>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二</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895981" y="1063769"/>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三</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怎样得满分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命题者在设置选项时对原句进行改装、重组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即主要采取了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删除原文的状语、定语、补语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改变原意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只强调问题的一个方面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有意漏掉重要信息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断章取义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改换词语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曲解文意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胡乱拼凑、东拉西扯、无中生有、随意组合信息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等方式设误。所以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我们如果抓住选项或原文中的某些重要词语进行比对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就能迅速排除部分选项。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1706178"/>
      </p:ext>
    </p:extLst>
  </p:cSld>
  <p:clrMapOvr>
    <a:masterClrMapping/>
  </p:clrMapOvr>
  <p:transition spd="slow">
    <p:randomBa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6548302" y="1063769"/>
            <a:ext cx="492443" cy="276999"/>
          </a:xfrm>
          <a:prstGeom prst="rect">
            <a:avLst/>
          </a:prstGeom>
          <a:noFill/>
        </p:spPr>
        <p:txBody>
          <a:bodyPr wrap="none" rtlCol="0">
            <a:spAutoFit/>
          </a:bodyPr>
          <a:lstStyle/>
          <a:p>
            <a:r>
              <a:rPr lang="en-US" altLang="zh-CN" sz="1200" dirty="0" smtClean="0">
                <a:solidFill>
                  <a:srgbClr val="E75E22"/>
                </a:solidFill>
                <a:latin typeface="+mj-ea"/>
                <a:ea typeface="+mj-ea"/>
              </a:rPr>
              <a:t>(</a:t>
            </a:r>
            <a:r>
              <a:rPr lang="zh-CN" altLang="en-US" sz="1200" dirty="0" smtClean="0">
                <a:solidFill>
                  <a:srgbClr val="E75E22"/>
                </a:solidFill>
                <a:latin typeface="+mj-ea"/>
                <a:ea typeface="+mj-ea"/>
              </a:rPr>
              <a:t>一</a:t>
            </a:r>
            <a:r>
              <a:rPr lang="en-US" altLang="zh-CN" sz="1200" dirty="0" smtClean="0">
                <a:solidFill>
                  <a:srgbClr val="E75E22"/>
                </a:solidFill>
                <a:latin typeface="+mj-ea"/>
                <a:ea typeface="+mj-ea"/>
              </a:rPr>
              <a:t>)</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7222141" y="1063768"/>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二</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895981" y="1063769"/>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三</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1530069"/>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命题者常在以下词语上设误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表示范围、程度的词语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全部、部分、一些、一定、非常、可能等。设置的错误有混淆范围、以偏概全、说法绝对。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表示时间的词语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已经、将要等。设置的错误有混淆时态。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表示指代的词语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其、此、那等。设置的错误有偷换概念、指代有误。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表示肯定或否定的词语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没有、无非、拒绝等。设置的错误有混淆是非、无中生有等。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表示关键信息的词语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命题者常常改换词语、胡乱拼凑。设置的错误有曲解文意、无中生有。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在解题时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我们要发现这些误区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再进一步判断。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5864597"/>
      </p:ext>
    </p:extLst>
  </p:cSld>
  <p:clrMapOvr>
    <a:masterClrMapping/>
  </p:clrMapOvr>
  <p:transition spd="slow">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6548302" y="1063769"/>
            <a:ext cx="492443" cy="276999"/>
          </a:xfrm>
          <a:prstGeom prst="rect">
            <a:avLst/>
          </a:prstGeom>
          <a:noFill/>
        </p:spPr>
        <p:txBody>
          <a:bodyPr wrap="none" rtlCol="0">
            <a:spAutoFit/>
          </a:bodyPr>
          <a:lstStyle/>
          <a:p>
            <a:r>
              <a:rPr lang="en-US" altLang="zh-CN" sz="1200" dirty="0" smtClean="0">
                <a:solidFill>
                  <a:srgbClr val="E75E22"/>
                </a:solidFill>
                <a:latin typeface="+mj-ea"/>
                <a:ea typeface="+mj-ea"/>
              </a:rPr>
              <a:t>(</a:t>
            </a:r>
            <a:r>
              <a:rPr lang="zh-CN" altLang="en-US" sz="1200" dirty="0" smtClean="0">
                <a:solidFill>
                  <a:srgbClr val="E75E22"/>
                </a:solidFill>
                <a:latin typeface="+mj-ea"/>
                <a:ea typeface="+mj-ea"/>
              </a:rPr>
              <a:t>一</a:t>
            </a:r>
            <a:r>
              <a:rPr lang="en-US" altLang="zh-CN" sz="1200" dirty="0" smtClean="0">
                <a:solidFill>
                  <a:srgbClr val="E75E22"/>
                </a:solidFill>
                <a:latin typeface="+mj-ea"/>
                <a:ea typeface="+mj-ea"/>
              </a:rPr>
              <a:t>)</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7222141" y="1063768"/>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二</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895981" y="1063769"/>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三</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396055"/>
            <a:ext cx="8128000" cy="533492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当悲剧以文学艺术的形式出现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悲剧事件与观众或读者之间就会具有一定的心理距离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这样人们就不至于获得悲剧感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从而不至于介入悲剧冲突之中。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比对原文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悲剧成为审美对象只能以文学艺术的形式出现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原因在于它需要建立悲剧事件与人的心理距离。不仅遥远的时间会使过去的现实悲剧的悲惨因素淡化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就是很近的时间间隔也可以使人不陷入现实。这里还有一个空间的间隔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悲剧艺术展现的毕竟是一个人们不熟悉或有点陌生的空间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这就使人们不容易介入其中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而能够客观、超然地看待。当然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在欣赏中审美主体可以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加入悲剧冲突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体验悲剧客体的巨大和狂暴、悲剧主体的抗争和悲痛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从而感受到强烈的震撼和刺激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获得悲剧感和审美愉悦。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46123938"/>
      </p:ext>
    </p:extLst>
  </p:cSld>
  <p:clrMapOvr>
    <a:masterClrMapping/>
  </p:clrMapOvr>
  <p:transition spd="slow">
    <p:strips/>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6548302" y="1063769"/>
            <a:ext cx="492443" cy="276999"/>
          </a:xfrm>
          <a:prstGeom prst="rect">
            <a:avLst/>
          </a:prstGeom>
          <a:noFill/>
        </p:spPr>
        <p:txBody>
          <a:bodyPr wrap="none" rtlCol="0">
            <a:spAutoFit/>
          </a:bodyPr>
          <a:lstStyle/>
          <a:p>
            <a:r>
              <a:rPr lang="en-US" altLang="zh-CN" sz="1200" dirty="0" smtClean="0">
                <a:solidFill>
                  <a:srgbClr val="E75E22"/>
                </a:solidFill>
                <a:latin typeface="+mj-ea"/>
                <a:ea typeface="+mj-ea"/>
              </a:rPr>
              <a:t>(</a:t>
            </a:r>
            <a:r>
              <a:rPr lang="zh-CN" altLang="en-US" sz="1200" dirty="0" smtClean="0">
                <a:solidFill>
                  <a:srgbClr val="E75E22"/>
                </a:solidFill>
                <a:latin typeface="+mj-ea"/>
                <a:ea typeface="+mj-ea"/>
              </a:rPr>
              <a:t>一</a:t>
            </a:r>
            <a:r>
              <a:rPr lang="en-US" altLang="zh-CN" sz="1200" dirty="0" smtClean="0">
                <a:solidFill>
                  <a:srgbClr val="E75E22"/>
                </a:solidFill>
                <a:latin typeface="+mj-ea"/>
                <a:ea typeface="+mj-ea"/>
              </a:rPr>
              <a:t>)</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7222141" y="1063768"/>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二</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895981" y="1063769"/>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三</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3122997"/>
            <a:ext cx="8128000" cy="131112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理由</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__________________________________________________</a:t>
            </a: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_______________________________________</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2051720" y="3089742"/>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不</a:t>
            </a:r>
            <a:r>
              <a:rPr lang="zh-CN" altLang="zh-CN" sz="2200" dirty="0" smtClean="0">
                <a:solidFill>
                  <a:srgbClr val="FF0000"/>
                </a:solidFill>
                <a:latin typeface="Times New Roman" panose="02020603050405020304" pitchFamily="18" charset="0"/>
                <a:cs typeface="Times New Roman" panose="02020603050405020304" pitchFamily="18" charset="0"/>
              </a:rPr>
              <a:t>一致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827584" y="3536946"/>
            <a:ext cx="7920880" cy="90486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曲解</a:t>
            </a:r>
            <a:r>
              <a:rPr lang="zh-CN" altLang="zh-CN" sz="2200" dirty="0">
                <a:solidFill>
                  <a:srgbClr val="FF0000"/>
                </a:solidFill>
                <a:latin typeface="Times New Roman" panose="02020603050405020304" pitchFamily="18" charset="0"/>
                <a:cs typeface="Times New Roman" panose="02020603050405020304" pitchFamily="18" charset="0"/>
              </a:rPr>
              <a:t>文意。选项用</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不至于获得</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不至于介入</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替换了原文的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不容易介入</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语意程度加重。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6694555"/>
      </p:ext>
    </p:extLst>
  </p:cSld>
  <p:clrMapOvr>
    <a:masterClrMapping/>
  </p:clrMapOvr>
  <p:transition spd="slow">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6548302" y="1063769"/>
            <a:ext cx="492443" cy="276999"/>
          </a:xfrm>
          <a:prstGeom prst="rect">
            <a:avLst/>
          </a:prstGeom>
          <a:noFill/>
        </p:spPr>
        <p:txBody>
          <a:bodyPr wrap="none" rtlCol="0">
            <a:spAutoFit/>
          </a:bodyPr>
          <a:lstStyle/>
          <a:p>
            <a:r>
              <a:rPr lang="en-US" altLang="zh-CN" sz="1200" dirty="0" smtClean="0">
                <a:solidFill>
                  <a:srgbClr val="E75E22"/>
                </a:solidFill>
                <a:latin typeface="+mj-ea"/>
                <a:ea typeface="+mj-ea"/>
              </a:rPr>
              <a:t>(</a:t>
            </a:r>
            <a:r>
              <a:rPr lang="zh-CN" altLang="en-US" sz="1200" dirty="0" smtClean="0">
                <a:solidFill>
                  <a:srgbClr val="E75E22"/>
                </a:solidFill>
                <a:latin typeface="+mj-ea"/>
                <a:ea typeface="+mj-ea"/>
              </a:rPr>
              <a:t>一</a:t>
            </a:r>
            <a:r>
              <a:rPr lang="en-US" altLang="zh-CN" sz="1200" dirty="0" smtClean="0">
                <a:solidFill>
                  <a:srgbClr val="E75E22"/>
                </a:solidFill>
                <a:latin typeface="+mj-ea"/>
                <a:ea typeface="+mj-ea"/>
              </a:rPr>
              <a:t>)</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7222141" y="1063768"/>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二</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895981" y="1063769"/>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三</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649582"/>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在科学本身的领域里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科学家运用的不表达愿望、善恶等感情的概念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是现代西方思想所特有的。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比对原文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它为建立它的贯彻一致的体系所用到的概念是不表达什么感情的。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附带地说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这个特点是慢慢发展起来的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而且是现代西方思想所特有的。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__________________________________________________</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______________________________________________________</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rPr>
              <a:t>___________</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2051720" y="4048868"/>
            <a:ext cx="1101584"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不</a:t>
            </a:r>
            <a:r>
              <a:rPr lang="zh-CN" altLang="zh-CN" sz="2200" dirty="0" smtClean="0">
                <a:solidFill>
                  <a:srgbClr val="FF0000"/>
                </a:solidFill>
                <a:latin typeface="Times New Roman" panose="02020603050405020304" pitchFamily="18" charset="0"/>
                <a:cs typeface="Times New Roman" panose="02020603050405020304" pitchFamily="18" charset="0"/>
              </a:rPr>
              <a:t>一致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755576" y="4487827"/>
            <a:ext cx="7880424" cy="131112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Times New Roman" panose="02020603050405020304" pitchFamily="18" charset="0"/>
                <a:cs typeface="Times New Roman" panose="02020603050405020304" pitchFamily="18" charset="0"/>
              </a:rPr>
              <a:t>这个特点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指的是</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它为建立它的贯彻一致的体系所用到的概念是不表达什么感情的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而不是指</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概念</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选项犯了偷换概念的错误。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80788991"/>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6548302" y="1063769"/>
            <a:ext cx="492443" cy="276999"/>
          </a:xfrm>
          <a:prstGeom prst="rect">
            <a:avLst/>
          </a:prstGeom>
          <a:noFill/>
        </p:spPr>
        <p:txBody>
          <a:bodyPr wrap="none" rtlCol="0">
            <a:spAutoFit/>
          </a:bodyPr>
          <a:lstStyle/>
          <a:p>
            <a:r>
              <a:rPr lang="en-US" altLang="zh-CN" sz="1200" dirty="0" smtClean="0">
                <a:solidFill>
                  <a:srgbClr val="E75E22"/>
                </a:solidFill>
                <a:latin typeface="+mj-ea"/>
                <a:ea typeface="+mj-ea"/>
              </a:rPr>
              <a:t>(</a:t>
            </a:r>
            <a:r>
              <a:rPr lang="zh-CN" altLang="en-US" sz="1200" dirty="0" smtClean="0">
                <a:solidFill>
                  <a:srgbClr val="E75E22"/>
                </a:solidFill>
                <a:latin typeface="+mj-ea"/>
                <a:ea typeface="+mj-ea"/>
              </a:rPr>
              <a:t>一</a:t>
            </a:r>
            <a:r>
              <a:rPr lang="en-US" altLang="zh-CN" sz="1200" dirty="0" smtClean="0">
                <a:solidFill>
                  <a:srgbClr val="E75E22"/>
                </a:solidFill>
                <a:latin typeface="+mj-ea"/>
                <a:ea typeface="+mj-ea"/>
              </a:rPr>
              <a:t>)</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7222141" y="1063768"/>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二</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895981" y="1063769"/>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三</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1412776"/>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为了商业利益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视觉文化时代的图像生产必须平面化、碎片化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才能契合视觉快感要求。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比对原文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中央电视台某年度全年的广告收入近</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而世界著名的传媒集团维亚康姆的</a:t>
            </a:r>
            <a:r>
              <a:rPr lang="en-US" altLang="zh-CN" sz="2200" dirty="0">
                <a:solidFill>
                  <a:srgbClr val="000000"/>
                </a:solidFill>
                <a:latin typeface="Times New Roman" panose="02020603050405020304" pitchFamily="18" charset="0"/>
                <a:cs typeface="Times New Roman" panose="02020603050405020304" pitchFamily="18" charset="0"/>
              </a:rPr>
              <a:t>MTV</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一个频道当年的广告收入就接近这个数字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这让许多人不解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为什么一个仅是播放</a:t>
            </a:r>
            <a:r>
              <a:rPr lang="en-US" altLang="zh-CN" sz="2200" dirty="0">
                <a:solidFill>
                  <a:srgbClr val="000000"/>
                </a:solidFill>
                <a:latin typeface="Times New Roman" panose="02020603050405020304" pitchFamily="18" charset="0"/>
                <a:cs typeface="Times New Roman" panose="02020603050405020304" pitchFamily="18" charset="0"/>
              </a:rPr>
              <a:t>MTV</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的频道会受到这么多人的关注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这就是视觉文化社会带来的必然结果。它所反映的深层问题是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在视觉文化时代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人们需要一种视觉快感。</a:t>
            </a:r>
            <a:r>
              <a:rPr lang="en-US" altLang="zh-CN" sz="2200" dirty="0">
                <a:solidFill>
                  <a:srgbClr val="000000"/>
                </a:solidFill>
                <a:latin typeface="Times New Roman" panose="02020603050405020304" pitchFamily="18" charset="0"/>
                <a:cs typeface="Times New Roman" panose="02020603050405020304" pitchFamily="18" charset="0"/>
              </a:rPr>
              <a:t>MTV</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从时间转向空间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从深度转向平面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从整体转向碎片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这一切正好契合了视觉快感的要求。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理由</a:t>
            </a:r>
            <a:r>
              <a:rPr lang="en-US" altLang="zh-CN" sz="2200" dirty="0">
                <a:solidFill>
                  <a:srgbClr val="000000"/>
                </a:solidFill>
                <a:latin typeface="Times New Roman" panose="02020603050405020304" pitchFamily="18" charset="0"/>
                <a:cs typeface="Times New Roman" panose="02020603050405020304" pitchFamily="18" charset="0"/>
              </a:rPr>
              <a:t>__________________________________________________</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______________________________________________________</a:t>
            </a: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2051720" y="5404389"/>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不</a:t>
            </a:r>
            <a:r>
              <a:rPr lang="zh-CN" altLang="zh-CN" sz="2200" dirty="0" smtClean="0">
                <a:solidFill>
                  <a:srgbClr val="FF0000"/>
                </a:solidFill>
                <a:latin typeface="Times New Roman" panose="02020603050405020304" pitchFamily="18" charset="0"/>
                <a:cs typeface="Times New Roman" panose="02020603050405020304" pitchFamily="18" charset="0"/>
              </a:rPr>
              <a:t>一致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817192" y="5836437"/>
            <a:ext cx="8316415" cy="90486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过于</a:t>
            </a:r>
            <a:r>
              <a:rPr lang="zh-CN" altLang="zh-CN" sz="2200" dirty="0">
                <a:solidFill>
                  <a:srgbClr val="FF0000"/>
                </a:solidFill>
                <a:latin typeface="Times New Roman" panose="02020603050405020304" pitchFamily="18" charset="0"/>
                <a:cs typeface="Times New Roman" panose="02020603050405020304" pitchFamily="18" charset="0"/>
              </a:rPr>
              <a:t>绝对。原文</a:t>
            </a:r>
            <a:r>
              <a:rPr lang="en-US" altLang="zh-CN" sz="2200" dirty="0">
                <a:solidFill>
                  <a:srgbClr val="FF0000"/>
                </a:solidFill>
                <a:latin typeface="Times New Roman" panose="02020603050405020304" pitchFamily="18" charset="0"/>
                <a:cs typeface="Times New Roman" panose="02020603050405020304" pitchFamily="18" charset="0"/>
              </a:rPr>
              <a:t>“MTV</a:t>
            </a:r>
            <a:r>
              <a:rPr lang="zh-CN" altLang="zh-CN" sz="2200" dirty="0">
                <a:solidFill>
                  <a:srgbClr val="FF0000"/>
                </a:solidFill>
                <a:latin typeface="Times New Roman" panose="02020603050405020304" pitchFamily="18" charset="0"/>
                <a:cs typeface="Times New Roman" panose="02020603050405020304" pitchFamily="18" charset="0"/>
              </a:rPr>
              <a:t>从时间转向空间</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从深度转向平面</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从整体转向碎片</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这一切正好契合了视觉快感的要求</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是或然</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而不是必然。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6834108"/>
      </p:ext>
    </p:extLst>
  </p:cSld>
  <p:clrMapOvr>
    <a:masterClrMapping/>
  </p:clrMapOvr>
  <p:transition spd="slow">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6548302" y="1063769"/>
            <a:ext cx="492443" cy="276999"/>
          </a:xfrm>
          <a:prstGeom prst="rect">
            <a:avLst/>
          </a:prstGeom>
          <a:noFill/>
        </p:spPr>
        <p:txBody>
          <a:bodyPr wrap="none" rtlCol="0">
            <a:spAutoFit/>
          </a:bodyPr>
          <a:lstStyle/>
          <a:p>
            <a:r>
              <a:rPr lang="en-US" altLang="zh-CN" sz="1200" dirty="0" smtClean="0">
                <a:solidFill>
                  <a:srgbClr val="E75E22"/>
                </a:solidFill>
                <a:latin typeface="+mj-ea"/>
                <a:ea typeface="+mj-ea"/>
              </a:rPr>
              <a:t>(</a:t>
            </a:r>
            <a:r>
              <a:rPr lang="zh-CN" altLang="en-US" sz="1200" dirty="0" smtClean="0">
                <a:solidFill>
                  <a:srgbClr val="E75E22"/>
                </a:solidFill>
                <a:latin typeface="+mj-ea"/>
                <a:ea typeface="+mj-ea"/>
              </a:rPr>
              <a:t>一</a:t>
            </a:r>
            <a:r>
              <a:rPr lang="en-US" altLang="zh-CN" sz="1200" dirty="0" smtClean="0">
                <a:solidFill>
                  <a:srgbClr val="E75E22"/>
                </a:solidFill>
                <a:latin typeface="+mj-ea"/>
                <a:ea typeface="+mj-ea"/>
              </a:rPr>
              <a:t>)</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7222141" y="1063768"/>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二</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895981" y="1063769"/>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三</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830130"/>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隐性知识的内容具有十分特殊的含义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在极少数情况下可以用几个词、几句话、几组数据或公式来表达。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比对原文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隐性知识是一种主观的、基于长期经验积累的知识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不能用几个词、几句话、几组数据或公式来表达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内容有十分特殊的含义。隐性知识包括信仰、隐喻、直觉、思维模式和所谓的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诀窍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如手工匠掌握的特殊技艺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smtClean="0">
                <a:solidFill>
                  <a:srgbClr val="000000"/>
                </a:solidFill>
                <a:latin typeface="Times New Roman" panose="02020603050405020304" pitchFamily="18" charset="0"/>
                <a:cs typeface="Times New Roman" panose="02020603050405020304" pitchFamily="18" charset="0"/>
              </a:rPr>
              <a:t>:__________________________________________________</a:t>
            </a:r>
            <a:endParaRPr lang="en-US" altLang="zh-CN" sz="2200" dirty="0">
              <a:solidFill>
                <a:srgbClr val="000000"/>
              </a:solidFill>
              <a:latin typeface="Times New Roman" panose="02020603050405020304" pitchFamily="18" charset="0"/>
              <a:cs typeface="Times New Roman" panose="02020603050405020304" pitchFamily="18" charset="0"/>
            </a:endParaRPr>
          </a:p>
        </p:txBody>
      </p:sp>
      <p:sp>
        <p:nvSpPr>
          <p:cNvPr id="7" name="矩形 6"/>
          <p:cNvSpPr>
            <a:spLocks noChangeAspect="1"/>
          </p:cNvSpPr>
          <p:nvPr/>
        </p:nvSpPr>
        <p:spPr>
          <a:xfrm>
            <a:off x="2051720" y="4638181"/>
            <a:ext cx="1101584"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不</a:t>
            </a:r>
            <a:r>
              <a:rPr lang="zh-CN" altLang="zh-CN" sz="2200" dirty="0" smtClean="0">
                <a:solidFill>
                  <a:srgbClr val="FF0000"/>
                </a:solidFill>
                <a:latin typeface="Times New Roman" panose="02020603050405020304" pitchFamily="18" charset="0"/>
                <a:cs typeface="Times New Roman" panose="02020603050405020304" pitchFamily="18" charset="0"/>
              </a:rPr>
              <a:t>一致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827584" y="5049447"/>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混淆是非</a:t>
            </a:r>
            <a:r>
              <a:rPr lang="zh-CN" altLang="zh-CN" sz="2200" dirty="0">
                <a:solidFill>
                  <a:srgbClr val="FF0000"/>
                </a:solidFill>
                <a:latin typeface="Times New Roman" panose="02020603050405020304" pitchFamily="18" charset="0"/>
                <a:cs typeface="Times New Roman" panose="02020603050405020304" pitchFamily="18" charset="0"/>
              </a:rPr>
              <a:t>。原文是</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不能用</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选项用</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在极少数情况下可以用</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717889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9" name="圆角矩形 8">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6548302" y="1063769"/>
            <a:ext cx="492443"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en-US" altLang="zh-CN" dirty="0"/>
              <a:t>(</a:t>
            </a:r>
            <a:r>
              <a:rPr lang="zh-CN" altLang="en-US" dirty="0"/>
              <a:t>一</a:t>
            </a:r>
            <a:r>
              <a:rPr lang="en-US" altLang="zh-CN" dirty="0"/>
              <a:t>)</a:t>
            </a:r>
            <a:endParaRPr lang="zh-CN" altLang="en-US" dirty="0"/>
          </a:p>
        </p:txBody>
      </p:sp>
      <p:sp>
        <p:nvSpPr>
          <p:cNvPr id="17" name="TextBox 6">
            <a:hlinkClick r:id="rId4" action="ppaction://hlinksldjump"/>
          </p:cNvPr>
          <p:cNvSpPr txBox="1"/>
          <p:nvPr/>
        </p:nvSpPr>
        <p:spPr>
          <a:xfrm>
            <a:off x="7222141" y="1063768"/>
            <a:ext cx="492443"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en-US" altLang="zh-CN" dirty="0"/>
              <a:t>(</a:t>
            </a:r>
            <a:r>
              <a:rPr lang="zh-CN" altLang="en-US" dirty="0"/>
              <a:t>二</a:t>
            </a:r>
            <a:r>
              <a:rPr lang="en-US" altLang="zh-CN" dirty="0"/>
              <a:t>)</a:t>
            </a:r>
            <a:endParaRPr lang="zh-CN" altLang="en-US" dirty="0"/>
          </a:p>
        </p:txBody>
      </p:sp>
      <p:sp>
        <p:nvSpPr>
          <p:cNvPr id="18" name="TextBox 7">
            <a:hlinkClick r:id="rId5" action="ppaction://hlinksldjump"/>
          </p:cNvPr>
          <p:cNvSpPr txBox="1"/>
          <p:nvPr/>
        </p:nvSpPr>
        <p:spPr>
          <a:xfrm>
            <a:off x="7895981" y="1063769"/>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三</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382332"/>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比对关系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人类社会里的礼和乐体现着天地运行的大道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而礼之本在仁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在于音乐的精神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所以乐是一切人类艺术的最高境界和最终追求。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比对原文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中国人由天地的动静、四时的节律、昼夜的来复、生长老死的绵延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感到宇宙是生生而具条理的。这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生生而条理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就是天地运行的大道。这种最高度的把握生命和最深度的体验生命的精神境界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具体地贯注到社会实际生活里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使生活端庄流丽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成就了诗书礼乐的文化。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孔子是替中国社会奠定了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的生活的。然而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孔子更进一步求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礼之本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。礼之本在仁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在于音乐的精神。理想的人格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音乐的灵魂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2251136"/>
      </p:ext>
    </p:extLst>
  </p:cSld>
  <p:clrMapOvr>
    <a:masterClrMapping/>
  </p:clrMapOvr>
  <p:transition spd="slow">
    <p:cover dir="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9" name="圆角矩形 8">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6548302" y="1063769"/>
            <a:ext cx="492443"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en-US" altLang="zh-CN" dirty="0"/>
              <a:t>(</a:t>
            </a:r>
            <a:r>
              <a:rPr lang="zh-CN" altLang="en-US" dirty="0"/>
              <a:t>一</a:t>
            </a:r>
            <a:r>
              <a:rPr lang="en-US" altLang="zh-CN" dirty="0"/>
              <a:t>)</a:t>
            </a:r>
            <a:endParaRPr lang="zh-CN" altLang="en-US" dirty="0"/>
          </a:p>
        </p:txBody>
      </p:sp>
      <p:sp>
        <p:nvSpPr>
          <p:cNvPr id="17" name="TextBox 6">
            <a:hlinkClick r:id="rId4" action="ppaction://hlinksldjump"/>
          </p:cNvPr>
          <p:cNvSpPr txBox="1"/>
          <p:nvPr/>
        </p:nvSpPr>
        <p:spPr>
          <a:xfrm>
            <a:off x="7222141" y="1063768"/>
            <a:ext cx="492443"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en-US" altLang="zh-CN" dirty="0"/>
              <a:t>(</a:t>
            </a:r>
            <a:r>
              <a:rPr lang="zh-CN" altLang="en-US" dirty="0"/>
              <a:t>二</a:t>
            </a:r>
            <a:r>
              <a:rPr lang="en-US" altLang="zh-CN" dirty="0"/>
              <a:t>)</a:t>
            </a:r>
            <a:endParaRPr lang="zh-CN" altLang="en-US" dirty="0"/>
          </a:p>
        </p:txBody>
      </p:sp>
      <p:sp>
        <p:nvSpPr>
          <p:cNvPr id="18" name="TextBox 7">
            <a:hlinkClick r:id="rId5" action="ppaction://hlinksldjump"/>
          </p:cNvPr>
          <p:cNvSpPr txBox="1"/>
          <p:nvPr/>
        </p:nvSpPr>
        <p:spPr>
          <a:xfrm>
            <a:off x="7895981" y="1063769"/>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三</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3122997"/>
            <a:ext cx="8128000" cy="131112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__________________________________________________</a:t>
            </a: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_______________________________________</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2051720" y="3103982"/>
            <a:ext cx="110158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不</a:t>
            </a:r>
            <a:r>
              <a:rPr lang="zh-CN" altLang="zh-CN" sz="2200" dirty="0" smtClean="0">
                <a:solidFill>
                  <a:srgbClr val="FF0000"/>
                </a:solidFill>
                <a:latin typeface="Times New Roman" panose="02020603050405020304" pitchFamily="18" charset="0"/>
                <a:cs typeface="Times New Roman" panose="02020603050405020304" pitchFamily="18" charset="0"/>
              </a:rPr>
              <a:t>一致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755576" y="3542640"/>
            <a:ext cx="7880424" cy="90486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强加</a:t>
            </a:r>
            <a:r>
              <a:rPr lang="zh-CN" altLang="zh-CN" sz="2200" dirty="0">
                <a:solidFill>
                  <a:srgbClr val="FF0000"/>
                </a:solidFill>
                <a:latin typeface="Times New Roman" panose="02020603050405020304" pitchFamily="18" charset="0"/>
                <a:cs typeface="Times New Roman" panose="02020603050405020304" pitchFamily="18" charset="0"/>
              </a:rPr>
              <a:t>因果且说法绝对。由原文信息不能得出选项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所以乐是一切人类艺术的最高境界和最终追求</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的结论。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4466553"/>
      </p:ext>
    </p:extLst>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9" name="圆角矩形 8">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6548302" y="1063769"/>
            <a:ext cx="492443"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en-US" altLang="zh-CN" dirty="0"/>
              <a:t>(</a:t>
            </a:r>
            <a:r>
              <a:rPr lang="zh-CN" altLang="en-US" dirty="0"/>
              <a:t>一</a:t>
            </a:r>
            <a:r>
              <a:rPr lang="en-US" altLang="zh-CN" dirty="0"/>
              <a:t>)</a:t>
            </a:r>
            <a:endParaRPr lang="zh-CN" altLang="en-US" dirty="0"/>
          </a:p>
        </p:txBody>
      </p:sp>
      <p:sp>
        <p:nvSpPr>
          <p:cNvPr id="17" name="TextBox 6">
            <a:hlinkClick r:id="rId4" action="ppaction://hlinksldjump"/>
          </p:cNvPr>
          <p:cNvSpPr txBox="1"/>
          <p:nvPr/>
        </p:nvSpPr>
        <p:spPr>
          <a:xfrm>
            <a:off x="7222141" y="1063768"/>
            <a:ext cx="492443"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en-US" altLang="zh-CN" dirty="0"/>
              <a:t>(</a:t>
            </a:r>
            <a:r>
              <a:rPr lang="zh-CN" altLang="en-US" dirty="0"/>
              <a:t>二</a:t>
            </a:r>
            <a:r>
              <a:rPr lang="en-US" altLang="zh-CN" dirty="0"/>
              <a:t>)</a:t>
            </a:r>
            <a:endParaRPr lang="zh-CN" altLang="en-US" dirty="0"/>
          </a:p>
        </p:txBody>
      </p:sp>
      <p:sp>
        <p:nvSpPr>
          <p:cNvPr id="18" name="TextBox 7">
            <a:hlinkClick r:id="rId5" action="ppaction://hlinksldjump"/>
          </p:cNvPr>
          <p:cNvSpPr txBox="1"/>
          <p:nvPr/>
        </p:nvSpPr>
        <p:spPr>
          <a:xfrm>
            <a:off x="7895981" y="1063769"/>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三</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怎样得满分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比对句间关系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要求考生不只是单纯地筛选信息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更应在筛选的基础上关注信息间的联系。因此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比对分句间的逻辑关系是比对的重点内容。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先逐项审查每一个选项有几个分句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分句与分句之间是什么关系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重点抓关联词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一般的有因果、条件、假设、目的等关系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其中以因果关系居多。再比对每一分句的意义在原文是否有依据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分句与分句之间的逻辑关系在原文中是否有依据。尤其看因果关系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是否有强加、倒置等问题。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2647543"/>
      </p:ext>
    </p:extLst>
  </p:cSld>
  <p:clrMapOvr>
    <a:masterClrMapping/>
  </p:clrMapOvr>
  <p:transition spd="slow">
    <p:cover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4" name="矩形 3"/>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就现代小说而言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虚构一个故事并非其首要功能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现代小说的繁荣对应的是故事不同程度的减损或逐渐消失。现代小说家对待故事的方式复杂多变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以实现他们特殊的叙事目的。小说家呈现人生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有时会写到难以言喻的个人经验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他们会调整讲故事的方式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甚至将虚构和表述的重心挪到故事之外。在这些小说家笔下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故事成了幌子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故事之外的附加信息显得更有意味。</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世纪末期以来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小说家对小说故事性的破坏日趋强烈。这时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一个故事的好坏并不看它的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而是取决于讲故事的方式。契诃夫曾经把那些不好好讲故事的小说家称为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耍弄蹩脚花招的人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但这种花招的大量出现也有其内在的合理性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他们要摆脱陈旧的故事模式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摆脱虚假的因果关系和矫揉造作的戏剧冲突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甚至摆脱故事本身。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9312705"/>
      </p:ext>
    </p:extLst>
  </p:cSld>
  <p:clrMapOvr>
    <a:masterClrMapping/>
  </p:clrMapOvr>
  <p:transition>
    <p:split orient="vert" dir="in"/>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9" name="圆角矩形 8">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6548302" y="1063769"/>
            <a:ext cx="492443"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en-US" altLang="zh-CN" dirty="0"/>
              <a:t>(</a:t>
            </a:r>
            <a:r>
              <a:rPr lang="zh-CN" altLang="en-US" dirty="0"/>
              <a:t>一</a:t>
            </a:r>
            <a:r>
              <a:rPr lang="en-US" altLang="zh-CN" dirty="0"/>
              <a:t>)</a:t>
            </a:r>
            <a:endParaRPr lang="zh-CN" altLang="en-US" dirty="0"/>
          </a:p>
        </p:txBody>
      </p:sp>
      <p:sp>
        <p:nvSpPr>
          <p:cNvPr id="17" name="TextBox 6">
            <a:hlinkClick r:id="rId4" action="ppaction://hlinksldjump"/>
          </p:cNvPr>
          <p:cNvSpPr txBox="1"/>
          <p:nvPr/>
        </p:nvSpPr>
        <p:spPr>
          <a:xfrm>
            <a:off x="7222141" y="1063768"/>
            <a:ext cx="492443"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en-US" altLang="zh-CN" dirty="0"/>
              <a:t>(</a:t>
            </a:r>
            <a:r>
              <a:rPr lang="zh-CN" altLang="en-US" dirty="0"/>
              <a:t>二</a:t>
            </a:r>
            <a:r>
              <a:rPr lang="en-US" altLang="zh-CN" dirty="0"/>
              <a:t>)</a:t>
            </a:r>
            <a:endParaRPr lang="zh-CN" altLang="en-US" dirty="0"/>
          </a:p>
        </p:txBody>
      </p:sp>
      <p:sp>
        <p:nvSpPr>
          <p:cNvPr id="18" name="TextBox 7">
            <a:hlinkClick r:id="rId5" action="ppaction://hlinksldjump"/>
          </p:cNvPr>
          <p:cNvSpPr txBox="1"/>
          <p:nvPr/>
        </p:nvSpPr>
        <p:spPr>
          <a:xfrm>
            <a:off x="7895981" y="1063769"/>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三</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628800"/>
            <a:ext cx="8128000" cy="415498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正是由于礼乐的最后根据在于形而上的天地境界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所以二者成为中国社会的两大柱石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兴于诗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得以实现的基础。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比对原文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礼和乐是中国社会的两大柱石。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构成社会生活里的秩序条理。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涵润着群体内心的和谐与团结力。然而礼乐的最后根据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在于形而上的天地境界。《礼记》上说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天地之序也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天地之和也。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smtClean="0">
                <a:solidFill>
                  <a:srgbClr val="000000"/>
                </a:solidFill>
                <a:latin typeface="Times New Roman" panose="02020603050405020304" pitchFamily="18" charset="0"/>
                <a:cs typeface="Times New Roman" panose="02020603050405020304" pitchFamily="18" charset="0"/>
              </a:rPr>
              <a:t>:__________________________________________________</a:t>
            </a:r>
            <a:endParaRPr lang="en-US" altLang="zh-CN" sz="2200" dirty="0">
              <a:solidFill>
                <a:srgbClr val="000000"/>
              </a:solidFill>
              <a:latin typeface="Times New Roman" panose="02020603050405020304" pitchFamily="18" charset="0"/>
              <a:cs typeface="Times New Roman" panose="02020603050405020304" pitchFamily="18" charset="0"/>
            </a:endParaRPr>
          </a:p>
        </p:txBody>
      </p:sp>
      <p:sp>
        <p:nvSpPr>
          <p:cNvPr id="5" name="矩形 4"/>
          <p:cNvSpPr>
            <a:spLocks noChangeAspect="1"/>
          </p:cNvSpPr>
          <p:nvPr/>
        </p:nvSpPr>
        <p:spPr>
          <a:xfrm>
            <a:off x="2051720" y="4849658"/>
            <a:ext cx="110158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不</a:t>
            </a:r>
            <a:r>
              <a:rPr lang="zh-CN" altLang="zh-CN" sz="2200" dirty="0" smtClean="0">
                <a:solidFill>
                  <a:srgbClr val="FF0000"/>
                </a:solidFill>
                <a:latin typeface="Times New Roman" panose="02020603050405020304" pitchFamily="18" charset="0"/>
                <a:cs typeface="Times New Roman" panose="02020603050405020304" pitchFamily="18" charset="0"/>
              </a:rPr>
              <a:t>一致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1403648" y="5261653"/>
            <a:ext cx="8128000" cy="44467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强加因果。由原文信息不能得出选项这一因果关系。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3854242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9" name="圆角矩形 8">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6548302" y="1063769"/>
            <a:ext cx="492443"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en-US" altLang="zh-CN" dirty="0"/>
              <a:t>(</a:t>
            </a:r>
            <a:r>
              <a:rPr lang="zh-CN" altLang="en-US" dirty="0"/>
              <a:t>一</a:t>
            </a:r>
            <a:r>
              <a:rPr lang="en-US" altLang="zh-CN" dirty="0"/>
              <a:t>)</a:t>
            </a:r>
            <a:endParaRPr lang="zh-CN" altLang="en-US" dirty="0"/>
          </a:p>
        </p:txBody>
      </p:sp>
      <p:sp>
        <p:nvSpPr>
          <p:cNvPr id="17" name="TextBox 6">
            <a:hlinkClick r:id="rId4" action="ppaction://hlinksldjump"/>
          </p:cNvPr>
          <p:cNvSpPr txBox="1"/>
          <p:nvPr/>
        </p:nvSpPr>
        <p:spPr>
          <a:xfrm>
            <a:off x="7222141" y="1063768"/>
            <a:ext cx="492443"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en-US" altLang="zh-CN" dirty="0"/>
              <a:t>(</a:t>
            </a:r>
            <a:r>
              <a:rPr lang="zh-CN" altLang="en-US" dirty="0"/>
              <a:t>二</a:t>
            </a:r>
            <a:r>
              <a:rPr lang="en-US" altLang="zh-CN" dirty="0"/>
              <a:t>)</a:t>
            </a:r>
            <a:endParaRPr lang="zh-CN" altLang="en-US" dirty="0"/>
          </a:p>
        </p:txBody>
      </p:sp>
      <p:sp>
        <p:nvSpPr>
          <p:cNvPr id="18" name="TextBox 7">
            <a:hlinkClick r:id="rId5" action="ppaction://hlinksldjump"/>
          </p:cNvPr>
          <p:cNvSpPr txBox="1"/>
          <p:nvPr/>
        </p:nvSpPr>
        <p:spPr>
          <a:xfrm>
            <a:off x="7895981" y="1063769"/>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三</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556792"/>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明代中期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吴门画派的花鸟画由于创作风格一开始就标新立异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所以取得了最高成就。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比对原文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文人越来越多地参与花鸟画创作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他们的创作风格一开始就与院体画大相径庭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最有代表性的是吴门画派。</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他们的花鸟画在吸收前代大师成果的基础上发展出鲜明的个性特征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在美术史上颇有影响。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__________________________________________________</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______________________________________________________</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rPr>
              <a:t>______________________________________________________</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2051720" y="4364843"/>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不</a:t>
            </a:r>
            <a:r>
              <a:rPr lang="zh-CN" altLang="zh-CN" sz="2200" dirty="0" smtClean="0">
                <a:solidFill>
                  <a:srgbClr val="FF0000"/>
                </a:solidFill>
                <a:latin typeface="Times New Roman" panose="02020603050405020304" pitchFamily="18" charset="0"/>
                <a:cs typeface="Times New Roman" panose="02020603050405020304" pitchFamily="18" charset="0"/>
              </a:rPr>
              <a:t>一致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755576" y="4798217"/>
            <a:ext cx="7880424" cy="131112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Times New Roman" panose="02020603050405020304" pitchFamily="18" charset="0"/>
                <a:cs typeface="Times New Roman" panose="02020603050405020304" pitchFamily="18" charset="0"/>
              </a:rPr>
              <a:t>标新立异</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与</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大相径庭</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含义差别较大</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强加因果</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标新立异</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不是取得成就的原因</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二者没有必然的联系。吴门画派也没有取得</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最高成就</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48708714"/>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9" name="圆角矩形 8">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6548302" y="1063769"/>
            <a:ext cx="492443"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en-US" altLang="zh-CN" dirty="0"/>
              <a:t>(</a:t>
            </a:r>
            <a:r>
              <a:rPr lang="zh-CN" altLang="en-US" dirty="0"/>
              <a:t>一</a:t>
            </a:r>
            <a:r>
              <a:rPr lang="en-US" altLang="zh-CN" dirty="0"/>
              <a:t>)</a:t>
            </a:r>
            <a:endParaRPr lang="zh-CN" altLang="en-US" dirty="0"/>
          </a:p>
        </p:txBody>
      </p:sp>
      <p:sp>
        <p:nvSpPr>
          <p:cNvPr id="17" name="TextBox 6">
            <a:hlinkClick r:id="rId4" action="ppaction://hlinksldjump"/>
          </p:cNvPr>
          <p:cNvSpPr txBox="1"/>
          <p:nvPr/>
        </p:nvSpPr>
        <p:spPr>
          <a:xfrm>
            <a:off x="7222141" y="1063768"/>
            <a:ext cx="492443"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en-US" altLang="zh-CN" dirty="0"/>
              <a:t>(</a:t>
            </a:r>
            <a:r>
              <a:rPr lang="zh-CN" altLang="en-US" dirty="0"/>
              <a:t>二</a:t>
            </a:r>
            <a:r>
              <a:rPr lang="en-US" altLang="zh-CN" dirty="0"/>
              <a:t>)</a:t>
            </a:r>
            <a:endParaRPr lang="zh-CN" altLang="en-US" dirty="0"/>
          </a:p>
        </p:txBody>
      </p:sp>
      <p:sp>
        <p:nvSpPr>
          <p:cNvPr id="18" name="TextBox 7">
            <a:hlinkClick r:id="rId5" action="ppaction://hlinksldjump"/>
          </p:cNvPr>
          <p:cNvSpPr txBox="1"/>
          <p:nvPr/>
        </p:nvSpPr>
        <p:spPr>
          <a:xfrm>
            <a:off x="7895981" y="1063769"/>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三</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04201"/>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如果脱离了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而独立存在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则形神失调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人体就会产生疾病。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比对原文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神不能脱离形体单独存在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有形才能有神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神是形的生命体现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形没有神的依附就是徒存躯壳。形神和谐是健康的象征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形神失调是疾病的标志。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smtClean="0">
                <a:solidFill>
                  <a:srgbClr val="000000"/>
                </a:solidFill>
                <a:latin typeface="Times New Roman" panose="02020603050405020304" pitchFamily="18" charset="0"/>
                <a:cs typeface="Times New Roman" panose="02020603050405020304" pitchFamily="18" charset="0"/>
              </a:rPr>
              <a:t>:__________________________________________________</a:t>
            </a:r>
            <a:endParaRPr lang="en-US" altLang="zh-CN" sz="2200" dirty="0">
              <a:solidFill>
                <a:srgbClr val="000000"/>
              </a:solidFill>
              <a:latin typeface="Times New Roman" panose="02020603050405020304" pitchFamily="18" charset="0"/>
              <a:cs typeface="Times New Roman" panose="02020603050405020304" pitchFamily="18" charset="0"/>
            </a:endParaRPr>
          </a:p>
        </p:txBody>
      </p:sp>
      <p:sp>
        <p:nvSpPr>
          <p:cNvPr id="5" name="矩形 4"/>
          <p:cNvSpPr>
            <a:spLocks noChangeAspect="1"/>
          </p:cNvSpPr>
          <p:nvPr/>
        </p:nvSpPr>
        <p:spPr>
          <a:xfrm>
            <a:off x="2051720" y="4293096"/>
            <a:ext cx="1101584"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不</a:t>
            </a:r>
            <a:r>
              <a:rPr lang="zh-CN" altLang="zh-CN" sz="2200" dirty="0" smtClean="0">
                <a:solidFill>
                  <a:srgbClr val="FF0000"/>
                </a:solidFill>
                <a:latin typeface="Times New Roman" panose="02020603050405020304" pitchFamily="18" charset="0"/>
                <a:cs typeface="Times New Roman" panose="02020603050405020304" pitchFamily="18" charset="0"/>
              </a:rPr>
              <a:t>一致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403648" y="472832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根据原句</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选项中</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如果</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则</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的假设推导关系不存在。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61610072"/>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9" name="圆角矩形 8">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6548302" y="1063769"/>
            <a:ext cx="492443"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en-US" altLang="zh-CN" dirty="0"/>
              <a:t>(</a:t>
            </a:r>
            <a:r>
              <a:rPr lang="zh-CN" altLang="en-US" dirty="0"/>
              <a:t>一</a:t>
            </a:r>
            <a:r>
              <a:rPr lang="en-US" altLang="zh-CN" dirty="0"/>
              <a:t>)</a:t>
            </a:r>
            <a:endParaRPr lang="zh-CN" altLang="en-US" dirty="0"/>
          </a:p>
        </p:txBody>
      </p:sp>
      <p:sp>
        <p:nvSpPr>
          <p:cNvPr id="17" name="TextBox 6">
            <a:hlinkClick r:id="rId4" action="ppaction://hlinksldjump"/>
          </p:cNvPr>
          <p:cNvSpPr txBox="1"/>
          <p:nvPr/>
        </p:nvSpPr>
        <p:spPr>
          <a:xfrm>
            <a:off x="7222141" y="1063768"/>
            <a:ext cx="492443"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en-US" altLang="zh-CN" dirty="0"/>
              <a:t>(</a:t>
            </a:r>
            <a:r>
              <a:rPr lang="zh-CN" altLang="en-US" dirty="0"/>
              <a:t>二</a:t>
            </a:r>
            <a:r>
              <a:rPr lang="en-US" altLang="zh-CN" dirty="0"/>
              <a:t>)</a:t>
            </a:r>
            <a:endParaRPr lang="zh-CN" altLang="en-US" dirty="0"/>
          </a:p>
        </p:txBody>
      </p:sp>
      <p:sp>
        <p:nvSpPr>
          <p:cNvPr id="18" name="TextBox 7">
            <a:hlinkClick r:id="rId5" action="ppaction://hlinksldjump"/>
          </p:cNvPr>
          <p:cNvSpPr txBox="1"/>
          <p:nvPr/>
        </p:nvSpPr>
        <p:spPr>
          <a:xfrm>
            <a:off x="7895981" y="1063769"/>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三</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768513"/>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只有纠正了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音义中的错误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才能真正了解清代学者对经学研究的贡献。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比对原文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研究经学史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不了解清代学术不行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因为他们把字、词、义解释得更清楚了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汉宋儒的不少错误得到了纠正。不了解清代学者对经学的重新检讨研究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念字就会念错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发音就会不准确。对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音义的校正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是清儒的一大贡献。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smtClean="0">
                <a:solidFill>
                  <a:srgbClr val="000000"/>
                </a:solidFill>
                <a:latin typeface="Times New Roman" panose="02020603050405020304" pitchFamily="18" charset="0"/>
                <a:cs typeface="Times New Roman" panose="02020603050405020304" pitchFamily="18" charset="0"/>
              </a:rPr>
              <a:t>:__________________________________________________</a:t>
            </a:r>
            <a:endParaRPr lang="en-US" altLang="zh-CN" sz="2200" dirty="0">
              <a:solidFill>
                <a:srgbClr val="000000"/>
              </a:solidFill>
              <a:latin typeface="Times New Roman" panose="02020603050405020304" pitchFamily="18" charset="0"/>
              <a:cs typeface="Times New Roman" panose="02020603050405020304" pitchFamily="18" charset="0"/>
            </a:endParaRPr>
          </a:p>
        </p:txBody>
      </p:sp>
      <p:sp>
        <p:nvSpPr>
          <p:cNvPr id="11" name="矩形 10"/>
          <p:cNvSpPr>
            <a:spLocks noChangeAspect="1"/>
          </p:cNvSpPr>
          <p:nvPr/>
        </p:nvSpPr>
        <p:spPr>
          <a:xfrm>
            <a:off x="2113337" y="4555782"/>
            <a:ext cx="1101584"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不</a:t>
            </a:r>
            <a:r>
              <a:rPr lang="zh-CN" altLang="zh-CN" sz="2200" dirty="0" smtClean="0">
                <a:solidFill>
                  <a:srgbClr val="FF0000"/>
                </a:solidFill>
                <a:latin typeface="Times New Roman" panose="02020603050405020304" pitchFamily="18" charset="0"/>
                <a:cs typeface="Times New Roman" panose="02020603050405020304" pitchFamily="18" charset="0"/>
              </a:rPr>
              <a:t>一致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1551240" y="4984350"/>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选项中</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只有</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才能</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的条件关系不合原意</a:t>
            </a:r>
            <a:r>
              <a:rPr lang="zh-CN" altLang="zh-CN" sz="2200" dirty="0" smtClean="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2467027"/>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27" name="圆角矩形 26">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29" name="TextBox 5">
            <a:hlinkClick r:id="rId3" action="ppaction://hlinksldjump"/>
          </p:cNvPr>
          <p:cNvSpPr txBox="1"/>
          <p:nvPr/>
        </p:nvSpPr>
        <p:spPr>
          <a:xfrm>
            <a:off x="6548302" y="1063769"/>
            <a:ext cx="492443"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en-US" altLang="zh-CN" dirty="0"/>
              <a:t>(</a:t>
            </a:r>
            <a:r>
              <a:rPr lang="zh-CN" altLang="en-US" dirty="0"/>
              <a:t>一</a:t>
            </a:r>
            <a:r>
              <a:rPr lang="en-US" altLang="zh-CN" dirty="0"/>
              <a:t>)</a:t>
            </a:r>
            <a:endParaRPr lang="zh-CN" altLang="en-US" dirty="0"/>
          </a:p>
        </p:txBody>
      </p:sp>
      <p:sp>
        <p:nvSpPr>
          <p:cNvPr id="30" name="TextBox 6">
            <a:hlinkClick r:id="rId4" action="ppaction://hlinksldjump"/>
          </p:cNvPr>
          <p:cNvSpPr txBox="1"/>
          <p:nvPr/>
        </p:nvSpPr>
        <p:spPr>
          <a:xfrm>
            <a:off x="7222141" y="1063768"/>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二</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31" name="TextBox 7">
            <a:hlinkClick r:id="rId5" action="ppaction://hlinksldjump"/>
          </p:cNvPr>
          <p:cNvSpPr txBox="1"/>
          <p:nvPr/>
        </p:nvSpPr>
        <p:spPr>
          <a:xfrm>
            <a:off x="7895981" y="1063769"/>
            <a:ext cx="492443"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en-US" altLang="zh-CN" dirty="0"/>
              <a:t>(</a:t>
            </a:r>
            <a:r>
              <a:rPr lang="zh-CN" altLang="en-US" dirty="0"/>
              <a:t>三</a:t>
            </a:r>
            <a:r>
              <a:rPr lang="en-US" altLang="zh-CN" dirty="0"/>
              <a:t>)</a:t>
            </a:r>
            <a:endParaRPr lang="zh-CN" altLang="en-US" dirty="0"/>
          </a:p>
        </p:txBody>
      </p:sp>
      <p:sp>
        <p:nvSpPr>
          <p:cNvPr id="3" name="矩形 2"/>
          <p:cNvSpPr>
            <a:spLocks noChangeAspect="1"/>
          </p:cNvSpPr>
          <p:nvPr/>
        </p:nvSpPr>
        <p:spPr>
          <a:xfrm>
            <a:off x="508000" y="1402385"/>
            <a:ext cx="8128000" cy="537377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比对依据和结论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仰韶彩陶中的鱼纹多达十余种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鱼纹意味着先民对氏族子孙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瓜瓞绵绵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的祝福。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比对原文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仰韶彩陶的特点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是动物形象和动物纹样多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其中尤以鱼纹最普遍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有十余种。据闻一多《说鱼》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鱼在中国语言中具有生殖繁盛的祝福含义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但闻一多最早也只说到《诗经》《周易》。那么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我们是否可以把它进一步追溯到这些仰韶彩陶呢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像仰韶期彩陶屡见的多种鱼纹和含鱼人面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它们的巫术礼仪含义是否就在对氏族子孙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瓜瓞绵绵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长久不绝的祝福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__________________________________________________</a:t>
            </a: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_______________________________________</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3" name="矩形 32"/>
          <p:cNvSpPr>
            <a:spLocks noChangeAspect="1"/>
          </p:cNvSpPr>
          <p:nvPr/>
        </p:nvSpPr>
        <p:spPr>
          <a:xfrm>
            <a:off x="2041329" y="5414051"/>
            <a:ext cx="1101584" cy="459741"/>
          </a:xfrm>
          <a:prstGeom prst="rect">
            <a:avLst/>
          </a:prstGeom>
        </p:spPr>
        <p:txBody>
          <a:bodyPr wrap="none">
            <a:spAutoFit/>
          </a:bodyPr>
          <a:lstStyle/>
          <a:p>
            <a:pPr>
              <a:lnSpc>
                <a:spcPct val="120000"/>
              </a:lnSpc>
            </a:pPr>
            <a:r>
              <a:rPr lang="zh-CN" altLang="zh-CN" sz="2200" smtClean="0">
                <a:solidFill>
                  <a:srgbClr val="FF0000"/>
                </a:solidFill>
                <a:latin typeface="Times New Roman" panose="02020603050405020304" pitchFamily="18" charset="0"/>
                <a:cs typeface="Times New Roman" panose="02020603050405020304" pitchFamily="18" charset="0"/>
              </a:rPr>
              <a:t>不一致</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827584" y="5833271"/>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选项</a:t>
            </a:r>
            <a:r>
              <a:rPr lang="zh-CN" altLang="zh-CN" sz="2200" dirty="0">
                <a:solidFill>
                  <a:srgbClr val="FF0000"/>
                </a:solidFill>
                <a:latin typeface="Times New Roman" panose="02020603050405020304" pitchFamily="18" charset="0"/>
                <a:cs typeface="Times New Roman" panose="02020603050405020304" pitchFamily="18" charset="0"/>
              </a:rPr>
              <a:t>的结论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鱼纹意味着先民对氏族子孙</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瓜瓞绵绵</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的祝福</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原文用了</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是否</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作者没有定论。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72272"/>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27" name="圆角矩形 26">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29" name="TextBox 5">
            <a:hlinkClick r:id="rId3" action="ppaction://hlinksldjump"/>
          </p:cNvPr>
          <p:cNvSpPr txBox="1"/>
          <p:nvPr/>
        </p:nvSpPr>
        <p:spPr>
          <a:xfrm>
            <a:off x="6548302" y="1063769"/>
            <a:ext cx="492443"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en-US" altLang="zh-CN" dirty="0"/>
              <a:t>(</a:t>
            </a:r>
            <a:r>
              <a:rPr lang="zh-CN" altLang="en-US" dirty="0"/>
              <a:t>一</a:t>
            </a:r>
            <a:r>
              <a:rPr lang="en-US" altLang="zh-CN" dirty="0"/>
              <a:t>)</a:t>
            </a:r>
            <a:endParaRPr lang="zh-CN" altLang="en-US" dirty="0"/>
          </a:p>
        </p:txBody>
      </p:sp>
      <p:sp>
        <p:nvSpPr>
          <p:cNvPr id="30" name="TextBox 6">
            <a:hlinkClick r:id="rId4" action="ppaction://hlinksldjump"/>
          </p:cNvPr>
          <p:cNvSpPr txBox="1"/>
          <p:nvPr/>
        </p:nvSpPr>
        <p:spPr>
          <a:xfrm>
            <a:off x="7222141" y="1063768"/>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二</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31" name="TextBox 7">
            <a:hlinkClick r:id="rId5" action="ppaction://hlinksldjump"/>
          </p:cNvPr>
          <p:cNvSpPr txBox="1"/>
          <p:nvPr/>
        </p:nvSpPr>
        <p:spPr>
          <a:xfrm>
            <a:off x="7895981" y="1063769"/>
            <a:ext cx="492443"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en-US" altLang="zh-CN" dirty="0"/>
              <a:t>(</a:t>
            </a:r>
            <a:r>
              <a:rPr lang="zh-CN" altLang="en-US" dirty="0"/>
              <a:t>三</a:t>
            </a:r>
            <a:r>
              <a:rPr lang="en-US" altLang="zh-CN" dirty="0"/>
              <a:t>)</a:t>
            </a:r>
            <a:endParaRPr lang="zh-CN" altLang="en-US" dirty="0"/>
          </a:p>
        </p:txBody>
      </p:sp>
      <p:sp>
        <p:nvSpPr>
          <p:cNvPr id="4" name="矩形 3"/>
          <p:cNvSpPr>
            <a:spLocks noChangeAspect="1"/>
          </p:cNvSpPr>
          <p:nvPr/>
        </p:nvSpPr>
        <p:spPr>
          <a:xfrm>
            <a:off x="508000" y="1708603"/>
            <a:ext cx="8128000" cy="369479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怎样得满分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比对依据和结论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看内容是否符合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结论是否成立。命题者常在分析文意或内容推断方面设题。推断题选项的表述有两种情况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完整的推断形式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原因结果或条件结论同时出现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一看所述原因或条件在文中是否有依据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二看所述结果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在文中是否有依据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三看原因或条件与结果或结论之间是否有合理的逻辑关系。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只是一个判断句的表述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一看文中是否提供了现成的结论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二看结论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既然是推断想象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文中往往没有提供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是否符合客观事实与逻辑事理。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3940884"/>
      </p:ext>
    </p:extLst>
  </p:cSld>
  <p:clrMapOvr>
    <a:masterClrMapping/>
  </p:clrMapOvr>
  <p:transition spd="slow">
    <p:checke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27" name="圆角矩形 26">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29" name="TextBox 5">
            <a:hlinkClick r:id="rId3" action="ppaction://hlinksldjump"/>
          </p:cNvPr>
          <p:cNvSpPr txBox="1"/>
          <p:nvPr/>
        </p:nvSpPr>
        <p:spPr>
          <a:xfrm>
            <a:off x="6548302" y="1063769"/>
            <a:ext cx="492443"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en-US" altLang="zh-CN" dirty="0"/>
              <a:t>(</a:t>
            </a:r>
            <a:r>
              <a:rPr lang="zh-CN" altLang="en-US" dirty="0"/>
              <a:t>一</a:t>
            </a:r>
            <a:r>
              <a:rPr lang="en-US" altLang="zh-CN" dirty="0"/>
              <a:t>)</a:t>
            </a:r>
            <a:endParaRPr lang="zh-CN" altLang="en-US" dirty="0"/>
          </a:p>
        </p:txBody>
      </p:sp>
      <p:sp>
        <p:nvSpPr>
          <p:cNvPr id="30" name="TextBox 6">
            <a:hlinkClick r:id="rId4" action="ppaction://hlinksldjump"/>
          </p:cNvPr>
          <p:cNvSpPr txBox="1"/>
          <p:nvPr/>
        </p:nvSpPr>
        <p:spPr>
          <a:xfrm>
            <a:off x="7222141" y="1063768"/>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二</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31" name="TextBox 7">
            <a:hlinkClick r:id="rId5" action="ppaction://hlinksldjump"/>
          </p:cNvPr>
          <p:cNvSpPr txBox="1"/>
          <p:nvPr/>
        </p:nvSpPr>
        <p:spPr>
          <a:xfrm>
            <a:off x="7895981" y="1063769"/>
            <a:ext cx="492443"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en-US" altLang="zh-CN" dirty="0"/>
              <a:t>(</a:t>
            </a:r>
            <a:r>
              <a:rPr lang="zh-CN" altLang="en-US" dirty="0"/>
              <a:t>三</a:t>
            </a:r>
            <a:r>
              <a:rPr lang="en-US" altLang="zh-CN" dirty="0"/>
              <a:t>)</a:t>
            </a:r>
            <a:endParaRPr lang="zh-CN" altLang="en-US" dirty="0"/>
          </a:p>
        </p:txBody>
      </p:sp>
      <p:sp>
        <p:nvSpPr>
          <p:cNvPr id="3" name="矩形 2"/>
          <p:cNvSpPr>
            <a:spLocks noChangeAspect="1"/>
          </p:cNvSpPr>
          <p:nvPr/>
        </p:nvSpPr>
        <p:spPr>
          <a:xfrm>
            <a:off x="508000" y="1617129"/>
            <a:ext cx="8128000" cy="496751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中国哲学强调生命本身的快乐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也强调精神自由的快乐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以庄子为代表的道家思想属于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快乐主义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庄子认为与天地精神往来快乐无限。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比对原文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在中国哲学里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道家比较接近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尤其是庄子强调生命本身的快乐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还强调精神自由的快乐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与天地精神相往来的快乐。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__________________________________________________</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______________________________________________________</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rPr>
              <a:t>______________________________________________________</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2051720" y="4837987"/>
            <a:ext cx="1101584" cy="459741"/>
          </a:xfrm>
          <a:prstGeom prst="rect">
            <a:avLst/>
          </a:prstGeom>
        </p:spPr>
        <p:txBody>
          <a:bodyPr wrap="none">
            <a:spAutoFit/>
          </a:bodyPr>
          <a:lstStyle/>
          <a:p>
            <a:pPr>
              <a:lnSpc>
                <a:spcPct val="120000"/>
              </a:lnSpc>
            </a:pPr>
            <a:r>
              <a:rPr lang="zh-CN" altLang="zh-CN" sz="2200" smtClean="0">
                <a:solidFill>
                  <a:srgbClr val="FF0000"/>
                </a:solidFill>
                <a:latin typeface="Times New Roman" panose="02020603050405020304" pitchFamily="18" charset="0"/>
                <a:cs typeface="Times New Roman" panose="02020603050405020304" pitchFamily="18" charset="0"/>
              </a:rPr>
              <a:t>不一致</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755576" y="5261991"/>
            <a:ext cx="7880424" cy="131112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原文</a:t>
            </a:r>
            <a:r>
              <a:rPr lang="zh-CN" altLang="zh-CN" sz="2200" dirty="0">
                <a:solidFill>
                  <a:srgbClr val="FF0000"/>
                </a:solidFill>
                <a:latin typeface="Times New Roman" panose="02020603050405020304" pitchFamily="18" charset="0"/>
                <a:cs typeface="Times New Roman" panose="02020603050405020304" pitchFamily="18" charset="0"/>
              </a:rPr>
              <a:t>作者的观点是</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道家比较接近</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快乐主义</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是</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道家</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而非选项中的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中国哲学</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举</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庄子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的论据也是证明这一观点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所以作者的另一观点是</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接近</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而非</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属于</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2010602"/>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27" name="圆角矩形 26">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解题策略一</a:t>
            </a:r>
            <a:endParaRPr lang="zh-CN" altLang="en-US" sz="1200" dirty="0">
              <a:solidFill>
                <a:schemeClr val="bg1">
                  <a:lumMod val="85000"/>
                </a:schemeClr>
              </a:solidFill>
              <a:latin typeface="+mj-ea"/>
              <a:ea typeface="+mj-ea"/>
            </a:endParaRPr>
          </a:p>
        </p:txBody>
      </p:sp>
      <p:sp>
        <p:nvSpPr>
          <p:cNvPr id="28" name="圆角矩形 27">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解题策略二</a:t>
            </a:r>
            <a:endParaRPr lang="zh-CN" altLang="en-US" sz="1200" dirty="0">
              <a:solidFill>
                <a:srgbClr val="E75E22"/>
              </a:solidFill>
              <a:latin typeface="+mj-ea"/>
              <a:ea typeface="+mj-ea"/>
            </a:endParaRPr>
          </a:p>
        </p:txBody>
      </p:sp>
      <p:sp>
        <p:nvSpPr>
          <p:cNvPr id="29" name="TextBox 5">
            <a:hlinkClick r:id="rId3" action="ppaction://hlinksldjump"/>
          </p:cNvPr>
          <p:cNvSpPr txBox="1"/>
          <p:nvPr/>
        </p:nvSpPr>
        <p:spPr>
          <a:xfrm>
            <a:off x="6548302" y="1063769"/>
            <a:ext cx="492443"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en-US" altLang="zh-CN" dirty="0"/>
              <a:t>(</a:t>
            </a:r>
            <a:r>
              <a:rPr lang="zh-CN" altLang="en-US" dirty="0"/>
              <a:t>一</a:t>
            </a:r>
            <a:r>
              <a:rPr lang="en-US" altLang="zh-CN" dirty="0"/>
              <a:t>)</a:t>
            </a:r>
            <a:endParaRPr lang="zh-CN" altLang="en-US" dirty="0"/>
          </a:p>
        </p:txBody>
      </p:sp>
      <p:sp>
        <p:nvSpPr>
          <p:cNvPr id="30" name="TextBox 6">
            <a:hlinkClick r:id="rId4" action="ppaction://hlinksldjump"/>
          </p:cNvPr>
          <p:cNvSpPr txBox="1"/>
          <p:nvPr/>
        </p:nvSpPr>
        <p:spPr>
          <a:xfrm>
            <a:off x="7222141" y="1063768"/>
            <a:ext cx="492443" cy="276999"/>
          </a:xfrm>
          <a:prstGeom prst="rect">
            <a:avLst/>
          </a:prstGeom>
          <a:noFill/>
        </p:spPr>
        <p:txBody>
          <a:bodyPr wrap="none" rtlCol="0">
            <a:spAutoFit/>
          </a:bodyPr>
          <a:lstStyle/>
          <a:p>
            <a:r>
              <a:rPr lang="en-US" altLang="zh-CN" sz="1200" dirty="0" smtClean="0">
                <a:solidFill>
                  <a:schemeClr val="bg1">
                    <a:lumMod val="75000"/>
                  </a:schemeClr>
                </a:solidFill>
                <a:latin typeface="+mj-ea"/>
                <a:ea typeface="+mj-ea"/>
              </a:rPr>
              <a:t>(</a:t>
            </a:r>
            <a:r>
              <a:rPr lang="zh-CN" altLang="en-US" sz="1200" dirty="0" smtClean="0">
                <a:solidFill>
                  <a:schemeClr val="bg1">
                    <a:lumMod val="75000"/>
                  </a:schemeClr>
                </a:solidFill>
                <a:latin typeface="+mj-ea"/>
                <a:ea typeface="+mj-ea"/>
              </a:rPr>
              <a:t>二</a:t>
            </a:r>
            <a:r>
              <a:rPr lang="en-US" altLang="zh-CN" sz="1200" dirty="0" smtClean="0">
                <a:solidFill>
                  <a:schemeClr val="bg1">
                    <a:lumMod val="75000"/>
                  </a:schemeClr>
                </a:solidFill>
                <a:latin typeface="+mj-ea"/>
                <a:ea typeface="+mj-ea"/>
              </a:rPr>
              <a:t>)</a:t>
            </a:r>
            <a:endParaRPr lang="zh-CN" altLang="en-US" sz="1200" dirty="0">
              <a:solidFill>
                <a:schemeClr val="bg1">
                  <a:lumMod val="75000"/>
                </a:schemeClr>
              </a:solidFill>
              <a:latin typeface="+mj-ea"/>
              <a:ea typeface="+mj-ea"/>
            </a:endParaRPr>
          </a:p>
        </p:txBody>
      </p:sp>
      <p:sp>
        <p:nvSpPr>
          <p:cNvPr id="31" name="TextBox 7">
            <a:hlinkClick r:id="rId5" action="ppaction://hlinksldjump"/>
          </p:cNvPr>
          <p:cNvSpPr txBox="1"/>
          <p:nvPr/>
        </p:nvSpPr>
        <p:spPr>
          <a:xfrm>
            <a:off x="7895981" y="1063769"/>
            <a:ext cx="492443"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en-US" altLang="zh-CN" dirty="0"/>
              <a:t>(</a:t>
            </a:r>
            <a:r>
              <a:rPr lang="zh-CN" altLang="en-US" dirty="0"/>
              <a:t>三</a:t>
            </a:r>
            <a:r>
              <a:rPr lang="en-US" altLang="zh-CN" dirty="0"/>
              <a:t>)</a:t>
            </a:r>
            <a:endParaRPr lang="zh-CN" altLang="en-US" dirty="0"/>
          </a:p>
        </p:txBody>
      </p:sp>
      <p:sp>
        <p:nvSpPr>
          <p:cNvPr id="4" name="矩形 3"/>
          <p:cNvSpPr>
            <a:spLocks noChangeAspect="1"/>
          </p:cNvSpPr>
          <p:nvPr/>
        </p:nvSpPr>
        <p:spPr>
          <a:xfrm>
            <a:off x="508000" y="1361550"/>
            <a:ext cx="8128000" cy="5444952"/>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审美的环境保护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的构成是丰富的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它高于科学的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因而保护环境首先要考虑人工美的因素。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比对原文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在诸多关于环境保护的理念中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审美的环境保护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理念有积极意义。这里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的构成是丰富的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既有来自生态方面自然方面的美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也有文明方面的人工的美。这样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审美的环境保护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不仅包含了以生态平衡为最高原则的科学的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而且高于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的保护。比如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城市中的湖水被严重污染了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主要在治理污染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在一定程度上恢复它的生态平衡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而按审美的保护原则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不仅要治理污染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还要进一步做一些美化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如湖岸栽花、湖中养鱼建亭等。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比对结果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__________________________________________________</a:t>
            </a: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______________________________________________________</a:t>
            </a: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______________________________________________________</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2041329" y="5136410"/>
            <a:ext cx="1101584" cy="459741"/>
          </a:xfrm>
          <a:prstGeom prst="rect">
            <a:avLst/>
          </a:prstGeom>
        </p:spPr>
        <p:txBody>
          <a:bodyPr wrap="none">
            <a:spAutoFit/>
          </a:bodyPr>
          <a:lstStyle/>
          <a:p>
            <a:pPr>
              <a:lnSpc>
                <a:spcPct val="120000"/>
              </a:lnSpc>
            </a:pPr>
            <a:r>
              <a:rPr lang="zh-CN" altLang="zh-CN" sz="2200" smtClean="0">
                <a:solidFill>
                  <a:srgbClr val="FF0000"/>
                </a:solidFill>
                <a:latin typeface="Times New Roman" panose="02020603050405020304" pitchFamily="18" charset="0"/>
                <a:cs typeface="Times New Roman" panose="02020603050405020304" pitchFamily="18" charset="0"/>
              </a:rPr>
              <a:t>不一致</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827584" y="5565404"/>
            <a:ext cx="8128000" cy="1272271"/>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dirty="0" smtClean="0">
                <a:solidFill>
                  <a:srgbClr val="FF0000"/>
                </a:solidFill>
                <a:latin typeface="Times New Roman" panose="02020603050405020304" pitchFamily="18" charset="0"/>
                <a:cs typeface="Times New Roman" panose="02020603050405020304" pitchFamily="18" charset="0"/>
              </a:rPr>
              <a:t>         </a:t>
            </a:r>
            <a:r>
              <a:rPr lang="zh-CN" altLang="zh-CN" sz="2200" dirty="0" smtClean="0">
                <a:solidFill>
                  <a:srgbClr val="FF0000"/>
                </a:solidFill>
                <a:latin typeface="Times New Roman" panose="02020603050405020304" pitchFamily="18" charset="0"/>
                <a:cs typeface="Times New Roman" panose="02020603050405020304" pitchFamily="18" charset="0"/>
              </a:rPr>
              <a:t>选项</a:t>
            </a:r>
            <a:r>
              <a:rPr lang="zh-CN" altLang="zh-CN" sz="2200" dirty="0">
                <a:solidFill>
                  <a:srgbClr val="FF0000"/>
                </a:solidFill>
                <a:latin typeface="Times New Roman" panose="02020603050405020304" pitchFamily="18" charset="0"/>
                <a:cs typeface="Times New Roman" panose="02020603050405020304" pitchFamily="18" charset="0"/>
              </a:rPr>
              <a:t>由</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审美的环境保护</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推出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保护环境首先要考虑人工美的因素</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的结论是有违作者观点的。原句说</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按审美的保护原则</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保护环境主要在</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治理污染</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还要</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进一步做一些美化</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98700334"/>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现代小说家认为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传统的故事模式早已失去了弹性和内在活力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也失去了起初的存在价值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那些千百年来一直在给小说提供养料的故事模式已经成为制约想象力的障碍之一。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摘编自格非《塞壬的歌声》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8432751"/>
      </p:ext>
    </p:extLst>
  </p:cSld>
  <p:clrMapOvr>
    <a:masterClrMapping/>
  </p:clrMapOvr>
  <p:transition>
    <p:blinds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下列关于原文内容的表述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讲故事的人不一定是小说家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小说家在讲故事的时候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不像传统的故事讲述者那么依赖亲身经历和耳闻目睹的事。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传统故事和早期小说的本质差异在于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前者是故事的口耳相传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后者则是由作家创作加工后的游历见闻。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C.17</a:t>
            </a:r>
            <a:r>
              <a:rPr lang="zh-CN" altLang="zh-CN" sz="2200" dirty="0">
                <a:solidFill>
                  <a:srgbClr val="000000"/>
                </a:solidFill>
                <a:latin typeface="Times New Roman" panose="02020603050405020304" pitchFamily="18" charset="0"/>
                <a:cs typeface="Times New Roman" panose="02020603050405020304" pitchFamily="18" charset="0"/>
              </a:rPr>
              <a:t>世纪的欧洲流浪汉小说和部分中国古典小说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或在叙述形式方面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或在素材来源方面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都受到了传统故事的影响。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当小说家越来越依靠想象力虚构故事的时候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小说和传统故事在内容来源方面的差异使它们之间的关联不再像过去那么紧密。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4510283"/>
            <a:ext cx="8640960" cy="2159077"/>
            <a:chOff x="251520" y="2307010"/>
            <a:chExt cx="8640960" cy="2159077"/>
          </a:xfrm>
        </p:grpSpPr>
        <p:grpSp>
          <p:nvGrpSpPr>
            <p:cNvPr id="10" name="组合 9"/>
            <p:cNvGrpSpPr/>
            <p:nvPr/>
          </p:nvGrpSpPr>
          <p:grpSpPr>
            <a:xfrm>
              <a:off x="251520" y="2307010"/>
              <a:ext cx="8640960" cy="2159077"/>
              <a:chOff x="251520" y="261811"/>
              <a:chExt cx="8640960" cy="2159077"/>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261811"/>
                <a:ext cx="8640960" cy="1842070"/>
                <a:chOff x="251520" y="261811"/>
                <a:chExt cx="8640960" cy="1842070"/>
              </a:xfrm>
            </p:grpSpPr>
            <p:sp>
              <p:nvSpPr>
                <p:cNvPr id="15" name="矩形 14"/>
                <p:cNvSpPr/>
                <p:nvPr/>
              </p:nvSpPr>
              <p:spPr>
                <a:xfrm>
                  <a:off x="251520" y="261811"/>
                  <a:ext cx="8640960" cy="184207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82111" y="26181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1" name="矩形 10"/>
            <p:cNvSpPr>
              <a:spLocks noChangeAspect="1"/>
            </p:cNvSpPr>
            <p:nvPr/>
          </p:nvSpPr>
          <p:spPr>
            <a:xfrm>
              <a:off x="508000" y="2639110"/>
              <a:ext cx="8128000" cy="1477328"/>
            </a:xfrm>
            <a:prstGeom prst="rect">
              <a:avLst/>
            </a:prstGeom>
          </p:spPr>
          <p:txBody>
            <a:bodyPr>
              <a:spAutoFit/>
            </a:bodyPr>
            <a:lstStyle/>
            <a:p>
              <a:pPr>
                <a:lnSpc>
                  <a:spcPct val="150000"/>
                </a:lnSpc>
              </a:pPr>
              <a:r>
                <a:rPr lang="zh-CN" altLang="zh-CN" sz="2000" dirty="0"/>
                <a:t>本题中</a:t>
              </a:r>
              <a:r>
                <a:rPr lang="en-US" altLang="zh-CN" sz="2000" dirty="0"/>
                <a:t>A</a:t>
              </a:r>
              <a:r>
                <a:rPr lang="zh-CN" altLang="zh-CN" sz="2000" dirty="0"/>
                <a:t>、</a:t>
              </a:r>
              <a:r>
                <a:rPr lang="en-US" altLang="zh-CN" sz="2000" dirty="0"/>
                <a:t>C</a:t>
              </a:r>
              <a:r>
                <a:rPr lang="zh-CN" altLang="zh-CN" sz="2000" dirty="0"/>
                <a:t>、</a:t>
              </a:r>
              <a:r>
                <a:rPr lang="en-US" altLang="zh-CN" sz="2000" dirty="0"/>
                <a:t>D</a:t>
              </a:r>
              <a:r>
                <a:rPr lang="zh-CN" altLang="zh-CN" sz="2000" dirty="0"/>
                <a:t>三项的表述均与文本内容相符。</a:t>
              </a:r>
              <a:r>
                <a:rPr lang="en-US" altLang="zh-CN" sz="2000" dirty="0"/>
                <a:t>B</a:t>
              </a:r>
              <a:r>
                <a:rPr lang="zh-CN" altLang="zh-CN" sz="2000" dirty="0"/>
                <a:t>项</a:t>
              </a:r>
              <a:r>
                <a:rPr lang="en-US" altLang="zh-CN" sz="2000" dirty="0"/>
                <a:t>,</a:t>
              </a:r>
              <a:r>
                <a:rPr lang="zh-CN" altLang="zh-CN" sz="2000" dirty="0"/>
                <a:t>由原文第</a:t>
              </a:r>
              <a:r>
                <a:rPr lang="en-US" altLang="zh-CN" sz="2000" dirty="0"/>
                <a:t>2</a:t>
              </a:r>
              <a:r>
                <a:rPr lang="zh-CN" altLang="zh-CN" sz="2000" dirty="0"/>
                <a:t>段</a:t>
              </a:r>
              <a:r>
                <a:rPr lang="en-US" altLang="zh-CN" sz="2000" dirty="0"/>
                <a:t>“</a:t>
              </a:r>
              <a:r>
                <a:rPr lang="zh-CN" altLang="zh-CN" sz="2000" dirty="0"/>
                <a:t>除流传形式上的简单差异外</a:t>
              </a:r>
              <a:r>
                <a:rPr lang="en-US" altLang="zh-CN" sz="2000" dirty="0"/>
                <a:t>,</a:t>
              </a:r>
              <a:r>
                <a:rPr lang="zh-CN" altLang="zh-CN" sz="2000" dirty="0"/>
                <a:t>早期小说和故事的本质区别并不明显</a:t>
              </a:r>
              <a:r>
                <a:rPr lang="en-US" altLang="zh-CN" sz="2000" dirty="0"/>
                <a:t>”</a:t>
              </a:r>
              <a:r>
                <a:rPr lang="zh-CN" altLang="zh-CN" sz="2000" dirty="0"/>
                <a:t>可知</a:t>
              </a:r>
              <a:r>
                <a:rPr lang="en-US" altLang="zh-CN" sz="2000" dirty="0"/>
                <a:t>,“</a:t>
              </a:r>
              <a:r>
                <a:rPr lang="zh-CN" altLang="zh-CN" sz="2000" dirty="0"/>
                <a:t>传统故事和早期小说的本质差异</a:t>
              </a:r>
              <a:r>
                <a:rPr lang="en-US" altLang="zh-CN" sz="2000" dirty="0"/>
                <a:t>”</a:t>
              </a:r>
              <a:r>
                <a:rPr lang="zh-CN" altLang="zh-CN" sz="2000" dirty="0"/>
                <a:t>表述错误。</a:t>
              </a:r>
            </a:p>
          </p:txBody>
        </p:sp>
      </p:grpSp>
      <p:grpSp>
        <p:nvGrpSpPr>
          <p:cNvPr id="17" name="组合 16"/>
          <p:cNvGrpSpPr/>
          <p:nvPr/>
        </p:nvGrpSpPr>
        <p:grpSpPr>
          <a:xfrm>
            <a:off x="251520" y="5445224"/>
            <a:ext cx="8640960" cy="1224136"/>
            <a:chOff x="251520" y="4680540"/>
            <a:chExt cx="8640960" cy="1224136"/>
          </a:xfrm>
        </p:grpSpPr>
        <p:grpSp>
          <p:nvGrpSpPr>
            <p:cNvPr id="18" name="组合 17"/>
            <p:cNvGrpSpPr/>
            <p:nvPr/>
          </p:nvGrpSpPr>
          <p:grpSpPr>
            <a:xfrm>
              <a:off x="251520" y="4680540"/>
              <a:ext cx="8640960" cy="1224136"/>
              <a:chOff x="251520" y="3683461"/>
              <a:chExt cx="8640960" cy="122413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53511"/>
              <a:ext cx="8064896" cy="553998"/>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3815069701"/>
      </p:ext>
    </p:extLst>
  </p:cSld>
  <p:clrMapOvr>
    <a:masterClrMapping/>
  </p:clrMapOvr>
  <p:transition>
    <p:zoom/>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下列理解和分析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水手在伦敦讲东印度群岛的所见所闻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匠人在火炉边讲自己的人生经历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他们讲的故事各有特点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但同属于传统故事模式。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传统的故事讲述者大多会讲述那些为听众喜闻乐见的事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小说家则会根据自己的写作意图审慎构思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创作新的故事。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现代小说不太注重一个故事如何来讲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因为故事情节已不再是现代小说最重要的因素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人们更注意故事之外的附加意味。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现代小说家不喜欢传统故事模式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视它为绊脚石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是因为他们觉得这种故事模式显得僵化古板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已经不能促进小说艺术的发展。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3536874"/>
            <a:ext cx="8640960" cy="3132486"/>
            <a:chOff x="251520" y="1333601"/>
            <a:chExt cx="8640960" cy="3132486"/>
          </a:xfrm>
        </p:grpSpPr>
        <p:grpSp>
          <p:nvGrpSpPr>
            <p:cNvPr id="10" name="组合 9"/>
            <p:cNvGrpSpPr/>
            <p:nvPr/>
          </p:nvGrpSpPr>
          <p:grpSpPr>
            <a:xfrm>
              <a:off x="251520" y="1333601"/>
              <a:ext cx="8640960" cy="3132486"/>
              <a:chOff x="251520" y="-711598"/>
              <a:chExt cx="8640960" cy="3132486"/>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711598"/>
                <a:ext cx="8640960" cy="2815480"/>
                <a:chOff x="251520" y="-711598"/>
                <a:chExt cx="8640960" cy="2815480"/>
              </a:xfrm>
            </p:grpSpPr>
            <p:sp>
              <p:nvSpPr>
                <p:cNvPr id="15" name="矩形 14"/>
                <p:cNvSpPr/>
                <p:nvPr/>
              </p:nvSpPr>
              <p:spPr>
                <a:xfrm>
                  <a:off x="251520" y="-711598"/>
                  <a:ext cx="8640960" cy="28154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82111" y="-67545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1" name="矩形 10"/>
            <p:cNvSpPr>
              <a:spLocks noChangeAspect="1"/>
            </p:cNvSpPr>
            <p:nvPr/>
          </p:nvSpPr>
          <p:spPr>
            <a:xfrm>
              <a:off x="508000" y="1701843"/>
              <a:ext cx="8128000" cy="2400657"/>
            </a:xfrm>
            <a:prstGeom prst="rect">
              <a:avLst/>
            </a:prstGeom>
          </p:spPr>
          <p:txBody>
            <a:bodyPr>
              <a:spAutoFit/>
            </a:bodyPr>
            <a:lstStyle/>
            <a:p>
              <a:pPr>
                <a:lnSpc>
                  <a:spcPct val="150000"/>
                </a:lnSpc>
              </a:pPr>
              <a:r>
                <a:rPr lang="zh-CN" altLang="zh-CN" sz="2000" dirty="0"/>
                <a:t>本题中</a:t>
              </a:r>
              <a:r>
                <a:rPr lang="en-US" altLang="zh-CN" sz="2000" dirty="0"/>
                <a:t>A</a:t>
              </a:r>
              <a:r>
                <a:rPr lang="zh-CN" altLang="zh-CN" sz="2000" dirty="0"/>
                <a:t>、</a:t>
              </a:r>
              <a:r>
                <a:rPr lang="en-US" altLang="zh-CN" sz="2000" dirty="0"/>
                <a:t>B</a:t>
              </a:r>
              <a:r>
                <a:rPr lang="zh-CN" altLang="zh-CN" sz="2000" dirty="0"/>
                <a:t>、</a:t>
              </a:r>
              <a:r>
                <a:rPr lang="en-US" altLang="zh-CN" sz="2000" dirty="0"/>
                <a:t>D</a:t>
              </a:r>
              <a:r>
                <a:rPr lang="zh-CN" altLang="zh-CN" sz="2000" dirty="0"/>
                <a:t>三项的理解和分析均与文本内容相符。</a:t>
              </a:r>
              <a:r>
                <a:rPr lang="en-US" altLang="zh-CN" sz="2000" dirty="0"/>
                <a:t>C</a:t>
              </a:r>
              <a:r>
                <a:rPr lang="zh-CN" altLang="zh-CN" sz="2000" dirty="0"/>
                <a:t>项</a:t>
              </a:r>
              <a:r>
                <a:rPr lang="en-US" altLang="zh-CN" sz="2000" dirty="0"/>
                <a:t>,“</a:t>
              </a:r>
              <a:r>
                <a:rPr lang="zh-CN" altLang="zh-CN" sz="2000" dirty="0"/>
                <a:t>现代小说不太注重一个故事如何来讲</a:t>
              </a:r>
              <a:r>
                <a:rPr lang="en-US" altLang="zh-CN" sz="2000" dirty="0"/>
                <a:t>”</a:t>
              </a:r>
              <a:r>
                <a:rPr lang="zh-CN" altLang="zh-CN" sz="2000" dirty="0"/>
                <a:t>不符合文意</a:t>
              </a:r>
              <a:r>
                <a:rPr lang="en-US" altLang="zh-CN" sz="2000" dirty="0"/>
                <a:t>,</a:t>
              </a:r>
              <a:r>
                <a:rPr lang="zh-CN" altLang="zh-CN" sz="2000" dirty="0"/>
                <a:t>原文第</a:t>
              </a:r>
              <a:r>
                <a:rPr lang="en-US" altLang="zh-CN" sz="2000" dirty="0"/>
                <a:t>4</a:t>
              </a:r>
              <a:r>
                <a:rPr lang="zh-CN" altLang="zh-CN" sz="2000" dirty="0"/>
                <a:t>段中说</a:t>
              </a:r>
              <a:r>
                <a:rPr lang="en-US" altLang="zh-CN" sz="2000" dirty="0"/>
                <a:t>“</a:t>
              </a:r>
              <a:r>
                <a:rPr lang="zh-CN" altLang="zh-CN" sz="2000" dirty="0"/>
                <a:t>小说家</a:t>
              </a:r>
              <a:r>
                <a:rPr lang="en-US" altLang="zh-CN" sz="2000" dirty="0"/>
                <a:t>”“</a:t>
              </a:r>
              <a:r>
                <a:rPr lang="zh-CN" altLang="zh-CN" sz="2000" dirty="0"/>
                <a:t>会调整讲故事的方式</a:t>
              </a:r>
              <a:r>
                <a:rPr lang="en-US" altLang="zh-CN" sz="2000" dirty="0"/>
                <a:t>”,“</a:t>
              </a:r>
              <a:r>
                <a:rPr lang="zh-CN" altLang="zh-CN" sz="2000" dirty="0"/>
                <a:t>一个故事的好坏</a:t>
              </a:r>
              <a:r>
                <a:rPr lang="en-US" altLang="zh-CN" sz="2000" dirty="0"/>
                <a:t>”“</a:t>
              </a:r>
              <a:r>
                <a:rPr lang="zh-CN" altLang="zh-CN" sz="2000" dirty="0"/>
                <a:t>取决于讲故事的方式</a:t>
              </a:r>
              <a:r>
                <a:rPr lang="en-US" altLang="zh-CN" sz="2000" dirty="0"/>
                <a:t>”,</a:t>
              </a:r>
              <a:r>
                <a:rPr lang="zh-CN" altLang="zh-CN" sz="2000" dirty="0"/>
                <a:t>由此可见</a:t>
              </a:r>
              <a:r>
                <a:rPr lang="en-US" altLang="zh-CN" sz="2000" dirty="0"/>
                <a:t>“</a:t>
              </a:r>
              <a:r>
                <a:rPr lang="zh-CN" altLang="zh-CN" sz="2000" dirty="0"/>
                <a:t>现代小说</a:t>
              </a:r>
              <a:r>
                <a:rPr lang="en-US" altLang="zh-CN" sz="2000" dirty="0"/>
                <a:t>”</a:t>
              </a:r>
              <a:r>
                <a:rPr lang="zh-CN" altLang="zh-CN" sz="2000" dirty="0"/>
                <a:t>比较注重故事的讲述方式。另外</a:t>
              </a:r>
              <a:r>
                <a:rPr lang="en-US" altLang="zh-CN" sz="2000" dirty="0"/>
                <a:t>,“</a:t>
              </a:r>
              <a:r>
                <a:rPr lang="zh-CN" altLang="zh-CN" sz="2000" dirty="0"/>
                <a:t>注意故事之外的附加意味</a:t>
              </a:r>
              <a:r>
                <a:rPr lang="en-US" altLang="zh-CN" sz="2000" dirty="0"/>
                <a:t>”</a:t>
              </a:r>
              <a:r>
                <a:rPr lang="zh-CN" altLang="zh-CN" sz="2000" dirty="0"/>
                <a:t>的是</a:t>
              </a:r>
              <a:r>
                <a:rPr lang="en-US" altLang="zh-CN" sz="2000" dirty="0"/>
                <a:t>“</a:t>
              </a:r>
              <a:r>
                <a:rPr lang="zh-CN" altLang="zh-CN" sz="2000" dirty="0"/>
                <a:t>小说家</a:t>
              </a:r>
              <a:r>
                <a:rPr lang="en-US" altLang="zh-CN" sz="2000" dirty="0"/>
                <a:t>”</a:t>
              </a:r>
              <a:r>
                <a:rPr lang="zh-CN" altLang="zh-CN" sz="2000" dirty="0"/>
                <a:t>。</a:t>
              </a:r>
            </a:p>
          </p:txBody>
        </p:sp>
      </p:grpSp>
      <p:grpSp>
        <p:nvGrpSpPr>
          <p:cNvPr id="17" name="组合 16"/>
          <p:cNvGrpSpPr/>
          <p:nvPr/>
        </p:nvGrpSpPr>
        <p:grpSpPr>
          <a:xfrm>
            <a:off x="251520" y="5445224"/>
            <a:ext cx="8640960" cy="1224136"/>
            <a:chOff x="251520" y="4680540"/>
            <a:chExt cx="8640960" cy="1224136"/>
          </a:xfrm>
        </p:grpSpPr>
        <p:grpSp>
          <p:nvGrpSpPr>
            <p:cNvPr id="18" name="组合 17"/>
            <p:cNvGrpSpPr/>
            <p:nvPr/>
          </p:nvGrpSpPr>
          <p:grpSpPr>
            <a:xfrm>
              <a:off x="251520" y="4680540"/>
              <a:ext cx="8640960" cy="1224136"/>
              <a:chOff x="251520" y="3683461"/>
              <a:chExt cx="8640960" cy="122413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val="4235983936"/>
      </p:ext>
    </p:extLst>
  </p:cSld>
  <p:clrMapOvr>
    <a:masterClrMapping/>
  </p:clrMapOvr>
  <p:transition>
    <p:fade thruBlk="1"/>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根据原文内容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传统的故事讲述人如果把自己的故事记录下来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进行加工整理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就能形成一种和早期小说接近的文字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有些讲述人也会成为小说家。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现代小说家尝试用新的方式讲故事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会削弱小说的故事性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这将降低小说对虚构的依赖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小说的个人表达功能却会因此得到强化。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契诃夫不大认可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不好好讲故事的小说家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对他们的做法评价不高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由此可知当时这股写作潮流与他的创作理念相悖。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现代小说的发展加剧了故事在小说中的衰变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随着现代传媒的不断发展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传统的故事讲述方式也可能消亡。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4005064"/>
            <a:ext cx="8640960" cy="2664296"/>
            <a:chOff x="251520" y="1801791"/>
            <a:chExt cx="8640960" cy="2664296"/>
          </a:xfrm>
        </p:grpSpPr>
        <p:grpSp>
          <p:nvGrpSpPr>
            <p:cNvPr id="10" name="组合 9"/>
            <p:cNvGrpSpPr/>
            <p:nvPr/>
          </p:nvGrpSpPr>
          <p:grpSpPr>
            <a:xfrm>
              <a:off x="251520" y="1801791"/>
              <a:ext cx="8640960" cy="2664296"/>
              <a:chOff x="251520" y="-243408"/>
              <a:chExt cx="8640960" cy="2664296"/>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243408"/>
                <a:ext cx="8640960" cy="2347289"/>
                <a:chOff x="251520" y="-243408"/>
                <a:chExt cx="8640960" cy="2347289"/>
              </a:xfrm>
            </p:grpSpPr>
            <p:sp>
              <p:nvSpPr>
                <p:cNvPr id="15" name="矩形 14"/>
                <p:cNvSpPr/>
                <p:nvPr/>
              </p:nvSpPr>
              <p:spPr>
                <a:xfrm>
                  <a:off x="251520" y="-243408"/>
                  <a:ext cx="8640960" cy="234728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82111" y="-21546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1" name="矩形 10"/>
            <p:cNvSpPr>
              <a:spLocks noChangeAspect="1"/>
            </p:cNvSpPr>
            <p:nvPr/>
          </p:nvSpPr>
          <p:spPr>
            <a:xfrm>
              <a:off x="508000" y="2161831"/>
              <a:ext cx="8128000" cy="1938992"/>
            </a:xfrm>
            <a:prstGeom prst="rect">
              <a:avLst/>
            </a:prstGeom>
          </p:spPr>
          <p:txBody>
            <a:bodyPr>
              <a:spAutoFit/>
            </a:bodyPr>
            <a:lstStyle/>
            <a:p>
              <a:pPr>
                <a:lnSpc>
                  <a:spcPct val="150000"/>
                </a:lnSpc>
              </a:pPr>
              <a:r>
                <a:rPr lang="zh-CN" altLang="zh-CN" sz="2000" dirty="0"/>
                <a:t>本题中</a:t>
              </a:r>
              <a:r>
                <a:rPr lang="en-US" altLang="zh-CN" sz="2000" dirty="0"/>
                <a:t>A</a:t>
              </a:r>
              <a:r>
                <a:rPr lang="zh-CN" altLang="zh-CN" sz="2000" dirty="0"/>
                <a:t>、</a:t>
              </a:r>
              <a:r>
                <a:rPr lang="en-US" altLang="zh-CN" sz="2000" dirty="0"/>
                <a:t>C</a:t>
              </a:r>
              <a:r>
                <a:rPr lang="zh-CN" altLang="zh-CN" sz="2000" dirty="0"/>
                <a:t>、</a:t>
              </a:r>
              <a:r>
                <a:rPr lang="en-US" altLang="zh-CN" sz="2000" dirty="0"/>
                <a:t>D</a:t>
              </a:r>
              <a:r>
                <a:rPr lang="zh-CN" altLang="zh-CN" sz="2000" dirty="0"/>
                <a:t>三项均与文本的内容一致。</a:t>
              </a:r>
              <a:r>
                <a:rPr lang="en-US" altLang="zh-CN" sz="2000" dirty="0"/>
                <a:t>B</a:t>
              </a:r>
              <a:r>
                <a:rPr lang="zh-CN" altLang="zh-CN" sz="2000" dirty="0"/>
                <a:t>项</a:t>
              </a:r>
              <a:r>
                <a:rPr lang="en-US" altLang="zh-CN" sz="2000" dirty="0"/>
                <a:t>,“</a:t>
              </a:r>
              <a:r>
                <a:rPr lang="zh-CN" altLang="zh-CN" sz="2000" dirty="0"/>
                <a:t>现代小说家尝试用新的方式讲故事</a:t>
              </a:r>
              <a:r>
                <a:rPr lang="en-US" altLang="zh-CN" sz="2000" dirty="0"/>
                <a:t>,</a:t>
              </a:r>
              <a:r>
                <a:rPr lang="zh-CN" altLang="zh-CN" sz="2000" dirty="0"/>
                <a:t>会削弱小说的故事性</a:t>
              </a:r>
              <a:r>
                <a:rPr lang="en-US" altLang="zh-CN" sz="2000" dirty="0"/>
                <a:t>”</a:t>
              </a:r>
              <a:r>
                <a:rPr lang="zh-CN" altLang="zh-CN" sz="2000" dirty="0"/>
                <a:t>过于绝对化</a:t>
              </a:r>
              <a:r>
                <a:rPr lang="en-US" altLang="zh-CN" sz="2000" dirty="0"/>
                <a:t>,</a:t>
              </a:r>
              <a:r>
                <a:rPr lang="zh-CN" altLang="zh-CN" sz="2000" dirty="0"/>
                <a:t>由第</a:t>
              </a:r>
              <a:r>
                <a:rPr lang="en-US" altLang="zh-CN" sz="2000" dirty="0"/>
                <a:t>4</a:t>
              </a:r>
              <a:r>
                <a:rPr lang="zh-CN" altLang="zh-CN" sz="2000" dirty="0"/>
                <a:t>段</a:t>
              </a:r>
              <a:r>
                <a:rPr lang="en-US" altLang="zh-CN" sz="2000" dirty="0"/>
                <a:t>“</a:t>
              </a:r>
              <a:r>
                <a:rPr lang="zh-CN" altLang="zh-CN" sz="2000" dirty="0"/>
                <a:t>有时会写到难以言喻的个人经验</a:t>
              </a:r>
              <a:r>
                <a:rPr lang="en-US" altLang="zh-CN" sz="2000" dirty="0"/>
                <a:t>”</a:t>
              </a:r>
              <a:r>
                <a:rPr lang="zh-CN" altLang="zh-CN" sz="2000" dirty="0"/>
                <a:t>可知</a:t>
              </a:r>
              <a:r>
                <a:rPr lang="en-US" altLang="zh-CN" sz="2000" dirty="0"/>
                <a:t>,</a:t>
              </a:r>
              <a:r>
                <a:rPr lang="zh-CN" altLang="zh-CN" sz="2000" dirty="0"/>
                <a:t>这并非普遍现象</a:t>
              </a:r>
              <a:r>
                <a:rPr lang="en-US" altLang="zh-CN" sz="2000" dirty="0"/>
                <a:t>;“</a:t>
              </a:r>
              <a:r>
                <a:rPr lang="zh-CN" altLang="zh-CN" sz="2000" dirty="0"/>
                <a:t>小说的个人表达功能却会因此得到强化</a:t>
              </a:r>
              <a:r>
                <a:rPr lang="en-US" altLang="zh-CN" sz="2000" dirty="0"/>
                <a:t>”</a:t>
              </a:r>
              <a:r>
                <a:rPr lang="zh-CN" altLang="zh-CN" sz="2000" dirty="0"/>
                <a:t>的说法也存在错误。</a:t>
              </a:r>
            </a:p>
          </p:txBody>
        </p:sp>
      </p:grpSp>
      <p:grpSp>
        <p:nvGrpSpPr>
          <p:cNvPr id="17" name="组合 16"/>
          <p:cNvGrpSpPr/>
          <p:nvPr/>
        </p:nvGrpSpPr>
        <p:grpSpPr>
          <a:xfrm>
            <a:off x="251520" y="5445224"/>
            <a:ext cx="8640960" cy="1224136"/>
            <a:chOff x="251520" y="4680540"/>
            <a:chExt cx="8640960" cy="1224136"/>
          </a:xfrm>
        </p:grpSpPr>
        <p:grpSp>
          <p:nvGrpSpPr>
            <p:cNvPr id="18" name="组合 17"/>
            <p:cNvGrpSpPr/>
            <p:nvPr/>
          </p:nvGrpSpPr>
          <p:grpSpPr>
            <a:xfrm>
              <a:off x="251520" y="4680540"/>
              <a:ext cx="8640960" cy="1224136"/>
              <a:chOff x="251520" y="3683461"/>
              <a:chExt cx="8640960" cy="122413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2543258001"/>
      </p:ext>
    </p:extLst>
  </p:cSld>
  <p:clrMapOvr>
    <a:masterClrMapping/>
  </p:clrMapOvr>
  <p:transition>
    <p:pull/>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339</TotalTime>
  <Words>7678</Words>
  <Application>Microsoft Office PowerPoint</Application>
  <PresentationFormat>全屏显示(4:3)</PresentationFormat>
  <Paragraphs>606</Paragraphs>
  <Slides>57</Slides>
  <Notes>24</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57</vt:i4>
      </vt:variant>
    </vt:vector>
  </HeadingPairs>
  <TitlesOfParts>
    <vt:vector size="70" baseType="lpstr">
      <vt:lpstr>NEU-BZ-S92</vt:lpstr>
      <vt:lpstr>方正书宋_GBK</vt:lpstr>
      <vt:lpstr>方正宋黑_GBK</vt:lpstr>
      <vt:lpstr>汉仪长宋简</vt:lpstr>
      <vt:lpstr>黑体</vt:lpstr>
      <vt:lpstr>楷体</vt:lpstr>
      <vt:lpstr>宋体</vt:lpstr>
      <vt:lpstr>微软雅黑</vt:lpstr>
      <vt:lpstr>Arial</vt:lpstr>
      <vt:lpstr>Calibri</vt:lpstr>
      <vt:lpstr>Times New Roman</vt:lpstr>
      <vt:lpstr>高优14新制作模板</vt:lpstr>
      <vt:lpstr>Microsoft Word 文档</vt:lpstr>
      <vt:lpstr>专题四　论述类文章阅读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2016-10-10T01:49:18Z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