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3"/>
    <p:sldId id="256" r:id="rId4"/>
    <p:sldId id="263" r:id="rId5"/>
    <p:sldId id="258" r:id="rId6"/>
    <p:sldId id="257" r:id="rId7"/>
    <p:sldId id="264" r:id="rId8"/>
    <p:sldId id="268" r:id="rId9"/>
    <p:sldId id="259" r:id="rId10"/>
    <p:sldId id="270" r:id="rId11"/>
    <p:sldId id="278" r:id="rId12"/>
    <p:sldId id="276" r:id="rId13"/>
    <p:sldId id="261" r:id="rId14"/>
    <p:sldId id="273" r:id="rId15"/>
    <p:sldId id="260" r:id="rId16"/>
    <p:sldId id="277" r:id="rId17"/>
    <p:sldId id="266" r:id="rId18"/>
    <p:sldId id="265" r:id="rId19"/>
    <p:sldId id="274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DCA4E"/>
    <a:srgbClr val="77C330"/>
    <a:srgbClr val="77BF32"/>
    <a:srgbClr val="77C28A"/>
    <a:srgbClr val="7EB03A"/>
    <a:srgbClr val="6DAC44"/>
    <a:srgbClr val="000066"/>
    <a:srgbClr val="FF0066"/>
    <a:srgbClr val="4965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80" d="100"/>
          <a:sy n="80" d="100"/>
        </p:scale>
        <p:origin x="-96" y="-534"/>
      </p:cViewPr>
      <p:guideLst>
        <p:guide orient="horz" pos="220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CE99B-E594-4600-9D0F-CB08C56682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0C82E-AB03-4647-8D3C-886A2F9C1A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CE99B-E594-4600-9D0F-CB08C56682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0C82E-AB03-4647-8D3C-886A2F9C1A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CE99B-E594-4600-9D0F-CB08C56682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0C82E-AB03-4647-8D3C-886A2F9C1A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CE99B-E594-4600-9D0F-CB08C56682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0C82E-AB03-4647-8D3C-886A2F9C1A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CE99B-E594-4600-9D0F-CB08C56682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0C82E-AB03-4647-8D3C-886A2F9C1A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CE99B-E594-4600-9D0F-CB08C56682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0C82E-AB03-4647-8D3C-886A2F9C1A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CE99B-E594-4600-9D0F-CB08C56682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0C82E-AB03-4647-8D3C-886A2F9C1A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CE99B-E594-4600-9D0F-CB08C56682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0C82E-AB03-4647-8D3C-886A2F9C1A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CE99B-E594-4600-9D0F-CB08C56682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0C82E-AB03-4647-8D3C-886A2F9C1A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CE99B-E594-4600-9D0F-CB08C56682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0C82E-AB03-4647-8D3C-886A2F9C1A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CE99B-E594-4600-9D0F-CB08C56682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0C82E-AB03-4647-8D3C-886A2F9C1A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BCE99B-E594-4600-9D0F-CB08C56682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40C82E-AB03-4647-8D3C-886A2F9C1A9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.xml"/><Relationship Id="rId3" Type="http://schemas.openxmlformats.org/officeDocument/2006/relationships/image" Target="../media/image3.jpe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4000"/>
                    </a14:imgEffect>
                    <a14:imgEffect>
                      <a14:sharpenSoften amoun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66701" y="1401673"/>
            <a:ext cx="522617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7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菩   萨   蛮</a:t>
            </a:r>
            <a:endParaRPr lang="zh-CN" altLang="en-US" sz="7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76350" y="2704830"/>
            <a:ext cx="25657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/>
              <a:t>温庭筠</a:t>
            </a:r>
            <a:endParaRPr lang="zh-CN" altLang="en-US" sz="4400" b="1" dirty="0"/>
          </a:p>
        </p:txBody>
      </p:sp>
      <p:pic>
        <p:nvPicPr>
          <p:cNvPr id="8" name="Picture 2" descr="news2007181115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44862" y="0"/>
            <a:ext cx="49471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2" b="6694"/>
          <a:stretch>
            <a:fillRect/>
          </a:stretch>
        </p:blipFill>
        <p:spPr>
          <a:xfrm>
            <a:off x="0" y="0"/>
            <a:ext cx="11900847" cy="65918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446609" y="548362"/>
            <a:ext cx="30171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/>
              <a:t>答案示例</a:t>
            </a:r>
            <a:r>
              <a:rPr lang="en-US" altLang="zh-CN" sz="4000" b="1" dirty="0" smtClean="0"/>
              <a:t>1</a:t>
            </a:r>
            <a:r>
              <a:rPr lang="zh-CN" altLang="en-US" sz="4000" b="1" dirty="0" smtClean="0"/>
              <a:t>：</a:t>
            </a:r>
            <a:endParaRPr lang="zh-CN" altLang="en-US" sz="4000" b="1" dirty="0"/>
          </a:p>
        </p:txBody>
      </p:sp>
      <p:sp>
        <p:nvSpPr>
          <p:cNvPr id="7" name="矩形 6"/>
          <p:cNvSpPr/>
          <p:nvPr/>
        </p:nvSpPr>
        <p:spPr>
          <a:xfrm>
            <a:off x="970845" y="1239539"/>
            <a:ext cx="9798754" cy="4455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</a:pPr>
            <a:r>
              <a:rPr lang="zh-CN" altLang="en-US" sz="3600" b="1" dirty="0" smtClean="0">
                <a:solidFill>
                  <a:srgbClr val="000099"/>
                </a:solidFill>
              </a:rPr>
              <a:t>       “懒”、“迟”、“弄”三字运用了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细节描写</a:t>
            </a:r>
            <a:r>
              <a:rPr lang="zh-CN" altLang="en-US" sz="3600" b="1" dirty="0" smtClean="0">
                <a:solidFill>
                  <a:srgbClr val="000099"/>
                </a:solidFill>
              </a:rPr>
              <a:t>（</a:t>
            </a:r>
            <a:r>
              <a:rPr lang="en-US" altLang="zh-CN" sz="3600" b="1" dirty="0" smtClean="0">
                <a:solidFill>
                  <a:srgbClr val="002060"/>
                </a:solidFill>
              </a:rPr>
              <a:t>2</a:t>
            </a:r>
            <a:r>
              <a:rPr lang="zh-CN" altLang="en-US" sz="3600" b="1" dirty="0" smtClean="0">
                <a:solidFill>
                  <a:srgbClr val="002060"/>
                </a:solidFill>
              </a:rPr>
              <a:t>分）</a:t>
            </a:r>
            <a:r>
              <a:rPr lang="zh-CN" altLang="en-US" sz="3600" b="1" dirty="0" smtClean="0">
                <a:solidFill>
                  <a:srgbClr val="000099"/>
                </a:solidFill>
              </a:rPr>
              <a:t>，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刻画人物神态、动作</a:t>
            </a:r>
            <a:r>
              <a:rPr lang="zh-CN" altLang="en-US" sz="3600" b="1" dirty="0" smtClean="0">
                <a:solidFill>
                  <a:srgbClr val="000099"/>
                </a:solidFill>
              </a:rPr>
              <a:t>，女子化妆无人欣赏，所以慵“懒”， 用个“迟”字，说明女主人公对梳妆打扮并无兴致。又“妆”字上着一“弄”字，便含百无聊赖而借此消遣的意味。（</a:t>
            </a:r>
            <a:r>
              <a:rPr lang="en-US" altLang="zh-CN" sz="3600" b="1" dirty="0" smtClean="0">
                <a:solidFill>
                  <a:srgbClr val="000099"/>
                </a:solidFill>
              </a:rPr>
              <a:t>2</a:t>
            </a:r>
            <a:r>
              <a:rPr lang="zh-CN" altLang="en-US" sz="3600" b="1" dirty="0" smtClean="0">
                <a:solidFill>
                  <a:srgbClr val="000099"/>
                </a:solidFill>
              </a:rPr>
              <a:t>分）暗示人物心情，巧妙的传达出闺中女子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娇慵、惆怅、百无聊赖之情</a:t>
            </a:r>
            <a:r>
              <a:rPr lang="zh-CN" altLang="en-US" sz="3600" b="1" dirty="0" smtClean="0">
                <a:solidFill>
                  <a:srgbClr val="000099"/>
                </a:solidFill>
              </a:rPr>
              <a:t>。 （</a:t>
            </a:r>
            <a:r>
              <a:rPr lang="en-US" altLang="zh-CN" sz="3600" b="1" dirty="0" smtClean="0">
                <a:solidFill>
                  <a:srgbClr val="000099"/>
                </a:solidFill>
              </a:rPr>
              <a:t>2</a:t>
            </a:r>
            <a:r>
              <a:rPr lang="zh-CN" altLang="en-US" sz="3600" b="1" dirty="0" smtClean="0">
                <a:solidFill>
                  <a:srgbClr val="000099"/>
                </a:solidFill>
              </a:rPr>
              <a:t>分）</a:t>
            </a:r>
            <a:endParaRPr lang="en-US" altLang="zh-CN" sz="3600" b="1" dirty="0" smtClean="0">
              <a:solidFill>
                <a:srgbClr val="000099"/>
              </a:solidFill>
            </a:endParaRPr>
          </a:p>
          <a:p>
            <a:pPr>
              <a:lnSpc>
                <a:spcPct val="105000"/>
              </a:lnSpc>
            </a:pPr>
            <a:r>
              <a:rPr lang="en-US" altLang="zh-CN" b="1" dirty="0" smtClean="0">
                <a:solidFill>
                  <a:srgbClr val="002060"/>
                </a:solidFill>
              </a:rPr>
              <a:t>     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2" b="6694"/>
          <a:stretch>
            <a:fillRect/>
          </a:stretch>
        </p:blipFill>
        <p:spPr>
          <a:xfrm>
            <a:off x="0" y="122830"/>
            <a:ext cx="11900847" cy="67351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矩形 5"/>
          <p:cNvSpPr/>
          <p:nvPr/>
        </p:nvSpPr>
        <p:spPr>
          <a:xfrm>
            <a:off x="676406" y="1595021"/>
            <a:ext cx="1083501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</a:pPr>
            <a:r>
              <a:rPr lang="en-US" altLang="zh-CN" b="1" dirty="0" smtClean="0">
                <a:solidFill>
                  <a:srgbClr val="000099"/>
                </a:solidFill>
              </a:rPr>
              <a:t>              </a:t>
            </a:r>
            <a:r>
              <a:rPr lang="zh-CN" altLang="en-US" sz="4000" b="1" dirty="0" smtClean="0">
                <a:solidFill>
                  <a:srgbClr val="000099"/>
                </a:solidFill>
              </a:rPr>
              <a:t>这一句运用了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反衬</a:t>
            </a:r>
            <a:r>
              <a:rPr lang="zh-CN" altLang="en-US" sz="4000" b="1" dirty="0" smtClean="0">
                <a:solidFill>
                  <a:srgbClr val="000099"/>
                </a:solidFill>
              </a:rPr>
              <a:t>的手法，（</a:t>
            </a:r>
            <a:r>
              <a:rPr lang="en-US" altLang="zh-CN" sz="4000" b="1" dirty="0" smtClean="0">
                <a:solidFill>
                  <a:srgbClr val="002060"/>
                </a:solidFill>
              </a:rPr>
              <a:t>2</a:t>
            </a:r>
            <a:r>
              <a:rPr lang="zh-CN" altLang="en-US" sz="4000" b="1" dirty="0" smtClean="0">
                <a:solidFill>
                  <a:srgbClr val="002060"/>
                </a:solidFill>
              </a:rPr>
              <a:t>分</a:t>
            </a:r>
            <a:r>
              <a:rPr lang="zh-CN" altLang="en-US" sz="4000" b="1" dirty="0" smtClean="0">
                <a:solidFill>
                  <a:srgbClr val="000099"/>
                </a:solidFill>
              </a:rPr>
              <a:t>）</a:t>
            </a:r>
            <a:endParaRPr lang="zh-CN" altLang="en-US" sz="4000" b="1" dirty="0" smtClean="0">
              <a:solidFill>
                <a:srgbClr val="002060"/>
              </a:solidFill>
            </a:endParaRPr>
          </a:p>
          <a:p>
            <a:pPr>
              <a:lnSpc>
                <a:spcPct val="105000"/>
              </a:lnSpc>
            </a:pPr>
            <a:r>
              <a:rPr lang="zh-CN" altLang="en-US" sz="4000" b="1" dirty="0" smtClean="0">
                <a:solidFill>
                  <a:srgbClr val="000099"/>
                </a:solidFill>
              </a:rPr>
              <a:t>      词人用绣罗襦上金线绘制之图案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鹧鸪双双</a:t>
            </a:r>
            <a:r>
              <a:rPr lang="zh-CN" altLang="en-US" sz="4000" b="1" dirty="0" smtClean="0">
                <a:solidFill>
                  <a:srgbClr val="000099"/>
                </a:solidFill>
              </a:rPr>
              <a:t>，联想到自身的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形单影只</a:t>
            </a:r>
            <a:r>
              <a:rPr lang="zh-CN" altLang="en-US" sz="4000" b="1" dirty="0" smtClean="0">
                <a:solidFill>
                  <a:srgbClr val="000099"/>
                </a:solidFill>
              </a:rPr>
              <a:t>。</a:t>
            </a:r>
            <a:r>
              <a:rPr lang="zh-CN" altLang="en-US" sz="4000" b="1" dirty="0" smtClean="0">
                <a:solidFill>
                  <a:srgbClr val="002060"/>
                </a:solidFill>
              </a:rPr>
              <a:t>（</a:t>
            </a:r>
            <a:r>
              <a:rPr lang="en-US" altLang="zh-CN" sz="4000" b="1" dirty="0" smtClean="0">
                <a:solidFill>
                  <a:srgbClr val="002060"/>
                </a:solidFill>
              </a:rPr>
              <a:t>2</a:t>
            </a:r>
            <a:r>
              <a:rPr lang="zh-CN" altLang="en-US" sz="4000" b="1" dirty="0" smtClean="0">
                <a:solidFill>
                  <a:srgbClr val="002060"/>
                </a:solidFill>
              </a:rPr>
              <a:t>分）</a:t>
            </a:r>
            <a:endParaRPr lang="en-US" altLang="zh-CN" sz="4000" b="1" dirty="0" smtClean="0">
              <a:solidFill>
                <a:srgbClr val="000099"/>
              </a:solidFill>
            </a:endParaRPr>
          </a:p>
          <a:p>
            <a:pPr>
              <a:lnSpc>
                <a:spcPct val="105000"/>
              </a:lnSpc>
            </a:pPr>
            <a:r>
              <a:rPr lang="en-US" altLang="zh-CN" sz="4000" b="1" dirty="0" smtClean="0">
                <a:solidFill>
                  <a:srgbClr val="000099"/>
                </a:solidFill>
              </a:rPr>
              <a:t>      </a:t>
            </a:r>
            <a:r>
              <a:rPr lang="zh-CN" altLang="en-US" sz="4000" b="1" dirty="0" smtClean="0">
                <a:solidFill>
                  <a:srgbClr val="000099"/>
                </a:solidFill>
              </a:rPr>
              <a:t>反衬出闺中女子的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孤独</a:t>
            </a:r>
            <a:r>
              <a:rPr lang="zh-CN" altLang="en-US" sz="4000" b="1" dirty="0" smtClean="0">
                <a:solidFill>
                  <a:srgbClr val="000099"/>
                </a:solidFill>
              </a:rPr>
              <a:t>， 含蓄地表现了内心的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寂寞与空虚。</a:t>
            </a:r>
            <a:r>
              <a:rPr lang="zh-CN" altLang="en-US" sz="4000" b="1" dirty="0" smtClean="0">
                <a:solidFill>
                  <a:srgbClr val="002060"/>
                </a:solidFill>
              </a:rPr>
              <a:t>（</a:t>
            </a:r>
            <a:r>
              <a:rPr lang="en-US" altLang="zh-CN" sz="4000" b="1" dirty="0" smtClean="0">
                <a:solidFill>
                  <a:srgbClr val="002060"/>
                </a:solidFill>
              </a:rPr>
              <a:t>2</a:t>
            </a:r>
            <a:r>
              <a:rPr lang="zh-CN" altLang="en-US" sz="4000" b="1" dirty="0" smtClean="0">
                <a:solidFill>
                  <a:srgbClr val="002060"/>
                </a:solidFill>
              </a:rPr>
              <a:t>分）</a:t>
            </a:r>
            <a:endParaRPr lang="en-US" altLang="zh-CN" sz="4000" b="1" dirty="0" smtClean="0">
              <a:solidFill>
                <a:srgbClr val="002060"/>
              </a:solidFill>
            </a:endParaRPr>
          </a:p>
          <a:p>
            <a:pPr>
              <a:lnSpc>
                <a:spcPct val="105000"/>
              </a:lnSpc>
            </a:pPr>
            <a:r>
              <a:rPr lang="en-US" altLang="zh-CN" sz="4000" b="1" dirty="0" smtClean="0">
                <a:solidFill>
                  <a:srgbClr val="002060"/>
                </a:solidFill>
              </a:rPr>
              <a:t>     </a:t>
            </a:r>
            <a:endParaRPr lang="zh-CN" altLang="en-US" sz="4000" b="1" dirty="0" smtClean="0">
              <a:solidFill>
                <a:srgbClr val="000099"/>
              </a:solidFill>
            </a:endParaRPr>
          </a:p>
          <a:p>
            <a:pPr>
              <a:lnSpc>
                <a:spcPct val="105000"/>
              </a:lnSpc>
            </a:pPr>
            <a:endParaRPr lang="en-US" altLang="zh-CN" sz="4000" b="1" dirty="0" smtClean="0">
              <a:solidFill>
                <a:srgbClr val="002060"/>
              </a:solidFill>
            </a:endParaRPr>
          </a:p>
          <a:p>
            <a:pPr>
              <a:lnSpc>
                <a:spcPct val="105000"/>
              </a:lnSpc>
            </a:pPr>
            <a:endParaRPr lang="zh-CN" altLang="en-US" sz="4000" b="1" dirty="0" smtClean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4297" y="751562"/>
            <a:ext cx="30171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/>
              <a:t>答案示例</a:t>
            </a:r>
            <a:r>
              <a:rPr lang="en-US" altLang="zh-CN" sz="4000" b="1" dirty="0" smtClean="0"/>
              <a:t>2</a:t>
            </a:r>
            <a:r>
              <a:rPr lang="zh-CN" altLang="en-US" sz="4000" b="1" dirty="0" smtClean="0"/>
              <a:t>：</a:t>
            </a:r>
            <a:endParaRPr lang="zh-CN" altLang="en-US" sz="4000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2" b="6694"/>
          <a:stretch>
            <a:fillRect/>
          </a:stretch>
        </p:blipFill>
        <p:spPr>
          <a:xfrm>
            <a:off x="0" y="132781"/>
            <a:ext cx="11900847" cy="65918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759883" y="219076"/>
            <a:ext cx="10752667" cy="2708275"/>
          </a:xfrm>
          <a:prstGeom prst="rect">
            <a:avLst/>
          </a:prstGeom>
          <a:ln>
            <a:solidFill>
              <a:srgbClr val="336600"/>
            </a:solidFill>
          </a:ln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、思考</a:t>
            </a:r>
            <a:r>
              <a:rPr kumimoji="0" lang="en-US" altLang="zh-CN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: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这是一首写闺中女子的艳词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,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也有人说这首闺怨词中词人有所托寓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, 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你认为词人寄托了什么感情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?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（结合作者生平遭遇各抒己见）</a:t>
            </a: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6599" y="3332184"/>
            <a:ext cx="1102042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+mj-lt"/>
                <a:ea typeface="+mj-ea"/>
                <a:cs typeface="+mj-cs"/>
              </a:rPr>
              <a:t>    此词表面上看是写一女子慵懒无聊的心境和自矜自怜的情怀，但联系作者累举不第、坎坷终生的遭遇，我们有理由认为其中一定程度地流露了</a:t>
            </a:r>
            <a:r>
              <a:rPr lang="zh-CN" altLang="en-US" sz="4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词人怀才不遇</a:t>
            </a:r>
            <a:r>
              <a:rPr lang="zh-CN" altLang="en-US" sz="4000" b="1" dirty="0" smtClean="0">
                <a:latin typeface="+mj-lt"/>
                <a:ea typeface="+mj-ea"/>
                <a:cs typeface="+mj-cs"/>
              </a:rPr>
              <a:t>之感。</a:t>
            </a:r>
            <a:endParaRPr lang="zh-CN" altLang="en-US" sz="4000" b="1" dirty="0" smtClean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2" b="6694"/>
          <a:stretch>
            <a:fillRect/>
          </a:stretch>
        </p:blipFill>
        <p:spPr>
          <a:xfrm>
            <a:off x="129228" y="0"/>
            <a:ext cx="11900847" cy="65918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243203" y="400844"/>
            <a:ext cx="792163" cy="3600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拓展延伸</a:t>
            </a:r>
            <a:b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583531" y="230188"/>
            <a:ext cx="9572625" cy="1028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思考讨论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：为何历代文人常用女子的意象作比喻？ </a:t>
            </a:r>
            <a:b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68956" y="194310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033877" y="503306"/>
            <a:ext cx="10656572" cy="58324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defRPr/>
            </a:pPr>
            <a:b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zh-CN" altLang="en-US" sz="31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明确：</a:t>
            </a:r>
            <a:r>
              <a:rPr kumimoji="0" lang="zh-CN" altLang="en-US" sz="31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在中国古代的伦理道德中，夫妻的伦理关系和君臣的伦理关系，是相当的。妻子是没有自由的，丈夫可以喜爱她，选择她，抛弃她。</a:t>
            </a:r>
            <a:r>
              <a:rPr kumimoji="0" lang="zh-CN" altLang="en-US" sz="31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她的一切都操纵在男子手中。</a:t>
            </a:r>
            <a:endParaRPr kumimoji="0" lang="zh-CN" altLang="en-US" sz="3100" b="1" i="0" u="none" strike="noStrike" kern="1200" cap="none" spc="0" normalizeH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1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</a:t>
            </a:r>
            <a:r>
              <a:rPr kumimoji="0" lang="zh-CN" altLang="en-US" sz="31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君臣关系也是如此。</a:t>
            </a:r>
            <a:r>
              <a:rPr kumimoji="0" lang="zh-CN" altLang="en-US" sz="31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那个在家中唯我独尊的男子汉大丈夫，一到君臣关系中，就变成“臣妾”了，他</a:t>
            </a:r>
            <a:r>
              <a:rPr lang="zh-CN" altLang="en-US" sz="3100" b="1" dirty="0">
                <a:solidFill>
                  <a:srgbClr val="002060"/>
                </a:solidFill>
              </a:rPr>
              <a:t>可能</a:t>
            </a:r>
            <a:r>
              <a:rPr kumimoji="0" lang="zh-CN" altLang="en-US" sz="31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被选择，被抛弃，被贬谪，被赐死，还要谢恩。所以很多男子做起诗来，</a:t>
            </a:r>
            <a:r>
              <a:rPr kumimoji="0" lang="zh-CN" altLang="en-US" sz="31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想到自己不得知遇，就把自己比作一个女子，没有找到一个托付终身的人。</a:t>
            </a:r>
            <a:endParaRPr kumimoji="0" lang="zh-CN" altLang="en-US" sz="31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2" b="6694"/>
          <a:stretch>
            <a:fillRect/>
          </a:stretch>
        </p:blipFill>
        <p:spPr>
          <a:xfrm>
            <a:off x="0" y="0"/>
            <a:ext cx="11900847" cy="65918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562121" y="1220492"/>
            <a:ext cx="5926360" cy="50783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99"/>
                </a:solidFill>
              </a:rPr>
              <a:t>        这首</a:t>
            </a:r>
            <a:r>
              <a:rPr lang="en-US" altLang="zh-CN" sz="3600" b="1" dirty="0" smtClean="0">
                <a:solidFill>
                  <a:srgbClr val="000099"/>
                </a:solidFill>
              </a:rPr>
              <a:t>《</a:t>
            </a:r>
            <a:r>
              <a:rPr lang="zh-CN" altLang="en-US" sz="3600" b="1" dirty="0" smtClean="0">
                <a:solidFill>
                  <a:srgbClr val="000099"/>
                </a:solidFill>
              </a:rPr>
              <a:t>菩萨蛮</a:t>
            </a:r>
            <a:r>
              <a:rPr lang="en-US" altLang="zh-CN" sz="3600" b="1" dirty="0" smtClean="0">
                <a:solidFill>
                  <a:srgbClr val="000099"/>
                </a:solidFill>
              </a:rPr>
              <a:t>》</a:t>
            </a:r>
            <a:r>
              <a:rPr lang="zh-CN" altLang="en-US" sz="3600" b="1" dirty="0" smtClean="0">
                <a:solidFill>
                  <a:srgbClr val="000099"/>
                </a:solidFill>
              </a:rPr>
              <a:t> 通过对人物的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肖像、动作（细节）、着装</a:t>
            </a:r>
            <a:r>
              <a:rPr lang="zh-CN" altLang="en-US" sz="3600" b="1" dirty="0" smtClean="0">
                <a:solidFill>
                  <a:srgbClr val="000099"/>
                </a:solidFill>
              </a:rPr>
              <a:t>的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描写</a:t>
            </a:r>
            <a:r>
              <a:rPr lang="zh-CN" altLang="en-US" sz="3600" b="1" dirty="0" smtClean="0">
                <a:solidFill>
                  <a:srgbClr val="000099"/>
                </a:solidFill>
              </a:rPr>
              <a:t>、通过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比喻</a:t>
            </a:r>
            <a:r>
              <a:rPr lang="zh-CN" altLang="en-US" sz="3600" b="1" dirty="0" smtClean="0">
                <a:solidFill>
                  <a:srgbClr val="000099"/>
                </a:solidFill>
              </a:rPr>
              <a:t>与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反衬</a:t>
            </a:r>
            <a:r>
              <a:rPr lang="zh-CN" altLang="en-US" sz="3600" b="1" dirty="0" smtClean="0">
                <a:solidFill>
                  <a:srgbClr val="000099"/>
                </a:solidFill>
              </a:rPr>
              <a:t>手法，塑造了一个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娇美又满怀幽怨（孤寂）</a:t>
            </a:r>
            <a:r>
              <a:rPr lang="zh-CN" altLang="en-US" sz="3600" b="1" dirty="0" smtClean="0">
                <a:solidFill>
                  <a:srgbClr val="000099"/>
                </a:solidFill>
              </a:rPr>
              <a:t>的闺中女子形象，含而不露地写尽了闺中人的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恹恹情态</a:t>
            </a:r>
            <a:r>
              <a:rPr lang="zh-CN" altLang="en-US" sz="3600" b="1" dirty="0" smtClean="0">
                <a:solidFill>
                  <a:srgbClr val="000099"/>
                </a:solidFill>
              </a:rPr>
              <a:t>和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寂寞</a:t>
            </a:r>
            <a:r>
              <a:rPr lang="zh-CN" altLang="en-US" sz="3600" b="1" dirty="0" smtClean="0">
                <a:solidFill>
                  <a:srgbClr val="000099"/>
                </a:solidFill>
              </a:rPr>
              <a:t>心怀。含蓄深沉地表现了词人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怀才不遇</a:t>
            </a:r>
            <a:r>
              <a:rPr lang="zh-CN" altLang="en-US" sz="3600" b="1" dirty="0" smtClean="0">
                <a:solidFill>
                  <a:srgbClr val="000099"/>
                </a:solidFill>
              </a:rPr>
              <a:t>之感。</a:t>
            </a:r>
            <a:endParaRPr lang="zh-CN" altLang="en-US" sz="3600" b="1" dirty="0">
              <a:latin typeface="+mj-lt"/>
              <a:ea typeface="+mj-ea"/>
              <a:cs typeface="+mj-cs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0"/>
            <a:ext cx="4083485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小   结：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CD002514-104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31654" y="112542"/>
            <a:ext cx="4634670" cy="6372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wheelReverse spokes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2" b="6694"/>
          <a:stretch>
            <a:fillRect/>
          </a:stretch>
        </p:blipFill>
        <p:spPr>
          <a:xfrm>
            <a:off x="146756" y="0"/>
            <a:ext cx="12045244" cy="65918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1185335" y="1546580"/>
            <a:ext cx="1023902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200"/>
              </a:lnSpc>
            </a:pPr>
            <a:r>
              <a:rPr lang="en-US" altLang="zh-CN" sz="3200" b="1" dirty="0" smtClean="0">
                <a:solidFill>
                  <a:srgbClr val="000066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200" b="1" dirty="0" smtClean="0">
                <a:solidFill>
                  <a:srgbClr val="000066"/>
                </a:solidFill>
                <a:latin typeface="宋体" panose="02010600030101010101" pitchFamily="2" charset="-122"/>
              </a:rPr>
              <a:t>、表现闺中女子的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后悔、怨恨</a:t>
            </a:r>
            <a:r>
              <a:rPr lang="zh-CN" altLang="en-US" sz="3200" b="1" dirty="0" smtClean="0">
                <a:solidFill>
                  <a:srgbClr val="000066"/>
                </a:solidFill>
                <a:latin typeface="宋体" panose="02010600030101010101" pitchFamily="2" charset="-122"/>
              </a:rPr>
              <a:t>，离别之后的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思念、牵挂</a:t>
            </a:r>
            <a:r>
              <a:rPr lang="zh-CN" altLang="en-US" sz="3200" b="1" dirty="0" smtClean="0">
                <a:solidFill>
                  <a:srgbClr val="000066"/>
                </a:solidFill>
                <a:latin typeface="宋体" panose="02010600030101010101" pitchFamily="2" charset="-122"/>
              </a:rPr>
              <a:t>。</a:t>
            </a:r>
            <a:endParaRPr lang="en-US" altLang="zh-CN" sz="3200" b="1" dirty="0" smtClean="0">
              <a:solidFill>
                <a:srgbClr val="000066"/>
              </a:solidFill>
              <a:latin typeface="宋体" panose="02010600030101010101" pitchFamily="2" charset="-122"/>
            </a:endParaRPr>
          </a:p>
          <a:p>
            <a:pPr>
              <a:lnSpc>
                <a:spcPts val="4200"/>
              </a:lnSpc>
            </a:pPr>
            <a:r>
              <a:rPr lang="en-US" altLang="zh-CN" sz="3200" b="1" dirty="0" smtClean="0">
                <a:solidFill>
                  <a:srgbClr val="000066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200" b="1" dirty="0" smtClean="0">
                <a:solidFill>
                  <a:srgbClr val="000066"/>
                </a:solidFill>
                <a:latin typeface="宋体" panose="02010600030101010101" pitchFamily="2" charset="-122"/>
              </a:rPr>
              <a:t>、表现孤苦幽寂的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命运之悲</a:t>
            </a:r>
            <a:r>
              <a:rPr lang="zh-CN" altLang="en-US" sz="3200" b="1" dirty="0" smtClean="0">
                <a:solidFill>
                  <a:srgbClr val="000066"/>
                </a:solidFill>
                <a:latin typeface="宋体" panose="02010600030101010101" pitchFamily="2" charset="-122"/>
              </a:rPr>
              <a:t>，对爱情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美好生活的向往</a:t>
            </a:r>
            <a:r>
              <a:rPr lang="zh-CN" altLang="en-US" sz="3200" b="1" dirty="0" smtClean="0">
                <a:solidFill>
                  <a:srgbClr val="000066"/>
                </a:solidFill>
                <a:latin typeface="宋体" panose="02010600030101010101" pitchFamily="2" charset="-122"/>
              </a:rPr>
              <a:t>。</a:t>
            </a:r>
            <a:endParaRPr lang="en-US" altLang="zh-CN" sz="3200" b="1" dirty="0" smtClean="0">
              <a:solidFill>
                <a:srgbClr val="000066"/>
              </a:solidFill>
              <a:latin typeface="宋体" panose="02010600030101010101" pitchFamily="2" charset="-122"/>
            </a:endParaRPr>
          </a:p>
          <a:p>
            <a:pPr>
              <a:lnSpc>
                <a:spcPts val="4200"/>
              </a:lnSpc>
            </a:pPr>
            <a:r>
              <a:rPr lang="en-US" altLang="zh-CN" sz="3200" b="1" dirty="0" smtClean="0">
                <a:solidFill>
                  <a:srgbClr val="000066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3200" b="1" dirty="0" smtClean="0">
                <a:solidFill>
                  <a:srgbClr val="000066"/>
                </a:solidFill>
                <a:latin typeface="宋体" panose="02010600030101010101" pitchFamily="2" charset="-122"/>
              </a:rPr>
              <a:t>、独守空闺</a:t>
            </a:r>
            <a:r>
              <a:rPr lang="zh-CN" altLang="en-US" sz="3200" b="1" dirty="0" smtClean="0">
                <a:solidFill>
                  <a:srgbClr val="000066"/>
                </a:solidFill>
              </a:rPr>
              <a:t>的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思亲之怨</a:t>
            </a:r>
            <a:r>
              <a:rPr lang="zh-CN" altLang="en-US" sz="3200" b="1" dirty="0" smtClean="0">
                <a:solidFill>
                  <a:srgbClr val="000066"/>
                </a:solidFill>
              </a:rPr>
              <a:t>，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红颜易逝的</a:t>
            </a:r>
            <a:r>
              <a:rPr lang="zh-CN" altLang="en-US" sz="3200" b="1" dirty="0" smtClean="0">
                <a:solidFill>
                  <a:srgbClr val="000066"/>
                </a:solidFill>
                <a:latin typeface="宋体" panose="02010600030101010101" pitchFamily="2" charset="-122"/>
              </a:rPr>
              <a:t>惆怅。</a:t>
            </a:r>
            <a:endParaRPr lang="en-US" altLang="zh-CN" sz="3200" b="1" dirty="0" smtClean="0">
              <a:solidFill>
                <a:srgbClr val="000066"/>
              </a:solidFill>
              <a:latin typeface="宋体" panose="02010600030101010101" pitchFamily="2" charset="-122"/>
            </a:endParaRPr>
          </a:p>
          <a:p>
            <a:pPr>
              <a:lnSpc>
                <a:spcPts val="4200"/>
              </a:lnSpc>
            </a:pPr>
            <a:r>
              <a:rPr lang="en-US" altLang="zh-CN" sz="3200" b="1" dirty="0" smtClean="0">
                <a:solidFill>
                  <a:srgbClr val="000066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3200" b="1" dirty="0" smtClean="0">
                <a:solidFill>
                  <a:srgbClr val="000066"/>
                </a:solidFill>
                <a:latin typeface="宋体" panose="02010600030101010101" pitchFamily="2" charset="-122"/>
              </a:rPr>
              <a:t>、追忆从前生活的情景，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睹物思亡人</a:t>
            </a:r>
            <a:r>
              <a:rPr lang="zh-CN" altLang="en-US" sz="3200" b="1" dirty="0" smtClean="0">
                <a:solidFill>
                  <a:srgbClr val="000066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，表达生死两隔的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愁绪哀伤与抑郁痛苦</a:t>
            </a:r>
            <a:r>
              <a:rPr lang="zh-CN" altLang="en-US" sz="3200" b="1" dirty="0" smtClean="0">
                <a:solidFill>
                  <a:srgbClr val="000066"/>
                </a:solidFill>
                <a:latin typeface="宋体" panose="02010600030101010101" pitchFamily="2" charset="-122"/>
              </a:rPr>
              <a:t>。</a:t>
            </a:r>
            <a:endParaRPr lang="en-US" altLang="zh-CN" sz="3200" b="1" dirty="0" smtClean="0">
              <a:solidFill>
                <a:srgbClr val="000066"/>
              </a:solidFill>
              <a:latin typeface="宋体" panose="02010600030101010101" pitchFamily="2" charset="-122"/>
            </a:endParaRPr>
          </a:p>
          <a:p>
            <a:pPr>
              <a:lnSpc>
                <a:spcPts val="4200"/>
              </a:lnSpc>
            </a:pPr>
            <a:r>
              <a:rPr lang="en-US" altLang="zh-CN" sz="3200" b="1" dirty="0" smtClean="0">
                <a:solidFill>
                  <a:srgbClr val="000066"/>
                </a:solidFill>
                <a:latin typeface="宋体" panose="02010600030101010101" pitchFamily="2" charset="-122"/>
              </a:rPr>
              <a:t>5</a:t>
            </a:r>
            <a:r>
              <a:rPr lang="zh-CN" altLang="en-US" sz="3200" b="1" dirty="0" smtClean="0">
                <a:solidFill>
                  <a:srgbClr val="000066"/>
                </a:solidFill>
                <a:latin typeface="宋体" panose="02010600030101010101" pitchFamily="2" charset="-122"/>
              </a:rPr>
              <a:t>、专写古代帝王宫中宫女以及嫔妃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失宠后起的怨情</a:t>
            </a:r>
            <a:r>
              <a:rPr lang="zh-CN" altLang="en-US" sz="3200" b="1" dirty="0" smtClean="0">
                <a:solidFill>
                  <a:srgbClr val="000066"/>
                </a:solidFill>
                <a:latin typeface="宋体" panose="02010600030101010101" pitchFamily="2" charset="-122"/>
              </a:rPr>
              <a:t>。</a:t>
            </a:r>
            <a:endParaRPr lang="en-US" altLang="zh-CN" sz="3200" b="1" dirty="0" smtClean="0">
              <a:solidFill>
                <a:srgbClr val="000066"/>
              </a:solidFill>
              <a:latin typeface="宋体" panose="02010600030101010101" pitchFamily="2" charset="-122"/>
            </a:endParaRPr>
          </a:p>
          <a:p>
            <a:pPr>
              <a:lnSpc>
                <a:spcPts val="4200"/>
              </a:lnSpc>
            </a:pPr>
            <a:r>
              <a:rPr lang="en-US" altLang="zh-CN" sz="3200" b="1" dirty="0" smtClean="0">
                <a:solidFill>
                  <a:srgbClr val="000066"/>
                </a:solidFill>
                <a:latin typeface="宋体" panose="02010600030101010101" pitchFamily="2" charset="-122"/>
              </a:rPr>
              <a:t>6</a:t>
            </a:r>
            <a:r>
              <a:rPr lang="zh-CN" altLang="en-US" sz="3200" b="1" dirty="0" smtClean="0">
                <a:solidFill>
                  <a:srgbClr val="000066"/>
                </a:solidFill>
                <a:latin typeface="宋体" panose="02010600030101010101" pitchFamily="2" charset="-122"/>
              </a:rPr>
              <a:t>、思妇闺情寄寓作者自己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渴望报效国家朝廷</a:t>
            </a:r>
            <a:r>
              <a:rPr lang="zh-CN" altLang="en-US" sz="3200" b="1" dirty="0" smtClean="0">
                <a:solidFill>
                  <a:srgbClr val="000066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、寓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怀才不遇</a:t>
            </a:r>
            <a:r>
              <a:rPr lang="zh-CN" altLang="en-US" sz="3200" b="1" dirty="0" smtClean="0">
                <a:solidFill>
                  <a:srgbClr val="000066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等</a:t>
            </a:r>
            <a:r>
              <a:rPr lang="zh-CN" altLang="en-US" sz="3200" b="1" dirty="0" smtClean="0">
                <a:solidFill>
                  <a:srgbClr val="000066"/>
                </a:solidFill>
                <a:latin typeface="宋体" panose="02010600030101010101" pitchFamily="2" charset="-122"/>
              </a:rPr>
              <a:t>人生感慨。</a:t>
            </a:r>
            <a:r>
              <a:rPr lang="en-US" altLang="zh-CN" sz="3200" b="1" dirty="0" smtClean="0">
                <a:solidFill>
                  <a:srgbClr val="FF0066"/>
                </a:solidFill>
              </a:rPr>
              <a:t> </a:t>
            </a:r>
            <a:endParaRPr lang="zh-CN" altLang="en-US" sz="3600" dirty="0"/>
          </a:p>
        </p:txBody>
      </p:sp>
      <p:sp>
        <p:nvSpPr>
          <p:cNvPr id="7" name="矩形 6"/>
          <p:cNvSpPr/>
          <p:nvPr/>
        </p:nvSpPr>
        <p:spPr>
          <a:xfrm>
            <a:off x="450098" y="382179"/>
            <a:ext cx="6691254" cy="800219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常见闺怨诗的思想感情：</a:t>
            </a:r>
            <a:endParaRPr lang="zh-CN" altLang="en-US" sz="46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2" b="6694"/>
          <a:stretch>
            <a:fillRect/>
          </a:stretch>
        </p:blipFill>
        <p:spPr>
          <a:xfrm>
            <a:off x="291153" y="0"/>
            <a:ext cx="11900847" cy="65918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矩形 3"/>
          <p:cNvSpPr/>
          <p:nvPr/>
        </p:nvSpPr>
        <p:spPr>
          <a:xfrm>
            <a:off x="1143000" y="619125"/>
            <a:ext cx="2150110" cy="706755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zh-CN" sz="4000" b="1" dirty="0">
                <a:ln w="0"/>
                <a:solidFill>
                  <a:prstClr val="black"/>
                </a:solidFill>
                <a:effectLst>
                  <a:reflection blurRad="6350" stA="53000" endA="300" endPos="35500" dir="5400000" sy="-90000" algn="bl" rotWithShape="0"/>
                </a:effectLst>
              </a:rPr>
              <a:t>赏</a:t>
            </a:r>
            <a:r>
              <a:rPr lang="en-US" altLang="zh-CN" sz="4000" b="1" dirty="0">
                <a:ln w="0"/>
                <a:solidFill>
                  <a:prstClr val="black"/>
                </a:solidFill>
                <a:effectLst>
                  <a:reflection blurRad="6350" stA="53000" endA="300" endPos="35500" dir="5400000" sy="-90000" algn="bl" rotWithShape="0"/>
                </a:effectLst>
              </a:rPr>
              <a:t>   </a:t>
            </a:r>
            <a:r>
              <a:rPr lang="zh-CN" altLang="zh-CN" sz="4000" b="1" dirty="0">
                <a:ln w="0"/>
                <a:solidFill>
                  <a:prstClr val="black"/>
                </a:solidFill>
                <a:effectLst>
                  <a:reflection blurRad="6350" stA="53000" endA="300" endPos="35500" dir="5400000" sy="-90000" algn="bl" rotWithShape="0"/>
                </a:effectLst>
              </a:rPr>
              <a:t>析</a:t>
            </a:r>
            <a:endParaRPr lang="zh-CN" altLang="zh-CN" sz="4000" b="1" dirty="0">
              <a:ln w="0"/>
              <a:solidFill>
                <a:prstClr val="black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2180" y="1419360"/>
            <a:ext cx="869632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br>
              <a:rPr lang="en-US" sz="4000" b="1" dirty="0" smtClean="0">
                <a:solidFill>
                  <a:srgbClr val="002060"/>
                </a:solidFill>
              </a:rPr>
            </a:br>
            <a:r>
              <a:rPr lang="en-US" sz="4000" b="1" dirty="0" smtClean="0">
                <a:solidFill>
                  <a:srgbClr val="002060"/>
                </a:solidFill>
              </a:rPr>
              <a:t>   </a:t>
            </a:r>
            <a:r>
              <a:rPr lang="zh-CN" altLang="en-US" sz="4000" b="1" dirty="0" smtClean="0">
                <a:solidFill>
                  <a:srgbClr val="002060"/>
                </a:solidFill>
              </a:rPr>
              <a:t>赏析欧阳修的《诉衷情》完成练习。</a:t>
            </a:r>
            <a:endParaRPr lang="zh-CN" altLang="en-US" sz="4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2" b="6694"/>
          <a:stretch>
            <a:fillRect/>
          </a:stretch>
        </p:blipFill>
        <p:spPr>
          <a:xfrm>
            <a:off x="139959" y="0"/>
            <a:ext cx="11900847" cy="65918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139959" y="997993"/>
            <a:ext cx="11684082" cy="551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05" indent="-1905" algn="ctr">
              <a:lnSpc>
                <a:spcPts val="2800"/>
              </a:lnSpc>
              <a:spcBef>
                <a:spcPts val="1200"/>
              </a:spcBef>
              <a:buClr>
                <a:schemeClr val="accent1"/>
              </a:buClr>
              <a:buSzPct val="50000"/>
              <a:buFont typeface="Wingdings 2" panose="05020102010507070707" pitchFamily="18" charset="2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诉衷情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欧阳修</a:t>
            </a:r>
            <a:endParaRPr lang="en-US" altLang="zh-CN" sz="3200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marL="1905" indent="-1905" algn="ctr">
              <a:lnSpc>
                <a:spcPts val="2800"/>
              </a:lnSpc>
              <a:spcBef>
                <a:spcPts val="1200"/>
              </a:spcBef>
              <a:buClr>
                <a:schemeClr val="accent1"/>
              </a:buClr>
              <a:buSzPct val="50000"/>
              <a:buFont typeface="Wingdings 2" panose="05020102010507070707" pitchFamily="18" charset="2"/>
              <a:buNone/>
            </a:pPr>
            <a:r>
              <a:rPr lang="zh-CN" altLang="en-US" sz="3200" b="1" dirty="0" smtClean="0">
                <a:solidFill>
                  <a:srgbClr val="002060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rgbClr val="000066"/>
                </a:solidFill>
              </a:rPr>
              <a:t>清晨帘幕卷轻霜，呵手试梅妆。都缘自有离恨，故画作远山长。</a:t>
            </a:r>
            <a:endParaRPr lang="zh-CN" altLang="en-US" sz="3200" b="1" dirty="0">
              <a:solidFill>
                <a:srgbClr val="000066"/>
              </a:solidFill>
            </a:endParaRPr>
          </a:p>
          <a:p>
            <a:pPr marL="1905" indent="-1905">
              <a:lnSpc>
                <a:spcPct val="110000"/>
              </a:lnSpc>
              <a:spcBef>
                <a:spcPts val="1200"/>
              </a:spcBef>
              <a:buClr>
                <a:schemeClr val="accent1"/>
              </a:buClr>
              <a:buSzPct val="50000"/>
              <a:buFont typeface="Wingdings 2" panose="05020102010507070707" pitchFamily="18" charset="2"/>
              <a:buNone/>
            </a:pPr>
            <a:r>
              <a:rPr lang="zh-CN" altLang="en-US" sz="3200" b="1" dirty="0">
                <a:solidFill>
                  <a:srgbClr val="000066"/>
                </a:solidFill>
              </a:rPr>
              <a:t>   </a:t>
            </a:r>
            <a:r>
              <a:rPr lang="zh-CN" altLang="en-US" sz="3200" b="1" dirty="0" smtClean="0">
                <a:solidFill>
                  <a:srgbClr val="000066"/>
                </a:solidFill>
              </a:rPr>
              <a:t> 思</a:t>
            </a:r>
            <a:r>
              <a:rPr lang="zh-CN" altLang="en-US" sz="3200" b="1" dirty="0">
                <a:solidFill>
                  <a:srgbClr val="000066"/>
                </a:solidFill>
              </a:rPr>
              <a:t>往事，惜流芳，易成伤。拟歌先敛，欲笑还颦，最断人肠。</a:t>
            </a:r>
            <a:endParaRPr lang="zh-CN" altLang="en-US" sz="3200" b="1" dirty="0">
              <a:solidFill>
                <a:srgbClr val="000066"/>
              </a:solidFill>
            </a:endParaRPr>
          </a:p>
          <a:p>
            <a:pPr marL="1905" indent="-1905">
              <a:lnSpc>
                <a:spcPct val="110000"/>
              </a:lnSpc>
              <a:spcBef>
                <a:spcPts val="1200"/>
              </a:spcBef>
              <a:buClr>
                <a:schemeClr val="accent1"/>
              </a:buClr>
              <a:buSzPct val="50000"/>
              <a:buFont typeface="Wingdings 2" panose="05020102010507070707" pitchFamily="18" charset="2"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[注]①故画作远山长：指流水年华。③颦：蹙眉，表示愁情。故意把双眉画成长长的远山形状，表示离恨的  深长。 ②流芳：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一作“流光”，义同，均指流水年华。③颦：蹙眉，表示愁情。 </a:t>
            </a:r>
            <a:endParaRPr lang="zh-CN" altLang="en-US" sz="2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1905" indent="-1905">
              <a:lnSpc>
                <a:spcPct val="110000"/>
              </a:lnSpc>
              <a:spcBef>
                <a:spcPts val="1200"/>
              </a:spcBef>
              <a:buClr>
                <a:schemeClr val="accent1"/>
              </a:buClr>
              <a:buSzPct val="50000"/>
              <a:buFont typeface="Wingdings 2" panose="05020102010507070707" pitchFamily="18" charset="2"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   1、词的上片写离愁别恨，但词人并不直接写，而是通过什么手法来写，试作分析。 （</a:t>
            </a:r>
            <a:r>
              <a:rPr lang="en-US" altLang="zh-CN" sz="32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6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分）</a:t>
            </a:r>
            <a:endParaRPr lang="zh-CN" altLang="en-US" sz="3200" b="1" dirty="0" smtClean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1905" indent="-1905">
              <a:lnSpc>
                <a:spcPct val="110000"/>
              </a:lnSpc>
              <a:spcBef>
                <a:spcPts val="1200"/>
              </a:spcBef>
              <a:buClr>
                <a:schemeClr val="accent1"/>
              </a:buClr>
              <a:buSzPct val="50000"/>
              <a:buFont typeface="Wingdings 2" panose="05020102010507070707" pitchFamily="18" charset="2"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   2、词的下片刻画了女主人公（歌女）什么样的心理？（</a:t>
            </a:r>
            <a:r>
              <a:rPr lang="en-US" altLang="zh-CN" sz="32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5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分）</a:t>
            </a:r>
            <a:endParaRPr lang="zh-CN" altLang="en-US" sz="3200" b="1" dirty="0" smtClean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2" b="6694"/>
          <a:stretch>
            <a:fillRect/>
          </a:stretch>
        </p:blipFill>
        <p:spPr>
          <a:xfrm>
            <a:off x="136478" y="122830"/>
            <a:ext cx="11900847" cy="65918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文本框 36865"/>
          <p:cNvSpPr txBox="1">
            <a:spLocks noChangeArrowheads="1"/>
          </p:cNvSpPr>
          <p:nvPr/>
        </p:nvSpPr>
        <p:spPr bwMode="auto">
          <a:xfrm>
            <a:off x="392341" y="560517"/>
            <a:ext cx="11354184" cy="27084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、明确：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词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的上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片运用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动作描写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2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分），“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呵手试梅妆”这个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细节，点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出了女主人公的微妙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心理，天气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很冷，起床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后呵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手取暖，梳妆打扮，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暗示了一夜思念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，希冀久别之人突然回来；“故画作远山长”，只因心中充满了离愁别恨，所以把双眉画得像远山那样修长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。（</a:t>
            </a:r>
            <a:r>
              <a:rPr lang="en-US" altLang="zh-CN" sz="32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分）以形传神，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充分写出了女子对情人的思念之情。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2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分）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342" y="3361026"/>
            <a:ext cx="1135418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、明确：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下片写歌女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内心的愁苦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。（</a:t>
            </a:r>
            <a:r>
              <a:rPr lang="en-US" altLang="zh-CN" sz="32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分）首三句写她追忆往事，哀叹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芳华易逝，流年似水，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内心伤感不已。（</a:t>
            </a:r>
            <a:r>
              <a:rPr lang="en-US" altLang="zh-CN" sz="32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分）后三句，以女主人公“拟歌先敛”、强颜欢笑、寸肠欲断的情态，写出了女主人公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命运不能自主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，只得让美好年华虚度在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陪人欢笑上的痛楚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刻画出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歌女无法获得幸福生活而为生计被迫卖唱的痛苦心情（</a:t>
            </a:r>
            <a:r>
              <a:rPr lang="en-US" altLang="zh-CN" sz="32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分）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2" b="6694"/>
          <a:stretch>
            <a:fillRect/>
          </a:stretch>
        </p:blipFill>
        <p:spPr>
          <a:xfrm>
            <a:off x="113871" y="149289"/>
            <a:ext cx="11900847" cy="65918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矩形 3"/>
          <p:cNvSpPr/>
          <p:nvPr/>
        </p:nvSpPr>
        <p:spPr>
          <a:xfrm>
            <a:off x="1117600" y="822960"/>
            <a:ext cx="4769485" cy="706755"/>
          </a:xfrm>
          <a:prstGeom prst="rect">
            <a:avLst/>
          </a:prstGeom>
          <a:solidFill>
            <a:schemeClr val="bg1">
              <a:alpha val="57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000" b="1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一、导读指引</a:t>
            </a:r>
            <a:endParaRPr lang="zh-CN" altLang="en-US" sz="4000" b="1" dirty="0">
              <a:ln w="0"/>
              <a:solidFill>
                <a:schemeClr val="tx1">
                  <a:lumMod val="95000"/>
                  <a:lumOff val="5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7600" y="1885243"/>
            <a:ext cx="10419644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002060"/>
                </a:solidFill>
              </a:rPr>
              <a:t>1</a:t>
            </a:r>
            <a:r>
              <a:rPr lang="zh-CN" altLang="en-US" sz="3600" b="1" dirty="0" smtClean="0">
                <a:solidFill>
                  <a:srgbClr val="002060"/>
                </a:solidFill>
              </a:rPr>
              <a:t>、你了解温庭筠吗？他的文风有什么特点。</a:t>
            </a:r>
            <a:endParaRPr lang="en-US" altLang="zh-CN" sz="3600" b="1" dirty="0" smtClean="0">
              <a:solidFill>
                <a:srgbClr val="002060"/>
              </a:solidFill>
            </a:endParaRPr>
          </a:p>
          <a:p>
            <a:endParaRPr lang="en-US" altLang="zh-CN" sz="3600" b="1" dirty="0" smtClean="0">
              <a:solidFill>
                <a:srgbClr val="002060"/>
              </a:solidFill>
            </a:endParaRPr>
          </a:p>
          <a:p>
            <a:r>
              <a:rPr lang="en-US" altLang="zh-CN" sz="3600" b="1" dirty="0" smtClean="0">
                <a:solidFill>
                  <a:srgbClr val="002060"/>
                </a:solidFill>
              </a:rPr>
              <a:t>2</a:t>
            </a:r>
            <a:r>
              <a:rPr lang="zh-CN" altLang="en-US" sz="3600" b="1" dirty="0" smtClean="0">
                <a:solidFill>
                  <a:srgbClr val="002060"/>
                </a:solidFill>
              </a:rPr>
              <a:t>、有感情地吟咏词作，想想这首词写了什么内容。</a:t>
            </a:r>
            <a:endParaRPr lang="en-US" altLang="zh-CN" sz="3600" b="1" dirty="0" smtClean="0">
              <a:solidFill>
                <a:srgbClr val="002060"/>
              </a:solidFill>
            </a:endParaRPr>
          </a:p>
          <a:p>
            <a:endParaRPr lang="en-US" altLang="zh-CN" sz="3600" b="1" dirty="0" smtClean="0">
              <a:solidFill>
                <a:srgbClr val="002060"/>
              </a:solidFill>
            </a:endParaRPr>
          </a:p>
          <a:p>
            <a:r>
              <a:rPr lang="en-US" altLang="zh-CN" sz="3600" b="1" dirty="0" smtClean="0">
                <a:solidFill>
                  <a:srgbClr val="002060"/>
                </a:solidFill>
              </a:rPr>
              <a:t>3</a:t>
            </a:r>
            <a:r>
              <a:rPr lang="zh-CN" altLang="en-US" sz="3600" b="1" dirty="0" smtClean="0">
                <a:solidFill>
                  <a:srgbClr val="002060"/>
                </a:solidFill>
              </a:rPr>
              <a:t>、这是一首什么诗，表达什么情感？</a:t>
            </a:r>
            <a:endParaRPr lang="en-US" altLang="zh-CN" sz="3600" b="1" dirty="0" smtClean="0">
              <a:solidFill>
                <a:srgbClr val="00206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14987" y="5456956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2" b="6694"/>
          <a:stretch>
            <a:fillRect/>
          </a:stretch>
        </p:blipFill>
        <p:spPr>
          <a:xfrm>
            <a:off x="291153" y="144833"/>
            <a:ext cx="11900847" cy="65918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矩形 3"/>
          <p:cNvSpPr/>
          <p:nvPr/>
        </p:nvSpPr>
        <p:spPr>
          <a:xfrm>
            <a:off x="1055091" y="368440"/>
            <a:ext cx="5798820" cy="70675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dirty="0" smtClean="0">
                <a:ln w="0"/>
                <a:solidFill>
                  <a:prstClr val="black"/>
                </a:solidFill>
                <a:effectLst>
                  <a:reflection blurRad="6350" stA="53000" endA="300" endPos="35500" dir="5400000" sy="-90000" algn="bl" rotWithShape="0"/>
                </a:effectLst>
              </a:rPr>
              <a:t>二、基础</a:t>
            </a:r>
            <a:r>
              <a:rPr lang="zh-CN" altLang="en-US" sz="4000" b="1" dirty="0">
                <a:ln w="0"/>
                <a:solidFill>
                  <a:prstClr val="black"/>
                </a:solidFill>
                <a:effectLst>
                  <a:reflection blurRad="6350" stA="53000" endA="300" endPos="35500" dir="5400000" sy="-90000" algn="bl" rotWithShape="0"/>
                </a:effectLst>
              </a:rPr>
              <a:t>知识检测与过关</a:t>
            </a:r>
            <a:endParaRPr lang="zh-CN" altLang="en-US" sz="4000" b="1" dirty="0">
              <a:ln w="0"/>
              <a:solidFill>
                <a:prstClr val="black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7502" y="1250988"/>
            <a:ext cx="111569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000066"/>
                </a:solidFill>
              </a:rPr>
              <a:t>1</a:t>
            </a:r>
            <a:r>
              <a:rPr lang="zh-CN" altLang="en-US" sz="3200" b="1" dirty="0" smtClean="0">
                <a:solidFill>
                  <a:srgbClr val="000066"/>
                </a:solidFill>
              </a:rPr>
              <a:t>、作者简介</a:t>
            </a:r>
            <a:endParaRPr lang="en-US" altLang="zh-CN" sz="3200" b="1" dirty="0" smtClean="0">
              <a:solidFill>
                <a:srgbClr val="000066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4327" y="1755670"/>
            <a:ext cx="11674497" cy="58641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  <a:spcBef>
                <a:spcPts val="1000"/>
              </a:spcBef>
              <a:defRPr/>
            </a:pPr>
            <a:r>
              <a:rPr lang="zh-CN" altLang="en-US" sz="3200" b="1" dirty="0" smtClean="0">
                <a:solidFill>
                  <a:srgbClr val="000066"/>
                </a:solidFill>
              </a:rPr>
              <a:t>         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温庭筠</a:t>
            </a:r>
            <a:r>
              <a:rPr lang="zh-CN" altLang="en-US" sz="3200" b="1" dirty="0" smtClean="0"/>
              <a:t>第一个专力于“倚声填词”的诗人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为 </a:t>
            </a:r>
            <a:r>
              <a:rPr lang="zh-CN" altLang="en-US" sz="3200" b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     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之鼻祖，</a:t>
            </a:r>
            <a:r>
              <a:rPr lang="zh-CN" altLang="en-US" sz="3200" b="1" dirty="0" smtClean="0"/>
              <a:t>名作如</a:t>
            </a:r>
            <a:r>
              <a:rPr lang="en-US" altLang="zh-CN" sz="3200" b="1" dirty="0" smtClean="0"/>
              <a:t>《</a:t>
            </a:r>
            <a:r>
              <a:rPr lang="zh-CN" altLang="en-US" sz="3200" b="1" dirty="0" smtClean="0"/>
              <a:t>菩萨蛮</a:t>
            </a:r>
            <a:r>
              <a:rPr lang="en-US" altLang="zh-CN" sz="3200" b="1" dirty="0" smtClean="0"/>
              <a:t>》《</a:t>
            </a:r>
            <a:r>
              <a:rPr lang="zh-CN" altLang="en-US" sz="3200" b="1" dirty="0" smtClean="0"/>
              <a:t>梦江南</a:t>
            </a:r>
            <a:r>
              <a:rPr lang="en-US" altLang="zh-CN" sz="3200" b="1" dirty="0" smtClean="0"/>
              <a:t>》</a:t>
            </a:r>
            <a:r>
              <a:rPr lang="zh-CN" altLang="en-US" sz="3200" b="1" dirty="0" smtClean="0"/>
              <a:t>等。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对晚唐五代词影响很大，诗与 </a:t>
            </a:r>
            <a:r>
              <a:rPr lang="zh-CN" altLang="en-US" sz="3200" b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齐名，并称“温李”。</a:t>
            </a:r>
            <a:r>
              <a:rPr lang="zh-CN" altLang="en-US" sz="3200" b="1" dirty="0" smtClean="0"/>
              <a:t>词与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  </a:t>
            </a:r>
            <a:r>
              <a:rPr lang="zh-CN" altLang="en-US" sz="3200" b="1" u="sng" dirty="0" smtClean="0"/>
              <a:t>          </a:t>
            </a:r>
            <a:r>
              <a:rPr lang="zh-CN" altLang="en-US" sz="3200" b="1" dirty="0" smtClean="0"/>
              <a:t>齐名，并称 “温韦”。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词风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中宋" pitchFamily="2" charset="-122"/>
              </a:rPr>
              <a:t>“</a:t>
            </a:r>
            <a:r>
              <a:rPr lang="zh-CN" altLang="en-US" sz="3200" b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                    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”，内容多以描绘女子闺中生活情态为主，带给人女性化的审美感受。</a:t>
            </a:r>
            <a:r>
              <a:rPr lang="zh-CN" altLang="en-US" sz="3200" b="1" dirty="0" smtClean="0"/>
              <a:t>才思敏捷，然性喜讥刺权贵，又不受羁束，纵酒放浪，因而</a:t>
            </a:r>
            <a:r>
              <a:rPr lang="zh-CN" altLang="en-US" sz="3200" b="1" i="1" dirty="0" smtClean="0">
                <a:solidFill>
                  <a:srgbClr val="FF0000"/>
                </a:solidFill>
              </a:rPr>
              <a:t>一生坎坷，终身潦倒</a:t>
            </a:r>
            <a:r>
              <a:rPr lang="zh-CN" altLang="en-US" sz="3200" b="1" dirty="0" smtClean="0"/>
              <a:t>。</a:t>
            </a:r>
            <a:endParaRPr lang="zh-CN" altLang="en-US" sz="3200" b="1" dirty="0" smtClean="0"/>
          </a:p>
          <a:p>
            <a:pPr lvl="0">
              <a:lnSpc>
                <a:spcPct val="140000"/>
              </a:lnSpc>
              <a:spcBef>
                <a:spcPts val="1000"/>
              </a:spcBef>
              <a:defRPr/>
            </a:pP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endParaRPr lang="zh-CN" altLang="en-US" sz="32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lnSpc>
                <a:spcPct val="140000"/>
              </a:lnSpc>
              <a:spcBef>
                <a:spcPts val="1000"/>
              </a:spcBef>
              <a:defRPr/>
            </a:pPr>
            <a:endParaRPr lang="zh-CN" altLang="en-US" sz="3200" b="1" dirty="0" smtClean="0">
              <a:solidFill>
                <a:srgbClr val="000066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64249" y="3234281"/>
            <a:ext cx="17524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李商隐</a:t>
            </a:r>
            <a:endParaRPr lang="zh-CN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94133" y="117404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907188" y="3902718"/>
            <a:ext cx="39578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秾艳华美、婉约柔媚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215285" y="1838467"/>
            <a:ext cx="22445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花间派词人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979814" y="3209196"/>
            <a:ext cx="12354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韦庄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8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2" b="6694"/>
          <a:stretch>
            <a:fillRect/>
          </a:stretch>
        </p:blipFill>
        <p:spPr>
          <a:xfrm>
            <a:off x="0" y="135503"/>
            <a:ext cx="11900847" cy="65918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0" name="矩形 9"/>
          <p:cNvSpPr/>
          <p:nvPr/>
        </p:nvSpPr>
        <p:spPr>
          <a:xfrm>
            <a:off x="380521" y="318668"/>
            <a:ext cx="47099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</a:t>
            </a:r>
            <a:r>
              <a:rPr lang="zh-CN" altLang="en-US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、花间词派：</a:t>
            </a:r>
            <a:endParaRPr lang="zh-CN" altLang="en-US" sz="54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0521" y="1122363"/>
            <a:ext cx="11488344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</a:rPr>
              <a:t> </a:t>
            </a:r>
            <a:r>
              <a:rPr lang="zh-CN" altLang="en-US" sz="3200" b="1" dirty="0" smtClean="0">
                <a:solidFill>
                  <a:srgbClr val="002060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花间词派是以唐词人温庭筠、五代前蜀词人韦庄为代表，以写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男女相思离别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为主，风格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秾艳华美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，后蜀赵崇祚将</a:t>
            </a:r>
            <a:r>
              <a:rPr lang="zh-CN" altLang="en-US" sz="3200" b="1" dirty="0" smtClean="0"/>
              <a:t>温韦等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十八人词编为</a:t>
            </a:r>
            <a:r>
              <a:rPr lang="en-US" altLang="zh-CN" sz="3200" b="1" dirty="0" smtClean="0">
                <a:latin typeface="宋体" panose="02010600030101010101" pitchFamily="2" charset="-122"/>
              </a:rPr>
              <a:t>《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花间集</a:t>
            </a:r>
            <a:r>
              <a:rPr lang="en-US" altLang="zh-CN" sz="3200" b="1" dirty="0" smtClean="0">
                <a:latin typeface="宋体" panose="02010600030101010101" pitchFamily="2" charset="-122"/>
              </a:rPr>
              <a:t>》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，故名。</a:t>
            </a:r>
            <a:r>
              <a:rPr lang="zh-CN" altLang="en-US" sz="3200" b="1" dirty="0" smtClean="0">
                <a:latin typeface="Times New Roman" panose="02020603050405020304" pitchFamily="18" charset="0"/>
              </a:rPr>
              <a:t> </a:t>
            </a:r>
            <a:endParaRPr lang="en-US" altLang="zh-CN" sz="3200" b="1" dirty="0" smtClean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E7E6E6">
                    <a:lumMod val="10000"/>
                  </a:srgbClr>
                </a:solidFill>
              </a:rPr>
              <a:t> </a:t>
            </a:r>
            <a:r>
              <a:rPr lang="zh-CN" altLang="en-US" sz="3200" b="1" dirty="0" smtClean="0">
                <a:solidFill>
                  <a:srgbClr val="E7E6E6">
                    <a:lumMod val="10000"/>
                  </a:srgbClr>
                </a:solidFill>
              </a:rPr>
              <a:t>      题材</a:t>
            </a:r>
            <a:r>
              <a:rPr lang="zh-CN" altLang="en-US" sz="3200" b="1" dirty="0">
                <a:solidFill>
                  <a:srgbClr val="E7E6E6">
                    <a:lumMod val="10000"/>
                  </a:srgbClr>
                </a:solidFill>
              </a:rPr>
              <a:t>狭窄、情致单调</a:t>
            </a:r>
            <a:r>
              <a:rPr lang="zh-CN" altLang="en-US" sz="3200" b="1" dirty="0" smtClean="0">
                <a:solidFill>
                  <a:srgbClr val="E7E6E6">
                    <a:lumMod val="10000"/>
                  </a:srgbClr>
                </a:solidFill>
              </a:rPr>
              <a:t>。写</a:t>
            </a:r>
            <a:r>
              <a:rPr lang="zh-CN" altLang="en-US" sz="3200" b="1" dirty="0">
                <a:solidFill>
                  <a:srgbClr val="FF0000"/>
                </a:solidFill>
              </a:rPr>
              <a:t>女性的美貌</a:t>
            </a:r>
            <a:r>
              <a:rPr lang="zh-CN" altLang="en-US" sz="3200" b="1" dirty="0">
                <a:solidFill>
                  <a:srgbClr val="E7E6E6">
                    <a:lumMod val="10000"/>
                  </a:srgbClr>
                </a:solidFill>
              </a:rPr>
              <a:t>和</a:t>
            </a:r>
            <a:r>
              <a:rPr lang="zh-CN" altLang="en-US" sz="3200" b="1" dirty="0">
                <a:solidFill>
                  <a:srgbClr val="FF0000"/>
                </a:solidFill>
              </a:rPr>
              <a:t>服饰</a:t>
            </a:r>
            <a:r>
              <a:rPr lang="zh-CN" altLang="en-US" sz="3200" b="1" dirty="0">
                <a:solidFill>
                  <a:srgbClr val="E7E6E6">
                    <a:lumMod val="10000"/>
                  </a:srgbClr>
                </a:solidFill>
              </a:rPr>
              <a:t>以及</a:t>
            </a:r>
            <a:r>
              <a:rPr lang="zh-CN" altLang="en-US" sz="3200" b="1" dirty="0">
                <a:solidFill>
                  <a:srgbClr val="FF0000"/>
                </a:solidFill>
              </a:rPr>
              <a:t>他们的离愁别恨</a:t>
            </a:r>
            <a:r>
              <a:rPr lang="zh-CN" altLang="en-US" sz="3200" b="1" dirty="0">
                <a:solidFill>
                  <a:srgbClr val="E7E6E6">
                    <a:lumMod val="10000"/>
                  </a:srgbClr>
                </a:solidFill>
              </a:rPr>
              <a:t>。在这些词中描绘</a:t>
            </a:r>
            <a:r>
              <a:rPr lang="zh-CN" altLang="en-US" sz="3200" b="1" dirty="0">
                <a:solidFill>
                  <a:srgbClr val="FF0000"/>
                </a:solidFill>
              </a:rPr>
              <a:t>景物富丽、意象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繁多、</a:t>
            </a:r>
            <a:r>
              <a:rPr lang="zh-CN" altLang="en-US" sz="3200" b="1" dirty="0">
                <a:solidFill>
                  <a:srgbClr val="FF0000"/>
                </a:solidFill>
              </a:rPr>
              <a:t>刻画工细</a:t>
            </a:r>
            <a:r>
              <a:rPr lang="zh-CN" altLang="en-US" sz="3200" b="1" dirty="0">
                <a:solidFill>
                  <a:srgbClr val="E7E6E6">
                    <a:lumMod val="10000"/>
                  </a:srgbClr>
                </a:solidFill>
              </a:rPr>
              <a:t>，能唤起读者视觉、听觉、嗅觉的美感</a:t>
            </a:r>
            <a:r>
              <a:rPr lang="zh-CN" altLang="en-US" sz="3200" b="1" dirty="0" smtClean="0">
                <a:solidFill>
                  <a:srgbClr val="E7E6E6">
                    <a:lumMod val="10000"/>
                  </a:srgbClr>
                </a:solidFill>
              </a:rPr>
              <a:t>。注重</a:t>
            </a:r>
            <a:r>
              <a:rPr lang="zh-CN" altLang="en-US" sz="3200" b="1" dirty="0">
                <a:solidFill>
                  <a:srgbClr val="E7E6E6">
                    <a:lumMod val="10000"/>
                  </a:srgbClr>
                </a:solidFill>
              </a:rPr>
              <a:t>锤炼文字、音韵</a:t>
            </a:r>
            <a:r>
              <a:rPr lang="zh-CN" altLang="en-US" sz="3200" b="1" dirty="0" smtClean="0">
                <a:solidFill>
                  <a:srgbClr val="E7E6E6">
                    <a:lumMod val="10000"/>
                  </a:srgbClr>
                </a:solidFill>
              </a:rPr>
              <a:t>，形成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隐约幽深</a:t>
            </a:r>
            <a:r>
              <a:rPr lang="zh-CN" altLang="en-US" sz="3200" b="1" dirty="0">
                <a:solidFill>
                  <a:srgbClr val="E7E6E6">
                    <a:lumMod val="10000"/>
                  </a:srgbClr>
                </a:solidFill>
              </a:rPr>
              <a:t>的意境。</a:t>
            </a:r>
            <a:endParaRPr lang="zh-CN" altLang="en-US" sz="3200" dirty="0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2" b="6694"/>
          <a:stretch>
            <a:fillRect/>
          </a:stretch>
        </p:blipFill>
        <p:spPr>
          <a:xfrm>
            <a:off x="0" y="0"/>
            <a:ext cx="11900847" cy="65918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矩形 5"/>
          <p:cNvSpPr/>
          <p:nvPr/>
        </p:nvSpPr>
        <p:spPr>
          <a:xfrm>
            <a:off x="541368" y="584158"/>
            <a:ext cx="30309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000066"/>
                </a:solidFill>
              </a:rPr>
              <a:t>3</a:t>
            </a:r>
            <a:r>
              <a:rPr lang="zh-CN" altLang="en-US" sz="3600" b="1" dirty="0" smtClean="0">
                <a:solidFill>
                  <a:srgbClr val="000066"/>
                </a:solidFill>
              </a:rPr>
              <a:t>、吟诵感悟</a:t>
            </a:r>
            <a:endParaRPr lang="en-US" altLang="zh-CN" sz="3600" b="1" dirty="0" smtClean="0">
              <a:solidFill>
                <a:srgbClr val="000066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flipH="1">
            <a:off x="1106307" y="2314224"/>
            <a:ext cx="942058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7030A0"/>
                </a:solidFill>
              </a:rPr>
              <a:t>       </a:t>
            </a:r>
            <a:r>
              <a:rPr lang="zh-CN" alt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华文行楷" panose="02010800040101010101" pitchFamily="2" charset="-122"/>
              </a:rPr>
              <a:t>小山重叠金明灭，鬓云欲度香腮雪。懒起画蛾眉，弄妆梳洗迟。</a:t>
            </a:r>
            <a:endParaRPr lang="en-US" altLang="zh-CN" sz="4000" b="1" dirty="0" smtClean="0">
              <a:solidFill>
                <a:schemeClr val="tx1">
                  <a:lumMod val="95000"/>
                  <a:lumOff val="5000"/>
                </a:schemeClr>
              </a:solidFill>
              <a:ea typeface="华文行楷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华文行楷" panose="02010800040101010101" pitchFamily="2" charset="-122"/>
              </a:rPr>
              <a:t>       照花前后镜，花面交相映。新帖绣罗襦，双双金鹧鸪。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华文行楷" panose="02010800040101010101" pitchFamily="2" charset="-122"/>
              </a:rPr>
              <a:t> 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ea typeface="华文行楷" panose="0201080004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96267" y="1230489"/>
            <a:ext cx="40752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华文隶书" pitchFamily="2" charset="-122"/>
              </a:rPr>
              <a:t>菩 萨 蛮</a:t>
            </a:r>
            <a:endParaRPr lang="en-US" altLang="zh-CN" sz="4400" b="1" dirty="0" smtClean="0">
              <a:solidFill>
                <a:srgbClr val="FF0000"/>
              </a:solidFill>
              <a:latin typeface="华文隶书" pitchFamily="2" charset="-122"/>
            </a:endParaRPr>
          </a:p>
          <a:p>
            <a:r>
              <a:rPr lang="en-US" altLang="zh-CN" sz="3600" b="1" dirty="0" smtClean="0">
                <a:solidFill>
                  <a:srgbClr val="FF0000"/>
                </a:solidFill>
                <a:latin typeface="华文隶书" pitchFamily="2" charset="-122"/>
              </a:rPr>
              <a:t>           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隶书" pitchFamily="2" charset="-122"/>
              </a:rPr>
              <a:t>温庭筠</a:t>
            </a:r>
            <a:endParaRPr lang="zh-CN" altLang="en-US" sz="3200" b="1" dirty="0">
              <a:solidFill>
                <a:srgbClr val="FF0000"/>
              </a:solidFill>
              <a:latin typeface="华文隶书" pitchFamily="2" charset="-122"/>
            </a:endParaRPr>
          </a:p>
        </p:txBody>
      </p:sp>
      <p:sp>
        <p:nvSpPr>
          <p:cNvPr id="14" name="WordArt 10"/>
          <p:cNvSpPr>
            <a:spLocks noChangeArrowheads="1" noChangeShapeType="1" noTextEdit="1"/>
          </p:cNvSpPr>
          <p:nvPr/>
        </p:nvSpPr>
        <p:spPr bwMode="auto">
          <a:xfrm>
            <a:off x="8418689" y="282222"/>
            <a:ext cx="2452511" cy="2133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kern="10" dirty="0" smtClean="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内 容</a:t>
            </a:r>
            <a:r>
              <a:rPr lang="zh-CN" altLang="en-US" kern="10" dirty="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kern="10" dirty="0">
              <a:ln w="9525">
                <a:solidFill>
                  <a:srgbClr val="CC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kern="10" dirty="0" smtClean="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情 感？</a:t>
            </a:r>
            <a:endParaRPr lang="zh-CN" altLang="en-US" kern="10" dirty="0">
              <a:ln w="9525">
                <a:solidFill>
                  <a:srgbClr val="CC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2" b="6694"/>
          <a:stretch>
            <a:fillRect/>
          </a:stretch>
        </p:blipFill>
        <p:spPr>
          <a:xfrm>
            <a:off x="167951" y="111967"/>
            <a:ext cx="11900847" cy="65918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矩形 3"/>
          <p:cNvSpPr/>
          <p:nvPr/>
        </p:nvSpPr>
        <p:spPr>
          <a:xfrm>
            <a:off x="251131" y="676345"/>
            <a:ext cx="5844869" cy="707886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dirty="0" smtClean="0">
                <a:ln w="0"/>
                <a:solidFill>
                  <a:prstClr val="black"/>
                </a:solidFill>
                <a:effectLst>
                  <a:reflection blurRad="6350" stA="53000" endA="300" endPos="35500" dir="5400000" sy="-90000" algn="bl" rotWithShape="0"/>
                </a:effectLst>
              </a:rPr>
              <a:t>三、重点、难点知识精讲</a:t>
            </a:r>
            <a:endParaRPr lang="zh-CN" altLang="en-US" sz="4000" b="1" dirty="0">
              <a:ln w="0"/>
              <a:solidFill>
                <a:prstClr val="black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 flipH="1">
            <a:off x="979969" y="2093893"/>
            <a:ext cx="980787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dirty="0" smtClean="0">
                <a:solidFill>
                  <a:srgbClr val="002060"/>
                </a:solidFill>
              </a:rPr>
              <a:t>     1</a:t>
            </a:r>
            <a:r>
              <a:rPr lang="zh-CN" altLang="en-US" sz="4000" b="1" dirty="0" smtClean="0">
                <a:solidFill>
                  <a:srgbClr val="002060"/>
                </a:solidFill>
              </a:rPr>
              <a:t>、这首词写了什么内容，整首词表达什么情感？</a:t>
            </a:r>
            <a:endParaRPr lang="zh-CN" altLang="en-US" sz="4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2" b="6694"/>
          <a:stretch>
            <a:fillRect/>
          </a:stretch>
        </p:blipFill>
        <p:spPr>
          <a:xfrm>
            <a:off x="291153" y="121298"/>
            <a:ext cx="11900847" cy="65918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903111" y="970844"/>
            <a:ext cx="25061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0066"/>
                </a:solidFill>
              </a:rPr>
              <a:t>概括内容：</a:t>
            </a:r>
            <a:endParaRPr lang="zh-CN" altLang="en-US" sz="4000" b="1" dirty="0" smtClean="0">
              <a:solidFill>
                <a:srgbClr val="000066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11112" y="1772358"/>
            <a:ext cx="103857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      </a:t>
            </a:r>
            <a:r>
              <a:rPr lang="zh-CN" altLang="en-US" sz="3600" b="1" dirty="0" smtClean="0"/>
              <a:t>写一个闺中女子从起床、梳洗、画眉、簪花、照镜及穿衣的一系列动作。</a:t>
            </a:r>
            <a:endParaRPr lang="en-US" altLang="zh-CN" sz="3600" b="1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876822" y="3219189"/>
            <a:ext cx="27574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000066"/>
                </a:solidFill>
              </a:rPr>
              <a:t>感悟情感：</a:t>
            </a:r>
            <a:endParaRPr lang="zh-CN" altLang="en-US" sz="4000" b="1" dirty="0" smtClean="0">
              <a:solidFill>
                <a:srgbClr val="000066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71288" y="3844213"/>
            <a:ext cx="458772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6600" b="1" i="1" cap="all" spc="0" dirty="0" smtClean="0"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孤独寂寞</a:t>
            </a:r>
            <a:endParaRPr lang="zh-CN" altLang="en-US" sz="6600" b="1" i="1" cap="all" spc="0" dirty="0"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2" b="6694"/>
          <a:stretch>
            <a:fillRect/>
          </a:stretch>
        </p:blipFill>
        <p:spPr>
          <a:xfrm>
            <a:off x="0" y="266131"/>
            <a:ext cx="11900847" cy="65918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矩形 5"/>
          <p:cNvSpPr/>
          <p:nvPr/>
        </p:nvSpPr>
        <p:spPr>
          <a:xfrm>
            <a:off x="1106769" y="360753"/>
            <a:ext cx="9674120" cy="4081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 smtClean="0"/>
              <a:t>　　</a:t>
            </a:r>
            <a:endParaRPr lang="en-US" altLang="zh-CN" sz="3600" dirty="0" smtClean="0"/>
          </a:p>
          <a:p>
            <a:r>
              <a:rPr lang="zh-CN" altLang="en-US" sz="3600" dirty="0" smtClean="0"/>
              <a:t>     </a:t>
            </a:r>
            <a:r>
              <a:rPr lang="zh-CN" altLang="en-US" sz="3600" b="1" dirty="0" smtClean="0"/>
              <a:t>张燕瑾</a:t>
            </a:r>
            <a:r>
              <a:rPr lang="en-US" altLang="zh-CN" sz="3600" b="1" dirty="0" smtClean="0"/>
              <a:t>《</a:t>
            </a:r>
            <a:r>
              <a:rPr lang="zh-CN" altLang="en-US" sz="3600" b="1" dirty="0" smtClean="0"/>
              <a:t>唐宋词选析</a:t>
            </a:r>
            <a:r>
              <a:rPr lang="en-US" altLang="zh-CN" sz="3600" b="1" dirty="0" smtClean="0"/>
              <a:t>》</a:t>
            </a:r>
            <a:r>
              <a:rPr lang="zh-CN" altLang="en-US" sz="3600" b="1" dirty="0" smtClean="0"/>
              <a:t>：这首</a:t>
            </a:r>
            <a:r>
              <a:rPr lang="en-US" altLang="zh-CN" sz="3600" b="1" dirty="0" smtClean="0"/>
              <a:t>《</a:t>
            </a:r>
            <a:r>
              <a:rPr lang="zh-CN" altLang="en-US" sz="3600" b="1" dirty="0" smtClean="0"/>
              <a:t>菩萨蛮</a:t>
            </a:r>
            <a:r>
              <a:rPr lang="en-US" altLang="zh-CN" sz="3600" b="1" dirty="0" smtClean="0"/>
              <a:t>》</a:t>
            </a:r>
            <a:r>
              <a:rPr lang="zh-CN" altLang="en-US" sz="3600" b="1" dirty="0" smtClean="0"/>
              <a:t>不仅称物芳美，也具有“其文约，其词微”的特点，富有暗示性，容易使人产生种种联想。</a:t>
            </a:r>
            <a:endParaRPr lang="zh-CN" altLang="en-US" sz="3600" b="1" dirty="0" smtClean="0"/>
          </a:p>
          <a:p>
            <a:pPr>
              <a:lnSpc>
                <a:spcPct val="150000"/>
              </a:lnSpc>
            </a:pPr>
            <a:r>
              <a:rPr lang="zh-CN" altLang="en-US" sz="3600" b="1" dirty="0" smtClean="0"/>
              <a:t>　</a:t>
            </a:r>
            <a:endParaRPr lang="zh-CN" altLang="en-US" sz="3600" b="1" dirty="0" smtClean="0"/>
          </a:p>
          <a:p>
            <a:pPr>
              <a:lnSpc>
                <a:spcPct val="150000"/>
              </a:lnSpc>
            </a:pPr>
            <a:endParaRPr lang="zh-CN" altLang="en-US" sz="3600" b="1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1119673" y="5094514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25534" y="3114641"/>
            <a:ext cx="10014276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002060"/>
                </a:solidFill>
              </a:rPr>
              <a:t>      2</a:t>
            </a:r>
            <a:r>
              <a:rPr lang="zh-CN" altLang="en-US" sz="3600" b="1" dirty="0" smtClean="0">
                <a:solidFill>
                  <a:srgbClr val="002060"/>
                </a:solidFill>
              </a:rPr>
              <a:t>、你能从“约文微词”中感受到女主人公的内心世界吗，在这首词中，作者是如何表现人物情感的？（任选一种艺术手法进行鉴赏）</a:t>
            </a:r>
            <a:endParaRPr lang="zh-CN" altLang="en-US" sz="3600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36606" y="1590805"/>
            <a:ext cx="923330" cy="289022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</a:rPr>
              <a:t>讨论完成</a:t>
            </a:r>
            <a:endParaRPr lang="zh-CN" altLang="en-US" sz="4800" b="1" dirty="0">
              <a:solidFill>
                <a:srgbClr val="FF0000"/>
              </a:solidFill>
              <a:latin typeface="华文彩云" pitchFamily="2" charset="-122"/>
              <a:ea typeface="华文彩云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图片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726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912284" y="333376"/>
            <a:ext cx="6239933" cy="61880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艺术手法：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endParaRPr lang="zh-CN" altLang="en-US" sz="4000" b="1" dirty="0"/>
          </a:p>
          <a:p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小山重叠金明灭，</a:t>
            </a:r>
            <a:endParaRPr lang="zh-CN" altLang="en-US" sz="40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鬓云欲</a:t>
            </a:r>
            <a:r>
              <a:rPr lang="zh-CN" altLang="en-US" sz="4000" b="1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度</a:t>
            </a:r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香腮雪。</a:t>
            </a:r>
            <a:endParaRPr lang="zh-CN" altLang="en-US" sz="40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4000" b="1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懒</a:t>
            </a:r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起画蛾眉，</a:t>
            </a:r>
            <a:endParaRPr lang="zh-CN" altLang="en-US" sz="40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4000" b="1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弄</a:t>
            </a:r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妆梳洗</a:t>
            </a:r>
            <a:r>
              <a:rPr lang="zh-CN" altLang="en-US" sz="4000" b="1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迟</a:t>
            </a:r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endParaRPr lang="zh-CN" altLang="en-US" sz="40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照花前后镜，</a:t>
            </a:r>
            <a:endParaRPr lang="zh-CN" altLang="en-US" sz="40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花面交相映。</a:t>
            </a:r>
            <a:endParaRPr lang="zh-CN" altLang="en-US" sz="40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新帖绣罗襦，</a:t>
            </a:r>
            <a:endParaRPr lang="zh-CN" altLang="en-US" sz="40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4000" b="1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双双</a:t>
            </a:r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金鹧鸪。</a:t>
            </a:r>
            <a:endParaRPr lang="zh-CN" altLang="en-US" sz="40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1268" name="AutoShape 4"/>
          <p:cNvSpPr>
            <a:spLocks noChangeArrowheads="1"/>
          </p:cNvSpPr>
          <p:nvPr/>
        </p:nvSpPr>
        <p:spPr bwMode="auto">
          <a:xfrm>
            <a:off x="4297747" y="209349"/>
            <a:ext cx="9376050" cy="1439863"/>
          </a:xfrm>
          <a:prstGeom prst="cloudCallout">
            <a:avLst>
              <a:gd name="adj1" fmla="val -41165"/>
              <a:gd name="adj2" fmla="val 62661"/>
            </a:avLst>
          </a:prstGeom>
          <a:solidFill>
            <a:srgbClr val="8DCA4E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r>
              <a:rPr lang="zh-CN" altLang="en-US" sz="2800" b="1">
                <a:solidFill>
                  <a:srgbClr val="FF0000"/>
                </a:solidFill>
              </a:rPr>
              <a:t>肖像（比喻）：容貌娇好</a:t>
            </a:r>
            <a:r>
              <a:rPr lang="en-US" altLang="zh-CN" sz="2800" b="1">
                <a:solidFill>
                  <a:srgbClr val="FF0000"/>
                </a:solidFill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肌肤胜雪。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1269" name="AutoShape 5"/>
          <p:cNvSpPr>
            <a:spLocks noChangeArrowheads="1"/>
          </p:cNvSpPr>
          <p:nvPr/>
        </p:nvSpPr>
        <p:spPr bwMode="auto">
          <a:xfrm>
            <a:off x="4674931" y="1030604"/>
            <a:ext cx="7200900" cy="1223963"/>
          </a:xfrm>
          <a:prstGeom prst="wedgeRoundRectCallout">
            <a:avLst>
              <a:gd name="adj1" fmla="val -39537"/>
              <a:gd name="adj2" fmla="val 65306"/>
              <a:gd name="adj3" fmla="val 16667"/>
            </a:avLst>
          </a:prstGeom>
          <a:solidFill>
            <a:srgbClr val="8DCA4E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肖像：从视觉和嗅觉两个角度突出了女子容颜的美艳。</a:t>
            </a:r>
            <a:endParaRPr lang="zh-CN" altLang="en-US" dirty="0"/>
          </a:p>
        </p:txBody>
      </p:sp>
      <p:sp>
        <p:nvSpPr>
          <p:cNvPr id="11270" name="AutoShape 6"/>
          <p:cNvSpPr>
            <a:spLocks noChangeArrowheads="1"/>
          </p:cNvSpPr>
          <p:nvPr/>
        </p:nvSpPr>
        <p:spPr bwMode="auto">
          <a:xfrm>
            <a:off x="4253170" y="1815900"/>
            <a:ext cx="7622661" cy="2270878"/>
          </a:xfrm>
          <a:prstGeom prst="cloudCallout">
            <a:avLst>
              <a:gd name="adj1" fmla="val -58054"/>
              <a:gd name="adj2" fmla="val 22475"/>
            </a:avLst>
          </a:prstGeom>
          <a:solidFill>
            <a:srgbClr val="8DCA4E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动作：着一“懒”字和“迟”字，说明女主人公对梳妆打扮并无兴致。其惆帐倦怠之情，生动可睹。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271" name="AutoShape 7"/>
          <p:cNvSpPr>
            <a:spLocks noChangeArrowheads="1"/>
          </p:cNvSpPr>
          <p:nvPr/>
        </p:nvSpPr>
        <p:spPr bwMode="auto">
          <a:xfrm>
            <a:off x="4271434" y="3838234"/>
            <a:ext cx="7426163" cy="1664136"/>
          </a:xfrm>
          <a:prstGeom prst="wedgeEllipseCallout">
            <a:avLst>
              <a:gd name="adj1" fmla="val -56457"/>
              <a:gd name="adj2" fmla="val 20822"/>
            </a:avLst>
          </a:prstGeom>
          <a:solidFill>
            <a:srgbClr val="8DCA4E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动作</a:t>
            </a:r>
            <a:r>
              <a:rPr lang="en-US" altLang="zh-CN" sz="2800" b="1" dirty="0">
                <a:solidFill>
                  <a:srgbClr val="FF0000"/>
                </a:solidFill>
              </a:rPr>
              <a:t>\</a:t>
            </a:r>
            <a:r>
              <a:rPr lang="zh-CN" altLang="en-US" sz="2800" b="1" dirty="0">
                <a:solidFill>
                  <a:srgbClr val="FF0000"/>
                </a:solidFill>
              </a:rPr>
              <a:t>细节：写出一幅花面相映图，花似人面，人面似花。刻画人物自得自怜的情态。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272" name="AutoShape 8"/>
          <p:cNvSpPr>
            <a:spLocks noChangeArrowheads="1"/>
          </p:cNvSpPr>
          <p:nvPr/>
        </p:nvSpPr>
        <p:spPr bwMode="auto">
          <a:xfrm>
            <a:off x="4823396" y="5473700"/>
            <a:ext cx="5952067" cy="1441450"/>
          </a:xfrm>
          <a:prstGeom prst="wedgeRectCallout">
            <a:avLst>
              <a:gd name="adj1" fmla="val -63338"/>
              <a:gd name="adj2" fmla="val 1949"/>
            </a:avLst>
          </a:prstGeom>
          <a:solidFill>
            <a:srgbClr val="8DCA4E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着装（反衬）：容貌服饰的描写，反衬人物内心的寂寞空虚。鹧鸪双双，反衬人物的孤独</a:t>
            </a:r>
            <a:r>
              <a:rPr lang="zh-CN" altLang="en-US" dirty="0"/>
              <a:t> </a:t>
            </a:r>
            <a:r>
              <a:rPr lang="zh-CN" altLang="en-US" sz="2800" b="1" dirty="0">
                <a:solidFill>
                  <a:srgbClr val="FF0000"/>
                </a:solidFill>
              </a:rPr>
              <a:t>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utoUpdateAnimBg="0"/>
      <p:bldP spid="11268" grpId="0" animBg="1" autoUpdateAnimBg="0"/>
      <p:bldP spid="11269" grpId="0" animBg="1" autoUpdateAnimBg="0"/>
      <p:bldP spid="11270" grpId="0" animBg="1" autoUpdateAnimBg="0"/>
      <p:bldP spid="11271" grpId="0" animBg="1" autoUpdateAnimBg="0"/>
      <p:bldP spid="11272" grpId="0" animBg="1" autoUpdateAnimBg="0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2572</Words>
  <Application>WPS 演示</Application>
  <PresentationFormat>自定义</PresentationFormat>
  <Paragraphs>140</Paragraphs>
  <Slides>18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Arial</vt:lpstr>
      <vt:lpstr>宋体</vt:lpstr>
      <vt:lpstr>Wingdings</vt:lpstr>
      <vt:lpstr>华文中宋</vt:lpstr>
      <vt:lpstr>Times New Roman</vt:lpstr>
      <vt:lpstr>华文行楷</vt:lpstr>
      <vt:lpstr>微软雅黑</vt:lpstr>
      <vt:lpstr>华文隶书</vt:lpstr>
      <vt:lpstr>华文彩云</vt:lpstr>
      <vt:lpstr>Wingdings 2</vt:lpstr>
      <vt:lpstr>Wingdings</vt:lpstr>
      <vt:lpstr>楷体</vt:lpstr>
      <vt:lpstr>Calibri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ymt</dc:creator>
  <cp:lastModifiedBy>Administrator</cp:lastModifiedBy>
  <cp:revision>106</cp:revision>
  <dcterms:created xsi:type="dcterms:W3CDTF">2016-11-29T03:39:00Z</dcterms:created>
  <dcterms:modified xsi:type="dcterms:W3CDTF">2022-03-17T05:04:46Z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A522BA0DD6FE45CEB277F0E21C1EA8F7</vt:lpwstr>
  </property>
</Properties>
</file>