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6"/>
  </p:notesMasterIdLst>
  <p:sldIdLst>
    <p:sldId id="950" r:id="rId2"/>
    <p:sldId id="949" r:id="rId3"/>
    <p:sldId id="979" r:id="rId4"/>
    <p:sldId id="825" r:id="rId5"/>
    <p:sldId id="920" r:id="rId6"/>
    <p:sldId id="921" r:id="rId7"/>
    <p:sldId id="922" r:id="rId8"/>
    <p:sldId id="1048" r:id="rId9"/>
    <p:sldId id="981" r:id="rId10"/>
    <p:sldId id="1078" r:id="rId11"/>
    <p:sldId id="1053" r:id="rId12"/>
    <p:sldId id="1055" r:id="rId13"/>
    <p:sldId id="1079" r:id="rId14"/>
    <p:sldId id="1080" r:id="rId15"/>
    <p:sldId id="1081" r:id="rId16"/>
    <p:sldId id="1082" r:id="rId17"/>
    <p:sldId id="1083" r:id="rId18"/>
    <p:sldId id="1084" r:id="rId19"/>
    <p:sldId id="1085" r:id="rId20"/>
    <p:sldId id="1089" r:id="rId21"/>
    <p:sldId id="1086" r:id="rId22"/>
    <p:sldId id="1087" r:id="rId23"/>
    <p:sldId id="1090" r:id="rId24"/>
    <p:sldId id="1091" r:id="rId25"/>
    <p:sldId id="1092" r:id="rId26"/>
    <p:sldId id="1094" r:id="rId27"/>
    <p:sldId id="1095" r:id="rId28"/>
    <p:sldId id="1096" r:id="rId29"/>
    <p:sldId id="1097" r:id="rId30"/>
    <p:sldId id="1093" r:id="rId31"/>
    <p:sldId id="978" r:id="rId32"/>
    <p:sldId id="992" r:id="rId33"/>
    <p:sldId id="993" r:id="rId34"/>
    <p:sldId id="1099" r:id="rId35"/>
    <p:sldId id="1100" r:id="rId36"/>
    <p:sldId id="1101" r:id="rId37"/>
    <p:sldId id="1102" r:id="rId38"/>
    <p:sldId id="1103" r:id="rId39"/>
    <p:sldId id="1104" r:id="rId40"/>
    <p:sldId id="1105" r:id="rId41"/>
    <p:sldId id="1106" r:id="rId42"/>
    <p:sldId id="1110" r:id="rId43"/>
    <p:sldId id="1111" r:id="rId44"/>
    <p:sldId id="977" r:id="rId45"/>
  </p:sldIdLst>
  <p:sldSz cx="12190413" cy="6859588"/>
  <p:notesSz cx="6858000" cy="9144000"/>
  <p:defaultTextStyle>
    <a:defPPr>
      <a:defRPr lang="zh-CN"/>
    </a:defPPr>
    <a:lvl1pPr marL="0" algn="l" defTabSz="914377" rtl="0" eaLnBrk="1" latinLnBrk="0" hangingPunct="1">
      <a:defRPr sz="1900" kern="1200">
        <a:solidFill>
          <a:schemeClr val="tx1"/>
        </a:solidFill>
        <a:latin typeface="+mn-lt"/>
        <a:ea typeface="+mn-ea"/>
        <a:cs typeface="+mn-cs"/>
      </a:defRPr>
    </a:lvl1pPr>
    <a:lvl2pPr marL="457189" algn="l" defTabSz="914377" rtl="0" eaLnBrk="1" latinLnBrk="0" hangingPunct="1">
      <a:defRPr sz="1900" kern="1200">
        <a:solidFill>
          <a:schemeClr val="tx1"/>
        </a:solidFill>
        <a:latin typeface="+mn-lt"/>
        <a:ea typeface="+mn-ea"/>
        <a:cs typeface="+mn-cs"/>
      </a:defRPr>
    </a:lvl2pPr>
    <a:lvl3pPr marL="914377" algn="l" defTabSz="914377" rtl="0" eaLnBrk="1" latinLnBrk="0" hangingPunct="1">
      <a:defRPr sz="1900" kern="1200">
        <a:solidFill>
          <a:schemeClr val="tx1"/>
        </a:solidFill>
        <a:latin typeface="+mn-lt"/>
        <a:ea typeface="+mn-ea"/>
        <a:cs typeface="+mn-cs"/>
      </a:defRPr>
    </a:lvl3pPr>
    <a:lvl4pPr marL="1371566" algn="l" defTabSz="914377" rtl="0" eaLnBrk="1" latinLnBrk="0" hangingPunct="1">
      <a:defRPr sz="1900" kern="1200">
        <a:solidFill>
          <a:schemeClr val="tx1"/>
        </a:solidFill>
        <a:latin typeface="+mn-lt"/>
        <a:ea typeface="+mn-ea"/>
        <a:cs typeface="+mn-cs"/>
      </a:defRPr>
    </a:lvl4pPr>
    <a:lvl5pPr marL="1828754" algn="l" defTabSz="914377" rtl="0" eaLnBrk="1" latinLnBrk="0" hangingPunct="1">
      <a:defRPr sz="1900" kern="1200">
        <a:solidFill>
          <a:schemeClr val="tx1"/>
        </a:solidFill>
        <a:latin typeface="+mn-lt"/>
        <a:ea typeface="+mn-ea"/>
        <a:cs typeface="+mn-cs"/>
      </a:defRPr>
    </a:lvl5pPr>
    <a:lvl6pPr marL="2285943" algn="l" defTabSz="914377" rtl="0" eaLnBrk="1" latinLnBrk="0" hangingPunct="1">
      <a:defRPr sz="1900" kern="1200">
        <a:solidFill>
          <a:schemeClr val="tx1"/>
        </a:solidFill>
        <a:latin typeface="+mn-lt"/>
        <a:ea typeface="+mn-ea"/>
        <a:cs typeface="+mn-cs"/>
      </a:defRPr>
    </a:lvl6pPr>
    <a:lvl7pPr marL="2743131" algn="l" defTabSz="914377" rtl="0" eaLnBrk="1" latinLnBrk="0" hangingPunct="1">
      <a:defRPr sz="1900" kern="1200">
        <a:solidFill>
          <a:schemeClr val="tx1"/>
        </a:solidFill>
        <a:latin typeface="+mn-lt"/>
        <a:ea typeface="+mn-ea"/>
        <a:cs typeface="+mn-cs"/>
      </a:defRPr>
    </a:lvl7pPr>
    <a:lvl8pPr marL="3200320" algn="l" defTabSz="914377" rtl="0" eaLnBrk="1" latinLnBrk="0" hangingPunct="1">
      <a:defRPr sz="1900" kern="1200">
        <a:solidFill>
          <a:schemeClr val="tx1"/>
        </a:solidFill>
        <a:latin typeface="+mn-lt"/>
        <a:ea typeface="+mn-ea"/>
        <a:cs typeface="+mn-cs"/>
      </a:defRPr>
    </a:lvl8pPr>
    <a:lvl9pPr marL="3657509" algn="l" defTabSz="914377" rtl="0" eaLnBrk="1" latinLnBrk="0" hangingPunct="1">
      <a:defRPr sz="19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3114AC"/>
    <a:srgbClr val="00CCFF"/>
    <a:srgbClr val="0510EB"/>
    <a:srgbClr val="E46C0A"/>
    <a:srgbClr val="339966"/>
    <a:srgbClr val="111CF3"/>
    <a:srgbClr val="CCFF33"/>
    <a:srgbClr val="FFFFCC"/>
    <a:srgbClr val="161B8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506" autoAdjust="0"/>
    <p:restoredTop sz="98709" autoAdjust="0"/>
  </p:normalViewPr>
  <p:slideViewPr>
    <p:cSldViewPr>
      <p:cViewPr varScale="1">
        <p:scale>
          <a:sx n="109" d="100"/>
          <a:sy n="109" d="100"/>
        </p:scale>
        <p:origin x="-396" y="-78"/>
      </p:cViewPr>
      <p:guideLst>
        <p:guide orient="horz" pos="2161"/>
        <p:guide pos="384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DA84124-CDD9-49F2-BF2B-46328A7A501A}" type="datetimeFigureOut">
              <a:rPr lang="zh-CN" altLang="en-US" smtClean="0"/>
              <a:t>2018/4/6</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4704987-94A8-4214-B387-FD5AF34F4912}" type="slidenum">
              <a:rPr lang="zh-CN" altLang="en-US" smtClean="0"/>
              <a:t>‹#›</a:t>
            </a:fld>
            <a:endParaRPr lang="zh-CN" altLang="en-US"/>
          </a:p>
        </p:txBody>
      </p:sp>
    </p:spTree>
    <p:extLst>
      <p:ext uri="{BB962C8B-B14F-4D97-AF65-F5344CB8AC3E}">
        <p14:creationId xmlns:p14="http://schemas.microsoft.com/office/powerpoint/2010/main" val="2931416893"/>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6_标题幻灯片">
    <p:bg>
      <p:bgPr>
        <a:solidFill>
          <a:srgbClr val="F3EFE5"/>
        </a:solidFill>
        <a:effectLst/>
      </p:bgPr>
    </p:bg>
    <p:spTree>
      <p:nvGrpSpPr>
        <p:cNvPr id="1" name=""/>
        <p:cNvGrpSpPr/>
        <p:nvPr/>
      </p:nvGrpSpPr>
      <p:grpSpPr>
        <a:xfrm>
          <a:off x="0" y="0"/>
          <a:ext cx="0" cy="0"/>
          <a:chOff x="0" y="0"/>
          <a:chExt cx="0" cy="0"/>
        </a:xfrm>
      </p:grpSpPr>
      <p:sp>
        <p:nvSpPr>
          <p:cNvPr id="16" name="矩形 15"/>
          <p:cNvSpPr/>
          <p:nvPr userDrawn="1"/>
        </p:nvSpPr>
        <p:spPr>
          <a:xfrm>
            <a:off x="0" y="2314153"/>
            <a:ext cx="12190413" cy="246010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sz="36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5558015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027927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311724555"/>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userDrawn="1">
  <p:cSld name="1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99528814"/>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userDrawn="1">
  <p:cSld name="2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753366733"/>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726651037"/>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userDrawn="1">
  <p:cSld name="5_标题幻灯片">
    <p:bg>
      <p:bgPr>
        <a:solidFill>
          <a:srgbClr val="F3EFE5"/>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810854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9" r:id="rId1"/>
    <p:sldLayoutId id="2147483657" r:id="rId2"/>
    <p:sldLayoutId id="2147483649" r:id="rId3"/>
    <p:sldLayoutId id="2147483651" r:id="rId4"/>
    <p:sldLayoutId id="2147483656" r:id="rId5"/>
    <p:sldLayoutId id="2147483660" r:id="rId6"/>
    <p:sldLayoutId id="2147483661" r:id="rId7"/>
    <p:sldLayoutId id="2147483662" r:id="rId8"/>
    <p:sldLayoutId id="2147483663" r:id="rId9"/>
  </p:sldLayoutIdLst>
  <p:timing>
    <p:tnLst>
      <p:par>
        <p:cTn id="1" dur="indefinite" restart="never" nodeType="tmRoot"/>
      </p:par>
    </p:tnLst>
  </p:timing>
  <p:txStyles>
    <p:titleStyle>
      <a:lvl1pPr algn="ctr" defTabSz="914468" rtl="0" eaLnBrk="1" latinLnBrk="0" hangingPunct="1">
        <a:spcBef>
          <a:spcPct val="0"/>
        </a:spcBef>
        <a:buNone/>
        <a:defRPr sz="4400" kern="1200">
          <a:solidFill>
            <a:schemeClr val="tx1"/>
          </a:solidFill>
          <a:latin typeface="+mj-lt"/>
          <a:ea typeface="+mj-ea"/>
          <a:cs typeface="+mj-cs"/>
        </a:defRPr>
      </a:lvl1pPr>
    </p:titleStyle>
    <p:bodyStyle>
      <a:lvl1pPr marL="342926" indent="-342926" algn="l" defTabSz="914468"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3005" indent="-285772" algn="l" defTabSz="914468"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86" indent="-228617" algn="l" defTabSz="914468"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320"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555"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788"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2023"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257"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492"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68" rtl="0" eaLnBrk="1" latinLnBrk="0" hangingPunct="1">
        <a:defRPr sz="1900" kern="1200">
          <a:solidFill>
            <a:schemeClr val="tx1"/>
          </a:solidFill>
          <a:latin typeface="+mn-lt"/>
          <a:ea typeface="+mn-ea"/>
          <a:cs typeface="+mn-cs"/>
        </a:defRPr>
      </a:lvl1pPr>
      <a:lvl2pPr marL="457235" algn="l" defTabSz="914468" rtl="0" eaLnBrk="1" latinLnBrk="0" hangingPunct="1">
        <a:defRPr sz="1900" kern="1200">
          <a:solidFill>
            <a:schemeClr val="tx1"/>
          </a:solidFill>
          <a:latin typeface="+mn-lt"/>
          <a:ea typeface="+mn-ea"/>
          <a:cs typeface="+mn-cs"/>
        </a:defRPr>
      </a:lvl2pPr>
      <a:lvl3pPr marL="914468" algn="l" defTabSz="914468" rtl="0" eaLnBrk="1" latinLnBrk="0" hangingPunct="1">
        <a:defRPr sz="1900" kern="1200">
          <a:solidFill>
            <a:schemeClr val="tx1"/>
          </a:solidFill>
          <a:latin typeface="+mn-lt"/>
          <a:ea typeface="+mn-ea"/>
          <a:cs typeface="+mn-cs"/>
        </a:defRPr>
      </a:lvl3pPr>
      <a:lvl4pPr marL="1371703" algn="l" defTabSz="914468" rtl="0" eaLnBrk="1" latinLnBrk="0" hangingPunct="1">
        <a:defRPr sz="1900" kern="1200">
          <a:solidFill>
            <a:schemeClr val="tx1"/>
          </a:solidFill>
          <a:latin typeface="+mn-lt"/>
          <a:ea typeface="+mn-ea"/>
          <a:cs typeface="+mn-cs"/>
        </a:defRPr>
      </a:lvl4pPr>
      <a:lvl5pPr marL="1828937" algn="l" defTabSz="914468" rtl="0" eaLnBrk="1" latinLnBrk="0" hangingPunct="1">
        <a:defRPr sz="1900" kern="1200">
          <a:solidFill>
            <a:schemeClr val="tx1"/>
          </a:solidFill>
          <a:latin typeface="+mn-lt"/>
          <a:ea typeface="+mn-ea"/>
          <a:cs typeface="+mn-cs"/>
        </a:defRPr>
      </a:lvl5pPr>
      <a:lvl6pPr marL="2286172" algn="l" defTabSz="914468" rtl="0" eaLnBrk="1" latinLnBrk="0" hangingPunct="1">
        <a:defRPr sz="1900" kern="1200">
          <a:solidFill>
            <a:schemeClr val="tx1"/>
          </a:solidFill>
          <a:latin typeface="+mn-lt"/>
          <a:ea typeface="+mn-ea"/>
          <a:cs typeface="+mn-cs"/>
        </a:defRPr>
      </a:lvl6pPr>
      <a:lvl7pPr marL="2743406" algn="l" defTabSz="914468" rtl="0" eaLnBrk="1" latinLnBrk="0" hangingPunct="1">
        <a:defRPr sz="1900" kern="1200">
          <a:solidFill>
            <a:schemeClr val="tx1"/>
          </a:solidFill>
          <a:latin typeface="+mn-lt"/>
          <a:ea typeface="+mn-ea"/>
          <a:cs typeface="+mn-cs"/>
        </a:defRPr>
      </a:lvl7pPr>
      <a:lvl8pPr marL="3200640" algn="l" defTabSz="914468" rtl="0" eaLnBrk="1" latinLnBrk="0" hangingPunct="1">
        <a:defRPr sz="1900" kern="1200">
          <a:solidFill>
            <a:schemeClr val="tx1"/>
          </a:solidFill>
          <a:latin typeface="+mn-lt"/>
          <a:ea typeface="+mn-ea"/>
          <a:cs typeface="+mn-cs"/>
        </a:defRPr>
      </a:lvl8pPr>
      <a:lvl9pPr marL="3657875" algn="l" defTabSz="914468"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jpeg"/><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slide" Target="slide3.xml"/><Relationship Id="rId1" Type="http://schemas.openxmlformats.org/officeDocument/2006/relationships/slideLayout" Target="../slideLayouts/slideLayout8.xml"/><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notesSlide" Target="../notesSlides/notesSlide26.xml"/><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slide" Target="slide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27.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3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slide" Target="slide34.xml"/><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39.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44.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istrator\Desktop\0000000\co120Q11UH5-0.jpg"/>
          <p:cNvPicPr>
            <a:picLocks noChangeAspect="1" noChangeArrowheads="1"/>
          </p:cNvPicPr>
          <p:nvPr/>
        </p:nvPicPr>
        <p:blipFill rotWithShape="1">
          <a:blip r:embed="rId2">
            <a:extLst>
              <a:ext uri="{28A0092B-C50C-407E-A947-70E740481C1C}">
                <a14:useLocalDpi xmlns:a14="http://schemas.microsoft.com/office/drawing/2010/main" val="0"/>
              </a:ext>
            </a:extLst>
          </a:blip>
          <a:srcRect l="1430" t="7291" b="3965"/>
          <a:stretch/>
        </p:blipFill>
        <p:spPr bwMode="auto">
          <a:xfrm>
            <a:off x="0" y="0"/>
            <a:ext cx="12190413" cy="6859588"/>
          </a:xfrm>
          <a:prstGeom prst="rect">
            <a:avLst/>
          </a:prstGeom>
          <a:noFill/>
          <a:extLst>
            <a:ext uri="{909E8E84-426E-40DD-AFC4-6F175D3DCCD1}">
              <a14:hiddenFill xmlns:a14="http://schemas.microsoft.com/office/drawing/2010/main">
                <a:solidFill>
                  <a:srgbClr val="FFFFFF"/>
                </a:solidFill>
              </a14:hiddenFill>
            </a:ext>
          </a:extLst>
        </p:spPr>
      </p:pic>
      <p:grpSp>
        <p:nvGrpSpPr>
          <p:cNvPr id="13" name="组合 12"/>
          <p:cNvGrpSpPr/>
          <p:nvPr/>
        </p:nvGrpSpPr>
        <p:grpSpPr>
          <a:xfrm>
            <a:off x="0" y="3717826"/>
            <a:ext cx="12192000" cy="1537200"/>
            <a:chOff x="0" y="3717826"/>
            <a:chExt cx="12192000" cy="1537200"/>
          </a:xfrm>
        </p:grpSpPr>
        <p:grpSp>
          <p:nvGrpSpPr>
            <p:cNvPr id="18" name="组合 17"/>
            <p:cNvGrpSpPr/>
            <p:nvPr/>
          </p:nvGrpSpPr>
          <p:grpSpPr>
            <a:xfrm>
              <a:off x="0" y="3796898"/>
              <a:ext cx="12192000" cy="1375395"/>
              <a:chOff x="-1524000" y="2705990"/>
              <a:chExt cx="12192000" cy="1375395"/>
            </a:xfrm>
          </p:grpSpPr>
          <p:cxnSp>
            <p:nvCxnSpPr>
              <p:cNvPr id="21" name="直接连接符 20"/>
              <p:cNvCxnSpPr/>
              <p:nvPr/>
            </p:nvCxnSpPr>
            <p:spPr>
              <a:xfrm>
                <a:off x="0" y="2807930"/>
                <a:ext cx="914400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nvGrpSpPr>
              <p:cNvPr id="22" name="组合 21"/>
              <p:cNvGrpSpPr/>
              <p:nvPr/>
            </p:nvGrpSpPr>
            <p:grpSpPr>
              <a:xfrm>
                <a:off x="-1524000" y="2705990"/>
                <a:ext cx="12192000" cy="1375395"/>
                <a:chOff x="-1524000" y="2705990"/>
                <a:chExt cx="12192000" cy="1375395"/>
              </a:xfrm>
            </p:grpSpPr>
            <p:sp>
              <p:nvSpPr>
                <p:cNvPr id="23" name="矩形 22"/>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9" name="矩形 18"/>
            <p:cNvSpPr/>
            <p:nvPr/>
          </p:nvSpPr>
          <p:spPr>
            <a:xfrm>
              <a:off x="1486694" y="3717826"/>
              <a:ext cx="1440000" cy="15372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p:cNvPicPr>
              <a:picLocks noChangeAspect="1"/>
            </p:cNvPicPr>
            <p:nvPr/>
          </p:nvPicPr>
          <p:blipFill rotWithShape="1">
            <a:blip r:embed="rId3">
              <a:extLst>
                <a:ext uri="{28A0092B-C50C-407E-A947-70E740481C1C}">
                  <a14:useLocalDpi xmlns:a14="http://schemas.microsoft.com/office/drawing/2010/main" val="0"/>
                </a:ext>
              </a:extLst>
            </a:blip>
            <a:srcRect l="12968" t="5973" r="76574" b="11701"/>
            <a:stretch/>
          </p:blipFill>
          <p:spPr>
            <a:xfrm>
              <a:off x="1568519" y="3814248"/>
              <a:ext cx="1276351" cy="1265913"/>
            </a:xfrm>
            <a:prstGeom prst="rect">
              <a:avLst/>
            </a:prstGeom>
          </p:spPr>
        </p:pic>
      </p:grpSp>
      <p:sp>
        <p:nvSpPr>
          <p:cNvPr id="17" name="标题 2"/>
          <p:cNvSpPr txBox="1">
            <a:spLocks/>
          </p:cNvSpPr>
          <p:nvPr/>
        </p:nvSpPr>
        <p:spPr>
          <a:xfrm>
            <a:off x="2941104" y="3852747"/>
            <a:ext cx="9261065" cy="122370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zh-CN" sz="3800" kern="100" dirty="0">
                <a:latin typeface="Times New Roman"/>
                <a:ea typeface="微软雅黑" pitchFamily="34" charset="-122"/>
              </a:rPr>
              <a:t>核心突破二　信息筛选、整合与推断</a:t>
            </a:r>
          </a:p>
          <a:p>
            <a:pPr algn="r"/>
            <a:r>
              <a:rPr lang="en-US" altLang="zh-CN" sz="3200" kern="100" dirty="0" smtClean="0">
                <a:latin typeface="Times New Roman"/>
                <a:ea typeface="华文细黑"/>
              </a:rPr>
              <a:t>——</a:t>
            </a:r>
            <a:r>
              <a:rPr lang="zh-CN" altLang="zh-CN" sz="3200" kern="100" dirty="0">
                <a:latin typeface="Times New Roman"/>
                <a:ea typeface="楷体_GB2312" pitchFamily="49" charset="-122"/>
                <a:cs typeface="Times New Roman"/>
              </a:rPr>
              <a:t>准确辨别，合理推断</a:t>
            </a:r>
          </a:p>
        </p:txBody>
      </p:sp>
      <p:sp>
        <p:nvSpPr>
          <p:cNvPr id="10" name="矩形 9"/>
          <p:cNvSpPr/>
          <p:nvPr/>
        </p:nvSpPr>
        <p:spPr>
          <a:xfrm>
            <a:off x="162674" y="3968483"/>
            <a:ext cx="1107996" cy="904863"/>
          </a:xfrm>
          <a:prstGeom prst="rect">
            <a:avLst/>
          </a:prstGeom>
        </p:spPr>
        <p:txBody>
          <a:bodyPr wrap="none">
            <a:spAutoFit/>
          </a:bodyPr>
          <a:lstStyle/>
          <a:p>
            <a:pPr defTabSz="914400">
              <a:spcBef>
                <a:spcPct val="20000"/>
              </a:spcBef>
            </a:pPr>
            <a:r>
              <a:rPr lang="zh-CN" altLang="zh-CN" sz="2400" dirty="0">
                <a:solidFill>
                  <a:schemeClr val="tx1">
                    <a:lumMod val="65000"/>
                    <a:lumOff val="35000"/>
                  </a:schemeClr>
                </a:solidFill>
                <a:latin typeface="Times New Roman" pitchFamily="18" charset="0"/>
                <a:ea typeface="微软雅黑"/>
                <a:cs typeface="Times New Roman" pitchFamily="18" charset="0"/>
              </a:rPr>
              <a:t>第一</a:t>
            </a:r>
            <a:r>
              <a:rPr lang="zh-CN" altLang="zh-CN" sz="2400" dirty="0" smtClean="0">
                <a:solidFill>
                  <a:schemeClr val="tx1">
                    <a:lumMod val="65000"/>
                    <a:lumOff val="35000"/>
                  </a:schemeClr>
                </a:solidFill>
                <a:latin typeface="Times New Roman" pitchFamily="18" charset="0"/>
                <a:ea typeface="微软雅黑"/>
                <a:cs typeface="Times New Roman" pitchFamily="18" charset="0"/>
              </a:rPr>
              <a:t>章</a:t>
            </a:r>
            <a:endParaRPr lang="en-US" altLang="zh-CN" sz="2400" dirty="0" smtClean="0">
              <a:solidFill>
                <a:schemeClr val="tx1">
                  <a:lumMod val="65000"/>
                  <a:lumOff val="35000"/>
                </a:schemeClr>
              </a:solidFill>
              <a:latin typeface="Times New Roman" pitchFamily="18" charset="0"/>
              <a:ea typeface="微软雅黑"/>
              <a:cs typeface="Times New Roman" pitchFamily="18" charset="0"/>
            </a:endParaRPr>
          </a:p>
          <a:p>
            <a:pPr defTabSz="914400">
              <a:spcBef>
                <a:spcPct val="20000"/>
              </a:spcBef>
            </a:pPr>
            <a:r>
              <a:rPr lang="zh-CN" altLang="en-US" sz="2400" dirty="0" smtClean="0">
                <a:solidFill>
                  <a:schemeClr val="tx1">
                    <a:lumMod val="65000"/>
                    <a:lumOff val="35000"/>
                  </a:schemeClr>
                </a:solidFill>
                <a:latin typeface="Times New Roman" pitchFamily="18" charset="0"/>
                <a:ea typeface="微软雅黑"/>
                <a:cs typeface="Times New Roman" pitchFamily="18" charset="0"/>
              </a:rPr>
              <a:t>专题二</a:t>
            </a:r>
            <a:endParaRPr lang="zh-CN" altLang="en-US" sz="2400" dirty="0">
              <a:solidFill>
                <a:schemeClr val="tx1">
                  <a:lumMod val="65000"/>
                  <a:lumOff val="35000"/>
                </a:schemeClr>
              </a:solidFill>
              <a:latin typeface="Times New Roman" pitchFamily="18" charset="0"/>
              <a:ea typeface="微软雅黑"/>
              <a:cs typeface="Times New Roman" pitchFamily="18" charset="0"/>
            </a:endParaRPr>
          </a:p>
        </p:txBody>
      </p:sp>
    </p:spTree>
    <p:extLst>
      <p:ext uri="{BB962C8B-B14F-4D97-AF65-F5344CB8AC3E}">
        <p14:creationId xmlns:p14="http://schemas.microsoft.com/office/powerpoint/2010/main" val="23878705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59532" y="447414"/>
            <a:ext cx="11374157" cy="4001071"/>
          </a:xfrm>
          <a:prstGeom prst="rect">
            <a:avLst/>
          </a:prstGeom>
        </p:spPr>
        <p:txBody>
          <a:bodyPr wrap="square" lIns="121898" tIns="60948" rIns="121898" bIns="60948">
            <a:spAutoFit/>
          </a:bodyPr>
          <a:lstStyle/>
          <a:p>
            <a:pPr indent="714375" algn="just">
              <a:lnSpc>
                <a:spcPct val="150000"/>
              </a:lnSpc>
              <a:spcAft>
                <a:spcPts val="0"/>
              </a:spcAft>
            </a:pPr>
            <a:r>
              <a:rPr lang="en-US" altLang="zh-CN" sz="2800" b="1" kern="100" dirty="0">
                <a:latin typeface="Times New Roman"/>
                <a:ea typeface="华文细黑"/>
                <a:cs typeface="Courier New"/>
              </a:rPr>
              <a:t>(2)</a:t>
            </a:r>
            <a:r>
              <a:rPr lang="zh-CN" altLang="zh-CN" sz="2800" b="1" kern="100" dirty="0">
                <a:latin typeface="Times New Roman"/>
                <a:ea typeface="华文细黑"/>
                <a:cs typeface="Times New Roman"/>
              </a:rPr>
              <a:t>识破</a:t>
            </a:r>
            <a:r>
              <a:rPr lang="en-US" altLang="zh-CN" sz="2800" b="1" kern="100" dirty="0">
                <a:latin typeface="宋体"/>
                <a:ea typeface="华文细黑"/>
                <a:cs typeface="Times New Roman"/>
              </a:rPr>
              <a:t>“</a:t>
            </a:r>
            <a:r>
              <a:rPr lang="zh-CN" altLang="zh-CN" sz="2800" b="1" kern="100" dirty="0">
                <a:latin typeface="Times New Roman"/>
                <a:ea typeface="华文细黑"/>
                <a:cs typeface="Times New Roman"/>
              </a:rPr>
              <a:t>曲解文意</a:t>
            </a:r>
            <a:r>
              <a:rPr lang="en-US" altLang="zh-CN" sz="2800" b="1" kern="100" dirty="0">
                <a:latin typeface="宋体"/>
                <a:ea typeface="华文细黑"/>
                <a:cs typeface="Times New Roman"/>
              </a:rPr>
              <a:t>”</a:t>
            </a:r>
            <a:r>
              <a:rPr lang="zh-CN" altLang="zh-CN" sz="2800" b="1" kern="100" dirty="0">
                <a:latin typeface="Times New Roman"/>
                <a:ea typeface="华文细黑"/>
                <a:cs typeface="Times New Roman"/>
              </a:rPr>
              <a:t>陷阱</a:t>
            </a:r>
            <a:endParaRPr lang="zh-CN" altLang="zh-CN" sz="1050" b="1"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命题人不结合文段的前后语境，对某些词句的含意故意加以曲解，从而导致了错误的分析和概括。</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识破时应从整体上把握材料，把题目中所提供的选项，如对词语的解释、对语段的理解等，还原到材料的对应之处，将选项与原文仔细对照，逐项检查，看选项的表述是否与原文一致。</a:t>
            </a:r>
            <a:endParaRPr lang="zh-CN" altLang="zh-CN" sz="1050" kern="100" dirty="0">
              <a:effectLst/>
              <a:latin typeface="宋体"/>
              <a:cs typeface="Courier New"/>
            </a:endParaRPr>
          </a:p>
        </p:txBody>
      </p:sp>
    </p:spTree>
    <p:extLst>
      <p:ext uri="{BB962C8B-B14F-4D97-AF65-F5344CB8AC3E}">
        <p14:creationId xmlns:p14="http://schemas.microsoft.com/office/powerpoint/2010/main" val="219076469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32301" y="833314"/>
            <a:ext cx="11272852" cy="5940063"/>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请仔细比对原文与选项，看是否存在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曲解文意</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陷阱。</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原文：而《多能鄙事》《便民图纂》等日用类书则以丰富的实例介绍了香药在饮食、保健等日常生活领域如何应用的过程，荤素菜肴、茶酒汤水、肉脯果干中加入香药的例子比比皆是。从记载内容及书写特点来看，香药在日常生活中的消费重点在明初发生了重要转变，从疗疾保健转向了美食调味。元代的营养学专著《饮膳正要》中，关于胡椒应用于饮食的记录多达三十余条，然而在介绍这些食谱之前几乎都先强调其食疗保健功效，而明代的记录则多略去对其治病保健功效的介绍，更强调香药的调味及腌制功能</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
        <p:nvSpPr>
          <p:cNvPr id="7" name="矩形 6"/>
          <p:cNvSpPr>
            <a:spLocks noChangeAspect="1"/>
          </p:cNvSpPr>
          <p:nvPr/>
        </p:nvSpPr>
        <p:spPr>
          <a:xfrm>
            <a:off x="0" y="189434"/>
            <a:ext cx="2062758" cy="51182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2600" b="1" dirty="0">
                <a:solidFill>
                  <a:schemeClr val="bg1"/>
                </a:solidFill>
                <a:latin typeface="微软雅黑" pitchFamily="34" charset="-122"/>
                <a:ea typeface="微软雅黑" pitchFamily="34" charset="-122"/>
                <a:cs typeface="Times New Roman" pitchFamily="18" charset="0"/>
              </a:rPr>
              <a:t>边练边</a:t>
            </a:r>
            <a:r>
              <a:rPr lang="zh-CN" altLang="zh-CN" sz="2600" b="1" dirty="0" smtClean="0">
                <a:solidFill>
                  <a:schemeClr val="bg1"/>
                </a:solidFill>
                <a:latin typeface="微软雅黑" pitchFamily="34" charset="-122"/>
                <a:ea typeface="微软雅黑" pitchFamily="34" charset="-122"/>
                <a:cs typeface="Times New Roman" pitchFamily="18" charset="0"/>
              </a:rPr>
              <a:t>悟</a:t>
            </a:r>
            <a:r>
              <a:rPr lang="en-US" altLang="zh-CN" sz="2600" b="1" dirty="0" smtClean="0">
                <a:solidFill>
                  <a:schemeClr val="bg1"/>
                </a:solidFill>
                <a:latin typeface="Times New Roman" pitchFamily="18" charset="0"/>
                <a:ea typeface="Times New Roman" pitchFamily="18" charset="0"/>
                <a:cs typeface="Times New Roman" pitchFamily="18" charset="0"/>
              </a:rPr>
              <a:t>2</a:t>
            </a:r>
            <a:endParaRPr lang="zh-CN" altLang="en-US" sz="2600" b="1" dirty="0">
              <a:solidFill>
                <a:schemeClr val="bg1"/>
              </a:solidFill>
              <a:latin typeface="Times New Roman" pitchFamily="18" charset="0"/>
              <a:ea typeface="微软雅黑" pitchFamily="34" charset="-122"/>
              <a:cs typeface="Times New Roman" pitchFamily="18" charset="0"/>
            </a:endParaRPr>
          </a:p>
        </p:txBody>
      </p:sp>
    </p:spTree>
    <p:extLst>
      <p:ext uri="{BB962C8B-B14F-4D97-AF65-F5344CB8AC3E}">
        <p14:creationId xmlns:p14="http://schemas.microsoft.com/office/powerpoint/2010/main" val="221936441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68474" y="386408"/>
            <a:ext cx="11499437" cy="3354740"/>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选项：日用类书记载荤素菜肴、茶酒汤水、肉脯果干中加入香药，说明人们已经将香药应用于饮食、保健等日常生活领域而已忽略香药的治病保健功效。</a:t>
            </a:r>
            <a:endParaRPr lang="zh-CN" altLang="zh-CN" sz="1050" kern="100" dirty="0">
              <a:latin typeface="宋体"/>
              <a:cs typeface="Courier New"/>
            </a:endParaRPr>
          </a:p>
          <a:p>
            <a:pPr>
              <a:lnSpc>
                <a:spcPct val="150000"/>
              </a:lnSpc>
            </a:pPr>
            <a:r>
              <a:rPr lang="zh-CN" altLang="zh-CN" sz="2800" kern="100" dirty="0">
                <a:latin typeface="Times New Roman"/>
                <a:ea typeface="华文细黑"/>
                <a:cs typeface="Times New Roman"/>
              </a:rPr>
              <a:t>比对分析：</a:t>
            </a:r>
            <a:r>
              <a:rPr lang="en-US" altLang="zh-CN" sz="2800" kern="100" dirty="0" smtClean="0">
                <a:latin typeface="Times New Roman"/>
                <a:ea typeface="华文细黑"/>
              </a:rPr>
              <a:t>_____________________________________________________</a:t>
            </a:r>
          </a:p>
          <a:p>
            <a:pPr>
              <a:lnSpc>
                <a:spcPct val="150000"/>
              </a:lnSpc>
            </a:pPr>
            <a:r>
              <a:rPr lang="en-US" altLang="zh-CN" sz="2800" kern="100" dirty="0" smtClean="0">
                <a:latin typeface="Times New Roman"/>
                <a:ea typeface="华文细黑"/>
              </a:rPr>
              <a:t>_______________</a:t>
            </a:r>
            <a:r>
              <a:rPr lang="en-US" altLang="zh-CN" sz="2800" kern="100" dirty="0">
                <a:latin typeface="Times New Roman"/>
                <a:ea typeface="华文细黑"/>
              </a:rPr>
              <a:t>_</a:t>
            </a:r>
            <a:r>
              <a:rPr lang="en-US" altLang="zh-CN" sz="2800" kern="100" dirty="0" smtClean="0">
                <a:latin typeface="Times New Roman"/>
                <a:ea typeface="华文细黑"/>
              </a:rPr>
              <a:t>____________________</a:t>
            </a:r>
            <a:endParaRPr lang="zh-CN" altLang="zh-CN" sz="2800" kern="100" dirty="0">
              <a:latin typeface="宋体"/>
              <a:cs typeface="Courier New"/>
            </a:endParaRPr>
          </a:p>
        </p:txBody>
      </p:sp>
      <p:sp>
        <p:nvSpPr>
          <p:cNvPr id="6" name="TextBox 5"/>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7" name="矩形 6"/>
          <p:cNvSpPr/>
          <p:nvPr/>
        </p:nvSpPr>
        <p:spPr>
          <a:xfrm>
            <a:off x="368474" y="2249120"/>
            <a:ext cx="11415364" cy="1415748"/>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smtClean="0">
                <a:solidFill>
                  <a:srgbClr val="C00000"/>
                </a:solidFill>
                <a:latin typeface="Times New Roman"/>
                <a:ea typeface="华文细黑"/>
                <a:cs typeface="Times New Roman"/>
              </a:rPr>
              <a:t>                     </a:t>
            </a:r>
            <a:r>
              <a:rPr lang="zh-CN" altLang="zh-CN" sz="2800" kern="100" dirty="0" smtClean="0">
                <a:solidFill>
                  <a:srgbClr val="C00000"/>
                </a:solidFill>
                <a:latin typeface="Times New Roman"/>
                <a:ea typeface="华文细黑"/>
                <a:cs typeface="Times New Roman"/>
              </a:rPr>
              <a:t>曲解</a:t>
            </a:r>
            <a:r>
              <a:rPr lang="zh-CN" altLang="zh-CN" sz="2800" kern="100" dirty="0">
                <a:solidFill>
                  <a:srgbClr val="C00000"/>
                </a:solidFill>
                <a:latin typeface="Times New Roman"/>
                <a:ea typeface="华文细黑"/>
                <a:cs typeface="Times New Roman"/>
              </a:rPr>
              <a:t>文意。原文对香药的治病保健功效说</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明代的记录</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是</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多略去</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，而选项曲解为</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已忽略</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a:t>
            </a:r>
            <a:endParaRPr lang="zh-CN" altLang="zh-CN" sz="1050" kern="100" dirty="0">
              <a:solidFill>
                <a:srgbClr val="C00000"/>
              </a:solidFill>
              <a:effectLst/>
              <a:latin typeface="宋体"/>
              <a:cs typeface="Courier New"/>
            </a:endParaRPr>
          </a:p>
        </p:txBody>
      </p:sp>
    </p:spTree>
    <p:extLst>
      <p:ext uri="{BB962C8B-B14F-4D97-AF65-F5344CB8AC3E}">
        <p14:creationId xmlns:p14="http://schemas.microsoft.com/office/powerpoint/2010/main" val="133837887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7" grpId="0"/>
      <p:bldP spid="7"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59532" y="447414"/>
            <a:ext cx="11374157" cy="3354740"/>
          </a:xfrm>
          <a:prstGeom prst="rect">
            <a:avLst/>
          </a:prstGeom>
        </p:spPr>
        <p:txBody>
          <a:bodyPr wrap="square" lIns="121898" tIns="60948" rIns="121898" bIns="60948">
            <a:spAutoFit/>
          </a:bodyPr>
          <a:lstStyle/>
          <a:p>
            <a:pPr indent="714375" algn="just">
              <a:lnSpc>
                <a:spcPct val="150000"/>
              </a:lnSpc>
              <a:spcAft>
                <a:spcPts val="0"/>
              </a:spcAft>
            </a:pPr>
            <a:r>
              <a:rPr lang="en-US" altLang="zh-CN" sz="2800" b="1" kern="100" dirty="0">
                <a:latin typeface="Times New Roman"/>
                <a:ea typeface="华文细黑"/>
                <a:cs typeface="Courier New"/>
              </a:rPr>
              <a:t>(3)</a:t>
            </a:r>
            <a:r>
              <a:rPr lang="zh-CN" altLang="zh-CN" sz="2800" b="1" kern="100" dirty="0">
                <a:latin typeface="Times New Roman"/>
                <a:ea typeface="华文细黑"/>
                <a:cs typeface="Times New Roman"/>
              </a:rPr>
              <a:t>识破</a:t>
            </a:r>
            <a:r>
              <a:rPr lang="en-US" altLang="zh-CN" sz="2800" b="1" kern="100" dirty="0">
                <a:latin typeface="宋体"/>
                <a:ea typeface="华文细黑"/>
                <a:cs typeface="Times New Roman"/>
              </a:rPr>
              <a:t>“</a:t>
            </a:r>
            <a:r>
              <a:rPr lang="zh-CN" altLang="zh-CN" sz="2800" b="1" kern="100" dirty="0">
                <a:latin typeface="Times New Roman"/>
                <a:ea typeface="华文细黑"/>
                <a:cs typeface="Times New Roman"/>
              </a:rPr>
              <a:t>无中生有</a:t>
            </a:r>
            <a:r>
              <a:rPr lang="en-US" altLang="zh-CN" sz="2800" b="1" kern="100" dirty="0">
                <a:latin typeface="宋体"/>
                <a:ea typeface="华文细黑"/>
                <a:cs typeface="Times New Roman"/>
              </a:rPr>
              <a:t>”</a:t>
            </a:r>
            <a:r>
              <a:rPr lang="zh-CN" altLang="zh-CN" sz="2800" b="1" kern="100" dirty="0">
                <a:latin typeface="Times New Roman"/>
                <a:ea typeface="华文细黑"/>
                <a:cs typeface="Times New Roman"/>
              </a:rPr>
              <a:t>陷阱</a:t>
            </a:r>
            <a:endParaRPr lang="zh-CN" altLang="zh-CN" sz="1050" b="1"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干扰项的内容在原文中根本找不到根据，或原文中并无此意，而凭空捏造出某种意思，纯属命题者故意提出来迷惑考生的。</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识破时应仔细检查选项内容能否在文中找到依据，或者能否根据原文合理地推断出来。</a:t>
            </a:r>
            <a:endParaRPr lang="zh-CN" altLang="zh-CN" sz="1050" kern="100" dirty="0">
              <a:effectLst/>
              <a:latin typeface="宋体"/>
              <a:cs typeface="Courier New"/>
            </a:endParaRPr>
          </a:p>
        </p:txBody>
      </p:sp>
    </p:spTree>
    <p:extLst>
      <p:ext uri="{BB962C8B-B14F-4D97-AF65-F5344CB8AC3E}">
        <p14:creationId xmlns:p14="http://schemas.microsoft.com/office/powerpoint/2010/main" val="340650582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32301" y="814264"/>
            <a:ext cx="11272852" cy="585747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请仔细比对原文与选项，看是否存在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无中生有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陷阱。</a:t>
            </a:r>
            <a:endParaRPr lang="zh-CN" altLang="zh-CN" sz="2800" kern="100" dirty="0">
              <a:latin typeface="宋体"/>
              <a:cs typeface="Courier New"/>
            </a:endParaRPr>
          </a:p>
          <a:p>
            <a:pPr algn="just">
              <a:lnSpc>
                <a:spcPct val="150000"/>
              </a:lnSpc>
              <a:spcAft>
                <a:spcPts val="0"/>
              </a:spcAft>
            </a:pPr>
            <a:r>
              <a:rPr lang="zh-CN" altLang="zh-CN" sz="2800" kern="100" dirty="0" smtClean="0">
                <a:latin typeface="Times New Roman"/>
                <a:ea typeface="华文细黑"/>
                <a:cs typeface="Times New Roman"/>
              </a:rPr>
              <a:t>原文：这一时期的美学思想必然会在建筑及城市规划上有所反映。从对位于西安的唐大明宫遗址的发掘和对史料的研究来看，大明宫主要建筑把</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以肥为美</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的思想表现得淋漓尽致。丹凤门、玄武门相对，世界上最宽的御道贯穿中轴，从中轴向两边对称延展，中国传统的</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择中对称，无为而治</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古代哲学思想，在对称美学中得以体现。整个大明宫的面积是现存明清故宫的</a:t>
            </a:r>
            <a:r>
              <a:rPr lang="en-US" altLang="zh-CN" sz="2800" kern="100" dirty="0" smtClean="0">
                <a:latin typeface="Times New Roman"/>
                <a:ea typeface="华文细黑"/>
              </a:rPr>
              <a:t>4</a:t>
            </a:r>
            <a:r>
              <a:rPr lang="zh-CN" altLang="zh-CN" sz="2800" kern="100" dirty="0" smtClean="0">
                <a:latin typeface="Times New Roman"/>
                <a:ea typeface="华文细黑"/>
                <a:cs typeface="Times New Roman"/>
              </a:rPr>
              <a:t>倍，如此庞大的唐朝王宫的建筑群规模是后世不可匹敌的，这与当</a:t>
            </a:r>
            <a:r>
              <a:rPr lang="zh-CN" altLang="zh-CN" sz="2800" kern="100" dirty="0">
                <a:latin typeface="Times New Roman"/>
                <a:ea typeface="华文细黑"/>
                <a:cs typeface="Times New Roman"/>
              </a:rPr>
              <a:t>时发达的封建社会经济，以及</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以势壮美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的美学倾向是不可分离的</a:t>
            </a:r>
            <a:r>
              <a:rPr lang="zh-CN" altLang="zh-CN" sz="2800" kern="100" dirty="0" smtClean="0">
                <a:latin typeface="Times New Roman"/>
                <a:ea typeface="华文细黑"/>
                <a:cs typeface="Times New Roman"/>
              </a:rPr>
              <a:t>。</a:t>
            </a:r>
            <a:endParaRPr lang="zh-CN" altLang="zh-CN" sz="2800" kern="100" dirty="0">
              <a:latin typeface="宋体"/>
              <a:cs typeface="Courier New"/>
            </a:endParaRPr>
          </a:p>
        </p:txBody>
      </p:sp>
      <p:sp>
        <p:nvSpPr>
          <p:cNvPr id="7" name="矩形 6"/>
          <p:cNvSpPr>
            <a:spLocks noChangeAspect="1"/>
          </p:cNvSpPr>
          <p:nvPr/>
        </p:nvSpPr>
        <p:spPr>
          <a:xfrm>
            <a:off x="0" y="189434"/>
            <a:ext cx="2062758" cy="51182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2600" b="1" dirty="0">
                <a:solidFill>
                  <a:schemeClr val="bg1"/>
                </a:solidFill>
                <a:latin typeface="微软雅黑" pitchFamily="34" charset="-122"/>
                <a:ea typeface="微软雅黑" pitchFamily="34" charset="-122"/>
                <a:cs typeface="Times New Roman" pitchFamily="18" charset="0"/>
              </a:rPr>
              <a:t>边练边</a:t>
            </a:r>
            <a:r>
              <a:rPr lang="zh-CN" altLang="zh-CN" sz="2600" b="1" dirty="0" smtClean="0">
                <a:solidFill>
                  <a:schemeClr val="bg1"/>
                </a:solidFill>
                <a:latin typeface="微软雅黑" pitchFamily="34" charset="-122"/>
                <a:ea typeface="微软雅黑" pitchFamily="34" charset="-122"/>
                <a:cs typeface="Times New Roman" pitchFamily="18" charset="0"/>
              </a:rPr>
              <a:t>悟</a:t>
            </a:r>
            <a:r>
              <a:rPr lang="en-US" altLang="zh-CN" sz="2600" b="1" dirty="0" smtClean="0">
                <a:solidFill>
                  <a:schemeClr val="bg1"/>
                </a:solidFill>
                <a:latin typeface="Times New Roman" pitchFamily="18" charset="0"/>
                <a:ea typeface="Times New Roman" pitchFamily="18" charset="0"/>
                <a:cs typeface="Times New Roman" pitchFamily="18" charset="0"/>
              </a:rPr>
              <a:t>3</a:t>
            </a:r>
            <a:endParaRPr lang="zh-CN" altLang="en-US" sz="2600" b="1" dirty="0">
              <a:solidFill>
                <a:schemeClr val="bg1"/>
              </a:solidFill>
              <a:latin typeface="Times New Roman" pitchFamily="18" charset="0"/>
              <a:ea typeface="微软雅黑" pitchFamily="34" charset="-122"/>
              <a:cs typeface="Times New Roman" pitchFamily="18" charset="0"/>
            </a:endParaRPr>
          </a:p>
        </p:txBody>
      </p:sp>
    </p:spTree>
    <p:extLst>
      <p:ext uri="{BB962C8B-B14F-4D97-AF65-F5344CB8AC3E}">
        <p14:creationId xmlns:p14="http://schemas.microsoft.com/office/powerpoint/2010/main" val="393148469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68474" y="386408"/>
            <a:ext cx="11415363" cy="4647402"/>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选项：西安的唐大明宫主要建筑把</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以肥为美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的思想表现得淋漓尽致，这是唐代美学思想最主要的体现。</a:t>
            </a:r>
            <a:endParaRPr lang="zh-CN" altLang="zh-CN" sz="1050" kern="100" dirty="0">
              <a:latin typeface="宋体"/>
              <a:cs typeface="Courier New"/>
            </a:endParaRPr>
          </a:p>
          <a:p>
            <a:pPr>
              <a:lnSpc>
                <a:spcPct val="150000"/>
              </a:lnSpc>
            </a:pPr>
            <a:r>
              <a:rPr lang="zh-CN" altLang="zh-CN" sz="2800" kern="100" dirty="0">
                <a:latin typeface="Times New Roman"/>
                <a:ea typeface="华文细黑"/>
                <a:cs typeface="Times New Roman"/>
              </a:rPr>
              <a:t>比对分析：</a:t>
            </a:r>
            <a:r>
              <a:rPr lang="en-US" altLang="zh-CN" sz="2800" kern="100" dirty="0" smtClean="0">
                <a:latin typeface="Times New Roman"/>
                <a:ea typeface="华文细黑"/>
              </a:rPr>
              <a:t>____________________________________________________</a:t>
            </a:r>
          </a:p>
          <a:p>
            <a:pPr>
              <a:lnSpc>
                <a:spcPct val="150000"/>
              </a:lnSpc>
            </a:pPr>
            <a:r>
              <a:rPr lang="en-US" altLang="zh-CN" sz="2800" kern="100" dirty="0" smtClean="0">
                <a:latin typeface="Times New Roman"/>
                <a:ea typeface="华文细黑"/>
              </a:rPr>
              <a:t>__________________________________________________________________________________________________________________________________________________________________</a:t>
            </a:r>
            <a:r>
              <a:rPr lang="en-US" altLang="zh-CN" sz="2800" kern="100" dirty="0">
                <a:latin typeface="Times New Roman"/>
                <a:ea typeface="华文细黑"/>
              </a:rPr>
              <a:t>_</a:t>
            </a:r>
            <a:r>
              <a:rPr lang="en-US" altLang="zh-CN" sz="2800" kern="100" dirty="0" smtClean="0">
                <a:latin typeface="Times New Roman"/>
                <a:ea typeface="华文细黑"/>
              </a:rPr>
              <a:t>_______________________________</a:t>
            </a:r>
            <a:endParaRPr lang="zh-CN" altLang="zh-CN" sz="2800" kern="100" dirty="0">
              <a:latin typeface="宋体"/>
              <a:cs typeface="Courier New"/>
            </a:endParaRPr>
          </a:p>
        </p:txBody>
      </p:sp>
      <p:sp>
        <p:nvSpPr>
          <p:cNvPr id="6" name="TextBox 5"/>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7" name="矩形 6"/>
          <p:cNvSpPr/>
          <p:nvPr/>
        </p:nvSpPr>
        <p:spPr>
          <a:xfrm>
            <a:off x="376163" y="1657488"/>
            <a:ext cx="11190437" cy="270841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smtClean="0">
                <a:solidFill>
                  <a:srgbClr val="C00000"/>
                </a:solidFill>
                <a:latin typeface="Times New Roman"/>
                <a:ea typeface="华文细黑"/>
                <a:cs typeface="Times New Roman"/>
              </a:rPr>
              <a:t>                     </a:t>
            </a:r>
            <a:r>
              <a:rPr lang="zh-CN" altLang="zh-CN" sz="2800" kern="100" dirty="0" smtClean="0">
                <a:solidFill>
                  <a:srgbClr val="C00000"/>
                </a:solidFill>
                <a:latin typeface="Times New Roman"/>
                <a:ea typeface="华文细黑"/>
                <a:cs typeface="Times New Roman"/>
              </a:rPr>
              <a:t>无中生有</a:t>
            </a:r>
            <a:r>
              <a:rPr lang="zh-CN" altLang="zh-CN" sz="2800" kern="100" spc="-600" dirty="0">
                <a:solidFill>
                  <a:srgbClr val="C00000"/>
                </a:solidFill>
                <a:latin typeface="Times New Roman"/>
                <a:ea typeface="华文细黑"/>
                <a:cs typeface="Times New Roman"/>
              </a:rPr>
              <a:t>。</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这是唐代美学思想最主要的体现</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错</a:t>
            </a:r>
            <a:r>
              <a:rPr lang="zh-CN" altLang="zh-CN" sz="2800" kern="100" spc="-600" dirty="0">
                <a:solidFill>
                  <a:srgbClr val="C00000"/>
                </a:solidFill>
                <a:latin typeface="Times New Roman"/>
                <a:ea typeface="华文细黑"/>
                <a:cs typeface="Times New Roman"/>
              </a:rPr>
              <a:t>，</a:t>
            </a:r>
            <a:r>
              <a:rPr lang="zh-CN" altLang="zh-CN" sz="2800" kern="100" dirty="0">
                <a:solidFill>
                  <a:srgbClr val="C00000"/>
                </a:solidFill>
                <a:latin typeface="Times New Roman"/>
                <a:ea typeface="华文细黑"/>
                <a:cs typeface="Times New Roman"/>
              </a:rPr>
              <a:t>原文只是说</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这一时期的美学思想必然会在建筑及城市规划上有所反映</a:t>
            </a:r>
            <a:r>
              <a:rPr lang="en-US" altLang="zh-CN" sz="2800" kern="100" dirty="0">
                <a:solidFill>
                  <a:srgbClr val="C00000"/>
                </a:solidFill>
                <a:latin typeface="宋体"/>
                <a:ea typeface="华文细黑"/>
                <a:cs typeface="Times New Roman"/>
              </a:rPr>
              <a:t>”</a:t>
            </a:r>
            <a:r>
              <a:rPr lang="zh-CN" altLang="zh-CN" sz="2800" kern="100" spc="-600" dirty="0">
                <a:solidFill>
                  <a:srgbClr val="C00000"/>
                </a:solidFill>
                <a:latin typeface="Times New Roman"/>
                <a:ea typeface="华文细黑"/>
                <a:cs typeface="Times New Roman"/>
              </a:rPr>
              <a:t>，</a:t>
            </a:r>
            <a:r>
              <a:rPr lang="zh-CN" altLang="zh-CN" sz="2800" kern="100" dirty="0">
                <a:solidFill>
                  <a:srgbClr val="C00000"/>
                </a:solidFill>
                <a:latin typeface="Times New Roman"/>
                <a:ea typeface="华文细黑"/>
                <a:cs typeface="Times New Roman"/>
              </a:rPr>
              <a:t>后文还提及了</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对称美</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以势壮美</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等，故大明宫</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以肥为美</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只是唐代美学思想在建筑上的体现之一</a:t>
            </a:r>
            <a:r>
              <a:rPr lang="zh-CN" altLang="zh-CN" sz="2800" kern="100" spc="-600" dirty="0">
                <a:solidFill>
                  <a:srgbClr val="C00000"/>
                </a:solidFill>
                <a:latin typeface="Times New Roman"/>
                <a:ea typeface="华文细黑"/>
                <a:cs typeface="Times New Roman"/>
              </a:rPr>
              <a:t>，</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最主要的体现</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这一说法无中生有</a:t>
            </a:r>
            <a:r>
              <a:rPr lang="zh-CN" altLang="zh-CN" sz="2800" kern="100" spc="-600" dirty="0">
                <a:solidFill>
                  <a:srgbClr val="C00000"/>
                </a:solidFill>
                <a:latin typeface="Times New Roman"/>
                <a:ea typeface="华文细黑"/>
                <a:cs typeface="Times New Roman"/>
              </a:rPr>
              <a:t>。</a:t>
            </a:r>
          </a:p>
        </p:txBody>
      </p:sp>
    </p:spTree>
    <p:extLst>
      <p:ext uri="{BB962C8B-B14F-4D97-AF65-F5344CB8AC3E}">
        <p14:creationId xmlns:p14="http://schemas.microsoft.com/office/powerpoint/2010/main" val="37086714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7" grpId="0"/>
      <p:bldP spid="7"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28168" y="405458"/>
            <a:ext cx="11039646" cy="4647402"/>
          </a:xfrm>
          <a:prstGeom prst="rect">
            <a:avLst/>
          </a:prstGeom>
        </p:spPr>
        <p:txBody>
          <a:bodyPr wrap="square" lIns="121898" tIns="60948" rIns="121898" bIns="60948">
            <a:spAutoFit/>
          </a:bodyPr>
          <a:lstStyle/>
          <a:p>
            <a:pPr indent="714375" algn="just">
              <a:lnSpc>
                <a:spcPct val="150000"/>
              </a:lnSpc>
              <a:spcAft>
                <a:spcPts val="0"/>
              </a:spcAft>
            </a:pPr>
            <a:r>
              <a:rPr lang="en-US" altLang="zh-CN" sz="2800" b="1" kern="100" dirty="0">
                <a:latin typeface="Times New Roman"/>
                <a:ea typeface="华文细黑"/>
                <a:cs typeface="Courier New"/>
              </a:rPr>
              <a:t>(4)</a:t>
            </a:r>
            <a:r>
              <a:rPr lang="zh-CN" altLang="zh-CN" sz="2800" b="1" kern="100" dirty="0">
                <a:latin typeface="Times New Roman"/>
                <a:ea typeface="华文细黑"/>
                <a:cs typeface="Times New Roman"/>
              </a:rPr>
              <a:t>识破</a:t>
            </a:r>
            <a:r>
              <a:rPr lang="en-US" altLang="zh-CN" sz="2800" b="1" kern="100" dirty="0">
                <a:latin typeface="宋体"/>
                <a:ea typeface="华文细黑"/>
                <a:cs typeface="Times New Roman"/>
              </a:rPr>
              <a:t>“</a:t>
            </a:r>
            <a:r>
              <a:rPr lang="zh-CN" altLang="zh-CN" sz="2800" b="1" kern="100" dirty="0">
                <a:latin typeface="Times New Roman"/>
                <a:ea typeface="华文细黑"/>
                <a:cs typeface="Times New Roman"/>
              </a:rPr>
              <a:t>因果混乱</a:t>
            </a:r>
            <a:r>
              <a:rPr lang="en-US" altLang="zh-CN" sz="2800" b="1" kern="100" dirty="0">
                <a:latin typeface="宋体"/>
                <a:ea typeface="华文细黑"/>
                <a:cs typeface="Times New Roman"/>
              </a:rPr>
              <a:t>”</a:t>
            </a:r>
            <a:r>
              <a:rPr lang="zh-CN" altLang="zh-CN" sz="2800" b="1" kern="100" dirty="0">
                <a:latin typeface="Times New Roman"/>
                <a:ea typeface="华文细黑"/>
                <a:cs typeface="Times New Roman"/>
              </a:rPr>
              <a:t>陷阱</a:t>
            </a:r>
            <a:endParaRPr lang="zh-CN" altLang="zh-CN" sz="1050" b="1"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因果混乱有三种情况：一是因果颠倒，指选项在因果</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或条件</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关系上，故意把原材料中的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因</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或条件</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变成</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果</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，或把</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果</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变成</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因</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或条件</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等；二是一果多因，转述时故意漏掉一个原因；三是强加因果关系，即把本无因果关系的两个事物硬说成有因果关系。</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识破时须关注原文与选项中表因果关系的词语，看因果关系是否混乱。</a:t>
            </a:r>
            <a:endParaRPr lang="zh-CN" altLang="zh-CN" sz="1050" kern="100" dirty="0">
              <a:effectLst/>
              <a:latin typeface="宋体"/>
              <a:cs typeface="Courier New"/>
            </a:endParaRPr>
          </a:p>
        </p:txBody>
      </p:sp>
    </p:spTree>
    <p:extLst>
      <p:ext uri="{BB962C8B-B14F-4D97-AF65-F5344CB8AC3E}">
        <p14:creationId xmlns:p14="http://schemas.microsoft.com/office/powerpoint/2010/main" val="137686940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32301" y="814264"/>
            <a:ext cx="11272852" cy="5211146"/>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请仔细比对原文与选项，看是否存在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因果混乱</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陷阱。</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原文：从外部条件来看，唐代自信开放的治世之道也是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以肥为美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观念形成的原因之一。随着社会经济与西方的交流，略带</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野性</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粗犷</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西方文化被源源不断地注入东土。有学者认为，唐代诗人李白，很有可能就出生于碎叶城，碎叶城即今天的吉尔吉斯斯坦，或许正是东西方文化的共同影响，激发出诗人李白特有的浪漫主义情怀与大胆的想象力。而唐朝皇帝多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胡人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血统，</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胡人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，即我国西北少数民族旧时的统称</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
        <p:nvSpPr>
          <p:cNvPr id="7" name="矩形 6"/>
          <p:cNvSpPr>
            <a:spLocks noChangeAspect="1"/>
          </p:cNvSpPr>
          <p:nvPr/>
        </p:nvSpPr>
        <p:spPr>
          <a:xfrm>
            <a:off x="0" y="189434"/>
            <a:ext cx="2062758" cy="51182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2600" b="1" dirty="0">
                <a:solidFill>
                  <a:schemeClr val="bg1"/>
                </a:solidFill>
                <a:latin typeface="微软雅黑" pitchFamily="34" charset="-122"/>
                <a:ea typeface="微软雅黑" pitchFamily="34" charset="-122"/>
                <a:cs typeface="Times New Roman" pitchFamily="18" charset="0"/>
              </a:rPr>
              <a:t>边练边</a:t>
            </a:r>
            <a:r>
              <a:rPr lang="zh-CN" altLang="zh-CN" sz="2600" b="1" dirty="0" smtClean="0">
                <a:solidFill>
                  <a:schemeClr val="bg1"/>
                </a:solidFill>
                <a:latin typeface="微软雅黑" pitchFamily="34" charset="-122"/>
                <a:ea typeface="微软雅黑" pitchFamily="34" charset="-122"/>
                <a:cs typeface="Times New Roman" pitchFamily="18" charset="0"/>
              </a:rPr>
              <a:t>悟</a:t>
            </a:r>
            <a:r>
              <a:rPr lang="en-US" altLang="zh-CN" sz="2600" b="1" dirty="0" smtClean="0">
                <a:solidFill>
                  <a:schemeClr val="bg1"/>
                </a:solidFill>
                <a:latin typeface="Times New Roman" pitchFamily="18" charset="0"/>
                <a:ea typeface="Times New Roman" pitchFamily="18" charset="0"/>
                <a:cs typeface="Times New Roman" pitchFamily="18" charset="0"/>
              </a:rPr>
              <a:t>4</a:t>
            </a:r>
            <a:endParaRPr lang="zh-CN" altLang="en-US" sz="2600" b="1" dirty="0">
              <a:solidFill>
                <a:schemeClr val="bg1"/>
              </a:solidFill>
              <a:latin typeface="Times New Roman" pitchFamily="18" charset="0"/>
              <a:ea typeface="微软雅黑" pitchFamily="34" charset="-122"/>
              <a:cs typeface="Times New Roman" pitchFamily="18" charset="0"/>
            </a:endParaRPr>
          </a:p>
        </p:txBody>
      </p:sp>
    </p:spTree>
    <p:extLst>
      <p:ext uri="{BB962C8B-B14F-4D97-AF65-F5344CB8AC3E}">
        <p14:creationId xmlns:p14="http://schemas.microsoft.com/office/powerpoint/2010/main" val="224420696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68474" y="435094"/>
            <a:ext cx="11415363" cy="3354740"/>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选项：唐代自信开放的治世之道和西方文化被源源不断地注入东土，以及唐代皇帝带有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胡人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血统，是唐代</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以肥为美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观念形成的原因。</a:t>
            </a:r>
            <a:endParaRPr lang="zh-CN" altLang="zh-CN" sz="1050" kern="100" dirty="0">
              <a:latin typeface="宋体"/>
              <a:cs typeface="Courier New"/>
            </a:endParaRPr>
          </a:p>
          <a:p>
            <a:pPr>
              <a:lnSpc>
                <a:spcPct val="150000"/>
              </a:lnSpc>
            </a:pPr>
            <a:r>
              <a:rPr lang="zh-CN" altLang="zh-CN" sz="2800" kern="100" dirty="0">
                <a:latin typeface="Times New Roman"/>
                <a:ea typeface="华文细黑"/>
                <a:cs typeface="Times New Roman"/>
              </a:rPr>
              <a:t>比对分析：</a:t>
            </a:r>
            <a:r>
              <a:rPr lang="en-US" altLang="zh-CN" sz="2800" kern="100" dirty="0" smtClean="0">
                <a:latin typeface="Times New Roman"/>
                <a:ea typeface="华文细黑"/>
              </a:rPr>
              <a:t>____________________________________________________</a:t>
            </a:r>
          </a:p>
          <a:p>
            <a:pPr>
              <a:lnSpc>
                <a:spcPct val="150000"/>
              </a:lnSpc>
            </a:pPr>
            <a:r>
              <a:rPr lang="en-US" altLang="zh-CN" sz="2800" kern="100" dirty="0" smtClean="0">
                <a:latin typeface="Times New Roman"/>
                <a:ea typeface="华文细黑"/>
              </a:rPr>
              <a:t>________________________________________________________________________________________________________________________</a:t>
            </a:r>
            <a:endParaRPr lang="zh-CN" altLang="zh-CN" sz="2800" kern="100" dirty="0">
              <a:latin typeface="宋体"/>
              <a:cs typeface="Courier New"/>
            </a:endParaRPr>
          </a:p>
        </p:txBody>
      </p:sp>
      <p:sp>
        <p:nvSpPr>
          <p:cNvPr id="6" name="TextBox 5"/>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7" name="矩形 6"/>
          <p:cNvSpPr/>
          <p:nvPr/>
        </p:nvSpPr>
        <p:spPr>
          <a:xfrm>
            <a:off x="387524" y="1704433"/>
            <a:ext cx="11190437" cy="2062079"/>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smtClean="0">
                <a:solidFill>
                  <a:srgbClr val="C00000"/>
                </a:solidFill>
                <a:latin typeface="Times New Roman"/>
                <a:ea typeface="华文细黑"/>
                <a:cs typeface="Times New Roman"/>
              </a:rPr>
              <a:t>                     </a:t>
            </a:r>
            <a:r>
              <a:rPr lang="zh-CN" altLang="zh-CN" sz="2800" kern="100" dirty="0" smtClean="0">
                <a:solidFill>
                  <a:srgbClr val="C00000"/>
                </a:solidFill>
                <a:latin typeface="Times New Roman"/>
                <a:ea typeface="华文细黑"/>
                <a:cs typeface="Times New Roman"/>
              </a:rPr>
              <a:t>因果</a:t>
            </a:r>
            <a:r>
              <a:rPr lang="zh-CN" altLang="zh-CN" sz="2800" kern="100" dirty="0">
                <a:solidFill>
                  <a:srgbClr val="C00000"/>
                </a:solidFill>
                <a:latin typeface="Times New Roman"/>
                <a:ea typeface="华文细黑"/>
                <a:cs typeface="Times New Roman"/>
              </a:rPr>
              <a:t>混乱。</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西方文化被源源不断地注入东土</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唐代皇帝带有</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胡人</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血统</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不是唐代</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以肥为美</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观念形成的原因，而</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自信开放的治世之道</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只是</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以肥为美</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观念形成的原因之一。</a:t>
            </a:r>
            <a:endParaRPr lang="zh-CN" altLang="zh-CN" sz="1050" kern="100" dirty="0">
              <a:solidFill>
                <a:srgbClr val="C00000"/>
              </a:solidFill>
              <a:effectLst/>
              <a:latin typeface="宋体"/>
              <a:cs typeface="Courier New"/>
            </a:endParaRPr>
          </a:p>
        </p:txBody>
      </p:sp>
    </p:spTree>
    <p:extLst>
      <p:ext uri="{BB962C8B-B14F-4D97-AF65-F5344CB8AC3E}">
        <p14:creationId xmlns:p14="http://schemas.microsoft.com/office/powerpoint/2010/main" val="32707221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7" grpId="0"/>
      <p:bldP spid="7"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68474" y="458416"/>
            <a:ext cx="11415363" cy="4647402"/>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原文：儒法二家的思想无论从世界观、人生观基础，还是从人生的理想和达到的方法途径看都是对立的，因而二者具有不相容性。</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选项：儒法二家的思想具有不相容性，所以两家思想无论是在世界观、人生观基础上，还是在人生理想和达到的方法途径上都是对立的。</a:t>
            </a:r>
            <a:endParaRPr lang="zh-CN" altLang="zh-CN" sz="1050" kern="100" dirty="0">
              <a:latin typeface="宋体"/>
              <a:cs typeface="Courier New"/>
            </a:endParaRPr>
          </a:p>
          <a:p>
            <a:pPr>
              <a:lnSpc>
                <a:spcPct val="150000"/>
              </a:lnSpc>
            </a:pPr>
            <a:r>
              <a:rPr lang="zh-CN" altLang="zh-CN" sz="2800" kern="100" dirty="0">
                <a:latin typeface="Times New Roman"/>
                <a:ea typeface="华文细黑"/>
                <a:cs typeface="Times New Roman"/>
              </a:rPr>
              <a:t>比对分析：</a:t>
            </a:r>
            <a:r>
              <a:rPr lang="en-US" altLang="zh-CN" sz="2800" kern="100" dirty="0" smtClean="0">
                <a:latin typeface="Times New Roman"/>
                <a:ea typeface="华文细黑"/>
              </a:rPr>
              <a:t>____________________________________________________</a:t>
            </a:r>
          </a:p>
          <a:p>
            <a:pPr>
              <a:lnSpc>
                <a:spcPct val="150000"/>
              </a:lnSpc>
            </a:pPr>
            <a:r>
              <a:rPr lang="en-US" altLang="zh-CN" sz="2800" kern="100" dirty="0" smtClean="0">
                <a:latin typeface="Times New Roman"/>
                <a:ea typeface="华文细黑"/>
              </a:rPr>
              <a:t>_________________________________________________________________________________________</a:t>
            </a:r>
            <a:endParaRPr lang="zh-CN" altLang="zh-CN" sz="2800" kern="100" dirty="0">
              <a:latin typeface="宋体"/>
              <a:cs typeface="Courier New"/>
            </a:endParaRPr>
          </a:p>
        </p:txBody>
      </p:sp>
      <p:sp>
        <p:nvSpPr>
          <p:cNvPr id="6" name="TextBox 5"/>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7" name="矩形 6"/>
          <p:cNvSpPr/>
          <p:nvPr/>
        </p:nvSpPr>
        <p:spPr>
          <a:xfrm>
            <a:off x="435149" y="2985799"/>
            <a:ext cx="11079641" cy="2062079"/>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smtClean="0">
                <a:solidFill>
                  <a:srgbClr val="C00000"/>
                </a:solidFill>
                <a:latin typeface="Times New Roman"/>
                <a:ea typeface="华文细黑"/>
                <a:cs typeface="Times New Roman"/>
              </a:rPr>
              <a:t>                    </a:t>
            </a:r>
            <a:r>
              <a:rPr lang="zh-CN" altLang="zh-CN" sz="2800" kern="100" dirty="0" smtClean="0">
                <a:solidFill>
                  <a:srgbClr val="C00000"/>
                </a:solidFill>
                <a:latin typeface="Times New Roman"/>
                <a:ea typeface="华文细黑"/>
                <a:cs typeface="Times New Roman"/>
              </a:rPr>
              <a:t>因果</a:t>
            </a:r>
            <a:r>
              <a:rPr lang="zh-CN" altLang="zh-CN" sz="2800" kern="100" dirty="0">
                <a:solidFill>
                  <a:srgbClr val="C00000"/>
                </a:solidFill>
                <a:latin typeface="Times New Roman"/>
                <a:ea typeface="华文细黑"/>
                <a:cs typeface="Times New Roman"/>
              </a:rPr>
              <a:t>倒置。原文是说因为</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儒法二家的思想无论从世界观、人生观基础，还是从人生的理想和达到的方法途径看都是对立的</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，所以</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二者具有不相容性</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a:t>
            </a:r>
            <a:endParaRPr lang="zh-CN" altLang="zh-CN" sz="1050" kern="100" dirty="0">
              <a:solidFill>
                <a:srgbClr val="C00000"/>
              </a:solidFill>
              <a:effectLst/>
              <a:latin typeface="宋体"/>
              <a:cs typeface="Courier New"/>
            </a:endParaRPr>
          </a:p>
        </p:txBody>
      </p:sp>
    </p:spTree>
    <p:extLst>
      <p:ext uri="{BB962C8B-B14F-4D97-AF65-F5344CB8AC3E}">
        <p14:creationId xmlns:p14="http://schemas.microsoft.com/office/powerpoint/2010/main" val="9022199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7" grpId="0"/>
      <p:bldP spid="7"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5" name="直接连接符 24"/>
          <p:cNvCxnSpPr/>
          <p:nvPr/>
        </p:nvCxnSpPr>
        <p:spPr>
          <a:xfrm>
            <a:off x="4484550" y="2971324"/>
            <a:ext cx="4852800" cy="0"/>
          </a:xfrm>
          <a:prstGeom prst="line">
            <a:avLst/>
          </a:prstGeom>
        </p:spPr>
        <p:style>
          <a:lnRef idx="1">
            <a:schemeClr val="accent1"/>
          </a:lnRef>
          <a:fillRef idx="0">
            <a:schemeClr val="accent1"/>
          </a:fillRef>
          <a:effectRef idx="0">
            <a:schemeClr val="accent1"/>
          </a:effectRef>
          <a:fontRef idx="minor">
            <a:schemeClr val="tx1"/>
          </a:fontRef>
        </p:style>
      </p:cxnSp>
      <p:sp>
        <p:nvSpPr>
          <p:cNvPr id="27" name="TextBox 26">
            <a:hlinkClick r:id="rId2" action="ppaction://hlinksldjump"/>
          </p:cNvPr>
          <p:cNvSpPr txBox="1"/>
          <p:nvPr/>
        </p:nvSpPr>
        <p:spPr>
          <a:xfrm>
            <a:off x="4484550" y="2448104"/>
            <a:ext cx="4852800" cy="523220"/>
          </a:xfrm>
          <a:prstGeom prst="rect">
            <a:avLst/>
          </a:prstGeom>
          <a:noFill/>
        </p:spPr>
        <p:txBody>
          <a:bodyPr wrap="square" rtlCol="0">
            <a:spAutoFit/>
          </a:bodyPr>
          <a:lstStyle/>
          <a:p>
            <a:r>
              <a:rPr lang="zh-CN" altLang="en-US" sz="2800" b="1" dirty="0" smtClean="0">
                <a:solidFill>
                  <a:srgbClr val="3114AC"/>
                </a:solidFill>
                <a:latin typeface="Times New Roman" pitchFamily="18" charset="0"/>
                <a:ea typeface="微软雅黑" pitchFamily="34" charset="-122"/>
                <a:cs typeface="Times New Roman" pitchFamily="18" charset="0"/>
              </a:rPr>
              <a:t>辨别已有信息的正误</a:t>
            </a:r>
            <a:endParaRPr lang="zh-CN" altLang="en-US" sz="2800" b="1" dirty="0">
              <a:solidFill>
                <a:srgbClr val="3114AC"/>
              </a:solidFill>
              <a:latin typeface="Times New Roman" pitchFamily="18" charset="0"/>
              <a:ea typeface="微软雅黑" pitchFamily="34" charset="-122"/>
              <a:cs typeface="Times New Roman" pitchFamily="18" charset="0"/>
            </a:endParaRPr>
          </a:p>
        </p:txBody>
      </p:sp>
      <p:sp>
        <p:nvSpPr>
          <p:cNvPr id="37" name="TextBox 36">
            <a:hlinkClick r:id="rId3" action="ppaction://hlinksldjump"/>
          </p:cNvPr>
          <p:cNvSpPr txBox="1"/>
          <p:nvPr/>
        </p:nvSpPr>
        <p:spPr>
          <a:xfrm>
            <a:off x="4484550" y="3556837"/>
            <a:ext cx="4852800" cy="523220"/>
          </a:xfrm>
          <a:prstGeom prst="rect">
            <a:avLst/>
          </a:prstGeom>
          <a:noFill/>
        </p:spPr>
        <p:txBody>
          <a:bodyPr wrap="square" rtlCol="0">
            <a:spAutoFit/>
          </a:bodyPr>
          <a:lstStyle/>
          <a:p>
            <a:r>
              <a:rPr lang="zh-CN" altLang="en-US" sz="2800" b="1" dirty="0" smtClean="0">
                <a:solidFill>
                  <a:srgbClr val="3114AC"/>
                </a:solidFill>
                <a:latin typeface="Times New Roman" pitchFamily="18" charset="0"/>
                <a:ea typeface="微软雅黑" pitchFamily="34" charset="-122"/>
                <a:cs typeface="Times New Roman" pitchFamily="18" charset="0"/>
              </a:rPr>
              <a:t>推断隐含信息的合理与否</a:t>
            </a:r>
            <a:endParaRPr lang="zh-CN" altLang="en-US" sz="2800" b="1" dirty="0">
              <a:solidFill>
                <a:srgbClr val="3114AC"/>
              </a:solidFill>
              <a:latin typeface="Times New Roman" pitchFamily="18" charset="0"/>
              <a:ea typeface="微软雅黑" pitchFamily="34" charset="-122"/>
              <a:cs typeface="Times New Roman" pitchFamily="18" charset="0"/>
            </a:endParaRPr>
          </a:p>
        </p:txBody>
      </p:sp>
      <p:cxnSp>
        <p:nvCxnSpPr>
          <p:cNvPr id="38" name="直接连接符 37"/>
          <p:cNvCxnSpPr/>
          <p:nvPr/>
        </p:nvCxnSpPr>
        <p:spPr>
          <a:xfrm>
            <a:off x="4484550" y="4077866"/>
            <a:ext cx="4852800" cy="0"/>
          </a:xfrm>
          <a:prstGeom prst="line">
            <a:avLst/>
          </a:prstGeom>
        </p:spPr>
        <p:style>
          <a:lnRef idx="1">
            <a:schemeClr val="accent1"/>
          </a:lnRef>
          <a:fillRef idx="0">
            <a:schemeClr val="accent1"/>
          </a:fillRef>
          <a:effectRef idx="0">
            <a:schemeClr val="accent1"/>
          </a:effectRef>
          <a:fontRef idx="minor">
            <a:schemeClr val="tx1"/>
          </a:fontRef>
        </p:style>
      </p:cxnSp>
      <p:pic>
        <p:nvPicPr>
          <p:cNvPr id="10" name="Picture 5" descr="D:\图\大二轮\f63d7874a582bced68decc1bd584b79b.jpg"/>
          <p:cNvPicPr>
            <a:picLocks noChangeArrowheads="1"/>
          </p:cNvPicPr>
          <p:nvPr/>
        </p:nvPicPr>
        <p:blipFill rotWithShape="1">
          <a:blip r:embed="rId4">
            <a:extLst>
              <a:ext uri="{28A0092B-C50C-407E-A947-70E740481C1C}">
                <a14:useLocalDpi xmlns:a14="http://schemas.microsoft.com/office/drawing/2010/main" val="0"/>
              </a:ext>
            </a:extLst>
          </a:blip>
          <a:srcRect l="23469" t="526" r="57697"/>
          <a:stretch/>
        </p:blipFill>
        <p:spPr bwMode="auto">
          <a:xfrm>
            <a:off x="0" y="1588"/>
            <a:ext cx="2088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0" y="0"/>
            <a:ext cx="2088701" cy="523220"/>
          </a:xfrm>
          <a:prstGeom prst="rect">
            <a:avLst/>
          </a:prstGeom>
          <a:solidFill>
            <a:schemeClr val="tx2">
              <a:lumMod val="60000"/>
              <a:lumOff val="40000"/>
              <a:alpha val="52000"/>
            </a:schemeClr>
          </a:solidFill>
        </p:spPr>
        <p:txBody>
          <a:bodyPr wrap="square" rtlCol="0">
            <a:spAutoFit/>
          </a:bodyPr>
          <a:lstStyle/>
          <a:p>
            <a:pPr algn="ctr"/>
            <a:r>
              <a:rPr lang="zh-CN" altLang="en-US" sz="2800" b="1" dirty="0" smtClean="0">
                <a:solidFill>
                  <a:schemeClr val="bg1"/>
                </a:solidFill>
                <a:latin typeface="微软雅黑" pitchFamily="34" charset="-122"/>
                <a:ea typeface="微软雅黑" pitchFamily="34" charset="-122"/>
              </a:rPr>
              <a:t>内容索引</a:t>
            </a:r>
            <a:endParaRPr lang="zh-CN" altLang="en-US" sz="28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1361814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609701" y="522904"/>
            <a:ext cx="11039646" cy="5293733"/>
          </a:xfrm>
          <a:prstGeom prst="rect">
            <a:avLst/>
          </a:prstGeom>
        </p:spPr>
        <p:txBody>
          <a:bodyPr wrap="square" lIns="121898" tIns="60948" rIns="121898" bIns="60948">
            <a:spAutoFit/>
          </a:bodyPr>
          <a:lstStyle/>
          <a:p>
            <a:pPr indent="714375" algn="just">
              <a:lnSpc>
                <a:spcPct val="150000"/>
              </a:lnSpc>
              <a:spcAft>
                <a:spcPts val="0"/>
              </a:spcAft>
            </a:pPr>
            <a:r>
              <a:rPr lang="en-US" altLang="zh-CN" sz="2800" b="1" kern="100" dirty="0">
                <a:latin typeface="Times New Roman"/>
                <a:ea typeface="华文细黑"/>
                <a:cs typeface="Courier New"/>
              </a:rPr>
              <a:t>(5)</a:t>
            </a:r>
            <a:r>
              <a:rPr lang="zh-CN" altLang="zh-CN" sz="2800" b="1" kern="100" dirty="0">
                <a:latin typeface="Times New Roman"/>
                <a:ea typeface="华文细黑"/>
                <a:cs typeface="Times New Roman"/>
              </a:rPr>
              <a:t>识破</a:t>
            </a:r>
            <a:r>
              <a:rPr lang="en-US" altLang="zh-CN" sz="2800" b="1" kern="100" dirty="0">
                <a:latin typeface="宋体"/>
                <a:ea typeface="华文细黑"/>
                <a:cs typeface="Times New Roman"/>
              </a:rPr>
              <a:t>“</a:t>
            </a:r>
            <a:r>
              <a:rPr lang="zh-CN" altLang="zh-CN" sz="2800" b="1" kern="100" dirty="0">
                <a:latin typeface="Times New Roman"/>
                <a:ea typeface="华文细黑"/>
                <a:cs typeface="Times New Roman"/>
              </a:rPr>
              <a:t>以偏概全</a:t>
            </a:r>
            <a:r>
              <a:rPr lang="en-US" altLang="zh-CN" sz="2800" b="1" kern="100" dirty="0">
                <a:latin typeface="宋体"/>
                <a:ea typeface="华文细黑"/>
                <a:cs typeface="Times New Roman"/>
              </a:rPr>
              <a:t>”</a:t>
            </a:r>
            <a:r>
              <a:rPr lang="zh-CN" altLang="zh-CN" sz="2800" b="1" kern="100" dirty="0">
                <a:latin typeface="Times New Roman"/>
                <a:ea typeface="华文细黑"/>
                <a:cs typeface="Times New Roman"/>
              </a:rPr>
              <a:t>陷阱</a:t>
            </a:r>
            <a:endParaRPr lang="zh-CN" altLang="zh-CN" sz="1050" b="1"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命题者设计选项时故意增删、改动文中表示范围限制或表示程度轻重的词语来干扰考生，主要包括以部分代整体</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或以整体代部分</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、以个别代一般</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或以一般代个别</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、以特殊代普遍等，从而使考生作出错误的判断。</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识破时需注意原文重要词语前面的表程度、范围、数量、频率等起修饰与限制作用的关键词。如少数、部分，全、都，特别、十分、稍微，通常、偶尔等。</a:t>
            </a:r>
            <a:endParaRPr lang="zh-CN" altLang="zh-CN" sz="1050" kern="100" dirty="0">
              <a:effectLst/>
              <a:latin typeface="宋体"/>
              <a:cs typeface="Courier New"/>
            </a:endParaRPr>
          </a:p>
        </p:txBody>
      </p:sp>
    </p:spTree>
    <p:extLst>
      <p:ext uri="{BB962C8B-B14F-4D97-AF65-F5344CB8AC3E}">
        <p14:creationId xmlns:p14="http://schemas.microsoft.com/office/powerpoint/2010/main" val="286456893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32301" y="655390"/>
            <a:ext cx="11272852" cy="6084462"/>
          </a:xfrm>
          <a:prstGeom prst="rect">
            <a:avLst/>
          </a:prstGeom>
        </p:spPr>
        <p:txBody>
          <a:bodyPr wrap="square" lIns="121898" tIns="60948" rIns="121898" bIns="60948">
            <a:spAutoFit/>
          </a:bodyPr>
          <a:lstStyle/>
          <a:p>
            <a:pPr algn="just">
              <a:lnSpc>
                <a:spcPct val="140000"/>
              </a:lnSpc>
              <a:spcAft>
                <a:spcPts val="0"/>
              </a:spcAft>
            </a:pPr>
            <a:r>
              <a:rPr lang="zh-CN" altLang="zh-CN" sz="2800" kern="100" dirty="0">
                <a:latin typeface="Times New Roman"/>
                <a:ea typeface="华文细黑"/>
                <a:cs typeface="Times New Roman"/>
              </a:rPr>
              <a:t>请仔细比对原文与选项，看是否存在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以偏概全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陷阱。</a:t>
            </a:r>
            <a:endParaRPr lang="zh-CN" altLang="zh-CN" sz="1050" kern="100" dirty="0">
              <a:latin typeface="宋体"/>
              <a:cs typeface="Courier New"/>
            </a:endParaRPr>
          </a:p>
          <a:p>
            <a:pPr algn="just">
              <a:lnSpc>
                <a:spcPct val="14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原文：原始佛教最根本的教义，如无常、无我、苦，以及十二因缘等等，都属于知的方面。八正道、四圣谛等，则介于知行之间，其中既有知的因素，也有行的成分。与知密切联系的行，比如修行、膜拜，以及涅</a:t>
            </a:r>
            <a:r>
              <a:rPr lang="zh-CN" altLang="zh-CN" sz="2800" kern="100" dirty="0">
                <a:latin typeface="宋体"/>
                <a:ea typeface="华文细黑"/>
                <a:cs typeface="宋体"/>
              </a:rPr>
              <a:t>槃</a:t>
            </a:r>
            <a:r>
              <a:rPr lang="zh-CN" altLang="zh-CN" sz="2800" kern="100" dirty="0">
                <a:latin typeface="Times New Roman"/>
                <a:ea typeface="华文细黑"/>
                <a:cs typeface="Times New Roman"/>
              </a:rPr>
              <a:t>、跳出轮回，则完全没有伦理的色彩。传到中国以后，它那种无父无君的主张，与中国的三纲六纪等等，完全是对立的东西。在与中国文化的剧烈冲击中，佛教如果不能适应现实情况，必然不能在中国立定脚跟，于是佛教只能做出某一些伪装，以求得生存。早期佛典中有些地方特别强调</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孝</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字，就是歪曲原文含义以适应中国具有浓厚纲纪色彩文化的要求</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
        <p:nvSpPr>
          <p:cNvPr id="7" name="矩形 6"/>
          <p:cNvSpPr>
            <a:spLocks noChangeAspect="1"/>
          </p:cNvSpPr>
          <p:nvPr/>
        </p:nvSpPr>
        <p:spPr>
          <a:xfrm>
            <a:off x="0" y="189434"/>
            <a:ext cx="2062758" cy="51182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2600" b="1" dirty="0">
                <a:solidFill>
                  <a:schemeClr val="bg1"/>
                </a:solidFill>
                <a:latin typeface="微软雅黑" pitchFamily="34" charset="-122"/>
                <a:ea typeface="微软雅黑" pitchFamily="34" charset="-122"/>
                <a:cs typeface="Times New Roman" pitchFamily="18" charset="0"/>
              </a:rPr>
              <a:t>边练边</a:t>
            </a:r>
            <a:r>
              <a:rPr lang="zh-CN" altLang="zh-CN" sz="2600" b="1" dirty="0" smtClean="0">
                <a:solidFill>
                  <a:schemeClr val="bg1"/>
                </a:solidFill>
                <a:latin typeface="微软雅黑" pitchFamily="34" charset="-122"/>
                <a:ea typeface="微软雅黑" pitchFamily="34" charset="-122"/>
                <a:cs typeface="Times New Roman" pitchFamily="18" charset="0"/>
              </a:rPr>
              <a:t>悟</a:t>
            </a:r>
            <a:r>
              <a:rPr lang="en-US" altLang="zh-CN" sz="2600" b="1" dirty="0" smtClean="0">
                <a:solidFill>
                  <a:schemeClr val="bg1"/>
                </a:solidFill>
                <a:latin typeface="Times New Roman" pitchFamily="18" charset="0"/>
                <a:ea typeface="Times New Roman" pitchFamily="18" charset="0"/>
                <a:cs typeface="Times New Roman" pitchFamily="18" charset="0"/>
              </a:rPr>
              <a:t>5</a:t>
            </a:r>
            <a:endParaRPr lang="zh-CN" altLang="en-US" sz="2600" b="1" dirty="0">
              <a:solidFill>
                <a:schemeClr val="bg1"/>
              </a:solidFill>
              <a:latin typeface="Times New Roman" pitchFamily="18" charset="0"/>
              <a:ea typeface="微软雅黑" pitchFamily="34" charset="-122"/>
              <a:cs typeface="Times New Roman" pitchFamily="18" charset="0"/>
            </a:endParaRPr>
          </a:p>
        </p:txBody>
      </p:sp>
    </p:spTree>
    <p:extLst>
      <p:ext uri="{BB962C8B-B14F-4D97-AF65-F5344CB8AC3E}">
        <p14:creationId xmlns:p14="http://schemas.microsoft.com/office/powerpoint/2010/main" val="40328758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68474" y="386408"/>
            <a:ext cx="11415363" cy="3354740"/>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选项：原始佛教是完全没有伦理色彩的，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孝</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是具有浓厚的中国文化特色的东西，佛教中讲</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孝</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是适应中国文化的结果。</a:t>
            </a:r>
            <a:endParaRPr lang="zh-CN" altLang="zh-CN" sz="1050" kern="100" dirty="0">
              <a:latin typeface="宋体"/>
              <a:cs typeface="Courier New"/>
            </a:endParaRPr>
          </a:p>
          <a:p>
            <a:pPr>
              <a:lnSpc>
                <a:spcPct val="150000"/>
              </a:lnSpc>
            </a:pPr>
            <a:r>
              <a:rPr lang="zh-CN" altLang="zh-CN" sz="2800" kern="100" dirty="0">
                <a:latin typeface="Times New Roman"/>
                <a:ea typeface="华文细黑"/>
                <a:cs typeface="Times New Roman"/>
              </a:rPr>
              <a:t>比对分析：</a:t>
            </a:r>
            <a:r>
              <a:rPr lang="en-US" altLang="zh-CN" sz="2800" kern="100" dirty="0" smtClean="0">
                <a:latin typeface="Times New Roman"/>
                <a:ea typeface="华文细黑"/>
              </a:rPr>
              <a:t>____________________________________________________</a:t>
            </a:r>
          </a:p>
          <a:p>
            <a:pPr>
              <a:lnSpc>
                <a:spcPct val="150000"/>
              </a:lnSpc>
            </a:pPr>
            <a:r>
              <a:rPr lang="en-US" altLang="zh-CN" sz="2800" kern="100" dirty="0" smtClean="0">
                <a:latin typeface="Times New Roman"/>
                <a:ea typeface="华文细黑"/>
              </a:rPr>
              <a:t>_______________________________________________________________________________________</a:t>
            </a:r>
            <a:endParaRPr lang="zh-CN" altLang="zh-CN" sz="2800" kern="100" dirty="0">
              <a:latin typeface="宋体"/>
              <a:cs typeface="Courier New"/>
            </a:endParaRPr>
          </a:p>
        </p:txBody>
      </p:sp>
      <p:sp>
        <p:nvSpPr>
          <p:cNvPr id="6" name="TextBox 5"/>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7" name="矩形 6"/>
          <p:cNvSpPr/>
          <p:nvPr/>
        </p:nvSpPr>
        <p:spPr>
          <a:xfrm>
            <a:off x="446419" y="1655747"/>
            <a:ext cx="11079641" cy="2062079"/>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smtClean="0">
                <a:solidFill>
                  <a:srgbClr val="C00000"/>
                </a:solidFill>
                <a:latin typeface="Times New Roman"/>
                <a:ea typeface="华文细黑"/>
                <a:cs typeface="Times New Roman"/>
              </a:rPr>
              <a:t>                    </a:t>
            </a:r>
            <a:r>
              <a:rPr lang="zh-CN" altLang="zh-CN" sz="2800" kern="100" dirty="0" smtClean="0">
                <a:solidFill>
                  <a:srgbClr val="C00000"/>
                </a:solidFill>
                <a:latin typeface="Times New Roman"/>
                <a:ea typeface="华文细黑"/>
                <a:cs typeface="Times New Roman"/>
              </a:rPr>
              <a:t>以偏概全</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原始佛教是完全没有伦理色彩的</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错，原文只是说</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与知密切联系的行，比如修行、膜拜，以及涅槃、跳出轮回，则完全没有伦理的色彩</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a:t>
            </a:r>
            <a:endParaRPr lang="zh-CN" altLang="zh-CN" sz="1050" kern="100" dirty="0">
              <a:solidFill>
                <a:srgbClr val="C00000"/>
              </a:solidFill>
              <a:effectLst/>
              <a:latin typeface="宋体"/>
              <a:cs typeface="Courier New"/>
            </a:endParaRPr>
          </a:p>
        </p:txBody>
      </p:sp>
    </p:spTree>
    <p:extLst>
      <p:ext uri="{BB962C8B-B14F-4D97-AF65-F5344CB8AC3E}">
        <p14:creationId xmlns:p14="http://schemas.microsoft.com/office/powerpoint/2010/main" val="396279826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7" grpId="0"/>
      <p:bldP spid="7"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68474" y="205375"/>
            <a:ext cx="11415363" cy="529373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原文：古人认为，山中居住着主宰一切的神灵，是乾坤互通的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天梯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。孔子曰：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山川之灵，足以纪纲天下者，其守为神。</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神山文化在一个民族的文化精神中具有至关重要的地位，世界上几乎所有的古老民族都有自己的神山，我国的神山崇拜以泰山为典型代表。</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选项：神山文化在一个民族的文化精神中具有至关重要的地位，世界上几乎所有的民族都有自己的神山。</a:t>
            </a:r>
            <a:endParaRPr lang="zh-CN" altLang="zh-CN" sz="1050" kern="100" dirty="0">
              <a:latin typeface="宋体"/>
              <a:cs typeface="Courier New"/>
            </a:endParaRPr>
          </a:p>
          <a:p>
            <a:pPr>
              <a:lnSpc>
                <a:spcPct val="150000"/>
              </a:lnSpc>
            </a:pPr>
            <a:r>
              <a:rPr lang="zh-CN" altLang="zh-CN" sz="2800" kern="100" dirty="0">
                <a:latin typeface="Times New Roman"/>
                <a:ea typeface="华文细黑"/>
                <a:cs typeface="Times New Roman"/>
              </a:rPr>
              <a:t>比对分析：</a:t>
            </a:r>
            <a:r>
              <a:rPr lang="en-US" altLang="zh-CN" sz="2800" kern="100" dirty="0" smtClean="0">
                <a:latin typeface="Times New Roman"/>
                <a:ea typeface="华文细黑"/>
              </a:rPr>
              <a:t>____________________________________________________</a:t>
            </a:r>
          </a:p>
          <a:p>
            <a:pPr>
              <a:lnSpc>
                <a:spcPct val="150000"/>
              </a:lnSpc>
            </a:pPr>
            <a:r>
              <a:rPr lang="en-US" altLang="zh-CN" sz="2800" kern="100" dirty="0" smtClean="0">
                <a:latin typeface="Times New Roman"/>
                <a:ea typeface="华文细黑"/>
              </a:rPr>
              <a:t>________________________</a:t>
            </a:r>
            <a:r>
              <a:rPr lang="en-US" altLang="zh-CN" sz="2800" kern="100" dirty="0">
                <a:latin typeface="Times New Roman"/>
                <a:ea typeface="华文细黑"/>
              </a:rPr>
              <a:t>___</a:t>
            </a:r>
            <a:endParaRPr lang="zh-CN" altLang="zh-CN" sz="2800" kern="100" dirty="0">
              <a:latin typeface="宋体"/>
              <a:cs typeface="Courier New"/>
            </a:endParaRPr>
          </a:p>
        </p:txBody>
      </p:sp>
      <p:sp>
        <p:nvSpPr>
          <p:cNvPr id="6" name="TextBox 5"/>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7" name="矩形 6"/>
          <p:cNvSpPr/>
          <p:nvPr/>
        </p:nvSpPr>
        <p:spPr>
          <a:xfrm>
            <a:off x="406574" y="4005858"/>
            <a:ext cx="11190437" cy="1415748"/>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smtClean="0">
                <a:solidFill>
                  <a:srgbClr val="C00000"/>
                </a:solidFill>
                <a:latin typeface="Times New Roman"/>
                <a:ea typeface="华文细黑"/>
                <a:cs typeface="Times New Roman"/>
              </a:rPr>
              <a:t>                    </a:t>
            </a:r>
            <a:r>
              <a:rPr lang="zh-CN" altLang="zh-CN" sz="2800" kern="100" dirty="0" smtClean="0">
                <a:solidFill>
                  <a:srgbClr val="C00000"/>
                </a:solidFill>
                <a:latin typeface="Times New Roman"/>
                <a:ea typeface="华文细黑"/>
                <a:cs typeface="Times New Roman"/>
              </a:rPr>
              <a:t>以偏概全</a:t>
            </a:r>
            <a:r>
              <a:rPr lang="zh-CN" altLang="zh-CN" sz="2800" kern="100" dirty="0">
                <a:solidFill>
                  <a:srgbClr val="C00000"/>
                </a:solidFill>
                <a:latin typeface="Times New Roman"/>
                <a:ea typeface="华文细黑"/>
                <a:cs typeface="Times New Roman"/>
              </a:rPr>
              <a:t>。选项漏掉了原文</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几乎所有的古老民族</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中的</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古老</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二字，扩大了范围。</a:t>
            </a:r>
            <a:endParaRPr lang="zh-CN" altLang="zh-CN" sz="1050" kern="100" dirty="0">
              <a:solidFill>
                <a:srgbClr val="C00000"/>
              </a:solidFill>
              <a:effectLst/>
              <a:latin typeface="宋体"/>
              <a:cs typeface="Courier New"/>
            </a:endParaRPr>
          </a:p>
        </p:txBody>
      </p:sp>
    </p:spTree>
    <p:extLst>
      <p:ext uri="{BB962C8B-B14F-4D97-AF65-F5344CB8AC3E}">
        <p14:creationId xmlns:p14="http://schemas.microsoft.com/office/powerpoint/2010/main" val="332907499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7" grpId="0"/>
      <p:bldP spid="7"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600176" y="551479"/>
            <a:ext cx="11039646" cy="2708410"/>
          </a:xfrm>
          <a:prstGeom prst="rect">
            <a:avLst/>
          </a:prstGeom>
        </p:spPr>
        <p:txBody>
          <a:bodyPr wrap="square" lIns="121898" tIns="60948" rIns="121898" bIns="60948">
            <a:spAutoFit/>
          </a:bodyPr>
          <a:lstStyle/>
          <a:p>
            <a:pPr indent="714375" algn="just">
              <a:lnSpc>
                <a:spcPct val="150000"/>
              </a:lnSpc>
              <a:spcAft>
                <a:spcPts val="0"/>
              </a:spcAft>
            </a:pPr>
            <a:r>
              <a:rPr lang="en-US" altLang="zh-CN" sz="2800" b="1" kern="100" dirty="0">
                <a:latin typeface="Times New Roman"/>
                <a:ea typeface="华文细黑"/>
                <a:cs typeface="Courier New"/>
              </a:rPr>
              <a:t>(6)</a:t>
            </a:r>
            <a:r>
              <a:rPr lang="zh-CN" altLang="zh-CN" sz="2800" b="1" kern="100" dirty="0">
                <a:latin typeface="Times New Roman"/>
                <a:ea typeface="华文细黑"/>
                <a:cs typeface="Times New Roman"/>
              </a:rPr>
              <a:t>识破</a:t>
            </a:r>
            <a:r>
              <a:rPr lang="en-US" altLang="zh-CN" sz="2800" b="1" kern="100" dirty="0">
                <a:latin typeface="宋体"/>
                <a:ea typeface="华文细黑"/>
                <a:cs typeface="Times New Roman"/>
              </a:rPr>
              <a:t>“</a:t>
            </a:r>
            <a:r>
              <a:rPr lang="zh-CN" altLang="zh-CN" sz="2800" b="1" kern="100" dirty="0">
                <a:latin typeface="Times New Roman"/>
                <a:ea typeface="华文细黑"/>
                <a:cs typeface="Times New Roman"/>
              </a:rPr>
              <a:t>张冠李戴</a:t>
            </a:r>
            <a:r>
              <a:rPr lang="en-US" altLang="zh-CN" sz="2800" b="1" kern="100" dirty="0">
                <a:latin typeface="宋体"/>
                <a:ea typeface="华文细黑"/>
                <a:cs typeface="Times New Roman"/>
              </a:rPr>
              <a:t>”</a:t>
            </a:r>
            <a:r>
              <a:rPr lang="zh-CN" altLang="zh-CN" sz="2800" b="1" kern="100" dirty="0">
                <a:latin typeface="Times New Roman"/>
                <a:ea typeface="华文细黑"/>
                <a:cs typeface="Times New Roman"/>
              </a:rPr>
              <a:t>陷阱</a:t>
            </a:r>
            <a:endParaRPr lang="zh-CN" altLang="zh-CN" sz="1050" b="1"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命题者设置选项时，在表述对象上设置干扰，将此事物表述成彼事物，将事物的此方面表述成彼方面。如把甲的观点、发明、创造说成是乙的。</a:t>
            </a:r>
            <a:endParaRPr lang="zh-CN" altLang="zh-CN" sz="1050" kern="100" dirty="0">
              <a:effectLst/>
              <a:latin typeface="宋体"/>
              <a:cs typeface="Courier New"/>
            </a:endParaRPr>
          </a:p>
        </p:txBody>
      </p:sp>
    </p:spTree>
    <p:extLst>
      <p:ext uri="{BB962C8B-B14F-4D97-AF65-F5344CB8AC3E}">
        <p14:creationId xmlns:p14="http://schemas.microsoft.com/office/powerpoint/2010/main" val="293380090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68474" y="741115"/>
            <a:ext cx="11415364" cy="5293733"/>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请仔细比对原文与选项，看是否存在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张冠李戴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陷阱。</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原文：吉祥，按照字面的解释，就是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吉利</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祥和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。所谓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吉者，福善之事；祥者，嘉庆之征</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。《说文解字》中说，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吉，善也</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祥，福也</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。吉祥就是好兆头，就是凡事顺心、如意、美满。</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选项：作者说，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就是吉利，就是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就是祥和，就是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福</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。吉祥就是好兆头、好运气。</a:t>
            </a:r>
            <a:endParaRPr lang="zh-CN" altLang="zh-CN" sz="1050" kern="100" dirty="0">
              <a:latin typeface="宋体"/>
              <a:cs typeface="Courier New"/>
            </a:endParaRPr>
          </a:p>
          <a:p>
            <a:pPr>
              <a:lnSpc>
                <a:spcPct val="150000"/>
              </a:lnSpc>
            </a:pPr>
            <a:r>
              <a:rPr lang="zh-CN" altLang="zh-CN" sz="2800" kern="100" dirty="0">
                <a:latin typeface="Times New Roman"/>
                <a:ea typeface="华文细黑"/>
                <a:cs typeface="Times New Roman"/>
              </a:rPr>
              <a:t>比对分析：</a:t>
            </a:r>
            <a:r>
              <a:rPr lang="en-US" altLang="zh-CN" sz="2800" kern="100" dirty="0" smtClean="0">
                <a:latin typeface="Times New Roman"/>
                <a:ea typeface="华文细黑"/>
              </a:rPr>
              <a:t>____________________________________________________</a:t>
            </a:r>
            <a:endParaRPr lang="en-US" altLang="zh-CN" sz="1050" kern="100" dirty="0">
              <a:latin typeface="宋体"/>
              <a:cs typeface="Courier New"/>
            </a:endParaRPr>
          </a:p>
          <a:p>
            <a:pPr>
              <a:lnSpc>
                <a:spcPct val="150000"/>
              </a:lnSpc>
            </a:pPr>
            <a:r>
              <a:rPr lang="en-US" altLang="zh-CN" sz="2800" kern="100" dirty="0" smtClean="0">
                <a:latin typeface="Times New Roman"/>
                <a:ea typeface="华文细黑"/>
              </a:rPr>
              <a:t>___________________________________________</a:t>
            </a:r>
          </a:p>
        </p:txBody>
      </p:sp>
      <p:sp>
        <p:nvSpPr>
          <p:cNvPr id="7" name="矩形 6"/>
          <p:cNvSpPr>
            <a:spLocks noChangeAspect="1"/>
          </p:cNvSpPr>
          <p:nvPr/>
        </p:nvSpPr>
        <p:spPr>
          <a:xfrm>
            <a:off x="0" y="189434"/>
            <a:ext cx="2062758" cy="51182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2600" b="1" dirty="0">
                <a:solidFill>
                  <a:schemeClr val="bg1"/>
                </a:solidFill>
                <a:latin typeface="微软雅黑" pitchFamily="34" charset="-122"/>
                <a:ea typeface="微软雅黑" pitchFamily="34" charset="-122"/>
                <a:cs typeface="Times New Roman" pitchFamily="18" charset="0"/>
              </a:rPr>
              <a:t>边练边</a:t>
            </a:r>
            <a:r>
              <a:rPr lang="zh-CN" altLang="zh-CN" sz="2600" b="1" dirty="0" smtClean="0">
                <a:solidFill>
                  <a:schemeClr val="bg1"/>
                </a:solidFill>
                <a:latin typeface="微软雅黑" pitchFamily="34" charset="-122"/>
                <a:ea typeface="微软雅黑" pitchFamily="34" charset="-122"/>
                <a:cs typeface="Times New Roman" pitchFamily="18" charset="0"/>
              </a:rPr>
              <a:t>悟</a:t>
            </a:r>
            <a:r>
              <a:rPr lang="en-US" altLang="zh-CN" sz="2600" b="1" dirty="0" smtClean="0">
                <a:solidFill>
                  <a:schemeClr val="bg1"/>
                </a:solidFill>
                <a:latin typeface="Times New Roman" pitchFamily="18" charset="0"/>
                <a:ea typeface="Times New Roman" pitchFamily="18" charset="0"/>
                <a:cs typeface="Times New Roman" pitchFamily="18" charset="0"/>
              </a:rPr>
              <a:t>6</a:t>
            </a:r>
            <a:endParaRPr lang="zh-CN" altLang="en-US" sz="2600" b="1" dirty="0">
              <a:solidFill>
                <a:schemeClr val="bg1"/>
              </a:solidFill>
              <a:latin typeface="Times New Roman" pitchFamily="18" charset="0"/>
              <a:ea typeface="微软雅黑" pitchFamily="34" charset="-122"/>
              <a:cs typeface="Times New Roman" pitchFamily="18" charset="0"/>
            </a:endParaRPr>
          </a:p>
        </p:txBody>
      </p:sp>
      <p:sp>
        <p:nvSpPr>
          <p:cNvPr id="6" name="矩形 5"/>
          <p:cNvSpPr/>
          <p:nvPr/>
        </p:nvSpPr>
        <p:spPr>
          <a:xfrm>
            <a:off x="368474" y="4544905"/>
            <a:ext cx="11199340" cy="1415748"/>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smtClean="0">
                <a:solidFill>
                  <a:srgbClr val="C00000"/>
                </a:solidFill>
                <a:latin typeface="Times New Roman"/>
                <a:ea typeface="华文细黑"/>
                <a:cs typeface="Times New Roman"/>
              </a:rPr>
              <a:t>                      </a:t>
            </a:r>
            <a:r>
              <a:rPr lang="zh-CN" altLang="zh-CN" sz="2800" kern="100" dirty="0" smtClean="0">
                <a:solidFill>
                  <a:srgbClr val="C00000"/>
                </a:solidFill>
                <a:latin typeface="Times New Roman"/>
                <a:ea typeface="华文细黑"/>
                <a:cs typeface="Times New Roman"/>
              </a:rPr>
              <a:t>张冠李戴</a:t>
            </a:r>
            <a:r>
              <a:rPr lang="zh-CN" altLang="zh-CN" sz="2800" kern="100" dirty="0">
                <a:solidFill>
                  <a:srgbClr val="C00000"/>
                </a:solidFill>
                <a:latin typeface="Times New Roman"/>
                <a:ea typeface="华文细黑"/>
                <a:cs typeface="Times New Roman"/>
              </a:rPr>
              <a:t>。根据原文可知，</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吉，善也</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祥，福也</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是《说文解字》中说的，不是作者说的。</a:t>
            </a:r>
            <a:endParaRPr lang="zh-CN" altLang="zh-CN" sz="1050" kern="100" dirty="0">
              <a:solidFill>
                <a:srgbClr val="C00000"/>
              </a:solidFill>
              <a:effectLst/>
              <a:latin typeface="宋体"/>
              <a:cs typeface="Courier New"/>
            </a:endParaRPr>
          </a:p>
        </p:txBody>
      </p:sp>
      <p:sp>
        <p:nvSpPr>
          <p:cNvPr id="5" name="TextBox 4"/>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191466321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6" grpId="0"/>
      <p:bldP spid="6"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16682" y="666920"/>
            <a:ext cx="11039646" cy="5293733"/>
          </a:xfrm>
          <a:prstGeom prst="rect">
            <a:avLst/>
          </a:prstGeom>
        </p:spPr>
        <p:txBody>
          <a:bodyPr wrap="square" lIns="121898" tIns="60948" rIns="121898" bIns="60948">
            <a:spAutoFit/>
          </a:bodyPr>
          <a:lstStyle/>
          <a:p>
            <a:pPr indent="714375" algn="just">
              <a:lnSpc>
                <a:spcPct val="150000"/>
              </a:lnSpc>
              <a:spcAft>
                <a:spcPts val="0"/>
              </a:spcAft>
            </a:pPr>
            <a:r>
              <a:rPr lang="en-US" altLang="zh-CN" sz="2800" b="1" kern="100" dirty="0">
                <a:latin typeface="Times New Roman"/>
                <a:ea typeface="华文细黑"/>
                <a:cs typeface="Courier New"/>
              </a:rPr>
              <a:t>(7)</a:t>
            </a:r>
            <a:r>
              <a:rPr lang="zh-CN" altLang="zh-CN" sz="2800" b="1" kern="100" dirty="0">
                <a:latin typeface="Times New Roman"/>
                <a:ea typeface="华文细黑"/>
                <a:cs typeface="Times New Roman"/>
              </a:rPr>
              <a:t>识破</a:t>
            </a:r>
            <a:r>
              <a:rPr lang="en-US" altLang="zh-CN" sz="2800" b="1" kern="100" dirty="0">
                <a:latin typeface="宋体"/>
                <a:ea typeface="华文细黑"/>
                <a:cs typeface="Times New Roman"/>
              </a:rPr>
              <a:t>“</a:t>
            </a:r>
            <a:r>
              <a:rPr lang="zh-CN" altLang="zh-CN" sz="2800" b="1" kern="100" dirty="0">
                <a:latin typeface="Times New Roman"/>
                <a:ea typeface="华文细黑"/>
                <a:cs typeface="Times New Roman"/>
              </a:rPr>
              <a:t>混淆时态</a:t>
            </a:r>
            <a:r>
              <a:rPr lang="en-US" altLang="zh-CN" sz="2800" b="1" kern="100" dirty="0">
                <a:latin typeface="宋体"/>
                <a:ea typeface="华文细黑"/>
                <a:cs typeface="Times New Roman"/>
              </a:rPr>
              <a:t>”</a:t>
            </a:r>
            <a:r>
              <a:rPr lang="zh-CN" altLang="zh-CN" sz="2800" b="1" kern="100" dirty="0">
                <a:latin typeface="Times New Roman"/>
                <a:ea typeface="华文细黑"/>
                <a:cs typeface="Times New Roman"/>
              </a:rPr>
              <a:t>陷阱</a:t>
            </a:r>
            <a:endParaRPr lang="zh-CN" altLang="zh-CN" sz="1050" b="1"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命题者故意把原文中尚未确定或还未实现的设想或推测说成既成事实，主要是指已然与未然、或然与必然。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已然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是事物已经成为事实的状态或属性，</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未然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是事物尚未成为事实的状态或属性。命题者故意把</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尚未发生的事情</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转述为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既成事实</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，或者把</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或然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即</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可能是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转述为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必然是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，也可能反之。</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识破时须注意选项与原文中表时间、结果等的关键词，如已经、曾经、现在、将要、完成、成功等。</a:t>
            </a:r>
            <a:endParaRPr lang="zh-CN" altLang="zh-CN" sz="1050" kern="100" dirty="0">
              <a:effectLst/>
              <a:latin typeface="宋体"/>
              <a:cs typeface="Courier New"/>
            </a:endParaRPr>
          </a:p>
        </p:txBody>
      </p:sp>
    </p:spTree>
    <p:extLst>
      <p:ext uri="{BB962C8B-B14F-4D97-AF65-F5344CB8AC3E}">
        <p14:creationId xmlns:p14="http://schemas.microsoft.com/office/powerpoint/2010/main" val="296349225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68474" y="829064"/>
            <a:ext cx="11415364" cy="4647402"/>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请仔细比对原文与选项，看是否存在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混淆时态</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陷阱。</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原文：视觉文化在现代引起了很多学科领域的学者的重视，艺术家、社会学家、美学家、哲学家都从不同的角度尝试理解这一文化现象。</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选项：现代很多学科领域的学者重视视觉文化，已从不同的角度理解这一文化现象。</a:t>
            </a:r>
            <a:endParaRPr lang="zh-CN" altLang="zh-CN" sz="1050" kern="100" dirty="0">
              <a:latin typeface="宋体"/>
              <a:cs typeface="Courier New"/>
            </a:endParaRPr>
          </a:p>
          <a:p>
            <a:pPr>
              <a:lnSpc>
                <a:spcPct val="150000"/>
              </a:lnSpc>
            </a:pPr>
            <a:r>
              <a:rPr lang="zh-CN" altLang="zh-CN" sz="2800" kern="100" dirty="0">
                <a:latin typeface="Times New Roman"/>
                <a:ea typeface="华文细黑"/>
                <a:cs typeface="Times New Roman"/>
              </a:rPr>
              <a:t>比对分析：</a:t>
            </a:r>
            <a:r>
              <a:rPr lang="en-US" altLang="zh-CN" sz="2800" kern="100" dirty="0" smtClean="0">
                <a:latin typeface="Times New Roman"/>
                <a:ea typeface="华文细黑"/>
              </a:rPr>
              <a:t>____________________________________________________</a:t>
            </a:r>
          </a:p>
          <a:p>
            <a:pPr>
              <a:lnSpc>
                <a:spcPct val="150000"/>
              </a:lnSpc>
            </a:pPr>
            <a:r>
              <a:rPr lang="en-US" altLang="zh-CN" sz="2800" kern="100" dirty="0" smtClean="0">
                <a:latin typeface="Times New Roman"/>
                <a:ea typeface="华文细黑"/>
              </a:rPr>
              <a:t>______________________________________________</a:t>
            </a:r>
          </a:p>
        </p:txBody>
      </p:sp>
      <p:sp>
        <p:nvSpPr>
          <p:cNvPr id="7" name="矩形 6"/>
          <p:cNvSpPr>
            <a:spLocks noChangeAspect="1"/>
          </p:cNvSpPr>
          <p:nvPr/>
        </p:nvSpPr>
        <p:spPr>
          <a:xfrm>
            <a:off x="0" y="189434"/>
            <a:ext cx="2062758" cy="51182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2600" b="1" dirty="0">
                <a:solidFill>
                  <a:schemeClr val="bg1"/>
                </a:solidFill>
                <a:latin typeface="微软雅黑" pitchFamily="34" charset="-122"/>
                <a:ea typeface="微软雅黑" pitchFamily="34" charset="-122"/>
                <a:cs typeface="Times New Roman" pitchFamily="18" charset="0"/>
              </a:rPr>
              <a:t>边练边</a:t>
            </a:r>
            <a:r>
              <a:rPr lang="zh-CN" altLang="zh-CN" sz="2600" b="1" dirty="0" smtClean="0">
                <a:solidFill>
                  <a:schemeClr val="bg1"/>
                </a:solidFill>
                <a:latin typeface="微软雅黑" pitchFamily="34" charset="-122"/>
                <a:ea typeface="微软雅黑" pitchFamily="34" charset="-122"/>
                <a:cs typeface="Times New Roman" pitchFamily="18" charset="0"/>
              </a:rPr>
              <a:t>悟</a:t>
            </a:r>
            <a:r>
              <a:rPr lang="en-US" altLang="zh-CN" sz="2600" b="1" dirty="0" smtClean="0">
                <a:solidFill>
                  <a:schemeClr val="bg1"/>
                </a:solidFill>
                <a:latin typeface="Times New Roman" pitchFamily="18" charset="0"/>
                <a:ea typeface="Times New Roman" pitchFamily="18" charset="0"/>
                <a:cs typeface="Times New Roman" pitchFamily="18" charset="0"/>
              </a:rPr>
              <a:t>7</a:t>
            </a:r>
            <a:endParaRPr lang="zh-CN" altLang="en-US" sz="2600" b="1" dirty="0">
              <a:solidFill>
                <a:schemeClr val="bg1"/>
              </a:solidFill>
              <a:latin typeface="Times New Roman" pitchFamily="18" charset="0"/>
              <a:ea typeface="微软雅黑" pitchFamily="34" charset="-122"/>
              <a:cs typeface="Times New Roman" pitchFamily="18" charset="0"/>
            </a:endParaRPr>
          </a:p>
        </p:txBody>
      </p:sp>
      <p:sp>
        <p:nvSpPr>
          <p:cNvPr id="6" name="矩形 5"/>
          <p:cNvSpPr/>
          <p:nvPr/>
        </p:nvSpPr>
        <p:spPr>
          <a:xfrm>
            <a:off x="488711" y="4001695"/>
            <a:ext cx="11079641" cy="1415748"/>
          </a:xfrm>
          <a:prstGeom prst="rect">
            <a:avLst/>
          </a:prstGeom>
        </p:spPr>
        <p:txBody>
          <a:bodyPr wrap="square" lIns="121898" tIns="60948" rIns="121898" bIns="60948">
            <a:spAutoFit/>
          </a:bodyPr>
          <a:lstStyle/>
          <a:p>
            <a:pPr algn="just">
              <a:lnSpc>
                <a:spcPct val="150000"/>
              </a:lnSpc>
              <a:spcAft>
                <a:spcPts val="0"/>
              </a:spcAft>
            </a:pPr>
            <a:r>
              <a:rPr lang="en-US" altLang="zh-CN" sz="2800" kern="100" smtClean="0">
                <a:solidFill>
                  <a:srgbClr val="C00000"/>
                </a:solidFill>
                <a:latin typeface="Times New Roman"/>
                <a:ea typeface="华文细黑"/>
                <a:cs typeface="Times New Roman"/>
              </a:rPr>
              <a:t>                    </a:t>
            </a:r>
            <a:r>
              <a:rPr lang="zh-CN" altLang="zh-CN" sz="2800" kern="100" dirty="0" smtClean="0">
                <a:solidFill>
                  <a:srgbClr val="C00000"/>
                </a:solidFill>
                <a:latin typeface="Times New Roman"/>
                <a:ea typeface="华文细黑"/>
                <a:cs typeface="Times New Roman"/>
              </a:rPr>
              <a:t>混淆</a:t>
            </a:r>
            <a:r>
              <a:rPr lang="zh-CN" altLang="zh-CN" sz="2800" kern="100" dirty="0">
                <a:solidFill>
                  <a:srgbClr val="C00000"/>
                </a:solidFill>
                <a:latin typeface="Times New Roman"/>
                <a:ea typeface="华文细黑"/>
                <a:cs typeface="Times New Roman"/>
              </a:rPr>
              <a:t>时态。原文说</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尝试理解</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表明是</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未然</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状态，选项用</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已</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字变成了</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已然</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状态，混淆了时态。</a:t>
            </a:r>
            <a:endParaRPr lang="zh-CN" altLang="zh-CN" sz="1050" kern="100" dirty="0">
              <a:solidFill>
                <a:srgbClr val="C00000"/>
              </a:solidFill>
              <a:effectLst/>
              <a:latin typeface="宋体"/>
              <a:cs typeface="Courier New"/>
            </a:endParaRPr>
          </a:p>
        </p:txBody>
      </p:sp>
      <p:sp>
        <p:nvSpPr>
          <p:cNvPr id="5" name="TextBox 4"/>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25171484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6" grpId="0"/>
      <p:bldP spid="6"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16682" y="666920"/>
            <a:ext cx="11039646" cy="3354740"/>
          </a:xfrm>
          <a:prstGeom prst="rect">
            <a:avLst/>
          </a:prstGeom>
        </p:spPr>
        <p:txBody>
          <a:bodyPr wrap="square" lIns="121898" tIns="60948" rIns="121898" bIns="60948">
            <a:spAutoFit/>
          </a:bodyPr>
          <a:lstStyle/>
          <a:p>
            <a:pPr indent="714375" algn="just">
              <a:lnSpc>
                <a:spcPct val="150000"/>
              </a:lnSpc>
              <a:spcAft>
                <a:spcPts val="0"/>
              </a:spcAft>
            </a:pPr>
            <a:r>
              <a:rPr lang="en-US" altLang="zh-CN" sz="2800" b="1" kern="100" dirty="0">
                <a:latin typeface="Times New Roman"/>
                <a:ea typeface="华文细黑"/>
                <a:cs typeface="Courier New"/>
              </a:rPr>
              <a:t>(8)</a:t>
            </a:r>
            <a:r>
              <a:rPr lang="zh-CN" altLang="zh-CN" sz="2800" b="1" kern="100" dirty="0">
                <a:latin typeface="Times New Roman"/>
                <a:ea typeface="华文细黑"/>
                <a:cs typeface="Times New Roman"/>
              </a:rPr>
              <a:t>识破</a:t>
            </a:r>
            <a:r>
              <a:rPr lang="en-US" altLang="zh-CN" sz="2800" b="1" kern="100" dirty="0">
                <a:latin typeface="宋体"/>
                <a:ea typeface="华文细黑"/>
                <a:cs typeface="Times New Roman"/>
              </a:rPr>
              <a:t>“</a:t>
            </a:r>
            <a:r>
              <a:rPr lang="zh-CN" altLang="zh-CN" sz="2800" b="1" kern="100" dirty="0">
                <a:latin typeface="Times New Roman"/>
                <a:ea typeface="华文细黑"/>
                <a:cs typeface="Times New Roman"/>
              </a:rPr>
              <a:t>混淆是非</a:t>
            </a:r>
            <a:r>
              <a:rPr lang="en-US" altLang="zh-CN" sz="2800" b="1" kern="100" dirty="0">
                <a:latin typeface="宋体"/>
                <a:ea typeface="华文细黑"/>
                <a:cs typeface="Times New Roman"/>
              </a:rPr>
              <a:t>”</a:t>
            </a:r>
            <a:r>
              <a:rPr lang="zh-CN" altLang="zh-CN" sz="2800" b="1" kern="100" dirty="0">
                <a:latin typeface="Times New Roman"/>
                <a:ea typeface="华文细黑"/>
                <a:cs typeface="Times New Roman"/>
              </a:rPr>
              <a:t>陷阱</a:t>
            </a:r>
            <a:endParaRPr lang="zh-CN" altLang="zh-CN" sz="1050" b="1"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命题者设计选项时在事物的性质上设置干扰，有意将阅读材料中肯定的事物加以否定，或者将否定的事物加以肯定。</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识破时要注意区别作者对事物的观点态度，特别注意表肯定性或否定性的词语。</a:t>
            </a:r>
            <a:endParaRPr lang="zh-CN" altLang="zh-CN" sz="1050" kern="100" dirty="0">
              <a:effectLst/>
              <a:latin typeface="宋体"/>
              <a:cs typeface="Courier New"/>
            </a:endParaRPr>
          </a:p>
        </p:txBody>
      </p:sp>
    </p:spTree>
    <p:extLst>
      <p:ext uri="{BB962C8B-B14F-4D97-AF65-F5344CB8AC3E}">
        <p14:creationId xmlns:p14="http://schemas.microsoft.com/office/powerpoint/2010/main" val="309014651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68474" y="829064"/>
            <a:ext cx="11415364" cy="5940063"/>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请仔细比对原文与选项，看是否存在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混淆是非</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陷阱。</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原文：如果说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社会世界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是按照人的意志来运行的话，那么这个意志的实质不是一些人所说的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求真意志</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求权意志</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求爱意志</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，而是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求价意志</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，即追求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价值</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的意志。其他的意志都是这种意志的具体表现形式。因此可以说，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价值</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要素是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自然世界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社会世界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的分水岭。</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选项：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求价意志</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社会世界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的实质，求真意志、求权意志、求爱意志并非社会世界中的人类追求。</a:t>
            </a:r>
            <a:endParaRPr lang="zh-CN" altLang="zh-CN" sz="1050" kern="100" dirty="0">
              <a:latin typeface="宋体"/>
              <a:cs typeface="Courier New"/>
            </a:endParaRPr>
          </a:p>
          <a:p>
            <a:pPr>
              <a:lnSpc>
                <a:spcPct val="150000"/>
              </a:lnSpc>
            </a:pPr>
            <a:r>
              <a:rPr lang="zh-CN" altLang="zh-CN" sz="2800" kern="100" dirty="0">
                <a:latin typeface="Times New Roman"/>
                <a:ea typeface="华文细黑"/>
                <a:cs typeface="Times New Roman"/>
              </a:rPr>
              <a:t>比对分析：</a:t>
            </a:r>
            <a:r>
              <a:rPr lang="en-US" altLang="zh-CN" sz="2800" kern="100" dirty="0" smtClean="0">
                <a:latin typeface="Times New Roman"/>
                <a:ea typeface="华文细黑"/>
              </a:rPr>
              <a:t>___________________________</a:t>
            </a:r>
            <a:r>
              <a:rPr lang="en-US" altLang="zh-CN" sz="2800" kern="100" dirty="0">
                <a:latin typeface="Times New Roman"/>
                <a:ea typeface="华文细黑"/>
              </a:rPr>
              <a:t>__</a:t>
            </a:r>
            <a:r>
              <a:rPr lang="en-US" altLang="zh-CN" sz="2800" kern="100" dirty="0" smtClean="0">
                <a:latin typeface="Times New Roman"/>
                <a:ea typeface="华文细黑"/>
              </a:rPr>
              <a:t>_______</a:t>
            </a:r>
            <a:endParaRPr lang="zh-CN" altLang="zh-CN" sz="1050" kern="100" dirty="0">
              <a:effectLst/>
              <a:latin typeface="宋体"/>
              <a:cs typeface="Courier New"/>
            </a:endParaRPr>
          </a:p>
        </p:txBody>
      </p:sp>
      <p:sp>
        <p:nvSpPr>
          <p:cNvPr id="7" name="矩形 6"/>
          <p:cNvSpPr>
            <a:spLocks noChangeAspect="1"/>
          </p:cNvSpPr>
          <p:nvPr/>
        </p:nvSpPr>
        <p:spPr>
          <a:xfrm>
            <a:off x="0" y="189434"/>
            <a:ext cx="2062758" cy="51182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2600" b="1" dirty="0">
                <a:solidFill>
                  <a:schemeClr val="bg1"/>
                </a:solidFill>
                <a:latin typeface="微软雅黑" pitchFamily="34" charset="-122"/>
                <a:ea typeface="微软雅黑" pitchFamily="34" charset="-122"/>
                <a:cs typeface="Times New Roman" pitchFamily="18" charset="0"/>
              </a:rPr>
              <a:t>边练边</a:t>
            </a:r>
            <a:r>
              <a:rPr lang="zh-CN" altLang="zh-CN" sz="2600" b="1" dirty="0" smtClean="0">
                <a:solidFill>
                  <a:schemeClr val="bg1"/>
                </a:solidFill>
                <a:latin typeface="微软雅黑" pitchFamily="34" charset="-122"/>
                <a:ea typeface="微软雅黑" pitchFamily="34" charset="-122"/>
                <a:cs typeface="Times New Roman" pitchFamily="18" charset="0"/>
              </a:rPr>
              <a:t>悟</a:t>
            </a:r>
            <a:r>
              <a:rPr lang="en-US" altLang="zh-CN" sz="2600" b="1" dirty="0" smtClean="0">
                <a:solidFill>
                  <a:schemeClr val="bg1"/>
                </a:solidFill>
                <a:latin typeface="Times New Roman" pitchFamily="18" charset="0"/>
                <a:ea typeface="Times New Roman" pitchFamily="18" charset="0"/>
                <a:cs typeface="Times New Roman" pitchFamily="18" charset="0"/>
              </a:rPr>
              <a:t>8</a:t>
            </a:r>
            <a:endParaRPr lang="zh-CN" altLang="en-US" sz="2600" b="1" dirty="0">
              <a:solidFill>
                <a:schemeClr val="bg1"/>
              </a:solidFill>
              <a:latin typeface="Times New Roman" pitchFamily="18" charset="0"/>
              <a:ea typeface="微软雅黑" pitchFamily="34" charset="-122"/>
              <a:cs typeface="Times New Roman" pitchFamily="18" charset="0"/>
            </a:endParaRPr>
          </a:p>
        </p:txBody>
      </p:sp>
      <p:sp>
        <p:nvSpPr>
          <p:cNvPr id="5" name="TextBox 4">
            <a:hlinkClick r:id="rId3" action="ppaction://hlinksldjump"/>
          </p:cNvPr>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pic>
        <p:nvPicPr>
          <p:cNvPr id="8" name="图片 7">
            <a:hlinkClick r:id="rId4" action="ppaction://hlinksldjump"/>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587440" y="5734050"/>
            <a:ext cx="602973" cy="602973"/>
          </a:xfrm>
          <a:prstGeom prst="rect">
            <a:avLst/>
          </a:prstGeom>
        </p:spPr>
      </p:pic>
    </p:spTree>
    <p:extLst>
      <p:ext uri="{BB962C8B-B14F-4D97-AF65-F5344CB8AC3E}">
        <p14:creationId xmlns:p14="http://schemas.microsoft.com/office/powerpoint/2010/main" val="117786240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descr="C:\Users\Administrator\Desktop\0000000\5696afa6a5.jpg"/>
          <p:cNvPicPr>
            <a:picLocks noChangeAspect="1" noChangeArrowheads="1"/>
          </p:cNvPicPr>
          <p:nvPr/>
        </p:nvPicPr>
        <p:blipFill rotWithShape="1">
          <a:blip r:embed="rId2">
            <a:extLst>
              <a:ext uri="{28A0092B-C50C-407E-A947-70E740481C1C}">
                <a14:useLocalDpi xmlns:a14="http://schemas.microsoft.com/office/drawing/2010/main" val="0"/>
              </a:ext>
            </a:extLst>
          </a:blip>
          <a:srcRect l="2228" t="854" r="66090"/>
          <a:stretch/>
        </p:blipFill>
        <p:spPr bwMode="auto">
          <a:xfrm>
            <a:off x="8294685" y="0"/>
            <a:ext cx="3895727" cy="6859587"/>
          </a:xfrm>
          <a:prstGeom prst="rect">
            <a:avLst/>
          </a:prstGeom>
          <a:noFill/>
          <a:extLst>
            <a:ext uri="{909E8E84-426E-40DD-AFC4-6F175D3DCCD1}">
              <a14:hiddenFill xmlns:a14="http://schemas.microsoft.com/office/drawing/2010/main">
                <a:solidFill>
                  <a:srgbClr val="FFFFFF"/>
                </a:solidFill>
              </a14:hiddenFill>
            </a:ext>
          </a:extLst>
        </p:spPr>
      </p:pic>
      <p:sp>
        <p:nvSpPr>
          <p:cNvPr id="16" name="矩形: 圆角 6"/>
          <p:cNvSpPr/>
          <p:nvPr/>
        </p:nvSpPr>
        <p:spPr>
          <a:xfrm>
            <a:off x="878430" y="2660957"/>
            <a:ext cx="6531970" cy="1130400"/>
          </a:xfrm>
          <a:prstGeom prst="roundRect">
            <a:avLst>
              <a:gd name="adj" fmla="val 13060"/>
            </a:avLst>
          </a:prstGeom>
          <a:solidFill>
            <a:schemeClr val="bg1">
              <a:alpha val="85000"/>
            </a:schemeClr>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spc="100" dirty="0">
                <a:solidFill>
                  <a:srgbClr val="0070C0"/>
                </a:solidFill>
                <a:latin typeface="Arial Black"/>
                <a:ea typeface="微软雅黑"/>
              </a:rPr>
              <a:t>辨别已有信息的正误</a:t>
            </a:r>
          </a:p>
        </p:txBody>
      </p:sp>
      <p:sp>
        <p:nvSpPr>
          <p:cNvPr id="15" name="圆角矩形 14"/>
          <p:cNvSpPr/>
          <p:nvPr/>
        </p:nvSpPr>
        <p:spPr>
          <a:xfrm>
            <a:off x="2850525" y="2263127"/>
            <a:ext cx="2587781" cy="506189"/>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ct val="35000"/>
              </a:spcAft>
            </a:pPr>
            <a:r>
              <a:rPr lang="zh-CN" altLang="en-US" sz="2800" b="1" spc="100" dirty="0">
                <a:latin typeface="黑体" pitchFamily="49" charset="-122"/>
                <a:ea typeface="黑体" pitchFamily="49" charset="-122"/>
              </a:rPr>
              <a:t>理解</a:t>
            </a:r>
            <a:r>
              <a:rPr lang="zh-CN" altLang="en-US" sz="2800" b="1" spc="100" dirty="0" smtClean="0">
                <a:latin typeface="黑体" pitchFamily="49" charset="-122"/>
                <a:ea typeface="黑体" pitchFamily="49" charset="-122"/>
              </a:rPr>
              <a:t>必备知识</a:t>
            </a:r>
            <a:endParaRPr lang="zh-CN" altLang="en-US" sz="2800" b="1" spc="100" dirty="0">
              <a:latin typeface="黑体" pitchFamily="49" charset="-122"/>
              <a:ea typeface="黑体" pitchFamily="49" charset="-122"/>
            </a:endParaRPr>
          </a:p>
        </p:txBody>
      </p:sp>
    </p:spTree>
    <p:extLst>
      <p:ext uri="{BB962C8B-B14F-4D97-AF65-F5344CB8AC3E}">
        <p14:creationId xmlns:p14="http://schemas.microsoft.com/office/powerpoint/2010/main" val="6677297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矩形 6"/>
          <p:cNvSpPr/>
          <p:nvPr/>
        </p:nvSpPr>
        <p:spPr>
          <a:xfrm>
            <a:off x="645492" y="586206"/>
            <a:ext cx="10861329" cy="400107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smtClean="0">
                <a:solidFill>
                  <a:srgbClr val="0000FF"/>
                </a:solidFill>
                <a:latin typeface="Times New Roman"/>
                <a:ea typeface="华文细黑"/>
                <a:cs typeface="Times New Roman"/>
              </a:rPr>
              <a:t>答案</a:t>
            </a:r>
            <a:r>
              <a:rPr lang="zh-CN" altLang="zh-CN" sz="2800" b="1" kern="100" dirty="0" smtClean="0">
                <a:solidFill>
                  <a:srgbClr val="C00000"/>
                </a:solidFill>
                <a:latin typeface="Times New Roman"/>
                <a:ea typeface="华文细黑"/>
                <a:cs typeface="Times New Roman"/>
              </a:rPr>
              <a:t>　</a:t>
            </a:r>
            <a:r>
              <a:rPr lang="zh-CN" altLang="zh-CN" sz="2800" kern="100" dirty="0">
                <a:solidFill>
                  <a:srgbClr val="C00000"/>
                </a:solidFill>
                <a:latin typeface="Times New Roman"/>
                <a:ea typeface="华文细黑"/>
                <a:cs typeface="Times New Roman"/>
              </a:rPr>
              <a:t>混淆是非。原文中说</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这个意志的实质不是</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而是</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求价意志</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其他的意志都是这种意志的具体表现形式</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，所以</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求真意志、求权意志、求爱意志</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的实质都是</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求价意志</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，都是人类所追求的，原文中是肯定的；选项</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求真意志、求权意志、求爱意志并非社会世界中的人类追求</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这一说法中的</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并非</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否定了这一人类追求，混淆了是非。</a:t>
            </a:r>
            <a:endParaRPr lang="zh-CN" altLang="zh-CN" sz="1050" kern="100" dirty="0">
              <a:solidFill>
                <a:srgbClr val="C00000"/>
              </a:solidFill>
              <a:effectLst/>
              <a:latin typeface="宋体"/>
              <a:cs typeface="Courier New"/>
            </a:endParaRPr>
          </a:p>
        </p:txBody>
      </p:sp>
      <p:pic>
        <p:nvPicPr>
          <p:cNvPr id="5" name="图片 4">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587440" y="6256615"/>
            <a:ext cx="602973" cy="602973"/>
          </a:xfrm>
          <a:prstGeom prst="rect">
            <a:avLst/>
          </a:prstGeom>
        </p:spPr>
      </p:pic>
    </p:spTree>
    <p:extLst>
      <p:ext uri="{BB962C8B-B14F-4D97-AF65-F5344CB8AC3E}">
        <p14:creationId xmlns:p14="http://schemas.microsoft.com/office/powerpoint/2010/main" val="14268888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7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圆角 6"/>
          <p:cNvSpPr/>
          <p:nvPr/>
        </p:nvSpPr>
        <p:spPr>
          <a:xfrm>
            <a:off x="878430" y="2660957"/>
            <a:ext cx="6531970" cy="1130400"/>
          </a:xfrm>
          <a:prstGeom prst="roundRect">
            <a:avLst>
              <a:gd name="adj" fmla="val 13060"/>
            </a:avLst>
          </a:prstGeom>
          <a:solidFill>
            <a:schemeClr val="bg1">
              <a:alpha val="85000"/>
            </a:schemeClr>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spc="100" dirty="0" smtClean="0">
                <a:solidFill>
                  <a:srgbClr val="0070C0"/>
                </a:solidFill>
                <a:latin typeface="Arial Black"/>
                <a:ea typeface="微软雅黑"/>
              </a:rPr>
              <a:t>推断隐含信息的合理与否</a:t>
            </a:r>
            <a:endParaRPr lang="zh-CN" altLang="en-US" sz="4000" spc="100" dirty="0">
              <a:solidFill>
                <a:srgbClr val="0070C0"/>
              </a:solidFill>
              <a:latin typeface="Arial Black"/>
              <a:ea typeface="微软雅黑"/>
            </a:endParaRPr>
          </a:p>
        </p:txBody>
      </p:sp>
      <p:sp>
        <p:nvSpPr>
          <p:cNvPr id="9" name="圆角矩形 8"/>
          <p:cNvSpPr/>
          <p:nvPr/>
        </p:nvSpPr>
        <p:spPr>
          <a:xfrm>
            <a:off x="2850525" y="2263127"/>
            <a:ext cx="2587781" cy="506189"/>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ct val="35000"/>
              </a:spcAft>
            </a:pPr>
            <a:r>
              <a:rPr lang="zh-CN" altLang="en-US" sz="2800" b="1" spc="100" dirty="0" smtClean="0">
                <a:latin typeface="黑体" pitchFamily="49" charset="-122"/>
                <a:ea typeface="黑体" pitchFamily="49" charset="-122"/>
              </a:rPr>
              <a:t>掌握关键能力</a:t>
            </a:r>
            <a:endParaRPr lang="zh-CN" altLang="en-US" sz="2800" b="1" spc="100" dirty="0">
              <a:latin typeface="黑体" pitchFamily="49" charset="-122"/>
              <a:ea typeface="黑体" pitchFamily="49" charset="-122"/>
            </a:endParaRPr>
          </a:p>
        </p:txBody>
      </p:sp>
      <p:pic>
        <p:nvPicPr>
          <p:cNvPr id="5" name="Picture 3" descr="C:\Users\Administrator\Desktop\0000000\5696afa6a5.jpg"/>
          <p:cNvPicPr>
            <a:picLocks noChangeAspect="1" noChangeArrowheads="1"/>
          </p:cNvPicPr>
          <p:nvPr/>
        </p:nvPicPr>
        <p:blipFill rotWithShape="1">
          <a:blip r:embed="rId2">
            <a:extLst>
              <a:ext uri="{28A0092B-C50C-407E-A947-70E740481C1C}">
                <a14:useLocalDpi xmlns:a14="http://schemas.microsoft.com/office/drawing/2010/main" val="0"/>
              </a:ext>
            </a:extLst>
          </a:blip>
          <a:srcRect l="2228" t="854" r="66090"/>
          <a:stretch/>
        </p:blipFill>
        <p:spPr bwMode="auto">
          <a:xfrm>
            <a:off x="8294685" y="0"/>
            <a:ext cx="3895727" cy="68595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374670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07162" y="659582"/>
            <a:ext cx="11304668" cy="4647402"/>
          </a:xfrm>
          <a:prstGeom prst="rect">
            <a:avLst/>
          </a:prstGeom>
          <a:noFill/>
        </p:spPr>
        <p:txBody>
          <a:bodyPr wrap="square" lIns="121898" tIns="60948" rIns="121898" bIns="60948">
            <a:spAutoFit/>
          </a:bodyPr>
          <a:lstStyle/>
          <a:p>
            <a:pPr indent="714375" algn="just">
              <a:lnSpc>
                <a:spcPct val="150000"/>
              </a:lnSpc>
              <a:spcAft>
                <a:spcPts val="0"/>
              </a:spcAft>
            </a:pPr>
            <a:r>
              <a:rPr lang="zh-CN" altLang="zh-CN" sz="2800" kern="100" dirty="0">
                <a:latin typeface="Times New Roman"/>
                <a:ea typeface="华文细黑"/>
                <a:cs typeface="Times New Roman"/>
              </a:rPr>
              <a:t>根据文章内容推断出新的结论，这是阅读能力强的重要标志。理解和分析，就是从文中已知信息推断出未知信息或隐含的信息，旨在考查考生是否真正理解了文意。根据文章内容进行推断和分析，不仅丰富了阅读的内容，也显示了阅读中的能动性创造。所谓推断隐含信息的合理与否</a:t>
            </a:r>
            <a:r>
              <a:rPr lang="zh-CN" altLang="zh-CN" sz="2800" kern="100" spc="-100" dirty="0">
                <a:latin typeface="Times New Roman"/>
                <a:ea typeface="华文细黑"/>
                <a:cs typeface="Times New Roman"/>
              </a:rPr>
              <a:t>，</a:t>
            </a:r>
            <a:r>
              <a:rPr lang="zh-CN" altLang="zh-CN" sz="2800" kern="100" dirty="0">
                <a:latin typeface="Times New Roman"/>
                <a:ea typeface="华文细黑"/>
                <a:cs typeface="Times New Roman"/>
              </a:rPr>
              <a:t>关键看三点：一是作为推断依据与原文内容是否一致，即是否有据；二是推断过程是否合理，即看假设推断、条件推断、因果推断的逻辑关系是否成立；三是推断隐含信息</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结论</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是否合理。</a:t>
            </a:r>
            <a:endParaRPr lang="zh-CN" altLang="zh-CN" sz="1050" kern="100" dirty="0">
              <a:effectLst/>
              <a:latin typeface="宋体"/>
              <a:cs typeface="Courier New"/>
            </a:endParaRPr>
          </a:p>
        </p:txBody>
      </p:sp>
    </p:spTree>
    <p:extLst>
      <p:ext uri="{BB962C8B-B14F-4D97-AF65-F5344CB8AC3E}">
        <p14:creationId xmlns:p14="http://schemas.microsoft.com/office/powerpoint/2010/main" val="136583274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59801" y="73993"/>
            <a:ext cx="11324037" cy="6586394"/>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latin typeface="Times New Roman"/>
                <a:ea typeface="华文细黑"/>
                <a:cs typeface="Courier New"/>
              </a:rPr>
              <a:t>1.</a:t>
            </a:r>
            <a:r>
              <a:rPr lang="zh-CN" altLang="zh-CN" sz="2800" b="1" kern="100" dirty="0">
                <a:latin typeface="Times New Roman"/>
                <a:ea typeface="华文细黑"/>
                <a:cs typeface="Times New Roman"/>
              </a:rPr>
              <a:t>看推断是否有据</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请仔细比对原文与选项，看选项的推断是否有据。</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原文：实际上，鸡在古人心目中的形象并不比凤凰差。古人称鸡为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德禽</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，西汉韩婴《韩诗外传》便有这样的说法：</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君独不见夫鸡乎！首戴冠者，文也；足搏距者，武也；敌在前敢斗者，勇也；得食相告，仁也；守夜不失时，信也。</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文</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武</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勇</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仁</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信</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，鸡的这些优秀品质可都是凤凰所没有的。</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选项：鸡被古人称为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德禽</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，古人根据鸡的特点赋予其文、武、勇、仁、信等优秀品质，可见，鸡在古人心目中地位比凤凰高。</a:t>
            </a:r>
            <a:endParaRPr lang="zh-CN" altLang="zh-CN" sz="1050" kern="100" dirty="0">
              <a:latin typeface="宋体"/>
              <a:cs typeface="Courier New"/>
            </a:endParaRPr>
          </a:p>
          <a:p>
            <a:pPr>
              <a:lnSpc>
                <a:spcPct val="150000"/>
              </a:lnSpc>
            </a:pPr>
            <a:r>
              <a:rPr lang="zh-CN" altLang="zh-CN" sz="2800" kern="100" dirty="0">
                <a:latin typeface="Times New Roman"/>
                <a:ea typeface="华文细黑"/>
                <a:cs typeface="Times New Roman"/>
              </a:rPr>
              <a:t>比对分析：</a:t>
            </a:r>
            <a:r>
              <a:rPr lang="en-US" altLang="zh-CN" sz="2800" kern="100" dirty="0" smtClean="0">
                <a:latin typeface="Times New Roman"/>
                <a:ea typeface="华文细黑"/>
              </a:rPr>
              <a:t>____________________________________________</a:t>
            </a:r>
            <a:endParaRPr lang="zh-CN" altLang="zh-CN" sz="1050" kern="100" dirty="0">
              <a:effectLst/>
              <a:latin typeface="宋体"/>
              <a:cs typeface="Courier New"/>
            </a:endParaRPr>
          </a:p>
        </p:txBody>
      </p:sp>
      <p:sp>
        <p:nvSpPr>
          <p:cNvPr id="3" name="TextBox 2">
            <a:hlinkClick r:id="rId3" action="ppaction://hlinksldjump"/>
          </p:cNvPr>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387269288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矩形 6"/>
          <p:cNvSpPr/>
          <p:nvPr/>
        </p:nvSpPr>
        <p:spPr>
          <a:xfrm>
            <a:off x="645492" y="586206"/>
            <a:ext cx="10861329" cy="1979492"/>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smtClean="0">
                <a:solidFill>
                  <a:srgbClr val="0000FF"/>
                </a:solidFill>
                <a:latin typeface="Times New Roman"/>
                <a:ea typeface="华文细黑"/>
                <a:cs typeface="Times New Roman"/>
              </a:rPr>
              <a:t>答案</a:t>
            </a:r>
            <a:r>
              <a:rPr lang="zh-CN" altLang="zh-CN" sz="2800" b="1" kern="100" dirty="0" smtClean="0">
                <a:solidFill>
                  <a:srgbClr val="C00000"/>
                </a:solidFill>
                <a:latin typeface="Times New Roman"/>
                <a:ea typeface="华文细黑"/>
                <a:cs typeface="Times New Roman"/>
              </a:rPr>
              <a:t>　</a:t>
            </a:r>
            <a:r>
              <a:rPr lang="zh-CN" altLang="zh-CN" sz="2800" kern="100" dirty="0">
                <a:solidFill>
                  <a:srgbClr val="C00000"/>
                </a:solidFill>
                <a:latin typeface="Times New Roman"/>
                <a:ea typeface="华文细黑"/>
                <a:cs typeface="Times New Roman"/>
              </a:rPr>
              <a:t>推断错误。原文是说</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鸡在古人心目中的形象并不比凤凰差</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不比凤凰差</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不代表一定</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比凤凰高</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，可见</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鸡在古人心目中地位比凤凰高</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的推断于文无据。</a:t>
            </a:r>
            <a:endParaRPr lang="zh-CN" altLang="zh-CN" sz="1050" kern="100" dirty="0">
              <a:solidFill>
                <a:srgbClr val="C00000"/>
              </a:solidFill>
              <a:effectLst/>
              <a:latin typeface="宋体"/>
              <a:cs typeface="Courier New"/>
            </a:endParaRPr>
          </a:p>
        </p:txBody>
      </p:sp>
    </p:spTree>
    <p:extLst>
      <p:ext uri="{BB962C8B-B14F-4D97-AF65-F5344CB8AC3E}">
        <p14:creationId xmlns:p14="http://schemas.microsoft.com/office/powerpoint/2010/main" val="134058747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7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59801" y="521163"/>
            <a:ext cx="11324037" cy="4564815"/>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原文：在我们看到媒体对《朗读者》</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收视口碑双赢</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的一致评价时，我们不要忘记了对《朗读者》这类人文类文化产品意义的思考。《朗读者》的董卿直接回答了这个问题，她重新定义了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朗读</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，认为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阅读是很私人的事情，但朗读不是，朗读要有对象，它和唱歌一样</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，这种朗读</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可以传情达意</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只不过我们很多人没有形成这种习惯，因为它显得略微有些正式。其实你想想，朗读也就是说话，我甚至觉得它的群众基础更大，因为会说话的人比会唱歌的人还要多</a:t>
            </a:r>
            <a:r>
              <a:rPr lang="en-US" altLang="zh-CN" sz="2800" kern="100" dirty="0">
                <a:latin typeface="宋体"/>
                <a:ea typeface="华文细黑"/>
                <a:cs typeface="Times New Roman"/>
              </a:rPr>
              <a:t>”</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Tree>
    <p:extLst>
      <p:ext uri="{BB962C8B-B14F-4D97-AF65-F5344CB8AC3E}">
        <p14:creationId xmlns:p14="http://schemas.microsoft.com/office/powerpoint/2010/main" val="16702351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68474" y="549474"/>
            <a:ext cx="11415364" cy="2708410"/>
          </a:xfrm>
          <a:prstGeom prst="rect">
            <a:avLst/>
          </a:prstGeom>
        </p:spPr>
        <p:txBody>
          <a:bodyPr wrap="square" lIns="121898" tIns="60948" rIns="121898" bIns="60948">
            <a:spAutoFit/>
          </a:bodyPr>
          <a:lstStyle/>
          <a:p>
            <a:pPr lvl="0" algn="just">
              <a:lnSpc>
                <a:spcPct val="150000"/>
              </a:lnSpc>
            </a:pPr>
            <a:r>
              <a:rPr lang="zh-CN" altLang="zh-CN" sz="2800" kern="100" dirty="0">
                <a:solidFill>
                  <a:prstClr val="black"/>
                </a:solidFill>
                <a:latin typeface="Times New Roman"/>
                <a:ea typeface="华文细黑"/>
                <a:cs typeface="Times New Roman"/>
              </a:rPr>
              <a:t>选项：从</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朗读</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可以传情达意</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这句话可以看出，董卿认为朗读是一种情感交流手段，《朗读者》的产生和传播可能带动更多人进行这种交流。</a:t>
            </a:r>
            <a:endParaRPr lang="zh-CN" altLang="zh-CN" sz="1050" kern="100" dirty="0">
              <a:solidFill>
                <a:prstClr val="black"/>
              </a:solidFill>
              <a:latin typeface="宋体"/>
              <a:cs typeface="Courier New"/>
            </a:endParaRPr>
          </a:p>
          <a:p>
            <a:pPr lvl="0">
              <a:lnSpc>
                <a:spcPct val="150000"/>
              </a:lnSpc>
            </a:pPr>
            <a:r>
              <a:rPr lang="zh-CN" altLang="zh-CN" sz="2800" kern="100" dirty="0">
                <a:solidFill>
                  <a:prstClr val="black"/>
                </a:solidFill>
                <a:latin typeface="Times New Roman"/>
                <a:ea typeface="华文细黑"/>
                <a:cs typeface="Times New Roman"/>
              </a:rPr>
              <a:t>比对分析：</a:t>
            </a:r>
            <a:r>
              <a:rPr lang="en-US" altLang="zh-CN" sz="2800" kern="100" dirty="0" smtClean="0">
                <a:solidFill>
                  <a:prstClr val="black"/>
                </a:solidFill>
                <a:latin typeface="Times New Roman"/>
                <a:ea typeface="华文细黑"/>
              </a:rPr>
              <a:t>______</a:t>
            </a:r>
            <a:endParaRPr lang="zh-CN" altLang="zh-CN" sz="1050" kern="100" dirty="0">
              <a:solidFill>
                <a:prstClr val="black"/>
              </a:solidFill>
              <a:latin typeface="宋体"/>
              <a:cs typeface="Courier New"/>
            </a:endParaRPr>
          </a:p>
        </p:txBody>
      </p:sp>
      <p:sp>
        <p:nvSpPr>
          <p:cNvPr id="6" name="矩形 5"/>
          <p:cNvSpPr/>
          <p:nvPr/>
        </p:nvSpPr>
        <p:spPr>
          <a:xfrm>
            <a:off x="2206774" y="2421682"/>
            <a:ext cx="1334244"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smtClean="0">
                <a:solidFill>
                  <a:srgbClr val="C00000"/>
                </a:solidFill>
                <a:latin typeface="Times New Roman"/>
                <a:ea typeface="华文细黑"/>
                <a:cs typeface="Times New Roman"/>
              </a:rPr>
              <a:t>正确</a:t>
            </a:r>
            <a:r>
              <a:rPr lang="zh-CN" altLang="zh-CN" sz="2800" kern="100" dirty="0">
                <a:solidFill>
                  <a:srgbClr val="C00000"/>
                </a:solidFill>
                <a:latin typeface="Times New Roman"/>
                <a:ea typeface="华文细黑"/>
                <a:cs typeface="Times New Roman"/>
              </a:rPr>
              <a:t>。</a:t>
            </a:r>
            <a:endParaRPr lang="zh-CN" altLang="zh-CN" sz="1050" kern="100" dirty="0">
              <a:solidFill>
                <a:srgbClr val="C00000"/>
              </a:solidFill>
              <a:effectLst/>
              <a:latin typeface="宋体"/>
              <a:cs typeface="Courier New"/>
            </a:endParaRPr>
          </a:p>
        </p:txBody>
      </p:sp>
      <p:sp>
        <p:nvSpPr>
          <p:cNvPr id="5" name="TextBox 4"/>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262103419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6" grpId="0"/>
      <p:bldP spid="6" grpId="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69326" y="593171"/>
            <a:ext cx="11324037" cy="4564815"/>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latin typeface="Times New Roman"/>
                <a:ea typeface="华文细黑"/>
                <a:cs typeface="Courier New"/>
              </a:rPr>
              <a:t>2.</a:t>
            </a:r>
            <a:r>
              <a:rPr lang="zh-CN" altLang="zh-CN" sz="2800" b="1" kern="100" dirty="0">
                <a:latin typeface="Times New Roman"/>
                <a:ea typeface="华文细黑"/>
                <a:cs typeface="Times New Roman"/>
              </a:rPr>
              <a:t>看推断的逻辑关系是否成立</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请仔细比对原文与选项，看选项的逻辑关系是否成立。</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原文：为此，我认为诗人们有必要清洗自己的诗歌创作观念，清洗自己的诗歌语言。只有当诗人彻底地清洗掉附在头脑中那些空洞无用的思想，清洗掉诗人创作时游荡在心中的杂乱无章的情绪，清洗掉诗人笔尖下多余的不必要的语言修饰和枝蔓，诗歌才会变得越来越让读者感到亲近。</a:t>
            </a:r>
            <a:endParaRPr lang="zh-CN" altLang="zh-CN" sz="1050" kern="100" dirty="0">
              <a:effectLst/>
              <a:latin typeface="宋体"/>
              <a:cs typeface="Courier New"/>
            </a:endParaRPr>
          </a:p>
        </p:txBody>
      </p:sp>
    </p:spTree>
    <p:extLst>
      <p:ext uri="{BB962C8B-B14F-4D97-AF65-F5344CB8AC3E}">
        <p14:creationId xmlns:p14="http://schemas.microsoft.com/office/powerpoint/2010/main" val="1971380401"/>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68474" y="549474"/>
            <a:ext cx="11415364" cy="3354740"/>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选项：只要诗人头脑中没有空洞无用的思想，创作时无杂乱无章的情绪，笔尖下没有多余的不必要的语言修饰和枝蔓，就会写出内涵丰富、给读者亲近感的诗歌。</a:t>
            </a:r>
            <a:endParaRPr lang="zh-CN" altLang="zh-CN" sz="1050" kern="100" dirty="0">
              <a:latin typeface="宋体"/>
              <a:cs typeface="Courier New"/>
            </a:endParaRPr>
          </a:p>
          <a:p>
            <a:pPr>
              <a:lnSpc>
                <a:spcPct val="150000"/>
              </a:lnSpc>
            </a:pPr>
            <a:r>
              <a:rPr lang="zh-CN" altLang="zh-CN" sz="2800" kern="100" dirty="0">
                <a:latin typeface="Times New Roman"/>
                <a:ea typeface="华文细黑"/>
                <a:cs typeface="Times New Roman"/>
              </a:rPr>
              <a:t>比对分析：</a:t>
            </a:r>
            <a:r>
              <a:rPr lang="en-US" altLang="zh-CN" sz="2800" kern="100" dirty="0" smtClean="0">
                <a:latin typeface="Times New Roman"/>
                <a:ea typeface="华文细黑"/>
              </a:rPr>
              <a:t>____________________________________________________</a:t>
            </a:r>
          </a:p>
          <a:p>
            <a:pPr>
              <a:lnSpc>
                <a:spcPct val="150000"/>
              </a:lnSpc>
            </a:pPr>
            <a:r>
              <a:rPr lang="en-US" altLang="zh-CN" sz="2800" kern="100" dirty="0" smtClean="0">
                <a:latin typeface="Times New Roman"/>
                <a:ea typeface="华文细黑"/>
              </a:rPr>
              <a:t>_________________________________</a:t>
            </a:r>
          </a:p>
        </p:txBody>
      </p:sp>
      <p:sp>
        <p:nvSpPr>
          <p:cNvPr id="6" name="矩形 5"/>
          <p:cNvSpPr/>
          <p:nvPr/>
        </p:nvSpPr>
        <p:spPr>
          <a:xfrm>
            <a:off x="337481" y="2427044"/>
            <a:ext cx="11302341" cy="1415748"/>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smtClean="0">
                <a:solidFill>
                  <a:srgbClr val="C00000"/>
                </a:solidFill>
                <a:latin typeface="Times New Roman"/>
                <a:ea typeface="华文细黑"/>
                <a:cs typeface="Times New Roman"/>
              </a:rPr>
              <a:t>                     </a:t>
            </a:r>
            <a:r>
              <a:rPr lang="zh-CN" altLang="zh-CN" sz="2800" kern="100" dirty="0" smtClean="0">
                <a:solidFill>
                  <a:srgbClr val="C00000"/>
                </a:solidFill>
                <a:latin typeface="Times New Roman"/>
                <a:ea typeface="华文细黑"/>
                <a:cs typeface="Times New Roman"/>
              </a:rPr>
              <a:t>不</a:t>
            </a:r>
            <a:r>
              <a:rPr lang="zh-CN" altLang="zh-CN" sz="2800" kern="100" dirty="0">
                <a:solidFill>
                  <a:srgbClr val="C00000"/>
                </a:solidFill>
                <a:latin typeface="Times New Roman"/>
                <a:ea typeface="华文细黑"/>
                <a:cs typeface="Times New Roman"/>
              </a:rPr>
              <a:t>成立。原文的表达是</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只有</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才</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，而选项变成了</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只要</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就</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，过于绝对。</a:t>
            </a:r>
            <a:endParaRPr lang="zh-CN" altLang="zh-CN" sz="1050" kern="100" dirty="0">
              <a:solidFill>
                <a:srgbClr val="C00000"/>
              </a:solidFill>
              <a:effectLst/>
              <a:latin typeface="宋体"/>
              <a:cs typeface="Courier New"/>
            </a:endParaRPr>
          </a:p>
        </p:txBody>
      </p:sp>
      <p:sp>
        <p:nvSpPr>
          <p:cNvPr id="5" name="TextBox 4"/>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277555127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6" grpId="0"/>
      <p:bldP spid="6" grpId="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68474" y="306111"/>
            <a:ext cx="11324037" cy="529373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原文：供祀是书院制度的重要组成部分。它作为一种具体规范的展礼、学礼活动，历来受到古代教育者的高度重视。由于儒家思想的精微体现在对孔子学说的传承上，在书院兴建孔庙并定期举行供祀仪式，彰显了孔子至高无上的学术地位和道德境界。这种严谨而规范的供祀形式作为书院的文化</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规则</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，一直受到书院管理者甚至统治者的高度重视。</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选项：如果供祀不是具体规范的展礼、学礼活动，书院管理者可能就不会对它高度重视。</a:t>
            </a:r>
            <a:endParaRPr lang="zh-CN" altLang="zh-CN" sz="1050" kern="100" dirty="0">
              <a:latin typeface="宋体"/>
              <a:cs typeface="Courier New"/>
            </a:endParaRPr>
          </a:p>
          <a:p>
            <a:pPr>
              <a:lnSpc>
                <a:spcPct val="150000"/>
              </a:lnSpc>
            </a:pPr>
            <a:r>
              <a:rPr lang="zh-CN" altLang="zh-CN" sz="2800" kern="100" dirty="0">
                <a:latin typeface="Times New Roman"/>
                <a:ea typeface="华文细黑"/>
                <a:cs typeface="Times New Roman"/>
              </a:rPr>
              <a:t>比对分析：</a:t>
            </a:r>
            <a:r>
              <a:rPr lang="en-US" altLang="zh-CN" sz="2800" kern="100" dirty="0" smtClean="0">
                <a:latin typeface="Times New Roman"/>
                <a:ea typeface="华文细黑"/>
              </a:rPr>
              <a:t>_______</a:t>
            </a:r>
            <a:endParaRPr lang="zh-CN" altLang="zh-CN" sz="1050" kern="100" dirty="0">
              <a:effectLst/>
              <a:latin typeface="宋体"/>
              <a:cs typeface="Courier New"/>
            </a:endParaRPr>
          </a:p>
        </p:txBody>
      </p:sp>
      <p:sp>
        <p:nvSpPr>
          <p:cNvPr id="3" name="矩形 2"/>
          <p:cNvSpPr/>
          <p:nvPr/>
        </p:nvSpPr>
        <p:spPr>
          <a:xfrm>
            <a:off x="2297832" y="4725938"/>
            <a:ext cx="1694284"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smtClean="0">
                <a:solidFill>
                  <a:srgbClr val="C00000"/>
                </a:solidFill>
                <a:latin typeface="Times New Roman"/>
                <a:ea typeface="华文细黑"/>
                <a:cs typeface="Times New Roman"/>
              </a:rPr>
              <a:t>正确</a:t>
            </a:r>
            <a:r>
              <a:rPr lang="zh-CN" altLang="zh-CN" sz="2800" kern="100" dirty="0">
                <a:solidFill>
                  <a:srgbClr val="C00000"/>
                </a:solidFill>
                <a:latin typeface="Times New Roman"/>
                <a:ea typeface="华文细黑"/>
                <a:cs typeface="Times New Roman"/>
              </a:rPr>
              <a:t>。</a:t>
            </a:r>
            <a:endParaRPr lang="zh-CN" altLang="zh-CN" sz="1050" kern="100" dirty="0">
              <a:solidFill>
                <a:srgbClr val="C00000"/>
              </a:solidFill>
              <a:effectLst/>
              <a:latin typeface="宋体"/>
              <a:cs typeface="Courier New"/>
            </a:endParaRP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379179102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3"/>
                                        </p:tgtEl>
                                      </p:cBhvr>
                                    </p:animEffect>
                                    <p:set>
                                      <p:cBhvr>
                                        <p:cTn id="12"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bldLst>
      <p:bldP spid="3" grpId="0"/>
      <p:bldP spid="3"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60115" y="117426"/>
            <a:ext cx="10972200" cy="6586394"/>
          </a:xfrm>
          <a:prstGeom prst="rect">
            <a:avLst/>
          </a:prstGeom>
        </p:spPr>
        <p:txBody>
          <a:bodyPr wrap="square" lIns="121898" tIns="60948" rIns="121898" bIns="60948">
            <a:spAutoFit/>
          </a:bodyPr>
          <a:lstStyle/>
          <a:p>
            <a:pPr indent="714375" algn="just">
              <a:lnSpc>
                <a:spcPct val="150000"/>
              </a:lnSpc>
              <a:spcAft>
                <a:spcPts val="0"/>
              </a:spcAft>
            </a:pPr>
            <a:r>
              <a:rPr lang="zh-CN" altLang="zh-CN" sz="2800" b="1" kern="100" dirty="0">
                <a:solidFill>
                  <a:srgbClr val="0000FF"/>
                </a:solidFill>
                <a:latin typeface="Times New Roman"/>
                <a:ea typeface="华文细黑"/>
                <a:cs typeface="Times New Roman"/>
              </a:rPr>
              <a:t>一、什么是信息</a:t>
            </a:r>
          </a:p>
          <a:p>
            <a:pPr indent="714375" algn="just">
              <a:lnSpc>
                <a:spcPct val="150000"/>
              </a:lnSpc>
              <a:spcAft>
                <a:spcPts val="0"/>
              </a:spcAft>
            </a:pPr>
            <a:r>
              <a:rPr lang="zh-CN" altLang="zh-CN" sz="2800" kern="100" dirty="0">
                <a:latin typeface="Times New Roman"/>
                <a:ea typeface="华文细黑"/>
                <a:cs typeface="Times New Roman"/>
              </a:rPr>
              <a:t>论述类文本中的信息包括：中心论点、论据、论证方法等；文中的随感、启示、结论、发现、见解、背景材料等；文中的概念、术语、引语、注释、标题等；文中的原理、假说、猜想、工艺、数据、设备、流程等。</a:t>
            </a:r>
            <a:endParaRPr lang="zh-CN" altLang="zh-CN" sz="1050" kern="100" dirty="0">
              <a:latin typeface="宋体"/>
              <a:cs typeface="Courier New"/>
            </a:endParaRPr>
          </a:p>
          <a:p>
            <a:pPr indent="714375" algn="just">
              <a:lnSpc>
                <a:spcPct val="150000"/>
              </a:lnSpc>
            </a:pPr>
            <a:r>
              <a:rPr lang="zh-CN" altLang="zh-CN" sz="2800" b="1" kern="100" dirty="0">
                <a:solidFill>
                  <a:srgbClr val="0000FF"/>
                </a:solidFill>
                <a:latin typeface="Times New Roman"/>
                <a:ea typeface="华文细黑"/>
                <a:cs typeface="Times New Roman"/>
              </a:rPr>
              <a:t>二、如何辨别信息</a:t>
            </a:r>
          </a:p>
          <a:p>
            <a:pPr indent="714375">
              <a:lnSpc>
                <a:spcPct val="150000"/>
              </a:lnSpc>
            </a:pPr>
            <a:r>
              <a:rPr lang="zh-CN" altLang="zh-CN" sz="2800" kern="100" dirty="0">
                <a:latin typeface="Times New Roman"/>
                <a:ea typeface="华文细黑"/>
                <a:cs typeface="Times New Roman"/>
              </a:rPr>
              <a:t>一是梳理文脉，即按引论、本论、结论来划分层次，分析内在逻辑关系；二是剖析论证层次，按并列、对照、总分、层进式切分文章，并梳理段落间的逻辑关系；三是体察主要语句作用，审视语句标志，前者如领起句、总结句、过渡句、收束句等，后者如关联词、指代词、</a:t>
            </a:r>
            <a:endParaRPr lang="en-US" altLang="zh-CN" sz="1050" kern="100" dirty="0" smtClean="0">
              <a:solidFill>
                <a:prstClr val="black"/>
              </a:solidFill>
              <a:latin typeface="宋体"/>
              <a:cs typeface="Courier New"/>
            </a:endParaRPr>
          </a:p>
        </p:txBody>
      </p:sp>
    </p:spTree>
    <p:extLst>
      <p:ext uri="{BB962C8B-B14F-4D97-AF65-F5344CB8AC3E}">
        <p14:creationId xmlns:p14="http://schemas.microsoft.com/office/powerpoint/2010/main" val="24386591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68474" y="333450"/>
            <a:ext cx="11415364" cy="529373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原文：事实上，陆上丝绸之路与海上丝绸之路有一个历史兴替。安史之乱后，陆路衰落，海路开始发达，后来在宋、元时代以及明朝前期始终保持兴盛。遗憾的是，明朝</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寸板不许下海</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的禁令，清朝的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禁海令</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迁海令</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海上丝路也日渐衰落。</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选项：如果明朝没有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寸板不许下海</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的禁令，清朝没有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禁海令</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迁海令</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，那么，中国海上丝绸之路就不会衰落。</a:t>
            </a:r>
            <a:endParaRPr lang="zh-CN" altLang="zh-CN" sz="1050" kern="100" dirty="0">
              <a:latin typeface="宋体"/>
              <a:cs typeface="Courier New"/>
            </a:endParaRPr>
          </a:p>
          <a:p>
            <a:pPr>
              <a:lnSpc>
                <a:spcPct val="150000"/>
              </a:lnSpc>
            </a:pPr>
            <a:r>
              <a:rPr lang="zh-CN" altLang="zh-CN" sz="2800" kern="100" dirty="0">
                <a:latin typeface="Times New Roman"/>
                <a:ea typeface="华文细黑"/>
                <a:cs typeface="Times New Roman"/>
              </a:rPr>
              <a:t>比对分析：</a:t>
            </a:r>
            <a:r>
              <a:rPr lang="en-US" altLang="zh-CN" sz="2800" kern="100" dirty="0" smtClean="0">
                <a:latin typeface="Times New Roman"/>
                <a:ea typeface="华文细黑"/>
              </a:rPr>
              <a:t>____________________________________________________</a:t>
            </a:r>
            <a:endParaRPr lang="en-US" altLang="zh-CN" sz="1050" kern="100" dirty="0">
              <a:solidFill>
                <a:prstClr val="black"/>
              </a:solidFill>
              <a:latin typeface="宋体"/>
              <a:cs typeface="Courier New"/>
            </a:endParaRPr>
          </a:p>
          <a:p>
            <a:pPr>
              <a:lnSpc>
                <a:spcPct val="150000"/>
              </a:lnSpc>
            </a:pPr>
            <a:r>
              <a:rPr lang="en-US" altLang="zh-CN" sz="2800" kern="100" dirty="0" smtClean="0">
                <a:latin typeface="Times New Roman"/>
                <a:ea typeface="华文细黑"/>
              </a:rPr>
              <a:t>_______________________</a:t>
            </a:r>
          </a:p>
        </p:txBody>
      </p:sp>
      <p:sp>
        <p:nvSpPr>
          <p:cNvPr id="6" name="矩形 5"/>
          <p:cNvSpPr/>
          <p:nvPr/>
        </p:nvSpPr>
        <p:spPr>
          <a:xfrm>
            <a:off x="416099" y="4077866"/>
            <a:ext cx="11189815" cy="1415748"/>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smtClean="0">
                <a:solidFill>
                  <a:srgbClr val="C00000"/>
                </a:solidFill>
                <a:latin typeface="Times New Roman"/>
                <a:ea typeface="华文细黑"/>
                <a:cs typeface="Times New Roman"/>
              </a:rPr>
              <a:t>                    </a:t>
            </a:r>
            <a:r>
              <a:rPr lang="zh-CN" altLang="zh-CN" sz="2800" kern="100" dirty="0" smtClean="0">
                <a:solidFill>
                  <a:srgbClr val="C00000"/>
                </a:solidFill>
                <a:latin typeface="Times New Roman"/>
                <a:ea typeface="华文细黑"/>
                <a:cs typeface="Times New Roman"/>
              </a:rPr>
              <a:t>不</a:t>
            </a:r>
            <a:r>
              <a:rPr lang="zh-CN" altLang="zh-CN" sz="2800" kern="100" dirty="0">
                <a:solidFill>
                  <a:srgbClr val="C00000"/>
                </a:solidFill>
                <a:latin typeface="Times New Roman"/>
                <a:ea typeface="华文细黑"/>
                <a:cs typeface="Times New Roman"/>
              </a:rPr>
              <a:t>成立。由</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迁海令</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后面的省略号可知，海上丝绸之路衰落的原因不止这两点。</a:t>
            </a:r>
            <a:endParaRPr lang="zh-CN" altLang="zh-CN" sz="1050" kern="100" dirty="0">
              <a:solidFill>
                <a:srgbClr val="C00000"/>
              </a:solidFill>
              <a:effectLst/>
              <a:latin typeface="宋体"/>
              <a:cs typeface="Courier New"/>
            </a:endParaRPr>
          </a:p>
        </p:txBody>
      </p:sp>
      <p:sp>
        <p:nvSpPr>
          <p:cNvPr id="5" name="TextBox 4"/>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254482535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6" grpId="0"/>
      <p:bldP spid="6" grpId="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06574" y="117426"/>
            <a:ext cx="11324037" cy="5940063"/>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latin typeface="Times New Roman"/>
                <a:ea typeface="华文细黑"/>
                <a:cs typeface="Courier New"/>
              </a:rPr>
              <a:t>3.</a:t>
            </a:r>
            <a:r>
              <a:rPr lang="zh-CN" altLang="zh-CN" sz="2800" b="1" kern="100" dirty="0">
                <a:latin typeface="Times New Roman"/>
                <a:ea typeface="华文细黑"/>
                <a:cs typeface="Times New Roman"/>
              </a:rPr>
              <a:t>看推断出的未知信息</a:t>
            </a:r>
            <a:r>
              <a:rPr lang="en-US" altLang="zh-CN" sz="2800" b="1" kern="100" dirty="0">
                <a:latin typeface="Times New Roman"/>
                <a:ea typeface="华文细黑"/>
                <a:cs typeface="Courier New"/>
              </a:rPr>
              <a:t>(</a:t>
            </a:r>
            <a:r>
              <a:rPr lang="zh-CN" altLang="zh-CN" sz="2800" b="1" kern="100" dirty="0">
                <a:latin typeface="Times New Roman"/>
                <a:ea typeface="华文细黑"/>
                <a:cs typeface="Times New Roman"/>
              </a:rPr>
              <a:t>结论</a:t>
            </a:r>
            <a:r>
              <a:rPr lang="en-US" altLang="zh-CN" sz="2800" b="1" kern="100" dirty="0">
                <a:latin typeface="Times New Roman"/>
                <a:ea typeface="华文细黑"/>
                <a:cs typeface="Courier New"/>
              </a:rPr>
              <a:t>)</a:t>
            </a:r>
            <a:r>
              <a:rPr lang="zh-CN" altLang="zh-CN" sz="2800" b="1" kern="100" dirty="0">
                <a:latin typeface="Times New Roman"/>
                <a:ea typeface="华文细黑"/>
                <a:cs typeface="Times New Roman"/>
              </a:rPr>
              <a:t>是否合理</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合理与否，一要靠对原文宏观大意和隐藏的细节的精准理解与把握，二要依据生活常识、常理。</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请仔细比对原文与选项，看选项的结论部分是否合理。</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原文：海上丝路也日渐衰落，中国错过了大航海时代，全球重心转向了西方，中国人因为丝绸之路形成的世界观、大格局，彻底倒退了。</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选项：丝绸之路的衰落，使中国人因之形成的世界观、大格局彻底倒退了，可见开放、交流非常重要。</a:t>
            </a:r>
            <a:endParaRPr lang="zh-CN" altLang="zh-CN" sz="1050" kern="100" dirty="0">
              <a:latin typeface="宋体"/>
              <a:cs typeface="Courier New"/>
            </a:endParaRPr>
          </a:p>
          <a:p>
            <a:pPr>
              <a:lnSpc>
                <a:spcPct val="150000"/>
              </a:lnSpc>
            </a:pPr>
            <a:r>
              <a:rPr lang="zh-CN" altLang="zh-CN" sz="2800" kern="100" dirty="0">
                <a:latin typeface="Times New Roman"/>
                <a:ea typeface="华文细黑"/>
                <a:cs typeface="Times New Roman"/>
              </a:rPr>
              <a:t>比对分析：</a:t>
            </a:r>
            <a:r>
              <a:rPr lang="en-US" altLang="zh-CN" sz="2800" kern="100" dirty="0" smtClean="0">
                <a:latin typeface="Times New Roman"/>
                <a:ea typeface="华文细黑"/>
              </a:rPr>
              <a:t>_______________</a:t>
            </a:r>
            <a:endParaRPr lang="zh-CN" altLang="zh-CN" sz="1050" kern="100" dirty="0">
              <a:effectLst/>
              <a:latin typeface="宋体"/>
              <a:cs typeface="Courier New"/>
            </a:endParaRPr>
          </a:p>
        </p:txBody>
      </p:sp>
      <p:sp>
        <p:nvSpPr>
          <p:cNvPr id="3" name="矩形 2"/>
          <p:cNvSpPr/>
          <p:nvPr/>
        </p:nvSpPr>
        <p:spPr>
          <a:xfrm>
            <a:off x="2307357" y="5161607"/>
            <a:ext cx="2592288"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smtClean="0">
                <a:solidFill>
                  <a:srgbClr val="C00000"/>
                </a:solidFill>
                <a:latin typeface="Times New Roman"/>
                <a:ea typeface="华文细黑"/>
                <a:cs typeface="Times New Roman"/>
              </a:rPr>
              <a:t>正确</a:t>
            </a:r>
            <a:r>
              <a:rPr lang="zh-CN" altLang="zh-CN" sz="2800" kern="100" dirty="0">
                <a:solidFill>
                  <a:srgbClr val="C00000"/>
                </a:solidFill>
                <a:latin typeface="Times New Roman"/>
                <a:ea typeface="华文细黑"/>
                <a:cs typeface="Times New Roman"/>
              </a:rPr>
              <a:t>、合理。</a:t>
            </a:r>
            <a:endParaRPr lang="zh-CN" altLang="zh-CN" sz="1050" kern="100" dirty="0">
              <a:solidFill>
                <a:srgbClr val="C00000"/>
              </a:solidFill>
              <a:effectLst/>
              <a:latin typeface="宋体"/>
              <a:cs typeface="Courier New"/>
            </a:endParaRP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126968642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3"/>
                                        </p:tgtEl>
                                      </p:cBhvr>
                                    </p:animEffect>
                                    <p:set>
                                      <p:cBhvr>
                                        <p:cTn id="12"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bldLst>
      <p:bldP spid="3" grpId="0"/>
      <p:bldP spid="3" grpId="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68474" y="450127"/>
            <a:ext cx="11324037" cy="5211915"/>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原文：其实，小说中的叙述者与现实生活中真实的作者并不是一个人。有时，在一个叙事文本中，我们可以同时发现几个叙述者，这几个叙述者的面貌各不相同。在这种情况下，要确定哪一个是作者几乎是不可能的。即使叙述者的价值观念、情感倾向与我们了解的作者的情形大致相同，我们也不应当贸然把二者等同起来。正如</a:t>
            </a:r>
            <a:r>
              <a:rPr lang="en-US" altLang="zh-CN" sz="2800" kern="100" dirty="0">
                <a:latin typeface="Times New Roman"/>
                <a:ea typeface="华文细黑"/>
                <a:cs typeface="Courier New"/>
              </a:rPr>
              <a:t>M·</a:t>
            </a:r>
            <a:r>
              <a:rPr lang="zh-CN" altLang="zh-CN" sz="2800" kern="100" dirty="0">
                <a:latin typeface="Times New Roman"/>
                <a:ea typeface="华文细黑"/>
                <a:cs typeface="Times New Roman"/>
              </a:rPr>
              <a:t>比尔兹利所说：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文学作品中的说话者不能与作者画符号，说话者的性格和状况只能由作品的内在证据提供，除非作者提供实在的背景或公开发表声明，将自己与叙述者联系在一起。</a:t>
            </a:r>
            <a:r>
              <a:rPr lang="en-US" altLang="zh-CN" sz="2800" kern="100" dirty="0">
                <a:latin typeface="宋体"/>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2184196840"/>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32335" y="45418"/>
            <a:ext cx="11324037" cy="6155507"/>
          </a:xfrm>
          <a:prstGeom prst="rect">
            <a:avLst/>
          </a:prstGeom>
        </p:spPr>
        <p:txBody>
          <a:bodyPr wrap="square" lIns="121898" tIns="60948" rIns="121898" bIns="60948">
            <a:spAutoFit/>
          </a:bodyPr>
          <a:lstStyle/>
          <a:p>
            <a:pPr indent="714375" algn="just">
              <a:lnSpc>
                <a:spcPct val="140000"/>
              </a:lnSpc>
              <a:spcAft>
                <a:spcPts val="0"/>
              </a:spcAft>
            </a:pPr>
            <a:r>
              <a:rPr lang="zh-CN" altLang="zh-CN" sz="2800" kern="100" dirty="0">
                <a:latin typeface="Times New Roman"/>
                <a:ea typeface="华文细黑"/>
                <a:cs typeface="Times New Roman"/>
              </a:rPr>
              <a:t>叙述者也不是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隐含作者</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在叙述中，隐含作者的位置可以说介于叙述者和真实的作者之间，如果说现实中的作者是具体的，那么所谓隐含作者就是虚拟的，它的形象是读者在阅读过程中根据文本建立起来的，它是文本中作者的形象，它没有任何与读者直接交流的方式，它只能通过作品的整体构思，通过各种叙事策略，通过文本的意识形态和价值标准来显示自己的存在。</a:t>
            </a:r>
            <a:endParaRPr lang="zh-CN" altLang="zh-CN" sz="1050" kern="100" dirty="0">
              <a:latin typeface="宋体"/>
              <a:cs typeface="Courier New"/>
            </a:endParaRPr>
          </a:p>
          <a:p>
            <a:pPr algn="just">
              <a:lnSpc>
                <a:spcPct val="140000"/>
              </a:lnSpc>
              <a:spcAft>
                <a:spcPts val="0"/>
              </a:spcAft>
            </a:pPr>
            <a:r>
              <a:rPr lang="zh-CN" altLang="zh-CN" sz="2800" kern="100" dirty="0">
                <a:latin typeface="Times New Roman"/>
                <a:ea typeface="华文细黑"/>
                <a:cs typeface="Times New Roman"/>
              </a:rPr>
              <a:t>选项：小说中叙述者和隐含作者的形象只能由小说文本的内在证据提供，因此，研究曹雪芹的身世和时代背景对于理解《红楼梦》并无意义。</a:t>
            </a:r>
            <a:endParaRPr lang="zh-CN" altLang="zh-CN" sz="1050" kern="100" dirty="0">
              <a:latin typeface="宋体"/>
              <a:cs typeface="Courier New"/>
            </a:endParaRPr>
          </a:p>
          <a:p>
            <a:pPr>
              <a:lnSpc>
                <a:spcPct val="140000"/>
              </a:lnSpc>
            </a:pPr>
            <a:r>
              <a:rPr lang="zh-CN" altLang="zh-CN" sz="2800" kern="100" dirty="0">
                <a:latin typeface="Times New Roman"/>
                <a:ea typeface="华文细黑"/>
                <a:cs typeface="Times New Roman"/>
              </a:rPr>
              <a:t>比对分析：</a:t>
            </a:r>
            <a:r>
              <a:rPr lang="en-US" altLang="zh-CN" sz="2800" kern="100" dirty="0" smtClean="0">
                <a:latin typeface="Times New Roman"/>
                <a:ea typeface="华文细黑"/>
              </a:rPr>
              <a:t>____________________________________________________</a:t>
            </a:r>
          </a:p>
          <a:p>
            <a:pPr>
              <a:lnSpc>
                <a:spcPct val="140000"/>
              </a:lnSpc>
            </a:pPr>
            <a:r>
              <a:rPr lang="en-US" altLang="zh-CN" sz="2800" kern="100" dirty="0" smtClean="0">
                <a:latin typeface="Times New Roman"/>
                <a:ea typeface="华文细黑"/>
              </a:rPr>
              <a:t>_________________________</a:t>
            </a:r>
            <a:r>
              <a:rPr lang="en-US" altLang="zh-CN" sz="2800" kern="100" dirty="0">
                <a:latin typeface="Times New Roman"/>
                <a:ea typeface="华文细黑"/>
              </a:rPr>
              <a:t>_</a:t>
            </a:r>
            <a:r>
              <a:rPr lang="en-US" altLang="zh-CN" sz="2800" kern="100" dirty="0" smtClean="0">
                <a:latin typeface="Times New Roman"/>
                <a:ea typeface="华文细黑"/>
              </a:rPr>
              <a:t>__________________</a:t>
            </a:r>
          </a:p>
        </p:txBody>
      </p:sp>
      <p:sp>
        <p:nvSpPr>
          <p:cNvPr id="3" name="矩形 2"/>
          <p:cNvSpPr/>
          <p:nvPr/>
        </p:nvSpPr>
        <p:spPr>
          <a:xfrm>
            <a:off x="332335" y="4764519"/>
            <a:ext cx="11255105" cy="1329571"/>
          </a:xfrm>
          <a:prstGeom prst="rect">
            <a:avLst/>
          </a:prstGeom>
        </p:spPr>
        <p:txBody>
          <a:bodyPr wrap="square" lIns="121898" tIns="60948" rIns="121898" bIns="60948">
            <a:spAutoFit/>
          </a:bodyPr>
          <a:lstStyle/>
          <a:p>
            <a:pPr algn="just">
              <a:lnSpc>
                <a:spcPct val="140000"/>
              </a:lnSpc>
              <a:spcAft>
                <a:spcPts val="0"/>
              </a:spcAft>
            </a:pPr>
            <a:r>
              <a:rPr lang="en-US" altLang="zh-CN" sz="2800" kern="100" dirty="0" smtClean="0">
                <a:solidFill>
                  <a:srgbClr val="C00000"/>
                </a:solidFill>
                <a:latin typeface="Times New Roman"/>
                <a:ea typeface="华文细黑"/>
                <a:cs typeface="Times New Roman"/>
              </a:rPr>
              <a:t>                    </a:t>
            </a:r>
            <a:r>
              <a:rPr lang="zh-CN" altLang="zh-CN" sz="2800" kern="100" dirty="0" smtClean="0">
                <a:solidFill>
                  <a:srgbClr val="C00000"/>
                </a:solidFill>
                <a:latin typeface="Times New Roman"/>
                <a:ea typeface="华文细黑"/>
                <a:cs typeface="Times New Roman"/>
              </a:rPr>
              <a:t>不</a:t>
            </a:r>
            <a:r>
              <a:rPr lang="zh-CN" altLang="zh-CN" sz="2800" kern="100" dirty="0">
                <a:solidFill>
                  <a:srgbClr val="C00000"/>
                </a:solidFill>
                <a:latin typeface="Times New Roman"/>
                <a:ea typeface="华文细黑"/>
                <a:cs typeface="Times New Roman"/>
              </a:rPr>
              <a:t>合理</a:t>
            </a:r>
            <a:r>
              <a:rPr lang="zh-CN" altLang="zh-CN" sz="2800" kern="100" spc="-600" dirty="0">
                <a:solidFill>
                  <a:srgbClr val="C00000"/>
                </a:solidFill>
                <a:latin typeface="Times New Roman"/>
                <a:ea typeface="华文细黑"/>
                <a:cs typeface="Times New Roman"/>
              </a:rPr>
              <a:t>。</a:t>
            </a:r>
            <a:r>
              <a:rPr lang="zh-CN" altLang="zh-CN" sz="2800" kern="100" dirty="0">
                <a:solidFill>
                  <a:srgbClr val="C00000"/>
                </a:solidFill>
                <a:latin typeface="Times New Roman"/>
                <a:ea typeface="华文细黑"/>
                <a:cs typeface="Times New Roman"/>
              </a:rPr>
              <a:t>只能推出</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研究曹雪芹的身世和时代背景对确定叙述者和隐含作者的形象并无显著意义</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这一结论。</a:t>
            </a:r>
            <a:endParaRPr lang="zh-CN" altLang="zh-CN" sz="1050" kern="100" dirty="0">
              <a:solidFill>
                <a:srgbClr val="C00000"/>
              </a:solidFill>
              <a:effectLst/>
              <a:latin typeface="宋体"/>
              <a:cs typeface="Courier New"/>
            </a:endParaRP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pic>
        <p:nvPicPr>
          <p:cNvPr id="5" name="图片 4">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587440" y="5734050"/>
            <a:ext cx="602973" cy="602973"/>
          </a:xfrm>
          <a:prstGeom prst="rect">
            <a:avLst/>
          </a:prstGeom>
        </p:spPr>
      </p:pic>
    </p:spTree>
    <p:extLst>
      <p:ext uri="{BB962C8B-B14F-4D97-AF65-F5344CB8AC3E}">
        <p14:creationId xmlns:p14="http://schemas.microsoft.com/office/powerpoint/2010/main" val="108624253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3"/>
                                        </p:tgtEl>
                                      </p:cBhvr>
                                    </p:animEffect>
                                    <p:set>
                                      <p:cBhvr>
                                        <p:cTn id="12"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bldLst>
      <p:bldP spid="3" grpId="0"/>
      <p:bldP spid="3" grpId="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descr="C:\Users\Administrator\Desktop\0000000\co120Q11UH5-0.jpg"/>
          <p:cNvPicPr>
            <a:picLocks noChangeAspect="1" noChangeArrowheads="1"/>
          </p:cNvPicPr>
          <p:nvPr/>
        </p:nvPicPr>
        <p:blipFill rotWithShape="1">
          <a:blip r:embed="rId2">
            <a:extLst>
              <a:ext uri="{28A0092B-C50C-407E-A947-70E740481C1C}">
                <a14:useLocalDpi xmlns:a14="http://schemas.microsoft.com/office/drawing/2010/main" val="0"/>
              </a:ext>
            </a:extLst>
          </a:blip>
          <a:srcRect l="1430" t="7291" b="3965"/>
          <a:stretch/>
        </p:blipFill>
        <p:spPr bwMode="auto">
          <a:xfrm>
            <a:off x="0" y="0"/>
            <a:ext cx="12190413" cy="6859588"/>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组合 11"/>
          <p:cNvGrpSpPr/>
          <p:nvPr/>
        </p:nvGrpSpPr>
        <p:grpSpPr>
          <a:xfrm>
            <a:off x="0" y="3717826"/>
            <a:ext cx="12192000" cy="1537200"/>
            <a:chOff x="0" y="3717826"/>
            <a:chExt cx="12192000" cy="1537200"/>
          </a:xfrm>
        </p:grpSpPr>
        <p:grpSp>
          <p:nvGrpSpPr>
            <p:cNvPr id="13" name="组合 12"/>
            <p:cNvGrpSpPr/>
            <p:nvPr/>
          </p:nvGrpSpPr>
          <p:grpSpPr>
            <a:xfrm>
              <a:off x="0" y="3796898"/>
              <a:ext cx="12192000" cy="1375395"/>
              <a:chOff x="-1524000" y="2705990"/>
              <a:chExt cx="12192000" cy="1375395"/>
            </a:xfrm>
          </p:grpSpPr>
          <p:cxnSp>
            <p:nvCxnSpPr>
              <p:cNvPr id="19" name="直接连接符 18"/>
              <p:cNvCxnSpPr/>
              <p:nvPr/>
            </p:nvCxnSpPr>
            <p:spPr>
              <a:xfrm>
                <a:off x="0" y="2807930"/>
                <a:ext cx="914400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1524000" y="2705990"/>
                <a:ext cx="12192000" cy="1375395"/>
                <a:chOff x="-1524000" y="2705990"/>
                <a:chExt cx="12192000" cy="1375395"/>
              </a:xfrm>
            </p:grpSpPr>
            <p:sp>
              <p:nvSpPr>
                <p:cNvPr id="21" name="矩形 20"/>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7" name="矩形 16"/>
            <p:cNvSpPr/>
            <p:nvPr/>
          </p:nvSpPr>
          <p:spPr>
            <a:xfrm>
              <a:off x="1486694" y="3717826"/>
              <a:ext cx="1440000" cy="15372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p:cNvPicPr>
              <a:picLocks noChangeAspect="1"/>
            </p:cNvPicPr>
            <p:nvPr/>
          </p:nvPicPr>
          <p:blipFill rotWithShape="1">
            <a:blip r:embed="rId3">
              <a:extLst>
                <a:ext uri="{28A0092B-C50C-407E-A947-70E740481C1C}">
                  <a14:useLocalDpi xmlns:a14="http://schemas.microsoft.com/office/drawing/2010/main" val="0"/>
                </a:ext>
              </a:extLst>
            </a:blip>
            <a:srcRect l="12968" t="5973" r="76574" b="11701"/>
            <a:stretch/>
          </p:blipFill>
          <p:spPr>
            <a:xfrm>
              <a:off x="1568519" y="3814248"/>
              <a:ext cx="1276351" cy="1265913"/>
            </a:xfrm>
            <a:prstGeom prst="rect">
              <a:avLst/>
            </a:prstGeom>
          </p:spPr>
        </p:pic>
      </p:grpSp>
      <p:sp>
        <p:nvSpPr>
          <p:cNvPr id="24" name="矩形 23"/>
          <p:cNvSpPr/>
          <p:nvPr/>
        </p:nvSpPr>
        <p:spPr>
          <a:xfrm>
            <a:off x="4218741" y="3812513"/>
            <a:ext cx="4648455" cy="769409"/>
          </a:xfrm>
          <a:prstGeom prst="rect">
            <a:avLst/>
          </a:prstGeom>
        </p:spPr>
        <p:txBody>
          <a:bodyPr wrap="square" lIns="91410" tIns="45704" rIns="91410" bIns="45704">
            <a:spAutoFit/>
          </a:bodyPr>
          <a:lstStyle/>
          <a:p>
            <a:pPr algn="ctr">
              <a:defRPr/>
            </a:pPr>
            <a:r>
              <a:rPr lang="zh-CN" altLang="en-US" sz="4400" b="1" dirty="0">
                <a:solidFill>
                  <a:srgbClr val="0000FF"/>
                </a:solidFill>
                <a:latin typeface="微软雅黑" pitchFamily="34" charset="-122"/>
                <a:ea typeface="微软雅黑" pitchFamily="34" charset="-122"/>
                <a:cs typeface="+mj-cs"/>
              </a:rPr>
              <a:t>本课结束</a:t>
            </a:r>
          </a:p>
        </p:txBody>
      </p:sp>
      <p:sp>
        <p:nvSpPr>
          <p:cNvPr id="25" name="标题 1"/>
          <p:cNvSpPr txBox="1">
            <a:spLocks/>
          </p:cNvSpPr>
          <p:nvPr/>
        </p:nvSpPr>
        <p:spPr>
          <a:xfrm>
            <a:off x="3122969" y="4316939"/>
            <a:ext cx="6840000" cy="913055"/>
          </a:xfrm>
          <a:prstGeom prst="rect">
            <a:avLst/>
          </a:prstGeom>
        </p:spPr>
        <p:txBody>
          <a:bodyPr vert="horz" lIns="91412" tIns="45707" rIns="91412" bIns="45707"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smtClean="0">
                <a:solidFill>
                  <a:srgbClr val="0000FF"/>
                </a:solidFill>
                <a:latin typeface="微软雅黑" pitchFamily="34" charset="-122"/>
                <a:ea typeface="微软雅黑" pitchFamily="34" charset="-122"/>
              </a:rPr>
              <a:t>更多精彩内容请登录：</a:t>
            </a:r>
            <a:r>
              <a:rPr lang="en-US" altLang="zh-CN" sz="2700" b="1" dirty="0" err="1" smtClean="0">
                <a:solidFill>
                  <a:srgbClr val="0000FF"/>
                </a:solidFill>
                <a:latin typeface="微软雅黑" pitchFamily="34" charset="-122"/>
                <a:ea typeface="微软雅黑" pitchFamily="34" charset="-122"/>
              </a:rPr>
              <a:t>www.91taoke.com</a:t>
            </a:r>
            <a:endParaRPr lang="zh-CN" altLang="en-US" sz="2700" b="1" dirty="0">
              <a:solidFill>
                <a:srgbClr val="0000FF"/>
              </a:solidFill>
              <a:latin typeface="微软雅黑" pitchFamily="34" charset="-122"/>
              <a:ea typeface="微软雅黑" pitchFamily="34" charset="-122"/>
            </a:endParaRPr>
          </a:p>
        </p:txBody>
      </p:sp>
    </p:spTree>
    <p:extLst>
      <p:ext uri="{BB962C8B-B14F-4D97-AF65-F5344CB8AC3E}">
        <p14:creationId xmlns:p14="http://schemas.microsoft.com/office/powerpoint/2010/main" val="16470966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down)">
                                      <p:cBhvr>
                                        <p:cTn id="7" dur="435">
                                          <p:stCondLst>
                                            <p:cond delay="0"/>
                                          </p:stCondLst>
                                        </p:cTn>
                                        <p:tgtEl>
                                          <p:spTgt spid="25"/>
                                        </p:tgtEl>
                                      </p:cBhvr>
                                    </p:animEffect>
                                    <p:anim calcmode="lin" valueType="num">
                                      <p:cBhvr>
                                        <p:cTn id="8" dur="1367" tmFilter="0,0; 0.14,0.36; 0.43,0.73; 0.71,0.91; 1.0,1.0">
                                          <p:stCondLst>
                                            <p:cond delay="0"/>
                                          </p:stCondLst>
                                        </p:cTn>
                                        <p:tgtEl>
                                          <p:spTgt spid="25"/>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25"/>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25"/>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25"/>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25"/>
                                        </p:tgtEl>
                                        <p:attrNameLst>
                                          <p:attrName>ppt_y</p:attrName>
                                        </p:attrNameLst>
                                      </p:cBhvr>
                                      <p:tavLst>
                                        <p:tav tm="0" fmla="#ppt_y-sin(pi*$)/81">
                                          <p:val>
                                            <p:fltVal val="0"/>
                                          </p:val>
                                        </p:tav>
                                        <p:tav tm="100000">
                                          <p:val>
                                            <p:fltVal val="1"/>
                                          </p:val>
                                        </p:tav>
                                      </p:tavLst>
                                    </p:anim>
                                    <p:animScale>
                                      <p:cBhvr>
                                        <p:cTn id="13" dur="20">
                                          <p:stCondLst>
                                            <p:cond delay="487"/>
                                          </p:stCondLst>
                                        </p:cTn>
                                        <p:tgtEl>
                                          <p:spTgt spid="25"/>
                                        </p:tgtEl>
                                      </p:cBhvr>
                                      <p:to x="100000" y="60000"/>
                                    </p:animScale>
                                    <p:animScale>
                                      <p:cBhvr>
                                        <p:cTn id="14" dur="124" decel="50000">
                                          <p:stCondLst>
                                            <p:cond delay="507"/>
                                          </p:stCondLst>
                                        </p:cTn>
                                        <p:tgtEl>
                                          <p:spTgt spid="25"/>
                                        </p:tgtEl>
                                      </p:cBhvr>
                                      <p:to x="100000" y="100000"/>
                                    </p:animScale>
                                    <p:animScale>
                                      <p:cBhvr>
                                        <p:cTn id="15" dur="20">
                                          <p:stCondLst>
                                            <p:cond delay="984"/>
                                          </p:stCondLst>
                                        </p:cTn>
                                        <p:tgtEl>
                                          <p:spTgt spid="25"/>
                                        </p:tgtEl>
                                      </p:cBhvr>
                                      <p:to x="100000" y="80000"/>
                                    </p:animScale>
                                    <p:animScale>
                                      <p:cBhvr>
                                        <p:cTn id="16" dur="124" decel="50000">
                                          <p:stCondLst>
                                            <p:cond delay="1004"/>
                                          </p:stCondLst>
                                        </p:cTn>
                                        <p:tgtEl>
                                          <p:spTgt spid="25"/>
                                        </p:tgtEl>
                                      </p:cBhvr>
                                      <p:to x="100000" y="100000"/>
                                    </p:animScale>
                                    <p:animScale>
                                      <p:cBhvr>
                                        <p:cTn id="17" dur="20">
                                          <p:stCondLst>
                                            <p:cond delay="1231"/>
                                          </p:stCondLst>
                                        </p:cTn>
                                        <p:tgtEl>
                                          <p:spTgt spid="25"/>
                                        </p:tgtEl>
                                      </p:cBhvr>
                                      <p:to x="100000" y="90000"/>
                                    </p:animScale>
                                    <p:animScale>
                                      <p:cBhvr>
                                        <p:cTn id="18" dur="124" decel="50000">
                                          <p:stCondLst>
                                            <p:cond delay="1251"/>
                                          </p:stCondLst>
                                        </p:cTn>
                                        <p:tgtEl>
                                          <p:spTgt spid="25"/>
                                        </p:tgtEl>
                                      </p:cBhvr>
                                      <p:to x="100000" y="100000"/>
                                    </p:animScale>
                                    <p:animScale>
                                      <p:cBhvr>
                                        <p:cTn id="19" dur="20">
                                          <p:stCondLst>
                                            <p:cond delay="1356"/>
                                          </p:stCondLst>
                                        </p:cTn>
                                        <p:tgtEl>
                                          <p:spTgt spid="25"/>
                                        </p:tgtEl>
                                      </p:cBhvr>
                                      <p:to x="100000" y="95000"/>
                                    </p:animScale>
                                    <p:animScale>
                                      <p:cBhvr>
                                        <p:cTn id="20" dur="124" decel="50000">
                                          <p:stCondLst>
                                            <p:cond delay="1376"/>
                                          </p:stCondLst>
                                        </p:cTn>
                                        <p:tgtEl>
                                          <p:spTgt spid="2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85344" y="594912"/>
            <a:ext cx="11192741" cy="5293733"/>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范围词、类别词、过渡词等；四是辨析信息的阶段或时序，前者如假想、验证、事实等，后者如过去、现在、将来，或然、已然、将然等。</a:t>
            </a:r>
            <a:endParaRPr lang="zh-CN" altLang="zh-CN" sz="1050" kern="100" dirty="0">
              <a:latin typeface="宋体"/>
              <a:cs typeface="Courier New"/>
            </a:endParaRPr>
          </a:p>
          <a:p>
            <a:pPr indent="714375" algn="just">
              <a:lnSpc>
                <a:spcPct val="150000"/>
              </a:lnSpc>
            </a:pPr>
            <a:r>
              <a:rPr lang="zh-CN" altLang="zh-CN" sz="2800" b="1" kern="100" dirty="0">
                <a:solidFill>
                  <a:srgbClr val="0000FF"/>
                </a:solidFill>
                <a:latin typeface="Times New Roman"/>
                <a:ea typeface="华文细黑"/>
                <a:cs typeface="Times New Roman"/>
              </a:rPr>
              <a:t>三、如何准确辨别信息的正误</a:t>
            </a:r>
          </a:p>
          <a:p>
            <a:pPr indent="714375" algn="just">
              <a:lnSpc>
                <a:spcPct val="150000"/>
              </a:lnSpc>
              <a:spcAft>
                <a:spcPts val="0"/>
              </a:spcAft>
            </a:pPr>
            <a:r>
              <a:rPr lang="en-US" altLang="zh-CN" sz="2800" b="1" kern="100" dirty="0">
                <a:latin typeface="Times New Roman"/>
                <a:ea typeface="华文细黑"/>
                <a:cs typeface="Courier New"/>
              </a:rPr>
              <a:t>1.</a:t>
            </a:r>
            <a:r>
              <a:rPr lang="zh-CN" altLang="zh-CN" sz="2800" b="1" kern="100" dirty="0">
                <a:latin typeface="Times New Roman"/>
                <a:ea typeface="华文细黑"/>
                <a:cs typeface="Times New Roman"/>
              </a:rPr>
              <a:t>找全找足信息源</a:t>
            </a:r>
            <a:endParaRPr lang="zh-CN" altLang="zh-CN" sz="1050" b="1"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根据选项信息词语提示，在原文中找到相应的信息文字。因为有些选项信息出现在文中多处，所以在寻找原文信息时，要找全文中所有与选项表述相关的信息。很多时候，相关信息分散在文中不同的地方，甚至彼此间相距甚远，更要留意。</a:t>
            </a:r>
            <a:endParaRPr lang="zh-CN" altLang="zh-CN" sz="1050" kern="100" dirty="0">
              <a:effectLst/>
              <a:latin typeface="宋体"/>
              <a:cs typeface="Courier New"/>
            </a:endParaRPr>
          </a:p>
        </p:txBody>
      </p:sp>
    </p:spTree>
    <p:extLst>
      <p:ext uri="{BB962C8B-B14F-4D97-AF65-F5344CB8AC3E}">
        <p14:creationId xmlns:p14="http://schemas.microsoft.com/office/powerpoint/2010/main" val="261586244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06574" y="238355"/>
            <a:ext cx="11324037" cy="6503807"/>
          </a:xfrm>
          <a:prstGeom prst="rect">
            <a:avLst/>
          </a:prstGeom>
        </p:spPr>
        <p:txBody>
          <a:bodyPr wrap="square" lIns="121898" tIns="60948" rIns="121898" bIns="60948">
            <a:spAutoFit/>
          </a:bodyPr>
          <a:lstStyle/>
          <a:p>
            <a:pPr indent="714375" algn="just">
              <a:lnSpc>
                <a:spcPct val="150000"/>
              </a:lnSpc>
              <a:spcAft>
                <a:spcPts val="0"/>
              </a:spcAft>
            </a:pPr>
            <a:r>
              <a:rPr lang="en-US" altLang="zh-CN" sz="2800" b="1" kern="100" dirty="0" smtClean="0">
                <a:latin typeface="Times New Roman"/>
                <a:ea typeface="华文细黑"/>
                <a:cs typeface="Courier New"/>
              </a:rPr>
              <a:t>2.</a:t>
            </a:r>
            <a:r>
              <a:rPr lang="zh-CN" altLang="zh-CN" sz="2800" b="1" kern="100" dirty="0" smtClean="0">
                <a:latin typeface="Times New Roman"/>
                <a:ea typeface="华文细黑"/>
                <a:cs typeface="Times New Roman"/>
              </a:rPr>
              <a:t>精读原文信息文字</a:t>
            </a:r>
            <a:endParaRPr lang="zh-CN" altLang="zh-CN" sz="1050" b="1" kern="100" dirty="0" smtClean="0">
              <a:latin typeface="宋体"/>
              <a:cs typeface="Courier New"/>
            </a:endParaRPr>
          </a:p>
          <a:p>
            <a:pPr indent="714375" algn="just">
              <a:lnSpc>
                <a:spcPct val="150000"/>
              </a:lnSpc>
              <a:spcAft>
                <a:spcPts val="0"/>
              </a:spcAft>
            </a:pPr>
            <a:r>
              <a:rPr lang="zh-CN" altLang="zh-CN" sz="2800" kern="100" dirty="0" smtClean="0">
                <a:latin typeface="Times New Roman"/>
                <a:ea typeface="华文细黑"/>
                <a:cs typeface="Times New Roman"/>
              </a:rPr>
              <a:t>对</a:t>
            </a:r>
            <a:r>
              <a:rPr lang="zh-CN" altLang="zh-CN" sz="2800" kern="100" dirty="0">
                <a:latin typeface="Times New Roman"/>
                <a:ea typeface="华文细黑"/>
                <a:cs typeface="Times New Roman"/>
              </a:rPr>
              <a:t>确定好的原文信息文字，一定要精读。所谓精读，指逐词逐句细致地阅读文章，主要包括把握关键词语、句意和句间关系。对于结构复杂的句子，要能通过分析句子结构精确把握句意及其侧重点；对于语意有紧密联系的句子，要准确把握句子间的语意关系。请看下例：</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原文信息句：</a:t>
            </a:r>
            <a:r>
              <a:rPr lang="en-US" altLang="zh-CN" sz="2800" kern="100" dirty="0">
                <a:latin typeface="Times New Roman"/>
                <a:ea typeface="华文细黑"/>
                <a:cs typeface="Courier New"/>
              </a:rPr>
              <a:t>(2017·</a:t>
            </a:r>
            <a:r>
              <a:rPr lang="zh-CN" altLang="zh-CN" sz="2800" kern="100" dirty="0">
                <a:latin typeface="Times New Roman"/>
                <a:ea typeface="华文细黑"/>
                <a:cs typeface="Times New Roman"/>
              </a:rPr>
              <a:t>全国</a:t>
            </a:r>
            <a:r>
              <a:rPr lang="en-US" altLang="zh-CN" sz="2800" kern="100" dirty="0">
                <a:latin typeface="宋体"/>
                <a:ea typeface="华文细黑"/>
                <a:cs typeface="Times New Roman"/>
              </a:rPr>
              <a:t>Ⅰ</a:t>
            </a:r>
            <a:r>
              <a:rPr lang="en-US" altLang="zh-CN" sz="2800" kern="100" dirty="0">
                <a:latin typeface="Times New Roman"/>
                <a:ea typeface="华文细黑"/>
                <a:cs typeface="Courier New"/>
              </a:rPr>
              <a:t>)2000</a:t>
            </a:r>
            <a:r>
              <a:rPr lang="zh-CN" altLang="zh-CN" sz="2800" kern="100" dirty="0">
                <a:latin typeface="Times New Roman"/>
                <a:ea typeface="华文细黑"/>
                <a:cs typeface="Times New Roman"/>
              </a:rPr>
              <a:t>年前后，一些非政府组织承袭环境正义运动的精神，开始对气候变化的影响进行伦理审视，气候正义便应运而生。</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第</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题</a:t>
            </a: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项：为了应对气候变化，非政府组织承袭环境正义运动的精神，提出了气候正义。</a:t>
            </a:r>
            <a:endParaRPr lang="zh-CN" altLang="zh-CN" sz="1050" kern="100" dirty="0">
              <a:effectLst/>
              <a:latin typeface="宋体"/>
              <a:cs typeface="Courier New"/>
            </a:endParaRPr>
          </a:p>
        </p:txBody>
      </p:sp>
    </p:spTree>
    <p:extLst>
      <p:ext uri="{BB962C8B-B14F-4D97-AF65-F5344CB8AC3E}">
        <p14:creationId xmlns:p14="http://schemas.microsoft.com/office/powerpoint/2010/main" val="272280988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32394" y="450896"/>
            <a:ext cx="11150042" cy="5211146"/>
          </a:xfrm>
          <a:prstGeom prst="rect">
            <a:avLst/>
          </a:prstGeom>
        </p:spPr>
        <p:txBody>
          <a:bodyPr wrap="square" lIns="121898" tIns="60948" rIns="121898" bIns="60948">
            <a:spAutoFit/>
          </a:bodyPr>
          <a:lstStyle/>
          <a:p>
            <a:pPr indent="714375" algn="just">
              <a:lnSpc>
                <a:spcPct val="150000"/>
              </a:lnSpc>
              <a:spcAft>
                <a:spcPts val="0"/>
              </a:spcAft>
            </a:pPr>
            <a:r>
              <a:rPr lang="zh-CN" altLang="zh-CN" sz="2800" kern="100" dirty="0">
                <a:latin typeface="Times New Roman"/>
                <a:ea typeface="华文细黑"/>
                <a:cs typeface="Times New Roman"/>
              </a:rPr>
              <a:t>原文信息句是一个由三个分句组成的承接复句，前两个分句是第一层，也是一个表承接关系的分句，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非政府组织承袭精神</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，选项第一个分句表述与它完全一致；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开始</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审视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，在选项中变成了目的状语，很显然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伦理审视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不等同于选项信息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应对气候变化</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；原句第三个分句是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气候正义便应运而生</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，但在选项中却表述成了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提出了气候正义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，两者显然不是一码事。</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如果像这样精读原文信息文字，并与选项稍作比对，那么，信息的正误就一目了然了。</a:t>
            </a:r>
            <a:endParaRPr lang="zh-CN" altLang="zh-CN" sz="1050" kern="100" dirty="0">
              <a:effectLst/>
              <a:latin typeface="宋体"/>
              <a:cs typeface="Courier New"/>
            </a:endParaRPr>
          </a:p>
        </p:txBody>
      </p:sp>
    </p:spTree>
    <p:extLst>
      <p:ext uri="{BB962C8B-B14F-4D97-AF65-F5344CB8AC3E}">
        <p14:creationId xmlns:p14="http://schemas.microsoft.com/office/powerpoint/2010/main" val="17491653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276320" y="83518"/>
            <a:ext cx="11602778" cy="6758749"/>
          </a:xfrm>
          <a:prstGeom prst="rect">
            <a:avLst/>
          </a:prstGeom>
        </p:spPr>
        <p:txBody>
          <a:bodyPr wrap="square" lIns="121898" tIns="60948" rIns="121898" bIns="60948">
            <a:spAutoFit/>
          </a:bodyPr>
          <a:lstStyle/>
          <a:p>
            <a:pPr indent="720000" algn="just">
              <a:lnSpc>
                <a:spcPct val="140000"/>
              </a:lnSpc>
              <a:spcAft>
                <a:spcPts val="0"/>
              </a:spcAft>
            </a:pPr>
            <a:r>
              <a:rPr lang="en-US" altLang="zh-CN" sz="2800" b="1" kern="100" dirty="0">
                <a:latin typeface="Times New Roman"/>
                <a:ea typeface="华文细黑"/>
                <a:cs typeface="Courier New"/>
              </a:rPr>
              <a:t>3.</a:t>
            </a:r>
            <a:r>
              <a:rPr lang="zh-CN" altLang="zh-CN" sz="2800" b="1" kern="100" dirty="0">
                <a:latin typeface="Times New Roman"/>
                <a:ea typeface="华文细黑"/>
                <a:cs typeface="Times New Roman"/>
              </a:rPr>
              <a:t>仔细比对原文信息与选项内容，识破设误陷阱</a:t>
            </a:r>
            <a:endParaRPr lang="zh-CN" altLang="zh-CN" sz="2800" b="1" kern="100" dirty="0">
              <a:latin typeface="宋体"/>
              <a:cs typeface="Courier New"/>
            </a:endParaRPr>
          </a:p>
          <a:p>
            <a:pPr indent="720000" algn="just">
              <a:lnSpc>
                <a:spcPct val="140000"/>
              </a:lnSpc>
              <a:spcAft>
                <a:spcPts val="0"/>
              </a:spcAft>
            </a:pPr>
            <a:r>
              <a:rPr lang="zh-CN" altLang="zh-CN" sz="2800" kern="100" dirty="0">
                <a:latin typeface="Times New Roman"/>
                <a:ea typeface="华文细黑"/>
                <a:cs typeface="Times New Roman"/>
              </a:rPr>
              <a:t>选项内容都是命题者对原文信息作了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变形</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处理，在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变形</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过程中命题者故意设置了一些陷阱迷惑考生。如果掌握了命题者</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设误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的手段和特点，那么会大大提高辨别信息的正确率。</a:t>
            </a:r>
            <a:endParaRPr lang="zh-CN" altLang="zh-CN" sz="2800" kern="100" dirty="0">
              <a:latin typeface="宋体"/>
              <a:cs typeface="Courier New"/>
            </a:endParaRPr>
          </a:p>
          <a:p>
            <a:pPr indent="720000" algn="just">
              <a:lnSpc>
                <a:spcPct val="140000"/>
              </a:lnSpc>
              <a:spcAft>
                <a:spcPts val="0"/>
              </a:spcAft>
            </a:pPr>
            <a:r>
              <a:rPr lang="en-US" altLang="zh-CN" sz="2800" b="1" kern="100" dirty="0">
                <a:latin typeface="Times New Roman"/>
                <a:ea typeface="华文细黑"/>
                <a:cs typeface="Courier New"/>
              </a:rPr>
              <a:t>(1)</a:t>
            </a:r>
            <a:r>
              <a:rPr lang="zh-CN" altLang="zh-CN" sz="2800" b="1" kern="100" dirty="0">
                <a:latin typeface="Times New Roman"/>
                <a:ea typeface="华文细黑"/>
                <a:cs typeface="Times New Roman"/>
              </a:rPr>
              <a:t>识破</a:t>
            </a:r>
            <a:r>
              <a:rPr lang="en-US" altLang="zh-CN" sz="2800" b="1" kern="100" dirty="0">
                <a:latin typeface="宋体"/>
                <a:ea typeface="华文细黑"/>
                <a:cs typeface="Times New Roman"/>
              </a:rPr>
              <a:t>“</a:t>
            </a:r>
            <a:r>
              <a:rPr lang="zh-CN" altLang="zh-CN" sz="2800" b="1" kern="100" dirty="0">
                <a:latin typeface="Times New Roman"/>
                <a:ea typeface="华文细黑"/>
                <a:cs typeface="Times New Roman"/>
              </a:rPr>
              <a:t>偷换概念</a:t>
            </a:r>
            <a:r>
              <a:rPr lang="en-US" altLang="zh-CN" sz="2800" b="1" kern="100" dirty="0">
                <a:latin typeface="宋体"/>
                <a:ea typeface="华文细黑"/>
                <a:cs typeface="Times New Roman"/>
              </a:rPr>
              <a:t>”</a:t>
            </a:r>
            <a:r>
              <a:rPr lang="zh-CN" altLang="zh-CN" sz="2800" b="1" kern="100" dirty="0">
                <a:latin typeface="Times New Roman"/>
                <a:ea typeface="华文细黑"/>
                <a:cs typeface="Times New Roman"/>
              </a:rPr>
              <a:t>陷阱</a:t>
            </a:r>
            <a:endParaRPr lang="zh-CN" altLang="zh-CN" sz="2800" b="1" kern="100" dirty="0">
              <a:latin typeface="宋体"/>
              <a:cs typeface="Courier New"/>
            </a:endParaRPr>
          </a:p>
          <a:p>
            <a:pPr indent="720000" algn="just">
              <a:lnSpc>
                <a:spcPct val="140000"/>
              </a:lnSpc>
              <a:spcAft>
                <a:spcPts val="0"/>
              </a:spcAft>
            </a:pPr>
            <a:r>
              <a:rPr lang="zh-CN" altLang="zh-CN" sz="2800" kern="100" dirty="0">
                <a:latin typeface="Times New Roman"/>
                <a:ea typeface="华文细黑"/>
                <a:cs typeface="Times New Roman"/>
              </a:rPr>
              <a:t>命题者在解释概念或转述文意时，故意弄错对象，迷惑考生，使考生</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误入歧途</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。如命题者暗中将两个概念的内涵如属性、作用、发展趋势等进行了调换、改变或混淆，乍看与原文的说法一样，但仔细推敲就会发现实际上并不是一回事</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lvl="0" indent="714375" algn="just">
              <a:lnSpc>
                <a:spcPct val="140000"/>
              </a:lnSpc>
            </a:pPr>
            <a:r>
              <a:rPr lang="zh-CN" altLang="zh-CN" sz="2800" kern="100" dirty="0">
                <a:solidFill>
                  <a:prstClr val="black"/>
                </a:solidFill>
                <a:latin typeface="Times New Roman"/>
                <a:ea typeface="华文细黑"/>
                <a:cs typeface="Times New Roman"/>
              </a:rPr>
              <a:t>识破时应注意看选项与原文是否存在信息对接错误现象，尤其看选项的主语、谓语与原文是否一致</a:t>
            </a:r>
            <a:r>
              <a:rPr lang="zh-CN" altLang="zh-CN" sz="2800" kern="100" dirty="0" smtClean="0">
                <a:solidFill>
                  <a:prstClr val="black"/>
                </a:solidFill>
                <a:latin typeface="Times New Roman"/>
                <a:ea typeface="华文细黑"/>
                <a:cs typeface="Times New Roman"/>
              </a:rPr>
              <a:t>。</a:t>
            </a:r>
            <a:endParaRPr lang="en-US" altLang="zh-CN" sz="2800" kern="100" dirty="0" smtClean="0">
              <a:latin typeface="宋体"/>
              <a:cs typeface="Courier New"/>
            </a:endParaRPr>
          </a:p>
        </p:txBody>
      </p:sp>
    </p:spTree>
    <p:extLst>
      <p:ext uri="{BB962C8B-B14F-4D97-AF65-F5344CB8AC3E}">
        <p14:creationId xmlns:p14="http://schemas.microsoft.com/office/powerpoint/2010/main" val="207518823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78582" y="693490"/>
            <a:ext cx="11161240" cy="5293733"/>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请仔细比对原文与选项，看是否存在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偷换概念</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陷阱。</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原文：的确，从人伦关系的角度来看，亲情无疑是人之生存的基本条件，由亲情、爱情、友情，推而广之到一切道德情感，从而构成</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仁学</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政治伦理思想的依据。</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选项：从人伦关系的角度来看，亲情通过</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能近取譬</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，成为人之生存的基本条件，构成</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仁学</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政治伦理思想的依据。</a:t>
            </a:r>
            <a:endParaRPr lang="zh-CN" altLang="zh-CN" sz="1050" kern="100" dirty="0">
              <a:latin typeface="宋体"/>
              <a:cs typeface="Courier New"/>
            </a:endParaRPr>
          </a:p>
          <a:p>
            <a:pPr>
              <a:lnSpc>
                <a:spcPct val="150000"/>
              </a:lnSpc>
            </a:pPr>
            <a:r>
              <a:rPr lang="zh-CN" altLang="zh-CN" sz="2800" kern="100" dirty="0">
                <a:latin typeface="Times New Roman"/>
                <a:ea typeface="华文细黑"/>
                <a:cs typeface="Times New Roman"/>
              </a:rPr>
              <a:t>比对分析：</a:t>
            </a:r>
            <a:r>
              <a:rPr lang="en-US" altLang="zh-CN" sz="2800" kern="100" dirty="0" smtClean="0">
                <a:latin typeface="Times New Roman"/>
                <a:ea typeface="华文细黑"/>
              </a:rPr>
              <a:t>____________________________________</a:t>
            </a:r>
            <a:r>
              <a:rPr lang="en-US" altLang="zh-CN" sz="2800" kern="100" dirty="0">
                <a:latin typeface="Times New Roman"/>
                <a:ea typeface="华文细黑"/>
              </a:rPr>
              <a:t>_</a:t>
            </a:r>
            <a:r>
              <a:rPr lang="en-US" altLang="zh-CN" sz="2800" kern="100" dirty="0" smtClean="0">
                <a:latin typeface="Times New Roman"/>
                <a:ea typeface="华文细黑"/>
              </a:rPr>
              <a:t>______________</a:t>
            </a:r>
          </a:p>
          <a:p>
            <a:pPr>
              <a:lnSpc>
                <a:spcPct val="150000"/>
              </a:lnSpc>
            </a:pPr>
            <a:r>
              <a:rPr lang="en-US" altLang="zh-CN" sz="2800" kern="100" dirty="0" smtClean="0">
                <a:latin typeface="Times New Roman"/>
                <a:ea typeface="华文细黑"/>
              </a:rPr>
              <a:t>__________________________________________</a:t>
            </a:r>
            <a:r>
              <a:rPr lang="en-US" altLang="zh-CN" sz="2800" kern="100" dirty="0">
                <a:latin typeface="Times New Roman"/>
                <a:ea typeface="华文细黑"/>
              </a:rPr>
              <a:t>_</a:t>
            </a:r>
            <a:r>
              <a:rPr lang="en-US" altLang="zh-CN" sz="2800" kern="100" dirty="0" smtClean="0">
                <a:latin typeface="Times New Roman"/>
                <a:ea typeface="华文细黑"/>
              </a:rPr>
              <a:t>____________</a:t>
            </a:r>
            <a:endParaRPr lang="zh-CN" altLang="zh-CN" sz="2800" kern="100" dirty="0">
              <a:effectLst/>
              <a:latin typeface="宋体"/>
              <a:cs typeface="Courier New"/>
            </a:endParaRPr>
          </a:p>
        </p:txBody>
      </p:sp>
      <p:sp>
        <p:nvSpPr>
          <p:cNvPr id="4" name="矩形 3"/>
          <p:cNvSpPr>
            <a:spLocks noChangeAspect="1"/>
          </p:cNvSpPr>
          <p:nvPr/>
        </p:nvSpPr>
        <p:spPr>
          <a:xfrm>
            <a:off x="0" y="189434"/>
            <a:ext cx="2062758" cy="51182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2600" b="1" dirty="0">
                <a:solidFill>
                  <a:schemeClr val="bg1"/>
                </a:solidFill>
                <a:latin typeface="微软雅黑" pitchFamily="34" charset="-122"/>
                <a:ea typeface="微软雅黑" pitchFamily="34" charset="-122"/>
                <a:cs typeface="Times New Roman" pitchFamily="18" charset="0"/>
              </a:rPr>
              <a:t>边练边悟</a:t>
            </a:r>
            <a:r>
              <a:rPr lang="en-US" altLang="zh-CN" sz="2600" b="1" dirty="0">
                <a:solidFill>
                  <a:schemeClr val="bg1"/>
                </a:solidFill>
                <a:latin typeface="Times New Roman" pitchFamily="18" charset="0"/>
                <a:ea typeface="Times New Roman" pitchFamily="18" charset="0"/>
                <a:cs typeface="Times New Roman" pitchFamily="18" charset="0"/>
              </a:rPr>
              <a:t>1</a:t>
            </a:r>
            <a:endParaRPr lang="zh-CN" altLang="en-US" sz="2600" b="1" dirty="0">
              <a:solidFill>
                <a:schemeClr val="bg1"/>
              </a:solidFill>
              <a:latin typeface="Times New Roman" pitchFamily="18" charset="0"/>
              <a:ea typeface="微软雅黑" pitchFamily="34" charset="-122"/>
              <a:cs typeface="Times New Roman" pitchFamily="18" charset="0"/>
            </a:endParaRPr>
          </a:p>
        </p:txBody>
      </p:sp>
      <p:sp>
        <p:nvSpPr>
          <p:cNvPr id="6" name="矩形 5"/>
          <p:cNvSpPr/>
          <p:nvPr/>
        </p:nvSpPr>
        <p:spPr>
          <a:xfrm>
            <a:off x="541628" y="4500389"/>
            <a:ext cx="10882170" cy="1415748"/>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smtClean="0">
                <a:solidFill>
                  <a:srgbClr val="C00000"/>
                </a:solidFill>
                <a:latin typeface="Times New Roman"/>
                <a:ea typeface="华文细黑"/>
                <a:cs typeface="Times New Roman"/>
              </a:rPr>
              <a:t>                   </a:t>
            </a:r>
            <a:r>
              <a:rPr lang="zh-CN" altLang="zh-CN" sz="2800" kern="100" dirty="0" smtClean="0">
                <a:solidFill>
                  <a:srgbClr val="C00000"/>
                </a:solidFill>
                <a:latin typeface="Times New Roman"/>
                <a:ea typeface="华文细黑"/>
                <a:cs typeface="Times New Roman"/>
              </a:rPr>
              <a:t>偷换概念。原文说</a:t>
            </a:r>
            <a:r>
              <a:rPr lang="en-US" altLang="zh-CN" sz="2800" kern="100" dirty="0" smtClean="0">
                <a:solidFill>
                  <a:srgbClr val="C00000"/>
                </a:solidFill>
                <a:latin typeface="宋体"/>
                <a:ea typeface="华文细黑"/>
                <a:cs typeface="Times New Roman"/>
              </a:rPr>
              <a:t>“</a:t>
            </a:r>
            <a:r>
              <a:rPr lang="zh-CN" altLang="zh-CN" sz="2800" kern="100" dirty="0" smtClean="0">
                <a:solidFill>
                  <a:srgbClr val="C00000"/>
                </a:solidFill>
                <a:latin typeface="Times New Roman"/>
                <a:ea typeface="华文细黑"/>
                <a:cs typeface="Times New Roman"/>
              </a:rPr>
              <a:t>构成</a:t>
            </a:r>
            <a:r>
              <a:rPr lang="en-US" altLang="zh-CN" sz="2800" kern="100" dirty="0" smtClean="0">
                <a:solidFill>
                  <a:srgbClr val="C00000"/>
                </a:solidFill>
                <a:latin typeface="宋体"/>
                <a:ea typeface="华文细黑"/>
                <a:cs typeface="Times New Roman"/>
              </a:rPr>
              <a:t>‘</a:t>
            </a:r>
            <a:r>
              <a:rPr lang="zh-CN" altLang="zh-CN" sz="2800" kern="100" dirty="0" smtClean="0">
                <a:solidFill>
                  <a:srgbClr val="C00000"/>
                </a:solidFill>
                <a:latin typeface="Times New Roman"/>
                <a:ea typeface="华文细黑"/>
                <a:cs typeface="Times New Roman"/>
              </a:rPr>
              <a:t>仁学</a:t>
            </a:r>
            <a:r>
              <a:rPr lang="en-US" altLang="zh-CN" sz="2800" kern="100" dirty="0" smtClean="0">
                <a:solidFill>
                  <a:srgbClr val="C00000"/>
                </a:solidFill>
                <a:latin typeface="宋体"/>
                <a:ea typeface="华文细黑"/>
                <a:cs typeface="Times New Roman"/>
              </a:rPr>
              <a:t>’</a:t>
            </a:r>
            <a:r>
              <a:rPr lang="zh-CN" altLang="zh-CN" sz="2800" kern="100" dirty="0" smtClean="0">
                <a:solidFill>
                  <a:srgbClr val="C00000"/>
                </a:solidFill>
                <a:latin typeface="Times New Roman"/>
                <a:ea typeface="华文细黑"/>
                <a:cs typeface="Times New Roman"/>
              </a:rPr>
              <a:t>政治伦理思想的依据</a:t>
            </a:r>
            <a:r>
              <a:rPr lang="en-US" altLang="zh-CN" sz="2800" kern="100" dirty="0" smtClean="0">
                <a:solidFill>
                  <a:srgbClr val="C00000"/>
                </a:solidFill>
                <a:latin typeface="宋体"/>
                <a:ea typeface="华文细黑"/>
                <a:cs typeface="Times New Roman"/>
              </a:rPr>
              <a:t>”</a:t>
            </a:r>
          </a:p>
          <a:p>
            <a:pPr algn="just">
              <a:lnSpc>
                <a:spcPct val="150000"/>
              </a:lnSpc>
              <a:spcAft>
                <a:spcPts val="0"/>
              </a:spcAft>
            </a:pPr>
            <a:r>
              <a:rPr lang="zh-CN" altLang="zh-CN" sz="2800" kern="100" dirty="0" smtClean="0">
                <a:solidFill>
                  <a:srgbClr val="C00000"/>
                </a:solidFill>
                <a:latin typeface="Times New Roman"/>
                <a:ea typeface="华文细黑"/>
                <a:cs typeface="Times New Roman"/>
              </a:rPr>
              <a:t>是</a:t>
            </a:r>
            <a:r>
              <a:rPr lang="en-US" altLang="zh-CN" sz="2800" kern="100" dirty="0" smtClean="0">
                <a:solidFill>
                  <a:srgbClr val="C00000"/>
                </a:solidFill>
                <a:latin typeface="宋体"/>
                <a:ea typeface="华文细黑"/>
                <a:cs typeface="Times New Roman"/>
              </a:rPr>
              <a:t>“</a:t>
            </a:r>
            <a:r>
              <a:rPr lang="zh-CN" altLang="zh-CN" sz="2800" kern="100" dirty="0" smtClean="0">
                <a:solidFill>
                  <a:srgbClr val="C00000"/>
                </a:solidFill>
                <a:latin typeface="Times New Roman"/>
                <a:ea typeface="华文细黑"/>
                <a:cs typeface="Times New Roman"/>
              </a:rPr>
              <a:t>由亲情</a:t>
            </a:r>
            <a:r>
              <a:rPr lang="en-US" altLang="zh-CN" sz="2800" kern="100" dirty="0" smtClean="0">
                <a:solidFill>
                  <a:srgbClr val="C00000"/>
                </a:solidFill>
                <a:latin typeface="宋体"/>
                <a:ea typeface="华文细黑"/>
                <a:cs typeface="Times New Roman"/>
              </a:rPr>
              <a:t>……</a:t>
            </a:r>
            <a:r>
              <a:rPr lang="zh-CN" altLang="zh-CN" sz="2800" kern="100" dirty="0" smtClean="0">
                <a:solidFill>
                  <a:srgbClr val="C00000"/>
                </a:solidFill>
                <a:latin typeface="Times New Roman"/>
                <a:ea typeface="华文细黑"/>
                <a:cs typeface="Times New Roman"/>
              </a:rPr>
              <a:t>一切道德情感</a:t>
            </a:r>
            <a:r>
              <a:rPr lang="en-US" altLang="zh-CN" sz="2800" kern="100" dirty="0" smtClean="0">
                <a:solidFill>
                  <a:srgbClr val="C00000"/>
                </a:solidFill>
                <a:latin typeface="宋体"/>
                <a:ea typeface="华文细黑"/>
                <a:cs typeface="Times New Roman"/>
              </a:rPr>
              <a:t>”</a:t>
            </a:r>
            <a:r>
              <a:rPr lang="zh-CN" altLang="zh-CN" sz="2800" kern="100" dirty="0" smtClean="0">
                <a:solidFill>
                  <a:srgbClr val="C00000"/>
                </a:solidFill>
                <a:latin typeface="Times New Roman"/>
                <a:ea typeface="华文细黑"/>
                <a:cs typeface="Times New Roman"/>
              </a:rPr>
              <a:t>，而选项中却换成</a:t>
            </a:r>
            <a:r>
              <a:rPr lang="en-US" altLang="zh-CN" sz="2800" kern="100" dirty="0" smtClean="0">
                <a:solidFill>
                  <a:srgbClr val="C00000"/>
                </a:solidFill>
                <a:latin typeface="宋体"/>
                <a:ea typeface="华文细黑"/>
                <a:cs typeface="Times New Roman"/>
              </a:rPr>
              <a:t>“</a:t>
            </a:r>
            <a:r>
              <a:rPr lang="zh-CN" altLang="zh-CN" sz="2800" kern="100" dirty="0" smtClean="0">
                <a:solidFill>
                  <a:srgbClr val="C00000"/>
                </a:solidFill>
                <a:latin typeface="Times New Roman"/>
                <a:ea typeface="华文细黑"/>
                <a:cs typeface="Times New Roman"/>
              </a:rPr>
              <a:t>亲情</a:t>
            </a:r>
            <a:r>
              <a:rPr lang="en-US" altLang="zh-CN" sz="2800" kern="100" dirty="0" smtClean="0">
                <a:solidFill>
                  <a:srgbClr val="C00000"/>
                </a:solidFill>
                <a:latin typeface="宋体"/>
                <a:ea typeface="华文细黑"/>
                <a:cs typeface="Times New Roman"/>
              </a:rPr>
              <a:t>”</a:t>
            </a:r>
            <a:r>
              <a:rPr lang="zh-CN" altLang="zh-CN" sz="2800" kern="100" dirty="0" smtClean="0">
                <a:solidFill>
                  <a:srgbClr val="C00000"/>
                </a:solidFill>
                <a:latin typeface="Times New Roman"/>
                <a:ea typeface="华文细黑"/>
                <a:cs typeface="Times New Roman"/>
              </a:rPr>
              <a:t>。</a:t>
            </a:r>
            <a:endParaRPr lang="zh-CN" altLang="zh-CN" sz="1050" kern="100" dirty="0">
              <a:solidFill>
                <a:srgbClr val="C00000"/>
              </a:solidFill>
              <a:effectLst/>
              <a:latin typeface="宋体"/>
              <a:cs typeface="Courier New"/>
            </a:endParaRPr>
          </a:p>
        </p:txBody>
      </p:sp>
      <p:sp>
        <p:nvSpPr>
          <p:cNvPr id="5" name="TextBox 4"/>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116600997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6" grpId="0"/>
      <p:bldP spid="6" grpId="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7460</TotalTime>
  <Words>4807</Words>
  <Application>Microsoft Office PowerPoint</Application>
  <PresentationFormat>自定义</PresentationFormat>
  <Paragraphs>214</Paragraphs>
  <Slides>44</Slides>
  <Notes>39</Notes>
  <HiddenSlides>2</HiddenSlides>
  <MMClips>0</MMClips>
  <ScaleCrop>false</ScaleCrop>
  <HeadingPairs>
    <vt:vector size="4" baseType="variant">
      <vt:variant>
        <vt:lpstr>主题</vt:lpstr>
      </vt:variant>
      <vt:variant>
        <vt:i4>1</vt:i4>
      </vt:variant>
      <vt:variant>
        <vt:lpstr>幻灯片标题</vt:lpstr>
      </vt:variant>
      <vt:variant>
        <vt:i4>44</vt:i4>
      </vt:variant>
    </vt:vector>
  </HeadingPairs>
  <TitlesOfParts>
    <vt:vector size="45"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cp:lastModifiedBy>
  <cp:revision>905</cp:revision>
  <dcterms:modified xsi:type="dcterms:W3CDTF">2018-04-06T09:36:29Z</dcterms:modified>
</cp:coreProperties>
</file>