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408" r:id="rId2"/>
    <p:sldId id="348" r:id="rId3"/>
    <p:sldId id="409" r:id="rId4"/>
    <p:sldId id="349" r:id="rId5"/>
    <p:sldId id="262" r:id="rId6"/>
    <p:sldId id="351" r:id="rId7"/>
    <p:sldId id="331" r:id="rId8"/>
    <p:sldId id="352" r:id="rId9"/>
    <p:sldId id="353" r:id="rId10"/>
    <p:sldId id="354" r:id="rId11"/>
    <p:sldId id="406" r:id="rId12"/>
    <p:sldId id="410" r:id="rId13"/>
    <p:sldId id="411" r:id="rId14"/>
    <p:sldId id="387" r:id="rId15"/>
    <p:sldId id="288" r:id="rId16"/>
    <p:sldId id="357" r:id="rId17"/>
    <p:sldId id="403" r:id="rId18"/>
    <p:sldId id="358" r:id="rId19"/>
    <p:sldId id="359" r:id="rId20"/>
    <p:sldId id="360" r:id="rId21"/>
    <p:sldId id="361" r:id="rId22"/>
    <p:sldId id="362" r:id="rId23"/>
    <p:sldId id="363" r:id="rId24"/>
    <p:sldId id="364" r:id="rId25"/>
    <p:sldId id="365" r:id="rId26"/>
    <p:sldId id="335" r:id="rId27"/>
    <p:sldId id="369" r:id="rId28"/>
    <p:sldId id="370" r:id="rId29"/>
    <p:sldId id="371" r:id="rId30"/>
    <p:sldId id="397" r:id="rId31"/>
    <p:sldId id="398" r:id="rId32"/>
    <p:sldId id="399" r:id="rId33"/>
    <p:sldId id="400" r:id="rId34"/>
    <p:sldId id="401" r:id="rId35"/>
    <p:sldId id="412" r:id="rId36"/>
    <p:sldId id="330" r:id="rId37"/>
    <p:sldId id="413" r:id="rId38"/>
    <p:sldId id="343" r:id="rId39"/>
    <p:sldId id="344" r:id="rId40"/>
    <p:sldId id="345"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2016-09-18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23752854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extLst>
      <p:ext uri="{BB962C8B-B14F-4D97-AF65-F5344CB8AC3E}">
        <p14:creationId xmlns:p14="http://schemas.microsoft.com/office/powerpoint/2010/main" val="36758744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extLst>
      <p:ext uri="{BB962C8B-B14F-4D97-AF65-F5344CB8AC3E}">
        <p14:creationId xmlns:p14="http://schemas.microsoft.com/office/powerpoint/2010/main" val="3961633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828039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2585052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914524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2674657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32332989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1791632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365306624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5.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latin typeface="黑体" panose="02010600030101010101" pitchFamily="2" charset="-122"/>
                <a:ea typeface="黑体" panose="02010600030101010101" pitchFamily="2" charset="-122"/>
              </a:rPr>
              <a:t>题</a:t>
            </a:r>
            <a:r>
              <a:rPr lang="zh-CN" altLang="en-US" b="1" smtClean="0">
                <a:latin typeface="黑体" panose="02010600030101010101" pitchFamily="2" charset="-122"/>
                <a:ea typeface="黑体" panose="02010600030101010101" pitchFamily="2" charset="-122"/>
              </a:rPr>
              <a:t>点五</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692310"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题型</a:t>
            </a:r>
            <a:r>
              <a:rPr lang="en-US" altLang="zh-CN" sz="1800" b="1" kern="1200" dirty="0" smtClean="0">
                <a:solidFill>
                  <a:srgbClr val="C00000"/>
                </a:solidFill>
                <a:effectLst/>
                <a:latin typeface="+mn-lt"/>
                <a:ea typeface="+mn-ea"/>
                <a:cs typeface="+mn-cs"/>
              </a:rPr>
              <a:t>13</a:t>
            </a:r>
            <a:r>
              <a:rPr lang="zh-CN" altLang="zh-CN" sz="1800" b="1" kern="1200" dirty="0" smtClean="0">
                <a:solidFill>
                  <a:srgbClr val="C00000"/>
                </a:solidFill>
                <a:effectLst/>
                <a:latin typeface="+mn-lt"/>
                <a:ea typeface="+mn-ea"/>
                <a:cs typeface="+mn-cs"/>
              </a:rPr>
              <a:t>　品格成就成因题</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察言观行</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由果索因</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notesSlide" Target="../notesSlides/notesSlide11.xml"/><Relationship Id="rId7" Type="http://schemas.openxmlformats.org/officeDocument/2006/relationships/package" Target="../embeddings/Microsoft_Word___1.docx"/><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 Target="slide26.xml"/><Relationship Id="rId4" Type="http://schemas.openxmlformats.org/officeDocument/2006/relationships/slide" Target="slide15.xml"/></Relationships>
</file>

<file path=ppt/slides/_rels/slide2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5.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5.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5.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3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32.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3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34.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35.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3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38.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题点五　传记阅读</a:t>
            </a:r>
          </a:p>
        </p:txBody>
      </p:sp>
    </p:spTree>
    <p:extLst>
      <p:ext uri="{BB962C8B-B14F-4D97-AF65-F5344CB8AC3E}">
        <p14:creationId xmlns:p14="http://schemas.microsoft.com/office/powerpoint/2010/main" val="2002160249"/>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4" name="矩形 3"/>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农矿、工商两部合并为实业部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易培基的农矿部长职务亦被相应免去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易遂北上专理故宫博物院事务。易培基到北平后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决心以故宫博物院的管理为终身事业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任院长兼古物馆馆长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使院务逐步走向正轨。他每天到院办公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对有关重要事项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都要亲自过问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全院工作渐臻改进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一度呈现蓬勃向上的气象。当时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故宫除按日分三路开放外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还增加陈列古代名画、玉器、钟表、仪仗等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以供游人购票参观。易又将太庙及景山辟为公园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供人游览。他还主持对故宫殿堂进行了必要的整修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着手古物的鉴别、审查、整理工作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领导编辑出版《故宫周刊》《故宫书画集》《文献丛编》《故宫所藏殿本书目》等刊物、书籍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以及各种拓片、印谱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使不少珍贵的史料、书画、文物得以流传于世。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3148045"/>
      </p:ext>
    </p:extLst>
  </p:cSld>
  <p:clrMapOvr>
    <a:masterClrMapping/>
  </p:clrMapOvr>
  <p:transition>
    <p:strips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矩形 2"/>
          <p:cNvSpPr>
            <a:spLocks noChangeAspect="1"/>
          </p:cNvSpPr>
          <p:nvPr/>
        </p:nvSpPr>
        <p:spPr>
          <a:xfrm>
            <a:off x="508000" y="95934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九一八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事变后险恶的形势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易培基于</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年春拟订了故宫博物院文物南迁计划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他不顾某些人的反对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毅然于</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日将第一批文物启运南下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a:t>
            </a:r>
            <a:r>
              <a:rPr lang="en-US" altLang="zh-CN" sz="2200" dirty="0">
                <a:solidFill>
                  <a:srgbClr val="000000"/>
                </a:solidFill>
                <a:latin typeface="Times New Roman" panose="02020603050405020304" pitchFamily="18" charset="0"/>
                <a:cs typeface="Times New Roman" panose="02020603050405020304" pitchFamily="18" charset="0"/>
              </a:rPr>
              <a:t>13</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491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箱文物珍品分</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批安全运往南京、上海。易为保存故宫文物尽心尽力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功不可没。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在欢迎会上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鲁迅代表校务维持会致欢迎词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对易培基赞美有加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易先生的学问、道德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尤其是主持公道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同恶势力奋斗的勇气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是本会同人素来所钦佩的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郦千明《毛泽东老师易培基的坎坷人生》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从民国农矿部部长调任故宫博物院院长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只是易培基人生的一小步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但无论是中国历史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还是刚刚萌芽的中国近代博物馆学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却因此迈出了一大步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易培基为这个新生的博物馆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立下了一直持续到今天的严格规定。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林天宏《易培基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守护故宫》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4533588"/>
      </p:ext>
    </p:extLst>
  </p:cSld>
  <p:clrMapOvr>
    <a:masterClrMapping/>
  </p:clrMapOvr>
  <p:transition>
    <p:cover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4" name="矩形 3"/>
          <p:cNvSpPr>
            <a:spLocks noChangeAspect="1"/>
          </p:cNvSpPr>
          <p:nvPr/>
        </p:nvSpPr>
        <p:spPr>
          <a:xfrm>
            <a:off x="508000" y="1196752"/>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湖南省立第一师范能够成为三湘新文化的先锋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与时任校长的易培基的教育举措有关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他具体实施了哪些教育举措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455442"/>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此题考查概括分析传主事迹。首先要找出问题的所在区间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然后根据内容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分点概括。文章的第三段是问题的所在区间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易上任伊始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之后至段末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是具体举措。根据具体内容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具体措施有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改组学校人员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聘任教授教员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强大师资阵容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聘请名人到校做学术演讲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使学生获得新知识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开女禁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为女生提供读书机会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支持学生社团组织等。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彻底改组学校人员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强大师资阵容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聘请中外名人到校做学术讲演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更新学生知识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创开女禁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为女生提供就读机会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支持学生社团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组织传播新文化。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799448"/>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3" name="矩形 2"/>
          <p:cNvSpPr>
            <a:spLocks noChangeAspect="1"/>
          </p:cNvSpPr>
          <p:nvPr/>
        </p:nvSpPr>
        <p:spPr>
          <a:xfrm>
            <a:off x="508000" y="1247978"/>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鲁迅赞美易培基有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同恶势力奋斗的勇气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易培基被鲁迅赞美是有其事实依据的。请结合材料简要分析。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100403"/>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此题考查概括传主品格特点的依据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即鲁迅先生这样赞美易培基的原因。命题点在相关链接中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答案点却在文本中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同恶势力奋斗的勇气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逐段梳理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然后整合。如</a:t>
            </a:r>
            <a:r>
              <a:rPr lang="en-US" altLang="zh-CN" sz="2200" dirty="0">
                <a:solidFill>
                  <a:srgbClr val="000000"/>
                </a:solidFill>
                <a:latin typeface="Times New Roman" panose="02020603050405020304" pitchFamily="18" charset="0"/>
                <a:cs typeface="Times New Roman" panose="02020603050405020304" pitchFamily="18" charset="0"/>
              </a:rPr>
              <a:t>1918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年参与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驱张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运动</a:t>
            </a: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年讨伐赵恒惕</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年讨伐陈炯明</a:t>
            </a:r>
            <a:r>
              <a:rPr lang="en-US" altLang="zh-CN" sz="2200" dirty="0">
                <a:solidFill>
                  <a:srgbClr val="000000"/>
                </a:solidFill>
                <a:latin typeface="Times New Roman" panose="02020603050405020304" pitchFamily="18" charset="0"/>
                <a:cs typeface="Times New Roman" panose="02020603050405020304" pitchFamily="18" charset="0"/>
              </a:rPr>
              <a:t>,1925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年支持北师大学生运动等。要注意筛选全面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不遗漏要点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还要注意适当归纳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分点表述。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湖南督军张敬尧镇压人民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摧残教育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易培基参加了湖南人民的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驱张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赵恒惕、陈炯明叛乱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易培基以湘军总司令部秘书长的身份跟随谭延闿讨伐赵、陈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女师大校长杨荫榆镇压学生运动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易培基大力支持学生的反抗运动。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411425"/>
      </p:ext>
    </p:extLst>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pic>
        <p:nvPicPr>
          <p:cNvPr id="3" name="图片 2"/>
          <p:cNvPicPr>
            <a:picLocks noChangeAspect="1"/>
          </p:cNvPicPr>
          <p:nvPr/>
        </p:nvPicPr>
        <p:blipFill>
          <a:blip r:embed="rId2"/>
          <a:stretch>
            <a:fillRect/>
          </a:stretch>
        </p:blipFill>
        <p:spPr>
          <a:xfrm>
            <a:off x="367425" y="1842539"/>
            <a:ext cx="8409151" cy="3602685"/>
          </a:xfrm>
          <a:prstGeom prst="rect">
            <a:avLst/>
          </a:prstGeom>
        </p:spPr>
      </p:pic>
    </p:spTree>
    <p:extLst>
      <p:ext uri="{BB962C8B-B14F-4D97-AF65-F5344CB8AC3E}">
        <p14:creationId xmlns:p14="http://schemas.microsoft.com/office/powerpoint/2010/main" val="3201023637"/>
      </p:ext>
    </p:extLst>
  </p:cSld>
  <p:clrMapOvr>
    <a:masterClrMapping/>
  </p:clrMapOvr>
  <p:transition>
    <p:wipe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67739"/>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一、概括分析传主事迹成就、个性品格的特点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确定范围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搜罗要点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区分角度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实用类文本阅读本质上是一种信息阅读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概括分析传主事迹、特点更是如此。解答此类题目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一般要注意以下几点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确定阅读范围。</a:t>
            </a:r>
            <a:r>
              <a:rPr lang="zh-CN" altLang="zh-CN" sz="2200" dirty="0">
                <a:solidFill>
                  <a:srgbClr val="000000"/>
                </a:solidFill>
                <a:latin typeface="Times New Roman" panose="02020603050405020304" pitchFamily="18" charset="0"/>
                <a:cs typeface="Times New Roman" panose="02020603050405020304" pitchFamily="18" charset="0"/>
              </a:rPr>
              <a:t>根据题干要求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确定答案大致所在的范围。一般题干都会有范围要求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题干关键词语、句子在文中出现的地方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往往就是信息要点集中的地方。有时还要注意相关链接的文字。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搜罗答题要点。</a:t>
            </a:r>
            <a:r>
              <a:rPr lang="zh-CN" altLang="zh-CN" sz="2200" dirty="0">
                <a:solidFill>
                  <a:srgbClr val="000000"/>
                </a:solidFill>
                <a:latin typeface="Times New Roman" panose="02020603050405020304" pitchFamily="18" charset="0"/>
                <a:cs typeface="Times New Roman" panose="02020603050405020304" pitchFamily="18" charset="0"/>
              </a:rPr>
              <a:t>对阅读范围内的文字。先通过跳读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再圈读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勾画符合题干要求的关键词句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即答题要点。特别注意事件的关键要素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时间、地点、经过、原因、结果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甚至包括影响。特别注意能反映出传主的成就和个性品格的评价性语句等。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checker dir="vert"/>
      </p:transition>
    </mc:Choice>
    <mc:Fallback xmlns="">
      <p:transition spd="slow">
        <p:checker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80679"/>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注意答题角度。</a:t>
            </a:r>
            <a:r>
              <a:rPr lang="zh-CN" altLang="zh-CN" sz="2200" dirty="0">
                <a:solidFill>
                  <a:srgbClr val="000000"/>
                </a:solidFill>
                <a:latin typeface="Times New Roman" panose="02020603050405020304" pitchFamily="18" charset="0"/>
                <a:cs typeface="Times New Roman" panose="02020603050405020304" pitchFamily="18" charset="0"/>
              </a:rPr>
              <a:t>对传主事迹成就的概括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一般一事一点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但有时也需要对相近的成就或同一事件、地点、方面的事迹成就加以归纳整合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对传主个性品格的概括一般要从个性品质、思想境界、工作或专业特点三个角度考虑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勇敢正直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乐观幽默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为人和善有爱心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亲切平和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耿介敢言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雍容大度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真诚待人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爱国爱民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有远大抱负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勇于担当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有气节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品格高洁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洁身自好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淡泊名利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专业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果敢明断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善于把握时机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勤勉刻苦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善于钻研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认真而严谨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谦虚好学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看问题很深刻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思路清晰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另外还要注意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题目要求的是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。如果是概括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则只需答要点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如果是分析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还要在概括的基础上结合文本具体内容略加阐释。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3523250"/>
      </p:ext>
    </p:extLst>
  </p:cSld>
  <p:clrMapOvr>
    <a:masterClrMapping/>
  </p:clrMapOvr>
  <mc:AlternateContent xmlns:mc="http://schemas.openxmlformats.org/markup-compatibility/2006" xmlns:p14="http://schemas.microsoft.com/office/powerpoint/2010/main">
    <mc:Choice Requires="p14">
      <p:transition spd="slow" p14:dur="800">
        <p:strips dir="ru"/>
      </p:transition>
    </mc:Choice>
    <mc:Fallback xmlns="">
      <p:transition spd="slow">
        <p:strips dir="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75289"/>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寻找属于自己的句子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陈忠实出生在陕西农村。上中学时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陈忠实读赵树理的《三里湾》和柳青的《创业史》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得到滋养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萌发了文学梦。也许是好事多磨</a:t>
            </a:r>
            <a:r>
              <a:rPr lang="en-US" altLang="zh-CN" sz="2200" dirty="0">
                <a:solidFill>
                  <a:srgbClr val="000000"/>
                </a:solidFill>
                <a:latin typeface="Times New Roman" panose="02020603050405020304" pitchFamily="18" charset="0"/>
                <a:cs typeface="Times New Roman" panose="02020603050405020304" pitchFamily="18" charset="0"/>
              </a:rPr>
              <a:t>,1962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年高中毕业后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他未能如愿上大学读中文系。这个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常常一个人坐在家乡的灞河边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想着文学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想着寻找属于自己的句子。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陈忠实的散文《夜过流沙沟》在</a:t>
            </a:r>
            <a:r>
              <a:rPr lang="en-US" altLang="zh-CN" sz="2200" dirty="0">
                <a:solidFill>
                  <a:srgbClr val="000000"/>
                </a:solidFill>
                <a:latin typeface="Times New Roman" panose="02020603050405020304" pitchFamily="18" charset="0"/>
                <a:cs typeface="Times New Roman" panose="02020603050405020304" pitchFamily="18" charset="0"/>
              </a:rPr>
              <a:t>1965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日的《西安晚报》文艺副刊上发表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他的文学生涯由此正式开始。但直到</a:t>
            </a:r>
            <a:r>
              <a:rPr lang="en-US" altLang="zh-CN" sz="2200" dirty="0">
                <a:solidFill>
                  <a:srgbClr val="000000"/>
                </a:solidFill>
                <a:latin typeface="Times New Roman" panose="02020603050405020304" pitchFamily="18" charset="0"/>
                <a:cs typeface="Times New Roman" panose="02020603050405020304" pitchFamily="18" charset="0"/>
              </a:rPr>
              <a:t>1979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年小说《信任》获得全国优秀短篇小说奖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他才确立了文学上的自信。他感觉自己不再是一个文学爱好者和业余作者了。是年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他加入中国作家协会。又一个三年之后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他的第一个短篇小说集《乡村》出版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小柳青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的名声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工作单位也换成陕西省作家协会。他终于是一名专业作家了。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54285857"/>
      </p:ext>
    </p:extLst>
  </p:cSld>
  <p:clrMapOvr>
    <a:masterClrMapping/>
  </p:clrMapOvr>
  <mc:AlternateContent xmlns:mc="http://schemas.openxmlformats.org/markup-compatibility/2006" xmlns:p14="http://schemas.microsoft.com/office/powerpoint/2010/main">
    <mc:Choice Requires="p14">
      <p:transition spd="slow" p14:dur="800">
        <p:pull/>
      </p:transition>
    </mc:Choice>
    <mc:Fallback xmlns="">
      <p:transition spd="slow">
        <p:pull/>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随着年岁的增长和时代的变化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陈忠实越来越觉得要从赵树理、柳青的文学中剥离出来。他将这个愿望写进了小说《蓝袍先生》中。小说写于</a:t>
            </a: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一个认知作者的标志性年份。这年的最后</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他随中国作家代表团出访泰国。第一次走出国门的陈忠实特意置办了一套质地不错的西装。当他第一次穿上西装打上领带站在穿衣镜前的时候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脑海里浮现出刚完成的小说的主人公蓝袍先生。蓝袍先生多年以来一直穿着蓝色长袍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受到同学讥笑以后才脱下蓝袍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。陈忠实认为那是摆脱封建残余桎梏、获得精神解放的象征。脱下穿了几十年的中山装、换上西装的那一刻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他切实意识到自己就是蓝袍先生。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1214777"/>
      </p:ext>
    </p:extLst>
  </p:cSld>
  <p:clrMapOvr>
    <a:masterClrMapping/>
  </p:clrMapOvr>
  <mc:AlternateContent xmlns:mc="http://schemas.openxmlformats.org/markup-compatibility/2006" xmlns:p14="http://schemas.microsoft.com/office/powerpoint/2010/main">
    <mc:Choice Requires="p14">
      <p:transition spd="slow" p14:dur="800">
        <p:strips/>
      </p:transition>
    </mc:Choice>
    <mc:Fallback xmlns="">
      <p:transition spd="slow">
        <p:strip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90341"/>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年的泰国之行让陈忠实深受刺激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他联想起家乡人自嘲的称呼。相比那些见多识广的城市人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他们把自己称作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。游逛在曼谷的超市大楼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看着五颜六色、各式各样的服装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作家觉得眼花缭乱。那一刻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他觉得不仅自己是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教他观察服装的北京作家郑万隆也是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。面对世界</a:t>
            </a: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年的中国人大都是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。他痛感自己需要从什么地方剥离出来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将自己彻底打开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不仅要在生活上打开自己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更重要的是要在思想上打开自己。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在剥离的愿望中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陈忠实认识到必须写一部史诗般的长篇小说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才能在文学上确立自己。这时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各种新近阅读过的长篇小说萦绕心头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作家备感困惑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又备受启发。马尔克斯《百年孤独》的结构像网一样迷幻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王蒙《活动变人形》的结构自然随意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却俨然大手笔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张炜《古船》的结构完全不同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有一种精心设计的刻意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而结构背后似乎还有更深的东西。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385508"/>
      </p:ext>
    </p:extLst>
  </p:cSld>
  <p:clrMapOvr>
    <a:masterClrMapping/>
  </p:clrMapOvr>
  <mc:AlternateContent xmlns:mc="http://schemas.openxmlformats.org/markup-compatibility/2006" xmlns:p14="http://schemas.microsoft.com/office/powerpoint/2010/main">
    <mc:Choice Requires="p14">
      <p:transition spd="slow" p14:dur="800">
        <p:wipe dir="u"/>
      </p:transition>
    </mc:Choice>
    <mc:Fallback xmlns="">
      <p:transition spd="slow">
        <p:wipe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340768"/>
            <a:ext cx="2050561"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要点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梳理</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N05.eps" descr="id:2147489074;FounderCES"/>
          <p:cNvPicPr/>
          <p:nvPr/>
        </p:nvPicPr>
        <p:blipFill>
          <a:blip r:embed="rId2"/>
          <a:stretch>
            <a:fillRect/>
          </a:stretch>
        </p:blipFill>
        <p:spPr>
          <a:xfrm>
            <a:off x="323528" y="1886406"/>
            <a:ext cx="8496944" cy="4074031"/>
          </a:xfrm>
          <a:prstGeom prst="rect">
            <a:avLst/>
          </a:prstGeom>
        </p:spPr>
      </p:pic>
    </p:spTree>
    <p:extLst>
      <p:ext uri="{BB962C8B-B14F-4D97-AF65-F5344CB8AC3E}">
        <p14:creationId xmlns:p14="http://schemas.microsoft.com/office/powerpoint/2010/main" val="1256779752"/>
      </p:ext>
    </p:extLst>
  </p:cSld>
  <p:clrMapOvr>
    <a:masterClrMapping/>
  </p:clrMapOvr>
  <p:transition spd="slow">
    <p:pull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04205"/>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陈忠实最终发现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不是作家先别出心裁弄出一个新颖骇俗的结构来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而是先要有对人物的深刻体验。寻找到能够充分描写人物独特的生活和生命体验的恰当途径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结构方式自然就出现了。恰巧此时兴起的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文化心理结构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学说给了他决定性的影响。他相信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人的心理结构主要是由理念支撑的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而结构一旦形成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就会决定一个人的思想、道德和行为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决定一个人性格的内核。如果心理结构受到社会冲击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人就将遭遇深层的痛苦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乃至毁灭。陈忠实感到自己终于从信奉多年的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典型性格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说中剥离出来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仿佛悟得天机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茅塞顿开。多年以后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作家回忆往事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认为自己就是在</a:t>
            </a: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年开始重建自我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争取实现对生活的独特发现和独立表述的。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3852272"/>
      </p:ext>
    </p:extLst>
  </p:cSld>
  <p:clrMapOvr>
    <a:masterClrMapping/>
  </p:clrMapOvr>
  <mc:AlternateContent xmlns:mc="http://schemas.openxmlformats.org/markup-compatibility/2006" xmlns:p14="http://schemas.microsoft.com/office/powerpoint/2010/main">
    <mc:Choice Requires="p14">
      <p:transition spd="slow" p14:dur="800">
        <p:randomBar/>
      </p:transition>
    </mc:Choice>
    <mc:Fallback xmlns="">
      <p:transition spd="slow">
        <p:randomBa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陈忠实后来寻找到了什么是人所共知的</a:t>
            </a:r>
            <a:r>
              <a:rPr lang="en-US" altLang="zh-CN" sz="2200" dirty="0">
                <a:solidFill>
                  <a:srgbClr val="000000"/>
                </a:solidFill>
                <a:latin typeface="Times New Roman" panose="02020603050405020304" pitchFamily="18" charset="0"/>
                <a:cs typeface="Times New Roman" panose="02020603050405020304" pitchFamily="18" charset="0"/>
              </a:rPr>
              <a:t>,1992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年开始在《当代》杂志连载的长篇小说《白鹿原》已经成为我们的文学经典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他在中国当代文坛的位置也随之奠定。此后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功成名就的作家继续在文学的园地里辛勤耕耘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寻找属于自己的句子。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属于陈忠实的句子永留人间。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摘编自陈忠实《寻找属于自己的句子》、李清霞《陈忠实年表》等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1223634"/>
      </p:ext>
    </p:extLst>
  </p:cSld>
  <p:clrMapOvr>
    <a:masterClrMapping/>
  </p:clrMapOvr>
  <mc:AlternateContent xmlns:mc="http://schemas.openxmlformats.org/markup-compatibility/2006" xmlns:p14="http://schemas.microsoft.com/office/powerpoint/2010/main">
    <mc:Choice Requires="p14">
      <p:transition spd="slow" p14:dur="800">
        <p:blinds/>
      </p:transition>
    </mc:Choice>
    <mc:Fallback xmlns="">
      <p:transition spd="slow">
        <p:blind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陈忠实的《白鹿原》是上世纪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年代中国长篇小说创作的重要收获之一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能够反映那一时期小说艺术所达到的最高水平。把这部作品放在整个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世纪中国文学的大格局里考量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无论就其思想容量还是就其审美境界而言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都有其独特的、无可取代的地位。即使与当代世界小说创作中的那些著名作品比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《白鹿原》也应该说是独树一帜的。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何西来《关于</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白鹿原</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及其评论》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陈忠实常讲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创作到了一定阶段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不一定是拼生活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而是拼人格。好一个拼人格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这正是作家自身博大的人格魅力的反映。这就不难理解他最终被公认为描摹巨大民族悲剧的圣手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成为当代中国文学的大家之一。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李满星《陈忠实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回首六十五载风雨人生》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5331326"/>
      </p:ext>
    </p:extLst>
  </p:cSld>
  <p:clrMapOvr>
    <a:masterClrMapping/>
  </p:clrMapOvr>
  <mc:AlternateContent xmlns:mc="http://schemas.openxmlformats.org/markup-compatibility/2006" xmlns:p14="http://schemas.microsoft.com/office/powerpoint/2010/main">
    <mc:Choice Requires="p14">
      <p:transition spd="slow" p14:dur="800">
        <p:cover dir="ru"/>
      </p:transition>
    </mc:Choice>
    <mc:Fallback xmlns="">
      <p:transition spd="slow">
        <p:cover dir="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抓传主特点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陈忠实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我国当代著名作家。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列大事年表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cs typeface="Times New Roman" panose="02020603050405020304" pitchFamily="18" charset="0"/>
              </a:rPr>
              <a:t>年生于陕西农村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1962</a:t>
            </a:r>
            <a:r>
              <a:rPr lang="zh-CN" altLang="zh-CN" sz="2200" dirty="0">
                <a:solidFill>
                  <a:srgbClr val="000000"/>
                </a:solidFill>
                <a:latin typeface="Times New Roman" panose="02020603050405020304" pitchFamily="18" charset="0"/>
                <a:cs typeface="Times New Roman" panose="02020603050405020304" pitchFamily="18" charset="0"/>
              </a:rPr>
              <a:t>年高中毕业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想寻找属于自己的句子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1965</a:t>
            </a:r>
            <a:r>
              <a:rPr lang="zh-CN" altLang="zh-CN" sz="2200" dirty="0">
                <a:solidFill>
                  <a:srgbClr val="000000"/>
                </a:solidFill>
                <a:latin typeface="Times New Roman" panose="02020603050405020304" pitchFamily="18" charset="0"/>
                <a:cs typeface="Times New Roman" panose="02020603050405020304" pitchFamily="18" charset="0"/>
              </a:rPr>
              <a:t>年发表散文《夜过流沙沟》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开始文学生涯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1979</a:t>
            </a:r>
            <a:r>
              <a:rPr lang="zh-CN" altLang="zh-CN" sz="2200" dirty="0">
                <a:solidFill>
                  <a:srgbClr val="000000"/>
                </a:solidFill>
                <a:latin typeface="Times New Roman" panose="02020603050405020304" pitchFamily="18" charset="0"/>
                <a:cs typeface="Times New Roman" panose="02020603050405020304" pitchFamily="18" charset="0"/>
              </a:rPr>
              <a:t>年《信任》获奖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确立文学自信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1982</a:t>
            </a:r>
            <a:r>
              <a:rPr lang="zh-CN" altLang="zh-CN" sz="2200" dirty="0">
                <a:solidFill>
                  <a:srgbClr val="000000"/>
                </a:solidFill>
                <a:latin typeface="Times New Roman" panose="02020603050405020304" pitchFamily="18" charset="0"/>
                <a:cs typeface="Times New Roman" panose="02020603050405020304" pitchFamily="18" charset="0"/>
              </a:rPr>
              <a:t>年第一个短篇小说集《乡村》出版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成为专业作家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cs typeface="Times New Roman" panose="02020603050405020304" pitchFamily="18" charset="0"/>
              </a:rPr>
              <a:t>年创作《蓝袍先生》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出访泰国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开始重建自我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1992</a:t>
            </a:r>
            <a:r>
              <a:rPr lang="zh-CN" altLang="zh-CN" sz="2200" dirty="0">
                <a:solidFill>
                  <a:srgbClr val="000000"/>
                </a:solidFill>
                <a:latin typeface="Times New Roman" panose="02020603050405020304" pitchFamily="18" charset="0"/>
                <a:cs typeface="Times New Roman" panose="02020603050405020304" pitchFamily="18" charset="0"/>
              </a:rPr>
              <a:t>年《白鹿原》连载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奠定文坛地位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年离世。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3527561"/>
      </p:ext>
    </p:extLst>
  </p:cSld>
  <p:clrMapOvr>
    <a:masterClrMapping/>
  </p:clrMapOvr>
  <mc:AlternateContent xmlns:mc="http://schemas.openxmlformats.org/markup-compatibility/2006" xmlns:p14="http://schemas.microsoft.com/office/powerpoint/2010/main">
    <mc:Choice Requires="p14">
      <p:transition spd="slow" p14:dur="800">
        <p:wipe dir="u"/>
      </p:transition>
    </mc:Choice>
    <mc:Fallback xmlns="">
      <p:transition spd="slow">
        <p:wipe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12776"/>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014240250"/>
              </p:ext>
            </p:extLst>
          </p:nvPr>
        </p:nvGraphicFramePr>
        <p:xfrm>
          <a:off x="508000" y="2287263"/>
          <a:ext cx="8128000" cy="1493104"/>
        </p:xfrm>
        <a:graphic>
          <a:graphicData uri="http://schemas.openxmlformats.org/presentationml/2006/ole">
            <mc:AlternateContent xmlns:mc="http://schemas.openxmlformats.org/markup-compatibility/2006">
              <mc:Choice xmlns:v="urn:schemas-microsoft-com:vml" Requires="v">
                <p:oleObj spid="_x0000_s33800" name="文档" r:id="rId7" imgW="3837032" imgH="704855" progId="Word.Document.12">
                  <p:embed/>
                </p:oleObj>
              </mc:Choice>
              <mc:Fallback>
                <p:oleObj name="文档" r:id="rId7" imgW="3837032" imgH="704855" progId="Word.Document.12">
                  <p:embed/>
                  <p:pic>
                    <p:nvPicPr>
                      <p:cNvPr id="0" name=""/>
                      <p:cNvPicPr/>
                      <p:nvPr/>
                    </p:nvPicPr>
                    <p:blipFill>
                      <a:blip r:embed="rId8"/>
                      <a:stretch>
                        <a:fillRect/>
                      </a:stretch>
                    </p:blipFill>
                    <p:spPr>
                      <a:xfrm>
                        <a:off x="508000" y="2287263"/>
                        <a:ext cx="8128000" cy="1493104"/>
                      </a:xfrm>
                      <a:prstGeom prst="rect">
                        <a:avLst/>
                      </a:prstGeom>
                    </p:spPr>
                  </p:pic>
                </p:oleObj>
              </mc:Fallback>
            </mc:AlternateContent>
          </a:graphicData>
        </a:graphic>
      </p:graphicFrame>
      <p:sp>
        <p:nvSpPr>
          <p:cNvPr id="6" name="矩形 5"/>
          <p:cNvSpPr>
            <a:spLocks noChangeAspect="1"/>
          </p:cNvSpPr>
          <p:nvPr/>
        </p:nvSpPr>
        <p:spPr>
          <a:xfrm>
            <a:off x="508000" y="3818253"/>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文学上</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cs typeface="Times New Roman" panose="02020603050405020304" pitchFamily="18" charset="0"/>
              </a:rPr>
              <a:t>年创作《蓝袍先生》。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思想上</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泰国之行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使陈忠实认识到自己是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乡棒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必须写一部史诗般的长篇小说在文学上确立自己的位置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开始重建自我。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事件</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9852710"/>
      </p:ext>
    </p:extLst>
  </p:cSld>
  <p:clrMapOvr>
    <a:masterClrMapping/>
  </p:clrMapOvr>
  <mc:AlternateContent xmlns:mc="http://schemas.openxmlformats.org/markup-compatibility/2006" xmlns:p14="http://schemas.microsoft.com/office/powerpoint/2010/main">
    <mc:Choice Requires="p14">
      <p:transition spd="slow" p14:dur="800">
        <p:pull/>
      </p:transition>
    </mc:Choice>
    <mc:Fallback xmlns="">
      <p:transition spd="slow">
        <p:pull/>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他意识到要像自己笔下的蓝袍先生一样接受时代的变化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在生活和思想上打开自己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他认识到必须写出史诗般的长篇小说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才能在文学上确立自己的位置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他认为自己是在</a:t>
            </a: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cs typeface="Times New Roman" panose="02020603050405020304" pitchFamily="18" charset="0"/>
              </a:rPr>
              <a:t>年开始重建自我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争取实现对生活的独特理解和表述的。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888901"/>
      </p:ext>
    </p:extLst>
  </p:cSld>
  <p:clrMapOvr>
    <a:masterClrMapping/>
  </p:clrMapOvr>
  <mc:AlternateContent xmlns:mc="http://schemas.openxmlformats.org/markup-compatibility/2006" xmlns:p14="http://schemas.microsoft.com/office/powerpoint/2010/main">
    <mc:Choice Requires="p14">
      <p:transition spd="slow" p14:dur="800">
        <p:strips dir="rd"/>
      </p:transition>
    </mc:Choice>
    <mc:Fallback xmlns="">
      <p:transition spd="slow">
        <p:strips dir="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二、概括分析传主事业取得成就和个性品格形成的原因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抓住显性材料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挖掘隐性信息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注意一果多因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不仅要把握住传主的人生经历、事迹、成就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分析传主的性格、情感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更要能把握住传主取得成功、成就的原因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个性品质形成的因素。于是这些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就成了传记信息筛选整合的另一项重要内容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近几年几乎成了一道独立的题型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原因概括分析题。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split orient="vert"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55679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解答原因概括分析题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除抓住显性材料外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还需要重点关注以下两个问题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关注隐蔽的原因信息。有关原因信息更为隐蔽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更多地集中在几个关键句及其他关键之处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要特别善于从这些关键句、关键之处提取原因信息。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关注原因信息的多面性。这种题一般都是一果多因的。对于传主来说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原因有内因与外因、表层与深层、个体与社会、自我认知与自我评价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更有客观与主观。客观原因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包括特定的时代背景和社会现实变化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传主特定的生活环境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传主与亲人、同事、上下级的关系。主观原因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传主的理想追求、个人愿望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传主个人修养等内在精神变化。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1033304"/>
      </p:ext>
    </p:extLst>
  </p:cSld>
  <p:clrMapOvr>
    <a:masterClrMapping/>
  </p:clrMapOvr>
  <p:transition spd="slow">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513964"/>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原文《寻找属于自己的句子》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文中认为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属于陈忠实的句子永留人间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请结合材料简要分析。</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寻找属于自己的句子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陈忠实寻找属于自己独特的文学梦。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属于陈忠实的句子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具有陈忠实独特风格、境界、成就的文学作品。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永留人间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成就卓越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无可取代。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成就析因题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要从陈忠实的文学创新和成就方面分析原因。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6198390"/>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817761"/>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文学创新</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实现对生活的独特发现和独立表述。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文学成就</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《白鹿原》已经成为我们的文学经典。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文坛地位</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他在中国当代文坛的位置也随之奠定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功成名就。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他的小说艺术达到了当时的最高水平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他的文学作品的思想容量和审美境界在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世纪中国是无可取代的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他的作品是当代世界文学中独树一帜的文学经典。</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77262"/>
      </p:ext>
    </p:extLst>
  </p:cSld>
  <p:clrMapOvr>
    <a:masterClrMapping/>
  </p:clrMapOvr>
  <p:transition spd="slow">
    <p:cover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题型</a:t>
            </a:r>
            <a:r>
              <a:rPr lang="en-US" altLang="zh-CN" dirty="0"/>
              <a:t>13</a:t>
            </a:r>
            <a:r>
              <a:rPr lang="zh-CN" altLang="zh-CN" dirty="0"/>
              <a:t>　品格成就成因题</a:t>
            </a:r>
            <a:r>
              <a:rPr lang="en-US" altLang="zh-CN" dirty="0"/>
              <a:t>:</a:t>
            </a:r>
            <a:r>
              <a:rPr lang="zh-CN" altLang="zh-CN" dirty="0"/>
              <a:t/>
            </a:r>
            <a:br>
              <a:rPr lang="zh-CN" altLang="zh-CN" dirty="0"/>
            </a:br>
            <a:r>
              <a:rPr lang="en-US" altLang="zh-CN" dirty="0" smtClean="0"/>
              <a:t>        </a:t>
            </a:r>
            <a:r>
              <a:rPr lang="zh-CN" altLang="zh-CN" dirty="0" smtClean="0"/>
              <a:t>察</a:t>
            </a:r>
            <a:r>
              <a:rPr lang="zh-CN" altLang="zh-CN" dirty="0"/>
              <a:t>言观行</a:t>
            </a:r>
            <a:r>
              <a:rPr lang="en-US" altLang="zh-CN" dirty="0"/>
              <a:t>,</a:t>
            </a:r>
            <a:r>
              <a:rPr lang="zh-CN" altLang="zh-CN" dirty="0"/>
              <a:t>由果索因</a:t>
            </a:r>
          </a:p>
        </p:txBody>
      </p:sp>
    </p:spTree>
    <p:extLst>
      <p:ext uri="{BB962C8B-B14F-4D97-AF65-F5344CB8AC3E}">
        <p14:creationId xmlns:p14="http://schemas.microsoft.com/office/powerpoint/2010/main" val="2446067470"/>
      </p:ext>
    </p:extLst>
  </p:cSld>
  <p:clrMapOvr>
    <a:masterClrMapping/>
  </p:clrMapOvr>
  <p:transition spd="slow">
    <p:split orient="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6561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弗朗西斯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高尔顿与优生学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弗朗西斯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高尔顿以创立并且热情地传播优生学而被大家牢牢记住。优生学是一种建议人类可以像动物一样促进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抑制不必要的遗传的理论和计划。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年高尔顿生于英国伯明翰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父亲是一位银行家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母亲是伊拉兹马斯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达尔文的女儿。父母最初计划让他学习医学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因此十六岁的时候他开始在伯明翰综合医院学习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之后进入伦敦的国王学院。</a:t>
            </a:r>
            <a:r>
              <a:rPr lang="en-US" altLang="zh-CN" sz="2200" dirty="0">
                <a:solidFill>
                  <a:srgbClr val="000000"/>
                </a:solidFill>
                <a:latin typeface="Times New Roman" panose="02020603050405020304" pitchFamily="18" charset="0"/>
                <a:cs typeface="Times New Roman" panose="02020603050405020304" pitchFamily="18" charset="0"/>
              </a:rPr>
              <a:t>1844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月他在剑桥的三一学院获得文学学士学位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不久他父亲去世了。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高尔顿继承了巨额遗产变得十分富有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因此可以做一些他感兴趣的事情。从</a:t>
            </a:r>
            <a:r>
              <a:rPr lang="en-US" altLang="zh-CN" sz="2200" dirty="0">
                <a:solidFill>
                  <a:srgbClr val="000000"/>
                </a:solidFill>
                <a:latin typeface="Times New Roman" panose="02020603050405020304" pitchFamily="18" charset="0"/>
                <a:cs typeface="Times New Roman" panose="02020603050405020304" pitchFamily="18" charset="0"/>
              </a:rPr>
              <a:t>1845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他和朋友一道赴尼罗河流域进行考察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穿越撒哈拉大沙漠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游览贝鲁特和耶路撒冷。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2069060"/>
      </p:ext>
    </p:extLst>
  </p:cSld>
  <p:clrMapOvr>
    <a:masterClrMapping/>
  </p:clrMapOvr>
  <p:transition spd="slow">
    <p:strips dir="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经过与皇家地理学会协商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高尔顿决定考察从非洲西部和南部到恩加米湖的道路。这次探险充满了困难和危险。在两年的时间里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他与各种恶劣的自然环境作斗争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历尽艰辛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获得了大量西南部非洲资源和风土人情的第一手资料。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到了夏季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他喜欢到设得兰群岛去捕鱼和收集海鸟标本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有时也驶帆出海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或者乘热气球升空。后来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他通过观察发现了一种顺时针旋转的大规模空气涡旋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并把它命名为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反气旋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如今更为人所知的名称是高压系统。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16871521"/>
      </p:ext>
    </p:extLst>
  </p:cSld>
  <p:clrMapOvr>
    <a:masterClrMapping/>
  </p:clrMapOvr>
  <p:transition spd="slow">
    <p:strips/>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1859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年高尔顿的表兄达尔文出版的《物种起源》引起了他对人类遗传的兴趣。他的科学研究很快转移到与生命有关的领域。他把达尔文关于围绕着种群的平均值的偶发变异原理应用于人类研究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1869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年发表了专著《遗传的天赋》。他确信身体特征、智力和性情等是遗传的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在人类的发展中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遗传是比自然有力得多的动因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。高尔顿写道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我以一种最没有资格的方式反对自然平等的主张。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他相信解决的办法是通过控制人类繁殖的血统。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在培育者意愿的控制下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后代的身体结构看起来似乎像粘土一样具有可塑性。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18243215"/>
      </p:ext>
    </p:extLst>
  </p:cSld>
  <p:clrMapOvr>
    <a:masterClrMapping/>
  </p:clrMapOvr>
  <p:transition spd="slow">
    <p:randomBa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364898"/>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在完成了智力天赋的家族谱系研究后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高尔顿又致力于建立更精确的测量方法来考察人类才能的差异。</a:t>
            </a:r>
            <a:r>
              <a:rPr lang="en-US" altLang="zh-CN" sz="2200" dirty="0">
                <a:solidFill>
                  <a:srgbClr val="000000"/>
                </a:solidFill>
                <a:latin typeface="Times New Roman" panose="02020603050405020304" pitchFamily="18" charset="0"/>
                <a:cs typeface="Times New Roman" panose="02020603050405020304" pitchFamily="18" charset="0"/>
              </a:rPr>
              <a:t>1883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年他出版了专著《人类才能及其发展的研究》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书中概述了自由联想和关于心理意象的问卷调查这两项在实验心理学上划时代的研究方法和成果。在这本书中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高尔顿还第一次提出了一个以人类的自觉选择来替代自然选择的社会计划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为此他还创作了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优生学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这个词。如他后来定义的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优生学是一门研究能够改进一个种族的先天品质的所有影响以及将这些影响发展到极致的科学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优生学也成了禁止不同种族间通婚的法规背后的智力动因。丹尼尔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凯维勒斯写道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从高尔顿开始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优生学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成为了一个具有丑陋含义的词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这是理所应当的。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需要注意的是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高尔顿是在做一项有缺陷的工作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它被称作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遗传的祖先定律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。他相信父母的每一方对后代的特征做出的四分之一的贡献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每一方的祖先对剩下的部分负责。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9553580"/>
      </p:ext>
    </p:extLst>
  </p:cSld>
  <p:clrMapOvr>
    <a:masterClrMapping/>
  </p:clrMapOvr>
  <p:transition spd="slow">
    <p:pull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60221"/>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高尔顿熟悉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高斯曲线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钟形曲线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他还成为生物测定学的创始人之一。</a:t>
            </a:r>
            <a:r>
              <a:rPr lang="en-US" altLang="zh-CN" sz="2200" dirty="0">
                <a:solidFill>
                  <a:srgbClr val="000000"/>
                </a:solidFill>
                <a:latin typeface="Times New Roman" panose="02020603050405020304" pitchFamily="18" charset="0"/>
                <a:cs typeface="Times New Roman" panose="02020603050405020304" pitchFamily="18" charset="0"/>
              </a:rPr>
              <a:t>1884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年他在南肯辛顿举办的国际健康展览会上开设了人体测量实验室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在那里测量参观者的体重、身高、肺活量、力量、视力和听力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还有其他变量。为了优化社会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他提出了一种度量智力能力的方法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对阿尔弗雷德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比奈的普通智力测验造成了一定的影响。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他开始对指纹研究产生兴趣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并于</a:t>
            </a:r>
            <a:r>
              <a:rPr lang="en-US" altLang="zh-CN" sz="2200" dirty="0">
                <a:solidFill>
                  <a:srgbClr val="000000"/>
                </a:solidFill>
                <a:latin typeface="Times New Roman" panose="02020603050405020304" pitchFamily="18" charset="0"/>
                <a:cs typeface="Times New Roman" panose="02020603050405020304" pitchFamily="18" charset="0"/>
              </a:rPr>
              <a:t>1892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年在其专著《指纹学》中提出了指纹分类法。他的指纹编码法被伦敦警察局采用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作为伯特隆测量系统的补充手段来建立犯人档案。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高尔顿于</a:t>
            </a:r>
            <a:r>
              <a:rPr lang="en-US" altLang="zh-CN" sz="2200" dirty="0">
                <a:solidFill>
                  <a:srgbClr val="000000"/>
                </a:solidFill>
                <a:latin typeface="Times New Roman" panose="02020603050405020304" pitchFamily="18" charset="0"/>
                <a:cs typeface="Times New Roman" panose="02020603050405020304" pitchFamily="18" charset="0"/>
              </a:rPr>
              <a:t>1911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他创立的优生学协会在</a:t>
            </a:r>
            <a:r>
              <a:rPr lang="en-US" altLang="zh-CN" sz="2200" dirty="0">
                <a:solidFill>
                  <a:srgbClr val="000000"/>
                </a:solidFill>
                <a:latin typeface="Times New Roman" panose="02020603050405020304" pitchFamily="18" charset="0"/>
                <a:cs typeface="Times New Roman" panose="02020603050405020304" pitchFamily="18" charset="0"/>
              </a:rPr>
              <a:t>1989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年由伦敦创办的高尔顿研究所继续下去。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高尔顿一生发表了</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多部作品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范围很广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表现出不羁的好奇心。在广泛的旅行中他成为一位卓越的超然物外的人类学家。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摘编自约翰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西蒙斯《科学家</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996855"/>
      </p:ext>
    </p:extLst>
  </p:cSld>
  <p:clrMapOvr>
    <a:masterClrMapping/>
  </p:clrMapOvr>
  <p:transition spd="slow">
    <p:strips/>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42222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弗朗西斯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从小就聪颖过人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出生</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便能认识所有的大写字母</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个月后则能辨别大写和小写的字母。</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岁时他学会签名</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岁时能写诗</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岁时能背诵并理解苏格兰叙事诗《马米翁》</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岁已精通《荷马史诗》</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岁对博物学产生兴趣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并按自己的方法对昆虫、矿物标本进行分类。他曾到西南非洲探险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因树立功绩而知名并被选为英国皇家地理学会会员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三年后又入选英国皇家学会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晚年受封为爵士。他的学术研究兴趣广泛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包括人类学、地理气象学、心理学、统计学等方面。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百度百科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高尔顿的遗传决定论重视遗传素质的研究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但夸大了遗传素质在个体心理发展中的作用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忽视了后天生活环境的作用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这是欠妥的。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佚名《高尔顿的遗传决定论》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3137581"/>
      </p:ext>
    </p:extLst>
  </p:cSld>
  <p:clrMapOvr>
    <a:masterClrMapping/>
  </p:clrMapOvr>
  <p:transition spd="slow">
    <p:cover dir="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61550"/>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高尔顿违背了父母让他从医的意愿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转而学习文学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后来又去研究气象学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这表明他在年轻时代就具有了特立独行的性格和过人的毅力。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高尔顿考察尼罗河流域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穿越撒哈拉大沙漠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游览贝鲁特和耶路撒冷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到非洲西南探险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正是这些旅行使他成为一位卓越的超然物外的人类学家。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高尔顿具有银行家和科学家血统的遗传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这让他确信身体特性、智力和性情等是可以遗传的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并在表兄达尔文的影响下写出了专著《遗传的天赋》。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高尔顿在地理学、心理学、统计学等方面均有建树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而给他带来巨大声名的是对优生学的研究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尽管他所创立并传播的优生学并未完全得到人们的认可。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xmlns:p14="http://schemas.microsoft.com/office/powerpoint/2010/main">
    <mc:Choice Requires="p14">
      <p:transition spd="slow" p14:dur="1400">
        <p:randomBar/>
      </p:transition>
    </mc:Choice>
    <mc:Fallback xmlns="">
      <p:transition spd="slow">
        <p:randomBar/>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度量智力能力的方法对后人科学研究产生了积极影响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指纹编码法为警察局建立犯人档案提供了帮助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这都体现了高尔顿作为一个科学家的社会价值。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8" name="五边形 2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9" name="五边形 2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251520" y="2729702"/>
            <a:ext cx="8640960" cy="3939658"/>
            <a:chOff x="251520" y="526429"/>
            <a:chExt cx="8640960" cy="3939658"/>
          </a:xfrm>
        </p:grpSpPr>
        <p:grpSp>
          <p:nvGrpSpPr>
            <p:cNvPr id="31" name="组合 30"/>
            <p:cNvGrpSpPr/>
            <p:nvPr/>
          </p:nvGrpSpPr>
          <p:grpSpPr>
            <a:xfrm>
              <a:off x="251520" y="526429"/>
              <a:ext cx="8640960" cy="3939658"/>
              <a:chOff x="251520" y="-1518770"/>
              <a:chExt cx="8640960" cy="3939658"/>
            </a:xfrm>
          </p:grpSpPr>
          <p:sp>
            <p:nvSpPr>
              <p:cNvPr id="37" name="五边形 36"/>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8" name="燕尾形 37"/>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9" name="组合 38"/>
              <p:cNvGrpSpPr/>
              <p:nvPr/>
            </p:nvGrpSpPr>
            <p:grpSpPr>
              <a:xfrm>
                <a:off x="251520" y="-1518770"/>
                <a:ext cx="8640960" cy="3622652"/>
                <a:chOff x="251520" y="-1518770"/>
                <a:chExt cx="8640960" cy="3622652"/>
              </a:xfrm>
            </p:grpSpPr>
            <p:sp>
              <p:nvSpPr>
                <p:cNvPr id="40" name="矩形 39"/>
                <p:cNvSpPr/>
                <p:nvPr/>
              </p:nvSpPr>
              <p:spPr>
                <a:xfrm>
                  <a:off x="251520" y="-1518770"/>
                  <a:ext cx="8640960" cy="362265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28"/>
                <p:cNvSpPr txBox="1"/>
                <p:nvPr/>
              </p:nvSpPr>
              <p:spPr>
                <a:xfrm>
                  <a:off x="8382111" y="-151877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5" name="矩形 34"/>
            <p:cNvSpPr>
              <a:spLocks noChangeAspect="1"/>
            </p:cNvSpPr>
            <p:nvPr/>
          </p:nvSpPr>
          <p:spPr>
            <a:xfrm>
              <a:off x="508000" y="802818"/>
              <a:ext cx="8128000" cy="3323987"/>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特立独行的性格和过人的毅力</a:t>
              </a:r>
              <a:r>
                <a:rPr lang="en-US" altLang="zh-CN" sz="2000" dirty="0"/>
                <a:t>”</a:t>
              </a:r>
              <a:r>
                <a:rPr lang="zh-CN" altLang="zh-CN" sz="2000" dirty="0"/>
                <a:t>的分析是不恰当的</a:t>
              </a:r>
              <a:r>
                <a:rPr lang="en-US" altLang="zh-CN" sz="2000" dirty="0"/>
                <a:t>,</a:t>
              </a:r>
              <a:r>
                <a:rPr lang="zh-CN" altLang="zh-CN" sz="2000" dirty="0"/>
                <a:t>高尔顿年轻时的经历说明他兴趣广泛</a:t>
              </a:r>
              <a:r>
                <a:rPr lang="en-US" altLang="zh-CN" sz="2000" dirty="0"/>
                <a:t>,</a:t>
              </a:r>
              <a:r>
                <a:rPr lang="zh-CN" altLang="zh-CN" sz="2000" dirty="0"/>
                <a:t>智力过人。</a:t>
              </a:r>
              <a:r>
                <a:rPr lang="en-US" altLang="zh-CN" sz="2000" dirty="0"/>
                <a:t>B</a:t>
              </a:r>
              <a:r>
                <a:rPr lang="zh-CN" altLang="zh-CN" sz="2000" dirty="0"/>
                <a:t>项</a:t>
              </a:r>
              <a:r>
                <a:rPr lang="en-US" altLang="zh-CN" sz="2000" dirty="0"/>
                <a:t>,“</a:t>
              </a:r>
              <a:r>
                <a:rPr lang="zh-CN" altLang="zh-CN" sz="2000" dirty="0"/>
                <a:t>这些旅行使他成为一位卓越的超然物外的人类学家</a:t>
              </a:r>
              <a:r>
                <a:rPr lang="en-US" altLang="zh-CN" sz="2000" dirty="0"/>
                <a:t>”</a:t>
              </a:r>
              <a:r>
                <a:rPr lang="zh-CN" altLang="zh-CN" sz="2000" dirty="0"/>
                <a:t>表述不当</a:t>
              </a:r>
              <a:r>
                <a:rPr lang="en-US" altLang="zh-CN" sz="2000" dirty="0"/>
                <a:t>,</a:t>
              </a:r>
              <a:r>
                <a:rPr lang="zh-CN" altLang="zh-CN" sz="2000" dirty="0"/>
                <a:t>原文中是</a:t>
              </a:r>
              <a:r>
                <a:rPr lang="en-US" altLang="zh-CN" sz="2000" dirty="0"/>
                <a:t>“</a:t>
              </a:r>
              <a:r>
                <a:rPr lang="zh-CN" altLang="zh-CN" sz="2000" dirty="0"/>
                <a:t>在广泛的旅行中他成为一位卓越的超然物外的人类学家</a:t>
              </a:r>
              <a:r>
                <a:rPr lang="en-US" altLang="zh-CN" sz="2000" dirty="0"/>
                <a:t>”,</a:t>
              </a:r>
              <a:r>
                <a:rPr lang="zh-CN" altLang="zh-CN" sz="2000" dirty="0"/>
                <a:t>因果分析不当。</a:t>
              </a:r>
              <a:r>
                <a:rPr lang="en-US" altLang="zh-CN" sz="2000" dirty="0"/>
                <a:t>C</a:t>
              </a:r>
              <a:r>
                <a:rPr lang="zh-CN" altLang="zh-CN" sz="2000" dirty="0"/>
                <a:t>项</a:t>
              </a:r>
              <a:r>
                <a:rPr lang="en-US" altLang="zh-CN" sz="2000" dirty="0"/>
                <a:t>,“</a:t>
              </a:r>
              <a:r>
                <a:rPr lang="zh-CN" altLang="zh-CN" sz="2000" dirty="0"/>
                <a:t>高尔顿具有银行家和科学家血统的遗传</a:t>
              </a:r>
              <a:r>
                <a:rPr lang="en-US" altLang="zh-CN" sz="2000" dirty="0"/>
                <a:t>,</a:t>
              </a:r>
              <a:r>
                <a:rPr lang="zh-CN" altLang="zh-CN" sz="2000" dirty="0"/>
                <a:t>这让他确信身体特性、智力和性情等是可以遗传的</a:t>
              </a:r>
              <a:r>
                <a:rPr lang="en-US" altLang="zh-CN" sz="2000" dirty="0"/>
                <a:t>”</a:t>
              </a:r>
              <a:r>
                <a:rPr lang="zh-CN" altLang="zh-CN" sz="2000" dirty="0"/>
                <a:t>对传主的经历概括错误</a:t>
              </a:r>
              <a:r>
                <a:rPr lang="en-US" altLang="zh-CN" sz="2000" dirty="0"/>
                <a:t>,</a:t>
              </a:r>
              <a:r>
                <a:rPr lang="zh-CN" altLang="zh-CN" sz="2000" dirty="0"/>
                <a:t>高尔顿的遗传不是</a:t>
              </a:r>
              <a:r>
                <a:rPr lang="en-US" altLang="zh-CN" sz="2000" dirty="0"/>
                <a:t>“</a:t>
              </a:r>
              <a:r>
                <a:rPr lang="zh-CN" altLang="zh-CN" sz="2000" dirty="0"/>
                <a:t>他确信身体特性、智力和性情等是可以遗传的</a:t>
              </a:r>
              <a:r>
                <a:rPr lang="en-US" altLang="zh-CN" sz="2000" dirty="0"/>
                <a:t>”</a:t>
              </a:r>
              <a:r>
                <a:rPr lang="zh-CN" altLang="zh-CN" sz="2000" dirty="0"/>
                <a:t>的原因。</a:t>
              </a:r>
            </a:p>
          </p:txBody>
        </p:sp>
      </p:grpSp>
      <p:grpSp>
        <p:nvGrpSpPr>
          <p:cNvPr id="42" name="组合 41"/>
          <p:cNvGrpSpPr/>
          <p:nvPr/>
        </p:nvGrpSpPr>
        <p:grpSpPr>
          <a:xfrm>
            <a:off x="251520" y="5633844"/>
            <a:ext cx="8640960" cy="1035516"/>
            <a:chOff x="251520" y="4869160"/>
            <a:chExt cx="8640960" cy="1035516"/>
          </a:xfrm>
        </p:grpSpPr>
        <p:grpSp>
          <p:nvGrpSpPr>
            <p:cNvPr id="43" name="组合 42"/>
            <p:cNvGrpSpPr/>
            <p:nvPr/>
          </p:nvGrpSpPr>
          <p:grpSpPr>
            <a:xfrm>
              <a:off x="251520" y="4869160"/>
              <a:ext cx="8640960" cy="1035516"/>
              <a:chOff x="251520" y="3872081"/>
              <a:chExt cx="8640960" cy="1035516"/>
            </a:xfrm>
          </p:grpSpPr>
          <p:sp>
            <p:nvSpPr>
              <p:cNvPr id="45" name="五边形 4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6" name="五边形 4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7" name="燕尾形 4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矩形 47"/>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4" name="矩形 43"/>
            <p:cNvSpPr>
              <a:spLocks noChangeAspect="1"/>
            </p:cNvSpPr>
            <p:nvPr/>
          </p:nvSpPr>
          <p:spPr>
            <a:xfrm>
              <a:off x="539552" y="5086562"/>
              <a:ext cx="8064896" cy="553998"/>
            </a:xfrm>
            <a:prstGeom prst="rect">
              <a:avLst/>
            </a:prstGeom>
          </p:spPr>
          <p:txBody>
            <a:bodyPr wrap="square">
              <a:spAutoFit/>
            </a:bodyPr>
            <a:lstStyle/>
            <a:p>
              <a:pPr>
                <a:lnSpc>
                  <a:spcPct val="150000"/>
                </a:lnSpc>
              </a:pPr>
              <a:r>
                <a:rPr lang="en-US" altLang="zh-CN" sz="2000" dirty="0" smtClean="0"/>
                <a:t>DE</a:t>
              </a:r>
              <a:endParaRPr lang="zh-CN" altLang="en-US" sz="2000" dirty="0"/>
            </a:p>
          </p:txBody>
        </p:sp>
      </p:grpSp>
    </p:spTree>
    <p:extLst>
      <p:ext uri="{BB962C8B-B14F-4D97-AF65-F5344CB8AC3E}">
        <p14:creationId xmlns:p14="http://schemas.microsoft.com/office/powerpoint/2010/main" val="1220477380"/>
      </p:ext>
    </p:extLst>
  </p:cSld>
  <p:clrMapOvr>
    <a:masterClrMapping/>
  </p:clrMapOvr>
  <mc:AlternateContent xmlns:mc="http://schemas.openxmlformats.org/markup-compatibility/2006" xmlns:p14="http://schemas.microsoft.com/office/powerpoint/2010/main">
    <mc:Choice Requires="p14">
      <p:transition spd="slow" p14:dur="1400">
        <p:pull dir="ld"/>
      </p:transition>
    </mc:Choice>
    <mc:Fallback xmlns="">
      <p:transition spd="slow">
        <p:pull dir="l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500"/>
                                        <p:tgtEl>
                                          <p:spTgt spid="42"/>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42"/>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2"/>
                                        </p:tgtEl>
                                      </p:cBhvr>
                                    </p:animEffect>
                                    <p:set>
                                      <p:cBhvr>
                                        <p:cTn id="25"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62880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高尔顿在优生学的研究过程中有哪些开创性的贡献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01667"/>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此题考查对传记有关内容的概括。文章按照时间顺序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写了高尔顿在优生学领域的研究情况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如把达尔文关于围绕着种群的平均值的偶发变异原理应用于人类研究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用更精确的测量方法来考察人类才能的差异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直至提出优生学概念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开创优生学学派。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把达尔文关于围绕着种群的平均值的偶发变异原理应用于人类研究。</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研究更精确的测量方法来考察人类才能的差异。</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第一次提出了一个以人类的自觉选择来代替自然选择的社会计划。</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提出优生学概念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开创了优生学学派。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xmlns:p14="http://schemas.microsoft.com/office/powerpoint/2010/main">
    <mc:Choice Requires="p14">
      <p:transition spd="slow" p14:dur="14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60821"/>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高尔顿在优生学之外的其他科学领域也能取得重大成就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请结合材料简析其内在原因。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204135"/>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此题考查概括传主取得成就的内在原因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要注意传主先天的禀赋和后天的努力。如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相关链接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中的天资聪明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文本中写他广泛的兴趣和后来到非洲的考察活动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表现了顽强的毅力和不畏困难的探索精神。据此分点概括分析即可。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兴趣十分广泛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好奇心强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。他热爱文学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一生发表</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cs typeface="Times New Roman" panose="02020603050405020304" pitchFamily="18" charset="0"/>
              </a:rPr>
              <a:t>多部作品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他爱好探险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喜欢旅行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反气旋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他对人类学、地理气象学、心理学、统计学等产生兴趣。</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天资聪明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敏锐观察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。他年少时即精通《荷马史诗》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形成自己的思考方法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表现出过人的天资。</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意志力强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善于钻研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。他与各种恶劣的自然环境作斗争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历尽艰辛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获得了大量西南部非洲资源和风土人情的第一手资料。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xmlns:p14="http://schemas.microsoft.com/office/powerpoint/2010/main">
    <mc:Choice Requires="p14">
      <p:transition spd="slow" p14:dur="14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归纳、概括传主的事迹成就、个性品格特点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分析其事业取得的成就和个性品格形成的原因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是传记阅读的中心任务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也是课标卷实用类文本阅读的必考题型。在高考中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对传主事迹成就和个性品质的特点及形成原因的概括得分相对容易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但满分率相对较低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主要原因是概括区间把握不准确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分析不全面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只抓显性信息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忽视隐性信息。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xmlns:p14="http://schemas.microsoft.com/office/powerpoint/2010/main">
    <mc:Choice Requires="p14">
      <p:transition spd="slow" p14:dur="2000">
        <p:cover dir="ru"/>
      </p:transition>
    </mc:Choice>
    <mc:Fallback xmlns="">
      <p:transition spd="slow">
        <p:cover dir="ru"/>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3" name="矩形 2"/>
          <p:cNvSpPr>
            <a:spLocks noChangeAspect="1"/>
          </p:cNvSpPr>
          <p:nvPr/>
        </p:nvSpPr>
        <p:spPr>
          <a:xfrm>
            <a:off x="508000" y="134076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作者在文中引入了丹尼尔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凯维勒斯的评价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从高尔顿开始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优生学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成为了一个具有丑陋含义的词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你有怎样的认识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64904"/>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此题考查探究作者在文本中的观点态度。作者在文中引入了丹尼尔</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凯维勒斯的评价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意在要求读者客观看待高尔顿的优生学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从而正确认识传主的社会影响。解答此类题目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先要把握传主的观点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然后再结合自己对文本内容的理解寻找答题依据。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丹尼尔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凯维勒斯的评价指出优生学的不足。优生学夸大了遗传素质在个体心理发展中的作用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忽视了后天生活环境的作用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同时它也成了禁止不同种族间通婚的法规背后的智力动因。引用这一评价的好处有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表明作者对优生学的结论持保留态度。</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使读者对高尔顿及优生学有全面客观的认识。</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指出高尔顿研究的弊端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使人们在运用优生学理论时能避害趋利。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442738"/>
      </p:ext>
    </p:extLst>
  </p:cSld>
  <p:clrMapOvr>
    <a:masterClrMapping/>
  </p:clrMapOvr>
  <mc:AlternateContent xmlns:mc="http://schemas.openxmlformats.org/markup-compatibility/2006" xmlns:p14="http://schemas.microsoft.com/office/powerpoint/2010/main">
    <mc:Choice Requires="p14">
      <p:transition spd="slow" p14:dur="1400">
        <p:pull dir="lu"/>
      </p:transition>
    </mc:Choice>
    <mc:Fallback xmlns="">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1124744"/>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易培基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马复</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易培基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湖南长沙人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生于</a:t>
            </a:r>
            <a:r>
              <a:rPr lang="en-US" altLang="zh-CN" sz="2200" dirty="0">
                <a:solidFill>
                  <a:srgbClr val="000000"/>
                </a:solidFill>
                <a:latin typeface="Times New Roman" panose="02020603050405020304" pitchFamily="18" charset="0"/>
                <a:cs typeface="Times New Roman" panose="02020603050405020304" pitchFamily="18" charset="0"/>
              </a:rPr>
              <a:t>1880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日。其父曾在湘西因事牵连入狱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年仅</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岁的易培基上书为父亲申冤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以文辞感动办案人员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使其父得到赦免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易因此在当地享有文名。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N06.eps" descr="id:2147489096;FounderCES"/>
          <p:cNvPicPr/>
          <p:nvPr/>
        </p:nvPicPr>
        <p:blipFill>
          <a:blip r:embed="rId3"/>
          <a:stretch>
            <a:fillRect/>
          </a:stretch>
        </p:blipFill>
        <p:spPr>
          <a:xfrm>
            <a:off x="3347864" y="2348880"/>
            <a:ext cx="2088232" cy="2848083"/>
          </a:xfrm>
          <a:prstGeom prst="rect">
            <a:avLst/>
          </a:prstGeom>
        </p:spPr>
      </p:pic>
    </p:spTree>
    <p:extLst>
      <p:ext uri="{BB962C8B-B14F-4D97-AF65-F5344CB8AC3E}">
        <p14:creationId xmlns:p14="http://schemas.microsoft.com/office/powerpoint/2010/main" val="1942524208"/>
      </p:ext>
    </p:extLst>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其时清廷腐败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易培基愤于外侮日亟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欲从事外交报效国家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遂离家赴武昌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考入湖北北方言学堂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与赵恒惕同学。毕业后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易培基又去日本进修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返国后回到长沙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1913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年任湖南高等师范学堂国文教员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讲授文字学等课程。一年后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改任长沙师范及湖南省立第一师范教员。他授课生动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喜标新立异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很能迎合青年学生的心理。当时毛泽东、田汉等人都在第一师范读书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曾受教于易。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8244904"/>
      </p:ext>
    </p:extLst>
  </p:cSld>
  <p:clrMapOvr>
    <a:masterClrMapping/>
  </p:clrMapOvr>
  <p:transition>
    <p:spli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张敬尧任湖南督军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残酷镇压人民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摧残教育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易培基参加了湖南人民的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运动胜利后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为使被张敬尧摧残的各级学校迅速恢复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湖南督军兼省长谭延闿决定成立教育委员会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易培基被任命为委员兼省立第一师范学校校长。易上任伊始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即将学校人员进行改组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先后聘匡互生、周谷城、彭静宜等人担任教务主任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教员有徐特立、夏丏尊、刘大白等人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师资阵容十分强大。毛泽东也曾于同年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月受聘在第一师范担任国文教员。为使学生获得新知识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易还聘请中外名人杜威、罗素、章太炎、蔡元培等到校做学术讲演。又创开女禁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丁玲等女生闻讯转学至第一师范就读。学生组织如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崇新学社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等也相继成立。当时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第一师范人才鼎盛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新潮澎湃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成为三湘新文化的先锋。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7862538"/>
      </p:ext>
    </p:extLst>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5" name="矩形 4"/>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谭延闿奉孙中山命令讨伐赵恒惕部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任命易培基为总司令部秘书长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易遂离开第一师范。</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月陈炯明叛变后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谭延闿奉命回师靖难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易培基随行至广州。是时他曾写下一首题为《赴粤途中》的言志诗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万仞当关险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穷庐百雉城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秋风一何劲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瘦马欲纵横。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至广州后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孙中山任命易为大元帅府顾问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不久又被孙中山派为驻浙江全权代表。易培基居杭州西湖俞楼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与胡汉民经常往来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时有诗作唱和。易生平唯一著作《三国志补注》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也是在俞楼完成的。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7643932"/>
      </p:ext>
    </p:extLst>
  </p:cSld>
  <p:clrMapOvr>
    <a:masterClrMapping/>
  </p:clrMapOvr>
  <p:transition>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943241"/>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易培基奉孙中山之命赴北京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作为全权代表与苏联代表谈判庚子赔款问题。</a:t>
            </a:r>
            <a:r>
              <a:rPr lang="en-US" altLang="zh-CN" sz="2200" dirty="0">
                <a:solidFill>
                  <a:srgbClr val="000000"/>
                </a:solidFill>
                <a:latin typeface="Times New Roman" panose="02020603050405020304" pitchFamily="18" charset="0"/>
                <a:cs typeface="Times New Roman" panose="02020603050405020304" pitchFamily="18" charset="0"/>
              </a:rPr>
              <a:t>1925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北京女子师范大学校长杨荫榆仰承教育总长章士钊的命令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镇压学生运动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引起了学生反抗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章士钊竟下令解散女师大。易培基对学生运动大力支持。段祺瑞于</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月对政府进行改组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以易培基为教育总长。此前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段祺瑞决定继续开办女子师范大学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并任命易为校长。</a:t>
            </a:r>
            <a:r>
              <a:rPr lang="en-US" altLang="zh-CN" sz="2200" dirty="0">
                <a:solidFill>
                  <a:srgbClr val="000000"/>
                </a:solidFill>
                <a:latin typeface="Times New Roman" panose="02020603050405020304" pitchFamily="18" charset="0"/>
                <a:cs typeface="Times New Roman" panose="02020603050405020304" pitchFamily="18" charset="0"/>
              </a:rPr>
              <a:t>1926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女师大举行大会欢迎易到校就职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鲁迅和许广平分别代表校务维持会、学生自治会致欢迎词。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易培基被推为国民党中央政治会议委员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后又被加推为外交委员会委员。同年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被任命为故宫博物院理事会理事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并被派往北平接收故宫博物院。易卧病上海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不能前往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电告马衡、沈兼士等代行接收。随即在南京举行了故宫博物院理事会全体会议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推举易培基为院长。同年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易培基被任命为国民党政府行政院农矿部长。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5776532"/>
      </p:ext>
    </p:extLst>
  </p:cSld>
  <p:clrMapOvr>
    <a:masterClrMapping/>
  </p:clrMapOvr>
  <p:transition>
    <p:cut/>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190</TotalTime>
  <Words>5458</Words>
  <Application>Microsoft Office PowerPoint</Application>
  <PresentationFormat>全屏显示(4:3)</PresentationFormat>
  <Paragraphs>258</Paragraphs>
  <Slides>40</Slides>
  <Notes>12</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53"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高优14新制作模板</vt:lpstr>
      <vt:lpstr>文档</vt:lpstr>
      <vt:lpstr>题点五　传记阅读</vt:lpstr>
      <vt:lpstr>PowerPoint 演示文稿</vt:lpstr>
      <vt:lpstr>题型13　品格成就成因题:         察言观行,由果索因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33</cp:revision>
  <dcterms:created xsi:type="dcterms:W3CDTF">2016-09-18T00:26:18Z</dcterms:created>
  <dcterms:modified xsi:type="dcterms:W3CDTF">2016-09-18T07:05:12Z</dcterms:modified>
</cp:coreProperties>
</file>