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70"/>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8109787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32277330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399791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9398924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3043751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673649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1394365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4071261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41537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551704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2587395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3892031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381078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5086222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6309929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7269668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3251154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20113767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1127956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8129615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34877464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4931570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22856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975134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6519393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18089527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5587082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3545604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313521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41605348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4186627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9125718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797774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18234792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33591489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38391427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13429894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21837404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41687031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19841986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2116794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443800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06922947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41162143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9152266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39031096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415054942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2962797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42900790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27818530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254663295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p14="http://schemas.microsoft.com/office/powerpoint/2010/main" xmlns="" val="343925113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p14="http://schemas.microsoft.com/office/powerpoint/2010/main" xmlns="" val="901660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0181263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p14="http://schemas.microsoft.com/office/powerpoint/2010/main" xmlns="" val="26458250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p14="http://schemas.microsoft.com/office/powerpoint/2010/main" xmlns="" val="36540370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p14="http://schemas.microsoft.com/office/powerpoint/2010/main" xmlns="" val="110369402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64</a:t>
            </a:fld>
            <a:endParaRPr lang="zh-CN" altLang="en-US"/>
          </a:p>
        </p:txBody>
      </p:sp>
    </p:spTree>
    <p:extLst>
      <p:ext uri="{BB962C8B-B14F-4D97-AF65-F5344CB8AC3E}">
        <p14:creationId xmlns:p14="http://schemas.microsoft.com/office/powerpoint/2010/main" xmlns="" val="15065506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65</a:t>
            </a:fld>
            <a:endParaRPr lang="zh-CN" altLang="en-US"/>
          </a:p>
        </p:txBody>
      </p:sp>
    </p:spTree>
    <p:extLst>
      <p:ext uri="{BB962C8B-B14F-4D97-AF65-F5344CB8AC3E}">
        <p14:creationId xmlns:p14="http://schemas.microsoft.com/office/powerpoint/2010/main" xmlns="" val="14834221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66</a:t>
            </a:fld>
            <a:endParaRPr lang="zh-CN" altLang="en-US"/>
          </a:p>
        </p:txBody>
      </p:sp>
    </p:spTree>
    <p:extLst>
      <p:ext uri="{BB962C8B-B14F-4D97-AF65-F5344CB8AC3E}">
        <p14:creationId xmlns:p14="http://schemas.microsoft.com/office/powerpoint/2010/main" xmlns="" val="13984291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67</a:t>
            </a:fld>
            <a:endParaRPr lang="zh-CN" altLang="en-US"/>
          </a:p>
        </p:txBody>
      </p:sp>
    </p:spTree>
    <p:extLst>
      <p:ext uri="{BB962C8B-B14F-4D97-AF65-F5344CB8AC3E}">
        <p14:creationId xmlns:p14="http://schemas.microsoft.com/office/powerpoint/2010/main" xmlns="" val="27069469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68</a:t>
            </a:fld>
            <a:endParaRPr lang="zh-CN" altLang="en-US"/>
          </a:p>
        </p:txBody>
      </p:sp>
    </p:spTree>
    <p:extLst>
      <p:ext uri="{BB962C8B-B14F-4D97-AF65-F5344CB8AC3E}">
        <p14:creationId xmlns:p14="http://schemas.microsoft.com/office/powerpoint/2010/main" xmlns="" val="1230004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948010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679702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4111440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notesSlide" Target="../notesSlides/notesSlide9.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package" Target="../embeddings/Microsoft_Office_Word___3.docx"/></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11.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14.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16.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19.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notesSlide" Target="../notesSlides/notesSlide21.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notesSlide" Target="../notesSlides/notesSlide24.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package" Target="../embeddings/Microsoft_Office_Word___9.docx"/></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notesSlide" Target="../notesSlides/notesSlide25.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10.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package" Target="../embeddings/Microsoft_Office_Word___10.docx"/></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notesSlide" Target="../notesSlides/notesSlide27.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package" Target="../embeddings/Microsoft_Office_Word___11.docx"/></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30.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1.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2.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3.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4.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5.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6.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7.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8.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40.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1.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3.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5.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4.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6.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7.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8.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7.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49.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notesSlide" Target="../notesSlides/notesSlide4.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package" Target="../embeddings/Microsoft_Office_Word___1.docx"/></Relationships>
</file>

<file path=ppt/slides/_rels/slide50.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1.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0.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2.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1.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3.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4.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3.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5.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6.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5.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7.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6.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8.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7.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59.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8.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60.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59.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1.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0.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2.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1.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3.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2.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4.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3.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5.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4.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6.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5.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7.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6.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68.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slide" Target="slide30.xml"/><Relationship Id="rId7" Type="http://schemas.openxmlformats.org/officeDocument/2006/relationships/slide" Target="slide57.xml"/><Relationship Id="rId2" Type="http://schemas.openxmlformats.org/officeDocument/2006/relationships/notesSlide" Target="../notesSlides/notesSlide67.xml"/><Relationship Id="rId1" Type="http://schemas.openxmlformats.org/officeDocument/2006/relationships/slideLayout" Target="../slideLayouts/slideLayout14.xml"/><Relationship Id="rId6" Type="http://schemas.openxmlformats.org/officeDocument/2006/relationships/slide" Target="slide52.xml"/><Relationship Id="rId5" Type="http://schemas.openxmlformats.org/officeDocument/2006/relationships/slide" Target="slide47.xml"/><Relationship Id="rId4" Type="http://schemas.openxmlformats.org/officeDocument/2006/relationships/slide" Target="slide39.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notesSlide" Target="../notesSlides/notesSlide6.xml"/><Relationship Id="rId7" Type="http://schemas.openxmlformats.org/officeDocument/2006/relationships/slide" Target="slide19.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slide" Target="slide14.xml"/><Relationship Id="rId5" Type="http://schemas.openxmlformats.org/officeDocument/2006/relationships/slide" Target="slide9.xml"/><Relationship Id="rId4" Type="http://schemas.openxmlformats.org/officeDocument/2006/relationships/slide" Target="slide2.xml"/><Relationship Id="rId9" Type="http://schemas.openxmlformats.org/officeDocument/2006/relationships/slide" Target="slide24.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slide" Target="slide24.xml"/><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slide" Target="slide19.xml"/><Relationship Id="rId5" Type="http://schemas.openxmlformats.org/officeDocument/2006/relationships/slide" Target="slide14.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zh-CN" sz="2800"/>
              <a:t>专题四　语言表达的准确、鲜明、生动</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1" name="圆角矩形 20">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77281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下面是联合国发行的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联合我们的力量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邮票中的主体图形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请写出构图要素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并说明图形寓意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要求语意简明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29059189"/>
              </p:ext>
            </p:extLst>
          </p:nvPr>
        </p:nvGraphicFramePr>
        <p:xfrm>
          <a:off x="508000" y="3226872"/>
          <a:ext cx="8128000" cy="2434376"/>
        </p:xfrm>
        <a:graphic>
          <a:graphicData uri="http://schemas.openxmlformats.org/presentationml/2006/ole">
            <p:oleObj spid="_x0000_s56322" name="文档" r:id="rId9" imgW="3847376" imgH="1152612" progId="Word.Document.12">
              <p:embed/>
            </p:oleObj>
          </a:graphicData>
        </a:graphic>
      </p:graphicFrame>
    </p:spTree>
    <p:extLst>
      <p:ext uri="{BB962C8B-B14F-4D97-AF65-F5344CB8AC3E}">
        <p14:creationId xmlns:p14="http://schemas.microsoft.com/office/powerpoint/2010/main" xmlns="" val="5851116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抓构图要素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橄榄枝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多面旗帜构成一只飞翔的鸽子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飞翔的鸽子衔着橄榄枝。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析要素寓意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旗帜象征国家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鸽子代表和平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飞鸽衔着橄榄枝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强化和平的寓意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整个图形寓意各国应齐心协力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维护和平。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按顺序说明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先按照从整体到局部、从左到右的顺序说明整体图案的构成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后表述挖掘出的寓意。表述时要采用说明性的语言。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Times New Roman" panose="02020603050405020304" pitchFamily="18" charset="0"/>
                <a:cs typeface="Times New Roman" panose="02020603050405020304" pitchFamily="18" charset="0"/>
              </a:rPr>
              <a:t>图形由橄榄枝和多面旗帜组成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这些旗帜又巧妙地构成一只飞翔的鸽子。旗帜代表不同国家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鸽子代表和平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飞鸽衔着橄榄枝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强化了和平寓意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整个图形表示各国应齐心协力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维护和平。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87058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1" name="圆角矩形 20">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85680"/>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即学即</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练</a:t>
            </a:r>
            <a:endPar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a:solidFill>
                  <a:srgbClr val="000000"/>
                </a:solidFill>
                <a:latin typeface="Times New Roman" panose="02020603050405020304" pitchFamily="18" charset="0"/>
                <a:cs typeface="Times New Roman" panose="02020603050405020304" pitchFamily="18" charset="0"/>
              </a:rPr>
              <a:t>下</a:t>
            </a:r>
            <a:r>
              <a:rPr lang="zh-CN" altLang="zh-CN" sz="2200" dirty="0" smtClean="0">
                <a:solidFill>
                  <a:srgbClr val="000000"/>
                </a:solidFill>
                <a:latin typeface="Times New Roman" panose="02020603050405020304" pitchFamily="18" charset="0"/>
                <a:cs typeface="Times New Roman" panose="02020603050405020304" pitchFamily="18" charset="0"/>
              </a:rPr>
              <a:t>面</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世界中医药学会联合会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请写出该标志中除文字以外的构图要素及其寓意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句子通顺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不含标点符号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329588"/>
              </p:ext>
            </p:extLst>
          </p:nvPr>
        </p:nvGraphicFramePr>
        <p:xfrm>
          <a:off x="508000" y="3228059"/>
          <a:ext cx="8128000" cy="2813282"/>
        </p:xfrm>
        <a:graphic>
          <a:graphicData uri="http://schemas.openxmlformats.org/presentationml/2006/ole">
            <p:oleObj spid="_x0000_s57346" name="文档" r:id="rId8" imgW="3847376" imgH="1332179" progId="Word.Document.12">
              <p:embed/>
            </p:oleObj>
          </a:graphicData>
        </a:graphic>
      </p:graphicFrame>
      <p:sp>
        <p:nvSpPr>
          <p:cNvPr id="9" name="圆角矩形 8">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8388753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构图要素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最下方是长城图案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其上是双手托起地球的图案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地球上有一幅以阴阳鱼为背景的世界地图。长城图案寓意中医药发源于中国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世界地图标志着该联合会是世界性组织。双手托举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寓意中医药应当为世界人民的健康做出贡献。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读徽标名称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世界中医药学会联合会。</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按照从下到上的空间顺序观察图画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找出各构图要素。</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阴阳鱼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中医理论的哲学内涵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地球、地图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双手托举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服务世界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造福世界。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737340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9692"/>
            <a:ext cx="8128000" cy="5298886"/>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漫画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解答漫画题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看漫画的标题。</a:t>
            </a:r>
            <a:r>
              <a:rPr lang="zh-CN" altLang="zh-CN" sz="2200" dirty="0">
                <a:solidFill>
                  <a:srgbClr val="000000"/>
                </a:solidFill>
                <a:latin typeface="Times New Roman" panose="02020603050405020304" pitchFamily="18" charset="0"/>
                <a:cs typeface="Times New Roman" panose="02020603050405020304" pitchFamily="18" charset="0"/>
              </a:rPr>
              <a:t>首先要看漫画的标题是什么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然后再把标题同漫画的内容结合起来进行分析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这样就容易弄清漫画的寓意。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看漫画的画面。</a:t>
            </a:r>
            <a:r>
              <a:rPr lang="zh-CN" altLang="zh-CN" sz="2200" dirty="0">
                <a:solidFill>
                  <a:srgbClr val="000000"/>
                </a:solidFill>
                <a:latin typeface="Times New Roman" panose="02020603050405020304" pitchFamily="18" charset="0"/>
                <a:cs typeface="Times New Roman" panose="02020603050405020304" pitchFamily="18" charset="0"/>
              </a:rPr>
              <a:t>漫画画面上的每一个细节都对表达寓意有提示作用。如每幅画画了几个人物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他们都在做什么、想什么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人物的衣着、神情是怎样的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还有哪些事物等。因此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一定要仔细观察画面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这样才能全面领会漫画的寓意。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看漫画中的文字。</a:t>
            </a:r>
            <a:r>
              <a:rPr lang="zh-CN" altLang="zh-CN" sz="2200" dirty="0">
                <a:solidFill>
                  <a:srgbClr val="000000"/>
                </a:solidFill>
                <a:latin typeface="Times New Roman" panose="02020603050405020304" pitchFamily="18" charset="0"/>
                <a:cs typeface="Times New Roman" panose="02020603050405020304" pitchFamily="18" charset="0"/>
              </a:rPr>
              <a:t>漫画为了表达其寓意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常常配有言简意赅、画龙点睛的文字。这些文字中往往隐含着作者的观点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有时会成为我们弄清漫画寓意的金钥匙。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看漫画的夸张之处。</a:t>
            </a:r>
            <a:r>
              <a:rPr lang="zh-CN" altLang="zh-CN" sz="2200" dirty="0">
                <a:solidFill>
                  <a:srgbClr val="000000"/>
                </a:solidFill>
                <a:latin typeface="Times New Roman" panose="02020603050405020304" pitchFamily="18" charset="0"/>
                <a:cs typeface="Times New Roman" panose="02020603050405020304" pitchFamily="18" charset="0"/>
              </a:rPr>
              <a:t>漫画为了表明某种观点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常常对人物行为或场景描绘进行变形夸张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以引起观者的共鸣。夸张之处往往就是漫画的弦外之音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是漫画所要表达的寓意所在。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7578978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84784"/>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(2018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阅读</a:t>
            </a:r>
            <a:r>
              <a:rPr lang="zh-CN" altLang="en-US" sz="2200" dirty="0" smtClean="0">
                <a:solidFill>
                  <a:srgbClr val="000000"/>
                </a:solidFill>
                <a:latin typeface="Times New Roman" panose="02020603050405020304" pitchFamily="18" charset="0"/>
                <a:cs typeface="Times New Roman" panose="02020603050405020304" pitchFamily="18" charset="0"/>
              </a:rPr>
              <a:t>下</a:t>
            </a:r>
            <a:r>
              <a:rPr lang="zh-CN" altLang="zh-CN" sz="2200" dirty="0" smtClean="0">
                <a:solidFill>
                  <a:srgbClr val="000000"/>
                </a:solidFill>
                <a:latin typeface="Times New Roman" panose="02020603050405020304" pitchFamily="18" charset="0"/>
                <a:cs typeface="Times New Roman" panose="02020603050405020304" pitchFamily="18" charset="0"/>
              </a:rPr>
              <a:t>面的</a:t>
            </a:r>
            <a:r>
              <a:rPr lang="zh-CN" altLang="zh-CN" sz="2200" dirty="0">
                <a:solidFill>
                  <a:srgbClr val="000000"/>
                </a:solidFill>
                <a:latin typeface="Times New Roman" panose="02020603050405020304" pitchFamily="18" charset="0"/>
                <a:cs typeface="Times New Roman" panose="02020603050405020304" pitchFamily="18" charset="0"/>
              </a:rPr>
              <a:t>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按要求作答。</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鲁迅提过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要极省俭的画出一个人的特点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最好是画他的眼睛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丰子恺的漫画《村学校的音乐课》却没有画人的眼睛。你觉得二者矛盾吗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请结合画面说明理由。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427472372"/>
              </p:ext>
            </p:extLst>
          </p:nvPr>
        </p:nvGraphicFramePr>
        <p:xfrm>
          <a:off x="508000" y="3284984"/>
          <a:ext cx="8128000" cy="2679156"/>
        </p:xfrm>
        <a:graphic>
          <a:graphicData uri="http://schemas.openxmlformats.org/presentationml/2006/ole">
            <p:oleObj spid="_x0000_s58370" name="文档" r:id="rId8" imgW="3847376" imgH="1268125" progId="Word.Document.12">
              <p:embed/>
            </p:oleObj>
          </a:graphicData>
        </a:graphic>
      </p:graphicFrame>
      <p:sp>
        <p:nvSpPr>
          <p:cNvPr id="9" name="圆角矩形 8">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0434383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12776"/>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画面的左上方有两行字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村学校的音乐课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。此题可转换为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如何理解这幅漫画的寓意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思考漫画的夸张处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这幅漫画的画面内容是一位先生坐在教室前面的圆凳上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正专心致志地拉着二胡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教室内坐满了人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人们正陶醉在二胡的音乐里。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画面中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无论先生还是学生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都没有画眼睛。这正体现出音乐的美妙效果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显示出演奏者和聆听者的陶醉状态。设想如果有眼睛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无论眼睛是什么状态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都会喧宾夺主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体现不出音乐的美妙。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Times New Roman" panose="02020603050405020304" pitchFamily="18" charset="0"/>
                <a:cs typeface="Times New Roman" panose="02020603050405020304" pitchFamily="18" charset="0"/>
              </a:rPr>
              <a:t>不矛盾。鲁迅的话意在强调要画出人物的突出特点。这幅漫画题目是《村学校的音乐课》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画面中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一扇打开的窗子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前面坐着拉二胡的老师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后面坐着听老师演奏的孩子们。音乐是用耳朵听的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不画眼睛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恰恰表现了孩子们用心听老师演奏的情景。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74275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060848"/>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即学即</a:t>
            </a:r>
            <a:r>
              <a:rPr lang="zh-CN"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练</a:t>
            </a:r>
            <a:endParaRPr lang="en-US" altLang="zh-CN" sz="2200" b="1"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a:solidFill>
                  <a:srgbClr val="000000"/>
                </a:solidFill>
                <a:latin typeface="Times New Roman" panose="02020603050405020304" pitchFamily="18" charset="0"/>
                <a:cs typeface="Times New Roman" panose="02020603050405020304" pitchFamily="18" charset="0"/>
              </a:rPr>
              <a:t>下</a:t>
            </a:r>
            <a:r>
              <a:rPr lang="zh-CN" altLang="zh-CN" sz="2200" dirty="0" smtClean="0">
                <a:solidFill>
                  <a:srgbClr val="000000"/>
                </a:solidFill>
                <a:latin typeface="Times New Roman" panose="02020603050405020304" pitchFamily="18" charset="0"/>
                <a:cs typeface="Times New Roman" panose="02020603050405020304" pitchFamily="18" charset="0"/>
              </a:rPr>
              <a:t>面</a:t>
            </a:r>
            <a:r>
              <a:rPr lang="zh-CN" altLang="zh-CN" sz="2200" dirty="0">
                <a:solidFill>
                  <a:srgbClr val="000000"/>
                </a:solidFill>
                <a:latin typeface="Times New Roman" panose="02020603050405020304" pitchFamily="18" charset="0"/>
                <a:cs typeface="Times New Roman" panose="02020603050405020304" pitchFamily="18" charset="0"/>
              </a:rPr>
              <a:t>是名为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三不猴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的铜雕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请分别概括三只猴子的典型特点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并说明寓意。</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781976790"/>
              </p:ext>
            </p:extLst>
          </p:nvPr>
        </p:nvGraphicFramePr>
        <p:xfrm>
          <a:off x="508000" y="3492276"/>
          <a:ext cx="8128000" cy="1736924"/>
        </p:xfrm>
        <a:graphic>
          <a:graphicData uri="http://schemas.openxmlformats.org/presentationml/2006/ole">
            <p:oleObj spid="_x0000_s59394" name="文档" r:id="rId8" imgW="3847376" imgH="822626" progId="Word.Document.12">
              <p:embed/>
            </p:oleObj>
          </a:graphicData>
        </a:graphic>
      </p:graphicFrame>
      <p:sp>
        <p:nvSpPr>
          <p:cNvPr id="9" name="圆角矩形 8">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7843014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这三只猴子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分别用双手捂耳、蒙眼、掩嘴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意为不听、不看、不说。寓意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三不猴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是对人们处世经验中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耳不听为清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不见不烦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少说为佳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等认识的形象表达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警示人们为人处世要懂得分寸、严于律己、谨言慎行。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读懂图画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指出三只猴子的特征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捂耳、蒙眼、掩嘴。</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分析寓意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捂耳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耳不听为清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蒙眼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眼不看为净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掩嘴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少说为佳。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493254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矩形 6"/>
          <p:cNvSpPr>
            <a:spLocks noChangeAspect="1"/>
          </p:cNvSpPr>
          <p:nvPr/>
        </p:nvSpPr>
        <p:spPr>
          <a:xfrm>
            <a:off x="508000" y="1351159"/>
            <a:ext cx="8128000" cy="5298886"/>
          </a:xfrm>
          <a:prstGeom prst="rect">
            <a:avLst/>
          </a:prstGeom>
        </p:spPr>
        <p:txBody>
          <a:bodyPr>
            <a:spAutoFit/>
          </a:bodyPr>
          <a:lstStyle/>
          <a:p>
            <a:pPr algn="ctr">
              <a:lnSpc>
                <a:spcPts val="29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图片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鉴赏图片要注意三点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理解题目要求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考题要求往往对内容有一定的提示性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根据题干的指令要求和题目所给的条件以及图片中所示的内容去思考答案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不抛开题中的条件、图形和作者意图。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抓住特征想象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注意区分是描述还是想象。描述要抓住能反映画面寓意的特征进行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描述时只要求对图片内容本身加以说明。想象则要求以画面中的事物为基础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合理拓展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并恰当使用比喻、拟人等修辞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进行生动的描绘。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紧扣意图解说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图画的意境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与构图要素、色彩密切相关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与图片的题目、表现的内容、作者的创作意图密切相关。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523335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513599"/>
            <a:ext cx="8128000" cy="212365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学习</a:t>
            </a:r>
            <a:r>
              <a:rPr lang="zh-CN" altLang="en-US" sz="2200" dirty="0" smtClean="0">
                <a:solidFill>
                  <a:srgbClr val="000000"/>
                </a:solidFill>
                <a:latin typeface="NEU-BZ-S92"/>
                <a:ea typeface="方正正中黑简体"/>
                <a:cs typeface="Times New Roman" panose="02020603050405020304" pitchFamily="18" charset="0"/>
              </a:rPr>
              <a:t>学习案一</a:t>
            </a:r>
            <a:r>
              <a:rPr lang="zh-CN" altLang="zh-CN" sz="2200" dirty="0" smtClean="0">
                <a:solidFill>
                  <a:srgbClr val="000000"/>
                </a:solidFill>
                <a:latin typeface="NEU-BZ-S92"/>
                <a:ea typeface="方正正中黑简体"/>
                <a:cs typeface="Times New Roman" panose="02020603050405020304" pitchFamily="18" charset="0"/>
              </a:rPr>
              <a:t> 图</a:t>
            </a:r>
            <a:r>
              <a:rPr lang="zh-CN" altLang="zh-CN" sz="2200" dirty="0">
                <a:solidFill>
                  <a:srgbClr val="000000"/>
                </a:solidFill>
                <a:latin typeface="NEU-BZ-S92"/>
                <a:ea typeface="方正正中黑简体"/>
                <a:cs typeface="Times New Roman" panose="02020603050405020304" pitchFamily="18" charset="0"/>
              </a:rPr>
              <a:t>文转换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图文转换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属于综合性语言运用题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语言表达的准确、鲜明、生动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等的综合性考查。这类题是近几年的热点题型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主要有流程图、徽标、漫画、图片、词云图等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考查的要求主要是说明准确、有条理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描述生动而具体。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84482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欣赏</a:t>
            </a:r>
            <a:r>
              <a:rPr lang="zh-CN" altLang="en-US" sz="2200" dirty="0" smtClean="0">
                <a:solidFill>
                  <a:srgbClr val="000000"/>
                </a:solidFill>
                <a:latin typeface="Times New Roman" panose="02020603050405020304" pitchFamily="18" charset="0"/>
                <a:cs typeface="Times New Roman" panose="02020603050405020304" pitchFamily="18" charset="0"/>
              </a:rPr>
              <a:t>下</a:t>
            </a:r>
            <a:r>
              <a:rPr lang="zh-CN" altLang="zh-CN" sz="2200" dirty="0" smtClean="0">
                <a:solidFill>
                  <a:srgbClr val="000000"/>
                </a:solidFill>
                <a:latin typeface="Times New Roman" panose="02020603050405020304" pitchFamily="18" charset="0"/>
                <a:cs typeface="Times New Roman" panose="02020603050405020304" pitchFamily="18" charset="0"/>
              </a:rPr>
              <a:t>面的</a:t>
            </a:r>
            <a:r>
              <a:rPr lang="zh-CN" altLang="zh-CN" sz="2200" dirty="0">
                <a:solidFill>
                  <a:srgbClr val="000000"/>
                </a:solidFill>
                <a:latin typeface="Times New Roman" panose="02020603050405020304" pitchFamily="18" charset="0"/>
                <a:cs typeface="Times New Roman" panose="02020603050405020304" pitchFamily="18" charset="0"/>
              </a:rPr>
              <a:t>天鹅戏水图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写一首小诗或一则短文。要求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突出景物特征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语言表达鲜明、生动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91172197"/>
              </p:ext>
            </p:extLst>
          </p:nvPr>
        </p:nvGraphicFramePr>
        <p:xfrm>
          <a:off x="508000" y="3329395"/>
          <a:ext cx="8128000" cy="2115829"/>
        </p:xfrm>
        <a:graphic>
          <a:graphicData uri="http://schemas.openxmlformats.org/presentationml/2006/ole">
            <p:oleObj spid="_x0000_s60418" name="文档" r:id="rId8" imgW="3847376" imgH="1002193" progId="Word.Document.12">
              <p:embed/>
            </p:oleObj>
          </a:graphicData>
        </a:graphic>
      </p:graphicFrame>
      <p:sp>
        <p:nvSpPr>
          <p:cNvPr id="9" name="圆角矩形 8">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7917705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题目要求赏析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天鹅戏水图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写诗或短文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体现了题目的开放性。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天鹅戏水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是早春一景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须紧紧围绕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景来描写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写出动态之景和静态之景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池水融融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柳丝轻抚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天鹅有的相互嬉戏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有的伸长优雅的脖子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一派宁静祥和。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答题时注意揭示出图片的意境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写出早春的生机和活力。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一池水融融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几丝柳依依。天鹅知春暖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悠游自在啼。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东风轻拂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柳条上钻出了片片嫩叶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丝丝柔条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袅袅依依。几只黑天鹅伸着长长的脖子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如公主般雍容优雅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在一池碧水中自在地嬉戏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悠然地游弋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绿水微漾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泛起圈圈涟漪。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50609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1471222"/>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请根据下面的两幅图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海心塔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所在的位置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海心塔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塔身的形状特点。要求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连标点符号不超过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941223829"/>
              </p:ext>
            </p:extLst>
          </p:nvPr>
        </p:nvGraphicFramePr>
        <p:xfrm>
          <a:off x="508000" y="2780928"/>
          <a:ext cx="8128000" cy="3081532"/>
        </p:xfrm>
        <a:graphic>
          <a:graphicData uri="http://schemas.openxmlformats.org/presentationml/2006/ole">
            <p:oleObj spid="_x0000_s61442" name="文档" r:id="rId8" imgW="3847376" imgH="1459207" progId="Word.Document.12">
              <p:embed/>
            </p:oleObj>
          </a:graphicData>
        </a:graphic>
      </p:graphicFrame>
      <p:sp>
        <p:nvSpPr>
          <p:cNvPr id="10" name="圆角矩形 9">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37466395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海心塔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北望海心沙岛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珠江、珠江新城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南对赤岗塔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东邻帝景苑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西靠地铁三号线。塔身由下至中逐渐变细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由中至上逐渐变粗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形如纤纤细腰。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海心塔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的位置时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海心塔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四周的景物为参照物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按照空间顺序依次介绍。塔身的形状可以分为上、下两部分。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488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7"/>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词云图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也叫文字云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是对文本中出现频率较高的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予以视觉化的展现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词云图过滤掉大量的低频低质的文本信息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使得浏览者只要一眼扫过文本就可领略文本的主旨。对词云图的分析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要注意两点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抓本舍末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看字号与位置。</a:t>
            </a:r>
            <a:r>
              <a:rPr lang="zh-CN" altLang="zh-CN" sz="2200">
                <a:solidFill>
                  <a:srgbClr val="000000"/>
                </a:solidFill>
                <a:latin typeface="Times New Roman" panose="02020603050405020304" pitchFamily="18" charset="0"/>
                <a:cs typeface="Times New Roman" panose="02020603050405020304" pitchFamily="18" charset="0"/>
              </a:rPr>
              <a:t>根据词云图的构成特点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图中有大量的相关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而词的大小和位置由出现的频率和重要性决定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出现频率高的词汇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重要的词汇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在图中的位置就显著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抓住处于那些显要位置的词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是理解词云图的关键。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联系题干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根据要求作答。</a:t>
            </a:r>
            <a:r>
              <a:rPr lang="zh-CN" altLang="zh-CN" sz="2200">
                <a:solidFill>
                  <a:srgbClr val="000000"/>
                </a:solidFill>
                <a:latin typeface="Times New Roman" panose="02020603050405020304" pitchFamily="18" charset="0"/>
                <a:cs typeface="Times New Roman" panose="02020603050405020304" pitchFamily="18" charset="0"/>
              </a:rPr>
              <a:t>对词云图的考查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最直接的就是筛选信息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把握云图反映的生活现象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也可以具体做出推论或判断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或比较发展变化。设问方式不同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作答方式也不同。解题方法要因题而异。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21656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2" name="矩形 1"/>
          <p:cNvSpPr>
            <a:spLocks noChangeAspect="1"/>
          </p:cNvSpPr>
          <p:nvPr/>
        </p:nvSpPr>
        <p:spPr>
          <a:xfrm>
            <a:off x="508000" y="137429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cs typeface="Times New Roman" panose="02020603050405020304" pitchFamily="18" charset="0"/>
              </a:rPr>
              <a:t>年度和</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天津旅游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的词云图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是根据国内十大旅游网站筛选出的高频词汇生成的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字号越大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表示该词出现的频率越高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关注度就越高。</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4990110"/>
              </p:ext>
            </p:extLst>
          </p:nvPr>
        </p:nvGraphicFramePr>
        <p:xfrm>
          <a:off x="508000" y="2622294"/>
          <a:ext cx="8128000" cy="3903050"/>
        </p:xfrm>
        <a:graphic>
          <a:graphicData uri="http://schemas.openxmlformats.org/presentationml/2006/ole">
            <p:oleObj spid="_x0000_s62466" name="文档" r:id="rId9" imgW="3847376" imgH="1847849" progId="Word.Document.12">
              <p:embed/>
            </p:oleObj>
          </a:graphicData>
        </a:graphic>
      </p:graphicFrame>
    </p:spTree>
    <p:extLst>
      <p:ext uri="{BB962C8B-B14F-4D97-AF65-F5344CB8AC3E}">
        <p14:creationId xmlns:p14="http://schemas.microsoft.com/office/powerpoint/2010/main" xmlns="" val="37477172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47851041"/>
              </p:ext>
            </p:extLst>
          </p:nvPr>
        </p:nvGraphicFramePr>
        <p:xfrm>
          <a:off x="508000" y="1347939"/>
          <a:ext cx="8128000" cy="3903050"/>
        </p:xfrm>
        <a:graphic>
          <a:graphicData uri="http://schemas.openxmlformats.org/presentationml/2006/ole">
            <p:oleObj spid="_x0000_s63490" name="文档" r:id="rId9" imgW="3847376" imgH="1847849" progId="Word.Document.12">
              <p:embed/>
            </p:oleObj>
          </a:graphicData>
        </a:graphic>
      </p:graphicFrame>
      <p:sp>
        <p:nvSpPr>
          <p:cNvPr id="3" name="矩形 2"/>
          <p:cNvSpPr>
            <a:spLocks noChangeAspect="1"/>
          </p:cNvSpPr>
          <p:nvPr/>
        </p:nvSpPr>
        <p:spPr>
          <a:xfrm>
            <a:off x="508000" y="5237257"/>
            <a:ext cx="8384480" cy="1311128"/>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请对比两幅词云图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简要概括天津旅游十年间发生的变化。</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结合</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年度词云图反映的情况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为天津旅游写一段</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字左右的宣传推介短文。</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297068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3" name="矩形 2"/>
          <p:cNvSpPr>
            <a:spLocks noChangeAspect="1"/>
          </p:cNvSpPr>
          <p:nvPr/>
        </p:nvSpPr>
        <p:spPr>
          <a:xfrm>
            <a:off x="395536" y="1367589"/>
            <a:ext cx="8312472" cy="537377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看字号与位置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字号大、位置突出的词语是</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蓟县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休闲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按要求去表述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题重在比较概括各自倾向的领域及特点。第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题结合</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年度词云图为天津旅游作宣传推介。观察</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年度词云图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可以从城市文化和民俗特色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入手宣传。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(1)2006</a:t>
            </a:r>
            <a:r>
              <a:rPr lang="zh-CN" altLang="zh-CN" sz="2200">
                <a:solidFill>
                  <a:srgbClr val="000000"/>
                </a:solidFill>
                <a:latin typeface="Times New Roman" panose="02020603050405020304" pitchFamily="18" charset="0"/>
                <a:cs typeface="Times New Roman" panose="02020603050405020304" pitchFamily="18" charset="0"/>
              </a:rPr>
              <a:t>年游人对自然景观和人文景观的关注度较高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侧重景观欣赏</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年游人对城市文化和民俗特色的关注度较高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侧重文化体验。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示例</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天津作为华北大都市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融合了北方文化的粗犷质朴和燕赵文化的刚烈热情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这是天津城市性格的主调。天津作为历史文化名城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还有狗不理包子、十八街麻花、耳朵眼炸糕等特色美食等着您来品尝。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81363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down)">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2" name="矩形 1"/>
          <p:cNvSpPr>
            <a:spLocks noChangeAspect="1"/>
          </p:cNvSpPr>
          <p:nvPr/>
        </p:nvSpPr>
        <p:spPr>
          <a:xfrm>
            <a:off x="508000" y="135358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下面是徐志摩《再别康桥》一诗的词云图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请根据图片内容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简要说说该诗给你留下的印象。</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30242822"/>
              </p:ext>
            </p:extLst>
          </p:nvPr>
        </p:nvGraphicFramePr>
        <p:xfrm>
          <a:off x="508000" y="2602851"/>
          <a:ext cx="8128000" cy="3346429"/>
        </p:xfrm>
        <a:graphic>
          <a:graphicData uri="http://schemas.openxmlformats.org/presentationml/2006/ole">
            <p:oleObj spid="_x0000_s64514" name="文档" r:id="rId9" imgW="3847376" imgH="1584796" progId="Word.Document.12">
              <p:embed/>
            </p:oleObj>
          </a:graphicData>
        </a:graphic>
      </p:graphicFrame>
    </p:spTree>
    <p:extLst>
      <p:ext uri="{BB962C8B-B14F-4D97-AF65-F5344CB8AC3E}">
        <p14:creationId xmlns:p14="http://schemas.microsoft.com/office/powerpoint/2010/main" xmlns="" val="16403272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4" name="矩形 3"/>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《再别康桥》一诗给我留下的印象是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悄悄的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诗人写康桥的云彩、康桥的沉默、轻轻地走、悄悄地来、不敢放歌等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让人感到整首诗都带有一种宁谧之美。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要抓住词云图中位置显著、字号较大的词语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据此联系诗歌内容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谈自己的感受。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394264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84784"/>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流程图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流程图</a:t>
            </a:r>
            <a:r>
              <a:rPr lang="zh-CN" altLang="zh-CN" sz="2200">
                <a:solidFill>
                  <a:srgbClr val="000000"/>
                </a:solidFill>
                <a:latin typeface="Times New Roman" panose="02020603050405020304" pitchFamily="18" charset="0"/>
                <a:cs typeface="Times New Roman" panose="02020603050405020304" pitchFamily="18" charset="0"/>
              </a:rPr>
              <a:t>是企业的流程运转、部门设置及职能规划、活动安排的程序步骤等组织结构的图示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其特点主要是体现隶属关系和流程的先后顺序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常见的有直线式和总分式两个主要类型。解答此类题目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看清组织结构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这类图形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一般采用总分结构。先用一个总的活动名称概括全部内容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然后把整个活动分成几个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也就是活动的若干部分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如前期准备阶段、活动实施阶段、活动后的总结表彰阶段等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每一支又分为两到三层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层与层之间是并列关系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说明活动的具体项目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各个项目之间有的存在先后关系。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2438801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291038"/>
            <a:ext cx="8128000" cy="252992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实用</a:t>
            </a:r>
            <a:r>
              <a:rPr lang="zh-CN" altLang="zh-CN" sz="2200" dirty="0">
                <a:solidFill>
                  <a:srgbClr val="000000"/>
                </a:solidFill>
                <a:latin typeface="NEU-BZ-S92"/>
                <a:ea typeface="方正正中黑简体"/>
                <a:cs typeface="Times New Roman" panose="02020603050405020304" pitchFamily="18" charset="0"/>
              </a:rPr>
              <a:t>类短文的拟写与修改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表达的准确、鲜明、生动在实用类短文的拟写中体现得最为明显。</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年高考中的语言得体题也启示我们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实用类短文的拟写和修改有可能成为一种新题型。这类题型与生活关系密切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时常看到和用到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有着一定的规范和独特要求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有利于考查考生的文化素养和语言表达准确、鲜明、生动、连贯等的能力。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启事的拟写与修改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根据启事的不同作用和目的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启事大体可以分为以下类别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征召类启事。如征文启事、征订启事、征婚启事、招聘启事、招生启事等。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寻领类启事。如寻人启事、寻物启事、招领启事等。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声明类启事。如开业或停业启事、结婚启事、更名启事、遗失启事、作废启事、迁移启事等。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136278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启事是用来说明事项的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故而在写作上要求注意以下几点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标题简短醒目。启事的标题要力求简短、醒目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高度概括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能够吸引公众的眼睛。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内容严密、完整、明确。启事正文要求内容单一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一事一启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语言表述要严密完整、清楚明确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切忌叙事枝蔓、文字冗赘。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措辞郑重严谨。启事陈述的都是郑重严肃的事情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行文以平实严谨为宜。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注意运用礼貌用语。由于启事没有强制性和约束力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所以就特别要求运用礼貌语言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以诚恳的态度打动公众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使公众产生信任感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达到预期效果。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625108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700808"/>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下面一则启事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有五处不当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请指出并改正。</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招工启事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我公司应征网页制作人员和平面设计人员各</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名。凡我市</a:t>
            </a:r>
            <a:r>
              <a:rPr lang="en-US" altLang="zh-CN" sz="2200" dirty="0">
                <a:solidFill>
                  <a:srgbClr val="000000"/>
                </a:solidFill>
                <a:latin typeface="Times New Roman" panose="02020603050405020304" pitchFamily="18" charset="0"/>
                <a:cs typeface="Times New Roman" panose="02020603050405020304" pitchFamily="18" charset="0"/>
              </a:rPr>
              <a:t>21~35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身体健康、大专或大专以上文化程度的男女青年均可报名。贵公司地处市中心地带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待遇优厚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最低月工资</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元。路途较远的职工公司负责安排食宿。愿者请带身份证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到本公司的人事科报名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经考试后即可录用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试用期</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5" name="矩形 14"/>
          <p:cNvSpPr>
            <a:spLocks noChangeAspect="1"/>
          </p:cNvSpPr>
          <p:nvPr/>
        </p:nvSpPr>
        <p:spPr>
          <a:xfrm>
            <a:off x="508000" y="5004405"/>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招聘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我公司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考试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文中缺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报名时间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落款右下方缺署名。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896084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下面是一则寻物启事的初稿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其中有五处不合语体要求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请你找出来并进行修改。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寻物启事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本人粗心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时前后在公园丢掉棕色公文包一只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内有身份证、驾驶证、工作证还有带着瑞士小军刀的钥匙一串。拾到者赶快拨打电话</a:t>
            </a:r>
            <a:r>
              <a:rPr lang="en-US" altLang="zh-CN" sz="2200">
                <a:solidFill>
                  <a:srgbClr val="000000"/>
                </a:solidFill>
                <a:latin typeface="Times New Roman" panose="02020603050405020304" pitchFamily="18" charset="0"/>
                <a:cs typeface="Times New Roman" panose="02020603050405020304" pitchFamily="18" charset="0"/>
              </a:rPr>
              <a:t>15077711111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。有酬谢。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李先生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86597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粗心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不慎</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丢掉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遗失</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赶快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粗心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不合语境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丢东西不一定都是因为粗心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一般表示时间跨度用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丢掉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除了有遗失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还有抛弃的意思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用在此处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表意不简洁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赶快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不符合寻物启事的文体要求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表述语气不当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59892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阅读下面一则启事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按要求回答问题。</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征文启事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为了进一步提高大家鉴赏文学作品的能力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交流学习的心得和体会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学校朝花文学社决定在高二年级举办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走近杜甫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征文比赛活动。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参赛对象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高二年级全体同学。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体裁不限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内容必须和诗人及作品有关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字数大约</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字以内。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注意事项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来稿书写工整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并注明班级或姓名。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欢迎同学们踊跃参加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务必积极投稿。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学校朝花文学社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25391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指出这则启事遗漏的两项不可缺少的内容。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这则启事在语言上有三处错误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请指出并加以改正。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94215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征文截止日期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投稿方法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或联系人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字数大约</a:t>
            </a:r>
            <a:r>
              <a:rPr lang="en-US" altLang="zh-CN" sz="2200">
                <a:solidFill>
                  <a:srgbClr val="000000"/>
                </a:solidFill>
                <a:latin typeface="Times New Roman" panose="02020603050405020304" pitchFamily="18" charset="0"/>
                <a:cs typeface="Times New Roman" panose="02020603050405020304" pitchFamily="18" charset="0"/>
              </a:rPr>
              <a:t>1 000</a:t>
            </a:r>
            <a:r>
              <a:rPr lang="zh-CN" altLang="zh-CN" sz="2200">
                <a:solidFill>
                  <a:srgbClr val="000000"/>
                </a:solidFill>
                <a:latin typeface="Times New Roman" panose="02020603050405020304" pitchFamily="18" charset="0"/>
                <a:cs typeface="Times New Roman" panose="02020603050405020304" pitchFamily="18" charset="0"/>
              </a:rPr>
              <a:t>字以内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班级或姓名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班级和姓名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务必积极投稿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本题考查的是应用文的修改能力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首先熟悉启事等应用文文体的格式与内容要求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征文内容、对象、截止时间、联系方式应该全部具有。本启事少了征文截止日期、投稿方法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或联系人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语言上有语意重复、谦敬词、用语的准确得体等方面的错误。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801146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916832"/>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邀请函的拟写与修改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邀请函</a:t>
            </a:r>
            <a:r>
              <a:rPr lang="zh-CN" altLang="zh-CN" sz="2200">
                <a:solidFill>
                  <a:srgbClr val="000000"/>
                </a:solidFill>
                <a:latin typeface="Times New Roman" panose="02020603050405020304" pitchFamily="18" charset="0"/>
                <a:cs typeface="Times New Roman" panose="02020603050405020304" pitchFamily="18" charset="0"/>
              </a:rPr>
              <a:t>的基本内容包括礼仪活动的背景、目的和名称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主办单位和组织机构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礼仪活动的内容和形式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礼仪活动的时间和地点、联络方式以及其他需要说明的事项。内容根据实际情况填写</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邀请函的结构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一般只写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字号比通常标题要略大一些。也可以加事由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关于参加研讨会的邀请函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顶格写受邀单位名称或个人姓名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后面加冒号。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26018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找准说明顺序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对流程图的解说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说明顺序至关重要。可以按照活动的时间顺序说明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也可按照先主要后次要的顺序说明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但无论采用怎样的顺序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都要处理好包含关系、总分关系。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根据关系连缀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理清每一个概念在整个事件或行为过程中的地位及作用是前提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根据概念间的因果、条件、递进、并列、转折等关系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选定过渡词语或关联词语实施连缀。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4867404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开头可向被邀请人简单问候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位置在称谓下一行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空两格。接着写明举办礼仪活动的缘由、目的、事项及要求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写明礼仪活动的日程安排、时间、地点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邀请对象以及邀请对象所做的工作等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并对被邀请对象方发出得体、诚挚的邀请。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敬语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末尾一般要写常用的邀请惯用语。如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恭请光临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敬请参加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请届时出席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之类的敬语。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落款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署上邀请单位名称或发函者个人名称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署上发函日期。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日期要全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数字一般要求用中文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形式上的要求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邀请函的形式要美观大方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不可用书信纸或单位的信函纸草草了事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而应用红纸或特制的请柬填写。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43281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4" name="矩形 3"/>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下面是一份家长会邀请函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在表达上有五处不妥当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请指出并改正。</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请</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尊敬的家长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时光如梭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转眼间犬子即将进入生死攸关的高三年级攻坚阶段。在这个关键的时期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他更希望得到您悉心的指导。为了指导您有效地对孩子作心理疏导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鄙校决定于本月</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时在学校报告厅举行家长会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聘请省内知名的心理辅导专家做专题讲座。希望您在百忙之中抽出时间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准时参加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不得缺席或迟到。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成才中学高三年级部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99900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改为</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改为</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改为</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改为</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改为</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83127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3" name="矩形 2"/>
          <p:cNvSpPr>
            <a:spLocks noChangeAspect="1"/>
          </p:cNvSpPr>
          <p:nvPr/>
        </p:nvSpPr>
        <p:spPr>
          <a:xfrm>
            <a:off x="508000" y="148478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您的孩子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生死攸关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至关重要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鄙校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本年级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是谦词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称自己的儿子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此处写在家长会邀请函中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您的孩子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生死攸关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关系到生和死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徘徊在生和死的中间。指生死存亡的关键时刻。高考攻坚阶段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时间紧压力大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但不能说成是关系到生和死的时刻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生死攸关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用在这里不得体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至关重要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指示教导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指点引导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鄙校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谦称自己的学校。这则邀请函是成才中学高三年级部发出的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鄙校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本年级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不得缺席或迟到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语气过于强硬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不符合邀请函的文体要求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37208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460039"/>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下面是一封邀请函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在表达上共有五处不恰当的地方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请指出并修改。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尊敬的张先生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品牌中国产业联盟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主办的中国品牌节将于</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月在我市举行。</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组委会将开展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品牌中国总评榜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评选。</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这是中国品牌节最为重要的品牌调研推介活动。</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参选自愿、评选公正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为原则。</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评选标准涉及行业影响力等企业品牌的核心元素。</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活动旨在表彰中国自主品牌企业所作出的成绩为目的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851998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10" name="矩形 9"/>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鉴于您在中国自主品牌建设领域中有一些影响力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现诚邀您担任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品牌中国总评榜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的评委。</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请您务必参加。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特此函请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中国品牌节组委会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528865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9" name="圆角矩形 1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0" name="圆角矩形 1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品牌中国总评榜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品牌中国总评榜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评选活动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句删除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为目的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有一些影响力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的卓越贡献</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请您务必参加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届时敬请光临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409424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9" name="矩形 8"/>
          <p:cNvSpPr>
            <a:spLocks noChangeAspect="1"/>
          </p:cNvSpPr>
          <p:nvPr/>
        </p:nvSpPr>
        <p:spPr>
          <a:xfrm>
            <a:off x="508000" y="1340302"/>
            <a:ext cx="8128000" cy="5334922"/>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通知的拟写与修改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一般包括标题、称谓、正文、落款四部分。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标题。可只写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如果事情重要或紧急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重要通知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紧急通知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以引起注意。有的在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前面写上发通知的单位名称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还有的写上通知的主要内容。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称谓。写被通知者的姓名或职称或单位名称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在第二行顶格写。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因通知事项简短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内容单一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书写时略去称呼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直起正文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正文。另起一行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空两格写正文。正文因内容而异。开会的通知要写清开会的时间、地点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参加会议的对象以及开什么会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还要写清要求。布置工作的通知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要写清所通知事件的目的、意义以及具体要求和做法。写通知一般采用条款式行文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可以简明扼要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使被通知者能一目了然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便于遵照执行。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落款。分两行写在正文右下方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上一行署名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下一行写日期。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34046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340767"/>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下面是绿地小区的一则通告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其中有两处格式上的错误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有三处不合书面语体的要求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各位业主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为了配合文明城市创建工作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创建和谐小区、争当文明业主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活动的顺利开展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特提出如下要求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严禁在小区内拉绳搭竿晾晒衣被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物业将叫有关人员没收衣被并对物主处以</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元罚款。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进入小区的车辆要按指示标志开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不要为一己之便损坏草坪和排水管道等配套设施。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小区温泉泡池不是公共澡堂子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泡池内严禁洗头、洗脚和搓澡等不文明行为。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绿地小区物业管理中心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30195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各位业主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未顶格写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落款单位与日期位置颠倒。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责成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澡堂子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浴池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此题考查应用文的修改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注意表达格式和措辞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格式上各位业主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未顶格写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落款单位与日期位置颠倒。措辞注意运用书面语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责成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澡堂子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浴池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996275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wipe(down)">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84482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下面是某校为教师编写个人专业发展规划而提供的流程图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请把这个图转写成一段文字介绍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2386514771"/>
              </p:ext>
            </p:extLst>
          </p:nvPr>
        </p:nvGraphicFramePr>
        <p:xfrm>
          <a:off x="508000" y="3213627"/>
          <a:ext cx="8128000" cy="2303605"/>
        </p:xfrm>
        <a:graphic>
          <a:graphicData uri="http://schemas.openxmlformats.org/presentationml/2006/ole">
            <p:oleObj spid="_x0000_s54274" name="文档" r:id="rId9" imgW="3847376" imgH="1091077" progId="Word.Document.12">
              <p:embed/>
            </p:oleObj>
          </a:graphicData>
        </a:graphic>
      </p:graphicFrame>
    </p:spTree>
    <p:extLst>
      <p:ext uri="{BB962C8B-B14F-4D97-AF65-F5344CB8AC3E}">
        <p14:creationId xmlns:p14="http://schemas.microsoft.com/office/powerpoint/2010/main" xmlns="" val="7562916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下面是某中学高三年级家长会通知的片段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其中有五处不妥当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请找出并说明如何修改。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各位家长</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阳春三月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草长莺飞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杂花生树。在这美好的季节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兹定于</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日在我校综合楼一楼报告厅召开高三年级家长会。我们将分析今年高考的命题趋势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通报全市第一次统考的成绩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并与大家一起磋商高考复习的相关事宜。不得缺席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请务必准时到会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83403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9" name="矩形 8"/>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阳春三月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草长莺飞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杂花生树。在这美好的季节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不符合应用文的语言要求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应删除。</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开会的时间应该具体详细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日上午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磋商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不得缺席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是命令式语气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应删除。</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在时间上一行要写明发文单位或年级。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742539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340767"/>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申请书的拟写与修改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申请书的格式包括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标题。有两种写法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一种是直接写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另一种是在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申请书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前加上内容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入党申请书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调换工作申请书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一般采用第二种。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称谓。顶格写明接受申请书的单位、组织或有关领导。如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尊敬的校领导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正文。正文部分是申请书的主体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首先提出要求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其次说明理由。理由要写得客观、充分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事项要写得清楚、简洁。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结尾。写明惯用语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特此申请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恳请领导帮助解决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希望领导研究批准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等礼貌用语。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署名、日期。个人申请要写清申请者姓名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单位申请写明单位名称并加盖公章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注明日期。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05276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3247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下面是一则申请书的初稿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有五处毛病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请找出来并修改。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申</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我通过团章、团组织以及团员同学的教育和帮助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认识到作为时代的青年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应该积极争取加入共青团组织。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如果我被批准了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我决心遵守团的章程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执行团的决议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履行团员义务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争取早日成为一名共青团员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如果我一时未被批准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决不灰心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争取继续努力入团。为此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强烈要求团组织考验我。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王小明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65685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9" name="矩形 8"/>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格式上应补上的部分是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标题下一行顶格写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尊敬的学校团委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句成分搭配不当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我通过对团章的学习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通过团组织以及团员同学的教育和帮助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句是多余的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应删除。</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句语序不当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应调整为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继续努力争取入团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句语言表述不得体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我请求团组织考验我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105135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34580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下面是某校高一年级新生王晓明向宿舍管理办公室递交的一份住宿申请书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在语言表达方面有不当之处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请找出来并加以改正。</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学校宿舍管理办公室</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因本人家庭地址离学校很远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上学、放学途中均需转乘公交车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耗时大约</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小时左右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十分不方便。</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为能将精力投入更好地学习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在此特向学校申请住宿。</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我保证遵守学校宿舍管理的各项规章制度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做一个文明的住宿生。</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请务必批准我的申请。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申请人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王晓明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860937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10" name="矩形 9"/>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本人住处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或我家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离学校很远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更好地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71696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倡议书的拟写与修改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倡议书指的是由某一组织或社团拟定、就某事向社会提出建议或提议社会成员共同去做某事的书面文章。倡议书一般由标题、称呼、正文、结尾、落款五部分组成。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标题。标题还可以由倡议内容和文种名称共同组成。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称呼。一般顶格写在第二行开头。有的倡议书也可不用称呼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而在正文中指出</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626711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39167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正文。一般在第三行空两格写正文。倡议书正文的内容一般包括以下方面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写明倡议书的背景、原因和目的。倡议书发出的目的是引起广泛的响应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只有交代清楚倡议活动的原因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以及当时的各种背景事实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并申明发布倡议的目的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人们才会理解和信服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才会自觉地行动。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写明倡议的具体内容和要求。这是正文的重点部分。开展哪些活动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做哪些事情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具体要求是什么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它的价值和意义有哪些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都要写清楚。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结尾。结尾要表示倡议者的决心和希望或者写出某种建议。倡议书一般不在结尾写表示敬意或祝愿的话。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落款。落款即在右下方写明倡议者单位、集体或个人的名称或姓名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署上发出倡议的日期。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589392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413814"/>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在横线处分别补写出倡议的理由和具体内容。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两处字数各不超过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议</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各位同学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乘坐公交是很多市民日常出行的选择。众所周知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我市</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不文明乘车现象时有发生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甚至发生老人被人群挤倒而摔成粉碎性骨折的悲剧。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我们向全校同学发出倡议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文明乘车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让我们用自己的行动为城市增光添彩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英才中学学生会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727572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340767"/>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编写个人发展计划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先要进行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自我分析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然后据此进行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个人定位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操作策略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评估反馈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评估反馈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对原来的分析进行调整修改。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需要按从上到下的说明顺序逐项说明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还要注意最后一步的反馈调整。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所选词语有两类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一类是顺序词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一类是能和所给项目词搭配的关键动词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Times New Roman" panose="02020603050405020304" pitchFamily="18" charset="0"/>
                <a:cs typeface="Times New Roman" panose="02020603050405020304" pitchFamily="18" charset="0"/>
              </a:rPr>
              <a:t>编写教师个人专业发展规划首先要进行环境分析和自我分析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在此基础上进行个人定位并设置发展目标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然后制订达成目标的操作策略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最后展开评估与信息反馈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再据此作进一步修订。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22279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文明乘车让出行更安全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更高效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体现了一个人的基本素养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也有益于社会和谐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自觉排队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有序上车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尊老爱幼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主动让座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举止文明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谈吐有礼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从倡议书的内容来看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这是倡议文明乘车。第一处横线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根据前后语境来看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倡议的理由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。第二处横线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应填写文明乘车的具体内容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如上车要排队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要有序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面对年老体弱者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要主动让座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行为举止要文明。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401903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wipe(down)">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下面是某校一则倡议书的片段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其中有多处不恰当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请指出其中五处并修改。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亲爱的同学们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生命重于天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暑假将至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溺水事故进入高发期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防溺水已成当务之急的大事。校学生会倡议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全体同学要充分认识溺水事故的危害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率先垂范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拒绝野泳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并号召家人亲朋远离危险水域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大家必须以跑步、打球等安全方式锻炼身体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避免溺水事故不再发生。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701989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考法五</a:t>
            </a:r>
            <a:endParaRPr lang="zh-CN" altLang="en-US" sz="1400" dirty="0">
              <a:solidFill>
                <a:srgbClr val="E75E22"/>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考法六</a:t>
            </a:r>
          </a:p>
        </p:txBody>
      </p:sp>
      <p:sp>
        <p:nvSpPr>
          <p:cNvPr id="10" name="矩形 9"/>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当务之急的大事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率先垂范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从我做起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从自身做起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自我约束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家人亲朋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家人朋友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亲人朋友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不再发生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673782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2" name="矩形 1"/>
          <p:cNvSpPr>
            <a:spLocks noChangeAspect="1"/>
          </p:cNvSpPr>
          <p:nvPr/>
        </p:nvSpPr>
        <p:spPr>
          <a:xfrm>
            <a:off x="508000" y="1884774"/>
            <a:ext cx="8128000" cy="334245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自荐信的拟写与修改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自荐信是自我介绍、推荐自己适合担任某项工作或从事某种活动以便对方接受的一种专用信件。虽没有正式的格式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但在写信时要记住一些基本的规则。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说明个人的基本情况和用人消息的来源。首先在正文中简明扼要地介绍自己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重点是介绍自己与应聘岗位有关的学历、经历、成就等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让招聘单位对你一开始就产生兴趣。其次说明用人消息的来源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583899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说明胜任某项工作的条件。这是自荐的核心部分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主要是向对方说明你的知识、经验和专业技能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要突出适合于所求职业的特长和个性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不落俗套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起到吸引和打动对方的目的。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申请具体的工作岗位。用人单位往往为多个岗位招聘人才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因此要写清楚你所要应聘的工作岗位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并表明自己的期望。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必要时还要附上有关证明自己学历、能力的材料或文件。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最后写明自己的详细地址、邮政编码、联系电话等。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53481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2" name="矩形 1"/>
          <p:cNvSpPr>
            <a:spLocks noChangeAspect="1"/>
          </p:cNvSpPr>
          <p:nvPr/>
        </p:nvSpPr>
        <p:spPr>
          <a:xfrm>
            <a:off x="508000" y="1349451"/>
            <a:ext cx="8128000" cy="5298886"/>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下面是一封自主招生的自荐信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其中有五处语言表达不得体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请找出并加以修改。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北京大学招生办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我是华清学校高三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班学生王梓。鄙人学习成绩优秀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综合素质突出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喜好文学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酷爱写作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曾在全国新概念作文大赛中获得一等奖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并有多篇大作发表在省级文学刊物上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现惠赠文章一篇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盼望能得到你校文学院的垂怜。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华清中学</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52022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9" name="矩形 8"/>
          <p:cNvSpPr>
            <a:spLocks noChangeAspect="1"/>
          </p:cNvSpPr>
          <p:nvPr/>
        </p:nvSpPr>
        <p:spPr>
          <a:xfrm>
            <a:off x="508000" y="1904201"/>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参考</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贵校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考生要注意语言的环境、身份地位、谦敬、主客等运用的得体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同时要注意文本的特点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本文是一封学生写给大学的自荐信。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用语不得体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你校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属于谦敬误用。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敬词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称对方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多指上辈或上级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对自己的怜爱和同情。用于此处不得体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此处是希望自己能得到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大学文学院的爱护重视。可改为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垂爱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424774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2" name="矩形 1"/>
          <p:cNvSpPr>
            <a:spLocks noChangeAspect="1"/>
          </p:cNvSpPr>
          <p:nvPr/>
        </p:nvSpPr>
        <p:spPr>
          <a:xfrm>
            <a:off x="508000" y="141277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以下是某高三毕业生参加自主招生时写给南航的自荐信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在语言得体方面有五处不当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感谢您在百忙中抽出时间拜读我的申请材料。我是刘乙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来自香山中学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成绩特棒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爱好广泛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在写作、发明创造等方面都有建树。南京是一座美丽的历史文化名城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南航在全国大学航空航天专业领域鹤立鸡群。我向往到贵校学习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实现我的航空航天梦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务必给我一次机会。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025689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考法六</a:t>
            </a:r>
          </a:p>
        </p:txBody>
      </p:sp>
      <p:sp>
        <p:nvSpPr>
          <p:cNvPr id="9" name="矩形 8"/>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拜读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垂阅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鹤立鸡群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首屈一指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地位突出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恳请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946417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6460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下图是办理跨省异地就医结算手续的流程示意图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请把这一流程写成一段话。要求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321271832"/>
              </p:ext>
            </p:extLst>
          </p:nvPr>
        </p:nvGraphicFramePr>
        <p:xfrm>
          <a:off x="508000" y="2996952"/>
          <a:ext cx="8128000" cy="2974232"/>
        </p:xfrm>
        <a:graphic>
          <a:graphicData uri="http://schemas.openxmlformats.org/presentationml/2006/ole">
            <p:oleObj spid="_x0000_s55298" name="文档" r:id="rId8" imgW="3847376" imgH="1407748" progId="Word.Document.12">
              <p:embed/>
            </p:oleObj>
          </a:graphicData>
        </a:graphic>
      </p:graphicFrame>
      <p:sp>
        <p:nvSpPr>
          <p:cNvPr id="9" name="圆角矩形 8">
            <a:hlinkClick r:id="rId9"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7643985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参保地经办机构将参保人员信息备案后传至省平台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再由省平台传至部平台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形成全国联网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患者持社保卡异地入院治疗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出院时其医疗费用信息经由省、部网络平台传回参保地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然后按规定结算。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考生解答此题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要紧紧抓住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办理跨省异地就医结算手续的流程示意图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每一步的关键提示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结合方框中内容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注意箭头指向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将这些信息用简明、连贯的语言表述出来即可。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221776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法五</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5115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徽标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徽标题常以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说明构成要素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等为考查点。解答徽标题要注意三点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抓住徽标的构图要素。</a:t>
            </a:r>
            <a:r>
              <a:rPr lang="zh-CN" altLang="zh-CN" sz="2200" dirty="0">
                <a:solidFill>
                  <a:srgbClr val="000000"/>
                </a:solidFill>
                <a:latin typeface="Times New Roman" panose="02020603050405020304" pitchFamily="18" charset="0"/>
                <a:cs typeface="Times New Roman" panose="02020603050405020304" pitchFamily="18" charset="0"/>
              </a:rPr>
              <a:t>徽标为了一目了然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表达明确清晰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往往按照一定的顺序将文字、线条、符号、色块等构图要素按照一定的结构组合搭配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从而表达一定的意义。抓住徽标的构图要素是解读的前提。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分析构图要素的寓意。</a:t>
            </a:r>
            <a:r>
              <a:rPr lang="zh-CN" altLang="zh-CN" sz="2200" dirty="0">
                <a:solidFill>
                  <a:srgbClr val="000000"/>
                </a:solidFill>
                <a:latin typeface="Times New Roman" panose="02020603050405020304" pitchFamily="18" charset="0"/>
                <a:cs typeface="Times New Roman" panose="02020603050405020304" pitchFamily="18" charset="0"/>
              </a:rPr>
              <a:t>分析寓意需要借助联想和想象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但想象不能脱离徽标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有机联系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拟写答案。</a:t>
            </a:r>
            <a:r>
              <a:rPr lang="zh-CN" altLang="zh-CN" sz="2200" dirty="0">
                <a:solidFill>
                  <a:srgbClr val="000000"/>
                </a:solidFill>
                <a:latin typeface="Times New Roman" panose="02020603050405020304" pitchFamily="18" charset="0"/>
                <a:cs typeface="Times New Roman" panose="02020603050405020304" pitchFamily="18" charset="0"/>
              </a:rPr>
              <a:t>作答时要注意说明的顺序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或从上到下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或从左到右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或从外到内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或由主到次分别说明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揭示寓意要与徽标设计的目的紧密关联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语言表述要简明。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66391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606</TotalTime>
  <Words>8228</Words>
  <Application>Microsoft Office PowerPoint</Application>
  <PresentationFormat>全屏显示(4:3)</PresentationFormat>
  <Paragraphs>770</Paragraphs>
  <Slides>68</Slides>
  <Notes>67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70" baseType="lpstr">
      <vt:lpstr>3</vt:lpstr>
      <vt:lpstr>文档</vt:lpstr>
      <vt:lpstr>专题四　语言表达的准确、鲜明、生动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2019-03-15T07:50:14Z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