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18"/>
  </p:notesMasterIdLst>
  <p:sldIdLst>
    <p:sldId id="826" r:id="rId2"/>
    <p:sldId id="827" r:id="rId3"/>
    <p:sldId id="828" r:id="rId4"/>
    <p:sldId id="829" r:id="rId5"/>
    <p:sldId id="830" r:id="rId6"/>
    <p:sldId id="831" r:id="rId7"/>
    <p:sldId id="832" r:id="rId8"/>
    <p:sldId id="833" r:id="rId9"/>
    <p:sldId id="834" r:id="rId10"/>
    <p:sldId id="835" r:id="rId11"/>
    <p:sldId id="836" r:id="rId12"/>
    <p:sldId id="837" r:id="rId13"/>
    <p:sldId id="838" r:id="rId14"/>
    <p:sldId id="839" r:id="rId15"/>
    <p:sldId id="840" r:id="rId16"/>
    <p:sldId id="841" r:id="rId17"/>
  </p:sldIdLst>
  <p:sldSz cx="9144000" cy="6858000" type="screen4x3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E0E1"/>
    <a:srgbClr val="97EEFE"/>
    <a:srgbClr val="A5EDF0"/>
    <a:srgbClr val="8BE4D2"/>
    <a:srgbClr val="BBEFE7"/>
    <a:srgbClr val="85CAD9"/>
    <a:srgbClr val="027718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8227" autoAdjust="0"/>
  </p:normalViewPr>
  <p:slideViewPr>
    <p:cSldViewPr snapToGrid="0">
      <p:cViewPr>
        <p:scale>
          <a:sx n="75" d="100"/>
          <a:sy n="75" d="100"/>
        </p:scale>
        <p:origin x="-1806" y="-156"/>
      </p:cViewPr>
      <p:guideLst>
        <p:guide orient="horz" pos="2174"/>
        <p:guide pos="21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latin typeface="Calibri" panose="020F0502020204030204" charset="0"/>
              </a:defRPr>
            </a:lvl1pPr>
          </a:lstStyle>
          <a:p>
            <a:pPr>
              <a:defRPr/>
            </a:pPr>
            <a:fld id="{5B06C6CE-18F8-4B41-A56F-76B14690C0D9}" type="datetimeFigureOut">
              <a:rPr lang="zh-CN" altLang="en-US"/>
              <a:pPr>
                <a:defRPr/>
              </a:pPr>
              <a:t>2019/3/7</a:t>
            </a:fld>
            <a:endParaRPr lang="zh-CN" altLang="en-US">
              <a:latin typeface="Calibri" pitchFamily="34" charset="0"/>
            </a:endParaRPr>
          </a:p>
        </p:txBody>
      </p:sp>
      <p:sp>
        <p:nvSpPr>
          <p:cNvPr id="1741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11200" y="4926013"/>
            <a:ext cx="5683250" cy="402907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24A9A5B-A0E9-47F2-B690-D2238600F5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8315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188228"/>
      </p:ext>
    </p:extLst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47025"/>
      </p:ext>
    </p:extLst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229319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952514"/>
      </p:ext>
    </p:extLst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86345678"/>
      </p:ext>
    </p:extLst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725327"/>
      </p:ext>
    </p:extLst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552642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507895"/>
      </p:ext>
    </p:extLst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327042"/>
      </p:ext>
    </p:extLst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25629069"/>
      </p:ext>
    </p:extLst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28342073"/>
      </p:ext>
    </p:extLst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框 1"/>
          <p:cNvSpPr txBox="1">
            <a:spLocks noChangeArrowheads="1"/>
          </p:cNvSpPr>
          <p:nvPr/>
        </p:nvSpPr>
        <p:spPr bwMode="auto">
          <a:xfrm>
            <a:off x="381000" y="898525"/>
            <a:ext cx="83423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6000" b="1">
                <a:solidFill>
                  <a:srgbClr val="0E4B21"/>
                </a:solidFill>
                <a:latin typeface="宋体" pitchFamily="2" charset="-122"/>
              </a:rPr>
              <a:t> </a:t>
            </a:r>
            <a:r>
              <a:rPr lang="zh-CN" altLang="en-US" sz="6000" b="1">
                <a:solidFill>
                  <a:srgbClr val="0E4B21"/>
                </a:solidFill>
                <a:latin typeface="宋体" pitchFamily="2" charset="-122"/>
              </a:rPr>
              <a:t>身边那些有特点的人    </a:t>
            </a:r>
          </a:p>
        </p:txBody>
      </p:sp>
      <p:pic>
        <p:nvPicPr>
          <p:cNvPr id="1027" name="图片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2590800"/>
            <a:ext cx="8864600" cy="414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内容占位符 6"/>
          <p:cNvSpPr>
            <a:spLocks noGrp="1" noChangeArrowheads="1"/>
          </p:cNvSpPr>
          <p:nvPr>
            <p:ph idx="1"/>
          </p:nvPr>
        </p:nvSpPr>
        <p:spPr bwMode="auto">
          <a:xfrm>
            <a:off x="523875" y="1165225"/>
            <a:ext cx="809625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ts val="3700"/>
              </a:lnSpc>
              <a:spcBef>
                <a:spcPct val="0"/>
              </a:spcBef>
              <a:buFontTx/>
              <a:buNone/>
            </a:pPr>
            <a:r>
              <a:rPr lang="zh-CN" altLang="zh-CN" sz="2400" smtClean="0">
                <a:latin typeface="楷体_GB2312" pitchFamily="49" charset="-122"/>
                <a:ea typeface="楷体_GB2312" pitchFamily="49" charset="-122"/>
              </a:rPr>
              <a:t>   “老宽”名叫罗闰腾，小名叫宽宽，还不到四岁。为什么叫他“老宽”呢？这是因为他刚学说话时，他爸要他叫“老爸”，他妈要他叫“老妈”，他就觉得名称前面加个“老”字很好玩，于是就给叫自己“老宽”了，还管我叫 “老哥”，管我妈叫“老姨妈”。</a:t>
            </a:r>
          </a:p>
          <a:p>
            <a:pPr marL="0" indent="0">
              <a:lnSpc>
                <a:spcPts val="3700"/>
              </a:lnSpc>
              <a:spcBef>
                <a:spcPct val="0"/>
              </a:spcBef>
              <a:buFontTx/>
              <a:buNone/>
            </a:pPr>
            <a:r>
              <a:rPr lang="zh-CN" altLang="zh-CN" sz="2400" smtClean="0">
                <a:latin typeface="楷体_GB2312" pitchFamily="49" charset="-122"/>
                <a:ea typeface="楷体_GB2312" pitchFamily="49" charset="-122"/>
              </a:rPr>
              <a:t>    有一次，我叫他：“宽宽，快过来！”他噘着嘴说：“不是，我是‘老宽’！”逗得我们捧腹大笑。从此，大家只有叫他“老宽”，他才满口答应。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530225" y="1287463"/>
            <a:ext cx="8229600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r>
              <a:rPr lang="en-US" altLang="zh-CN" sz="2400" smtClean="0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    </a:t>
            </a:r>
            <a:r>
              <a:rPr lang="zh-CN" altLang="zh-CN" sz="2400" smtClean="0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老宽十分聪明。别看他年纪不大，却总喜欢提一些稀奇</a:t>
            </a:r>
          </a:p>
          <a:p>
            <a:pPr marL="0" indent="0">
              <a:buFontTx/>
              <a:buNone/>
            </a:pPr>
            <a:r>
              <a:rPr lang="zh-CN" altLang="zh-CN" sz="2400" smtClean="0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古怪的问题，比如“人为什么不能加油而要吃饭”，让人无</a:t>
            </a:r>
          </a:p>
          <a:p>
            <a:pPr marL="0" indent="0">
              <a:buFontTx/>
              <a:buNone/>
            </a:pPr>
            <a:r>
              <a:rPr lang="zh-CN" altLang="zh-CN" sz="2400" smtClean="0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言以对。别看他才三岁多，数数可厉害了，可以一口气数到</a:t>
            </a:r>
          </a:p>
          <a:p>
            <a:pPr marL="0" indent="0">
              <a:buFontTx/>
              <a:buNone/>
            </a:pPr>
            <a:r>
              <a:rPr lang="zh-CN" altLang="zh-CN" sz="2400" smtClean="0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100；更厉害的是，他认得200多个汉字。记得有一次，我和</a:t>
            </a:r>
          </a:p>
          <a:p>
            <a:pPr marL="0" indent="0">
              <a:buFontTx/>
              <a:buNone/>
            </a:pPr>
            <a:r>
              <a:rPr lang="zh-CN" altLang="zh-CN" sz="2400" smtClean="0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妈妈带老宽出门去玩，他就不停地东瞅瞅西望望，还伸手指</a:t>
            </a:r>
          </a:p>
          <a:p>
            <a:pPr marL="0" indent="0">
              <a:buFontTx/>
              <a:buNone/>
            </a:pPr>
            <a:r>
              <a:rPr lang="zh-CN" altLang="zh-CN" sz="2400" smtClean="0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着街边一家店铺的招牌一字一顿地念了出来：“老—王—</a:t>
            </a:r>
          </a:p>
          <a:p>
            <a:pPr marL="0" indent="0">
              <a:buFontTx/>
              <a:buNone/>
            </a:pPr>
            <a:r>
              <a:rPr lang="zh-CN" altLang="zh-CN" sz="2400" smtClean="0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家—牛—肉—面！”我们一瞧，还真是！妈妈竖起大拇指，</a:t>
            </a:r>
          </a:p>
          <a:p>
            <a:pPr marL="0" indent="0">
              <a:buFontTx/>
              <a:buNone/>
            </a:pPr>
            <a:r>
              <a:rPr lang="zh-CN" altLang="zh-CN" sz="2400" smtClean="0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直夸表弟比我小时候还聪明。嘿，他还真行！</a:t>
            </a:r>
          </a:p>
        </p:txBody>
      </p:sp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457200" y="1165225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ts val="3700"/>
              </a:lnSpc>
              <a:spcBef>
                <a:spcPct val="0"/>
              </a:spcBef>
              <a:buFontTx/>
              <a:buNone/>
            </a:pPr>
            <a:r>
              <a:rPr lang="en-US" altLang="zh-CN" sz="2400" smtClean="0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   </a:t>
            </a:r>
            <a:r>
              <a:rPr lang="zh-CN" altLang="zh-CN" sz="2400" smtClean="0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 老宽不仅聪明，还十分讨人喜爱。他长得白嫩乖巧，走在大街上“回头率”可高了。而且又天生一张小“甜嘴”，见人就叫，奶声奶气的，几乎没有人能抵挡他的热情。不过，这么甜蜜乖巧的人，也会干“坏事”。</a:t>
            </a:r>
          </a:p>
          <a:p>
            <a:pPr marL="0" indent="0">
              <a:lnSpc>
                <a:spcPts val="3700"/>
              </a:lnSpc>
              <a:spcBef>
                <a:spcPct val="0"/>
              </a:spcBef>
              <a:buFontTx/>
              <a:buNone/>
            </a:pPr>
            <a:r>
              <a:rPr lang="zh-CN" altLang="zh-CN" sz="2400" smtClean="0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    有一次，老宽故意把椅子踢倒，爷爷假装要打他的小手板，他就赶忙躲到姥姥背</a:t>
            </a:r>
            <a:r>
              <a:rPr lang="en-US" altLang="zh-CN" sz="2400" smtClean="0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后，一个劲儿地说：“手没看见！手没看见！”</a:t>
            </a:r>
          </a:p>
          <a:p>
            <a:pPr marL="0" indent="0">
              <a:lnSpc>
                <a:spcPts val="3700"/>
              </a:lnSpc>
              <a:spcBef>
                <a:spcPct val="0"/>
              </a:spcBef>
              <a:buFontTx/>
              <a:buNone/>
            </a:pPr>
            <a:r>
              <a:rPr lang="en-US" altLang="zh-CN" sz="2400" smtClean="0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     还有一次，老宽闷头从我房间里跑出来，边跑边嚷嚷：“发大水啦！发大水啦！”我进屋一瞧，原来是他在房间里撒尿了。这个淘气包真是让人哭笑不得。</a:t>
            </a:r>
          </a:p>
          <a:p>
            <a:pPr marL="0" indent="0">
              <a:lnSpc>
                <a:spcPts val="3500"/>
              </a:lnSpc>
              <a:spcBef>
                <a:spcPct val="0"/>
              </a:spcBef>
              <a:buFontTx/>
              <a:buNone/>
            </a:pPr>
            <a:endParaRPr lang="zh-CN" altLang="zh-CN" sz="2400" smtClean="0">
              <a:latin typeface="楷体_GB2312" pitchFamily="49" charset="-122"/>
              <a:ea typeface="楷体_GB2312" pitchFamily="49" charset="-122"/>
              <a:sym typeface="宋体" pitchFamily="2" charset="-122"/>
            </a:endParaRPr>
          </a:p>
        </p:txBody>
      </p:sp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469900" y="1323975"/>
            <a:ext cx="7997825" cy="24304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ts val="3700"/>
              </a:lnSpc>
              <a:spcBef>
                <a:spcPct val="0"/>
              </a:spcBef>
              <a:buFontTx/>
              <a:buNone/>
            </a:pPr>
            <a:r>
              <a:rPr lang="zh-CN" altLang="zh-CN" sz="2400" smtClean="0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    我很喜欢老宽小表弟。每逢周末回姥姥家，我第一个想见的就是老宽。他稚气的话语、可人的笑容，就像春天里的细雨，一洗我一周的疲倦，让我倍感清爽、快乐。</a:t>
            </a:r>
          </a:p>
          <a:p>
            <a:pPr marL="0" indent="0">
              <a:lnSpc>
                <a:spcPts val="3700"/>
              </a:lnSpc>
              <a:spcBef>
                <a:spcPct val="0"/>
              </a:spcBef>
              <a:buFontTx/>
              <a:buNone/>
            </a:pPr>
            <a:r>
              <a:rPr lang="zh-CN" altLang="zh-CN" sz="2400" smtClean="0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    快快长大吧，聪明又可爱的老宽！</a:t>
            </a:r>
          </a:p>
        </p:txBody>
      </p:sp>
      <p:pic>
        <p:nvPicPr>
          <p:cNvPr id="13315" name="图片 3" descr="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575" y="4048125"/>
            <a:ext cx="2990850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661988" y="1050925"/>
            <a:ext cx="7821612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en-US" b="1" smtClean="0"/>
              <a:t>点评：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en-US" b="1" smtClean="0"/>
              <a:t>      </a:t>
            </a:r>
            <a:r>
              <a:rPr lang="zh-CN" altLang="zh-CN" smtClean="0">
                <a:latin typeface="仿宋_GB2312" pitchFamily="49" charset="-122"/>
                <a:ea typeface="仿宋_GB2312" pitchFamily="49" charset="-122"/>
              </a:rPr>
              <a:t>全文结构完整，层次清晰，描写细腻而有重点，人物形象突出，人物特点鲜明。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zh-CN" smtClean="0">
                <a:latin typeface="仿宋_GB2312" pitchFamily="49" charset="-122"/>
                <a:ea typeface="仿宋_GB2312" pitchFamily="49" charset="-122"/>
              </a:rPr>
              <a:t>    第1自然段运用了外貌描写，让读者对描写对象形成了一个大致的印象；第一句话制造了一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zh-CN" smtClean="0">
                <a:latin typeface="仿宋_GB2312" pitchFamily="49" charset="-122"/>
                <a:ea typeface="仿宋_GB2312" pitchFamily="49" charset="-122"/>
              </a:rPr>
              <a:t>个小小的悬念，再由第二句话点描写对象就是“我”的小表弟“老宽”，很好地吸引了读者。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zh-CN" smtClean="0">
                <a:latin typeface="仿宋_GB2312" pitchFamily="49" charset="-122"/>
                <a:ea typeface="仿宋_GB2312" pitchFamily="49" charset="-122"/>
              </a:rPr>
              <a:t>    </a:t>
            </a:r>
          </a:p>
        </p:txBody>
      </p:sp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477838" y="1019175"/>
            <a:ext cx="8348662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en-US" altLang="zh-CN" smtClean="0">
                <a:latin typeface="仿宋_GB2312" pitchFamily="49" charset="-122"/>
                <a:ea typeface="仿宋_GB2312" pitchFamily="49" charset="-122"/>
              </a:rPr>
              <a:t>   </a:t>
            </a:r>
            <a:r>
              <a:rPr lang="zh-CN" altLang="zh-CN" smtClean="0">
                <a:latin typeface="仿宋_GB2312" pitchFamily="49" charset="-122"/>
                <a:ea typeface="仿宋_GB2312" pitchFamily="49" charset="-122"/>
              </a:rPr>
              <a:t>第2自然段介绍了“老宽”这个名字的由来，运用语言描写表现了老宽的天真和执着，十分有趣，让人不禁心生喜爱，想接着往下看。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zh-CN" smtClean="0">
                <a:latin typeface="仿宋_GB2312" pitchFamily="49" charset="-122"/>
                <a:ea typeface="仿宋_GB2312" pitchFamily="49" charset="-122"/>
              </a:rPr>
              <a:t>   第3、4自然段紧紧扣住题目，分别从“聪明”“可爱”两个方面介绍了老宽的特点，其间综合运用了动作、语言、神态等描写以及侧面烘托等手法，将人物特点表现得十分突出、鲜明。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zh-CN" smtClean="0">
                <a:latin typeface="仿宋_GB2312" pitchFamily="49" charset="-122"/>
                <a:ea typeface="仿宋_GB2312" pitchFamily="49" charset="-122"/>
              </a:rPr>
              <a:t>   第4自然段首句还恰当运用了过渡，使上下文衔接自然。最后两段表达了“我”对老宽的喜爱之情和美好祝愿，抒情自然，水到渠成，收束全文，简洁有力。</a:t>
            </a:r>
          </a:p>
        </p:txBody>
      </p:sp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>
            <a:off x="1571625" y="-714375"/>
            <a:ext cx="6223000" cy="8648700"/>
          </a:xfrm>
          <a:prstGeom prst="rtTriangle">
            <a:avLst/>
          </a:prstGeom>
          <a:solidFill>
            <a:srgbClr val="0070C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6387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727075" y="1676400"/>
            <a:ext cx="588645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zh-CN" sz="6600" b="1" smtClean="0">
                <a:solidFill>
                  <a:srgbClr val="162477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  <a:r>
              <a:rPr lang="zh-CN" altLang="zh-CN" sz="6600" b="1" smtClean="0">
                <a:solidFill>
                  <a:srgbClr val="027718"/>
                </a:solidFill>
                <a:latin typeface="微软雅黑" pitchFamily="34" charset="-122"/>
                <a:ea typeface="微软雅黑" pitchFamily="34" charset="-122"/>
              </a:rPr>
              <a:t>观看</a:t>
            </a:r>
          </a:p>
        </p:txBody>
      </p:sp>
      <p:pic>
        <p:nvPicPr>
          <p:cNvPr id="1638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3924300"/>
            <a:ext cx="8875712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内容占位符 5"/>
          <p:cNvSpPr>
            <a:spLocks noGrp="1" noChangeArrowheads="1"/>
          </p:cNvSpPr>
          <p:nvPr>
            <p:ph idx="1"/>
          </p:nvPr>
        </p:nvSpPr>
        <p:spPr bwMode="auto">
          <a:xfrm>
            <a:off x="285750" y="1917700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方正楷体简体"/>
                <a:ea typeface="方正楷体简体"/>
                <a:cs typeface="方正楷体简体"/>
              </a:rPr>
              <a:t>小书虫    乐天派    智多星  </a:t>
            </a:r>
          </a:p>
          <a:p>
            <a:pPr marL="0" indent="0" algn="ctr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方正楷体简体"/>
                <a:ea typeface="方正楷体简体"/>
                <a:cs typeface="方正楷体简体"/>
              </a:rPr>
              <a:t>运动健将   故事大王    幽默王子</a:t>
            </a:r>
          </a:p>
          <a:p>
            <a:pPr marL="0" indent="0" algn="ctr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方正楷体简体"/>
                <a:ea typeface="方正楷体简体"/>
                <a:cs typeface="方正楷体简体"/>
              </a:rPr>
              <a:t> 热心肠    昆虫迷    小问号</a:t>
            </a:r>
            <a:r>
              <a:rPr lang="en-US" altLang="zh-CN" b="1" smtClean="0">
                <a:solidFill>
                  <a:srgbClr val="FF0000"/>
                </a:solidFill>
                <a:latin typeface="方正楷体简体"/>
                <a:ea typeface="方正楷体简体"/>
                <a:cs typeface="方正楷体简体"/>
              </a:rPr>
              <a:t>  </a:t>
            </a:r>
          </a:p>
          <a:p>
            <a:pPr marL="0" indent="0">
              <a:lnSpc>
                <a:spcPts val="4000"/>
              </a:lnSpc>
              <a:buFontTx/>
              <a:buNone/>
            </a:pPr>
            <a:r>
              <a:rPr lang="zh-CN" altLang="zh-CN" smtClean="0">
                <a:latin typeface="宋体" pitchFamily="2" charset="-122"/>
              </a:rPr>
              <a:t>   上面的词语让你想到了谁？为什么会想到他？你还想到了哪些这样的词语？这些词语可以用来形容谁?围绕以上问题和同学交流，然后选一个人写一写。  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446088" y="1006475"/>
            <a:ext cx="2679700" cy="655638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2" name="文本框 9"/>
          <p:cNvSpPr txBox="1">
            <a:spLocks noChangeArrowheads="1"/>
          </p:cNvSpPr>
          <p:nvPr/>
        </p:nvSpPr>
        <p:spPr bwMode="auto">
          <a:xfrm>
            <a:off x="1068388" y="1006475"/>
            <a:ext cx="192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文题展示</a:t>
            </a:r>
          </a:p>
        </p:txBody>
      </p:sp>
      <p:pic>
        <p:nvPicPr>
          <p:cNvPr id="2053" name="内容占位符 4" descr="论文题目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977900"/>
            <a:ext cx="709613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内容占位符 6"/>
          <p:cNvSpPr>
            <a:spLocks noGrp="1" noChangeArrowheads="1"/>
          </p:cNvSpPr>
          <p:nvPr>
            <p:ph idx="1"/>
          </p:nvPr>
        </p:nvSpPr>
        <p:spPr bwMode="auto">
          <a:xfrm>
            <a:off x="446088" y="2043113"/>
            <a:ext cx="7974012" cy="2771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en-US" smtClean="0">
                <a:latin typeface="宋体" pitchFamily="2" charset="-122"/>
              </a:rPr>
              <a:t>    1.以写人为主的作文主要是通过对人物外貌、语言、动作、心理活动的描写和典型事例的叙述来反映人物的思想、性格、品质等特点。要写好这类作文，应当从以下几方面入手：</a:t>
            </a:r>
          </a:p>
          <a:p>
            <a:pPr marL="0" indent="0">
              <a:buFontTx/>
              <a:buNone/>
            </a:pPr>
            <a:endParaRPr lang="zh-CN" altLang="en-US" smtClean="0">
              <a:latin typeface="宋体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46088" y="933450"/>
            <a:ext cx="2679700" cy="655638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800" noProof="1"/>
          </a:p>
        </p:txBody>
      </p:sp>
      <p:sp>
        <p:nvSpPr>
          <p:cNvPr id="3076" name="文本框 9"/>
          <p:cNvSpPr txBox="1">
            <a:spLocks noChangeArrowheads="1"/>
          </p:cNvSpPr>
          <p:nvPr/>
        </p:nvSpPr>
        <p:spPr bwMode="auto">
          <a:xfrm>
            <a:off x="1133475" y="941388"/>
            <a:ext cx="192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写作指导</a:t>
            </a:r>
          </a:p>
        </p:txBody>
      </p:sp>
      <p:pic>
        <p:nvPicPr>
          <p:cNvPr id="3077" name="内容占位符 5" descr="作业指导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904875"/>
            <a:ext cx="6778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3" descr="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075" y="4105275"/>
            <a:ext cx="2662238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457200" y="1250950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en-US" smtClean="0">
                <a:latin typeface="宋体" pitchFamily="2" charset="-122"/>
              </a:rPr>
              <a:t>  （1）写好人物的形象。</a:t>
            </a:r>
          </a:p>
          <a:p>
            <a:pPr marL="0" indent="0">
              <a:lnSpc>
                <a:spcPts val="4000"/>
              </a:lnSpc>
              <a:buFontTx/>
              <a:buNone/>
            </a:pPr>
            <a:r>
              <a:rPr lang="zh-CN" altLang="en-US" smtClean="0">
                <a:latin typeface="宋体" pitchFamily="2" charset="-122"/>
              </a:rPr>
              <a:t>   ①人物的形象，一般指人物的外貌、语言、动作、心理活动等。人物的外貌，就是人物的外形特征，包括容貌、衣着、姿态、神情等等。外貌描写首先必须从文章中心思想的需要出发，要求抓住人物的本质特征，有选择、有重点地描写。</a:t>
            </a:r>
          </a:p>
          <a:p>
            <a:pPr marL="0" indent="0">
              <a:buFontTx/>
              <a:buNone/>
            </a:pPr>
            <a:endParaRPr lang="zh-CN" altLang="en-US" smtClean="0">
              <a:latin typeface="宋体" pitchFamily="2" charset="-122"/>
            </a:endParaRPr>
          </a:p>
        </p:txBody>
      </p: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371475" y="1257300"/>
            <a:ext cx="8058150" cy="4527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en-US" smtClean="0"/>
              <a:t>     </a:t>
            </a:r>
            <a:r>
              <a:rPr lang="zh-CN" altLang="en-US" smtClean="0">
                <a:latin typeface="宋体" pitchFamily="2" charset="-122"/>
              </a:rPr>
              <a:t> </a:t>
            </a:r>
            <a:r>
              <a:rPr lang="zh-CN" altLang="en-US" smtClean="0"/>
              <a:t>②人物的语言包括人物的独白、对话、交谈以及语气。“言为心声”,人物的语言是人物内心世界的直接表现。因此成功的语言描写能恰当地表现人物的特点。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en-US" smtClean="0"/>
              <a:t>       描写人物语言时，要注意符合人物的身份，表现人物的思想感情，反映人物相互间的关系。</a:t>
            </a:r>
            <a:endParaRPr lang="zh-CN" altLang="en-US" smtClean="0">
              <a:latin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457200" y="1165225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en-US" smtClean="0">
                <a:latin typeface="宋体" pitchFamily="2" charset="-122"/>
              </a:rPr>
              <a:t>   ③描写人物的动作时，不仅要写出人物“做什么”，还要写出“怎么做”。</a:t>
            </a:r>
          </a:p>
          <a:p>
            <a:pPr marL="0" indent="0">
              <a:lnSpc>
                <a:spcPts val="4000"/>
              </a:lnSpc>
              <a:buFontTx/>
              <a:buNone/>
            </a:pPr>
            <a:r>
              <a:rPr lang="zh-CN" altLang="en-US" smtClean="0">
                <a:latin typeface="宋体" pitchFamily="2" charset="-122"/>
              </a:rPr>
              <a:t>   ④心理活动是无声的语言，是直接表现人物精神面貌、思想活动的手段。描写人物的心理活动时，要注意把心理活动产生的原因叙述清楚，还要注意与外貌、动作、语言描写结合起来。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517525" y="1090613"/>
            <a:ext cx="8107363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en-US" smtClean="0">
                <a:latin typeface="宋体" pitchFamily="2" charset="-122"/>
              </a:rPr>
              <a:t>   </a:t>
            </a:r>
            <a:r>
              <a:rPr lang="en-US" altLang="zh-CN" smtClean="0">
                <a:latin typeface="宋体" pitchFamily="2" charset="-122"/>
              </a:rPr>
              <a:t>2.</a:t>
            </a:r>
            <a:r>
              <a:rPr lang="zh-CN" altLang="en-US" smtClean="0">
                <a:latin typeface="宋体" pitchFamily="2" charset="-122"/>
              </a:rPr>
              <a:t>选用典型事例。</a:t>
            </a:r>
          </a:p>
          <a:p>
            <a:pPr marL="0" indent="0">
              <a:lnSpc>
                <a:spcPts val="4000"/>
              </a:lnSpc>
              <a:buFontTx/>
              <a:buNone/>
            </a:pPr>
            <a:r>
              <a:rPr lang="zh-CN" altLang="en-US" smtClean="0">
                <a:latin typeface="宋体" pitchFamily="2" charset="-122"/>
              </a:rPr>
              <a:t>   人与事是分不开的。一个人做的事很多，在写作文时，我们应选择那些最能表现人物特点的典型事件。因此，要学会把人物放到事件中去写，人物只有在事件中才能真正“活”起来。行文时，可以采用“一人一事一特点”“一人多事一特点”或者“一人多事多特点”等不同的形式。</a:t>
            </a:r>
          </a:p>
        </p:txBody>
      </p:sp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457200" y="955675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en-US" smtClean="0">
                <a:latin typeface="宋体" pitchFamily="2" charset="-122"/>
              </a:rPr>
              <a:t>    </a:t>
            </a:r>
            <a:r>
              <a:rPr lang="zh-CN" altLang="zh-CN" smtClean="0">
                <a:latin typeface="宋体" pitchFamily="2" charset="-122"/>
              </a:rPr>
              <a:t>3.写完后，自改习作。</a:t>
            </a:r>
          </a:p>
          <a:p>
            <a:pPr marL="0" indent="0">
              <a:lnSpc>
                <a:spcPts val="4000"/>
              </a:lnSpc>
              <a:buFontTx/>
              <a:buNone/>
            </a:pPr>
            <a:r>
              <a:rPr lang="zh-CN" altLang="zh-CN" smtClean="0">
                <a:latin typeface="宋体" pitchFamily="2" charset="-122"/>
              </a:rPr>
              <a:t>    先进行错别字和病句的常规修改。然后对照“是否通过具体事例写出了人物特点”这一要求进行重点修改。同桌之间或分小组相互传阅习作，同学之间商讨需要重新修改的地方，然后根据对方提出的修改意见进行再次修改。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zh-CN" smtClean="0">
                <a:latin typeface="宋体" pitchFamily="2" charset="-122"/>
              </a:rPr>
              <a:t>    可以按照“原来怎么写的——现在怎么修改的——为什么要这样修改”的顺序说说自己修改的过程和理由，互相启发，加深印象，共同进步。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内容占位符 6"/>
          <p:cNvSpPr>
            <a:spLocks noGrp="1" noChangeArrowheads="1"/>
          </p:cNvSpPr>
          <p:nvPr>
            <p:ph idx="1"/>
          </p:nvPr>
        </p:nvSpPr>
        <p:spPr bwMode="auto">
          <a:xfrm>
            <a:off x="430213" y="2036763"/>
            <a:ext cx="8094662" cy="3200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lnSpc>
                <a:spcPts val="3700"/>
              </a:lnSpc>
              <a:spcBef>
                <a:spcPct val="0"/>
              </a:spcBef>
              <a:buFontTx/>
              <a:buNone/>
            </a:pPr>
            <a:r>
              <a:rPr lang="zh-CN" altLang="zh-CN" sz="2400" b="1" smtClean="0">
                <a:latin typeface="宋体" pitchFamily="2" charset="-122"/>
              </a:rPr>
              <a:t>聪明又可爱的老宽</a:t>
            </a:r>
          </a:p>
          <a:p>
            <a:pPr marL="0" indent="0">
              <a:lnSpc>
                <a:spcPts val="3700"/>
              </a:lnSpc>
              <a:spcBef>
                <a:spcPct val="0"/>
              </a:spcBef>
              <a:buFontTx/>
              <a:buNone/>
            </a:pPr>
            <a:r>
              <a:rPr lang="zh-CN" altLang="zh-CN" sz="2400" smtClean="0">
                <a:latin typeface="楷体_GB2312" pitchFamily="49" charset="-122"/>
                <a:ea typeface="楷体_GB2312" pitchFamily="49" charset="-122"/>
              </a:rPr>
              <a:t>      有个小男孩，黑黑的头发、宽宽的额头、红扑扑的脸蛋，两道弯弯的浓眉下面镶嵌着一双黑宝石般的大眼睛，忽闪忽闪的，像是会说话。他就是我的表弟</a:t>
            </a:r>
            <a:r>
              <a:rPr lang="en-US" altLang="zh-CN" sz="2400" smtClean="0"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zh-CN" sz="2400" smtClean="0">
                <a:latin typeface="楷体_GB2312" pitchFamily="49" charset="-122"/>
                <a:ea typeface="楷体_GB2312" pitchFamily="49" charset="-122"/>
              </a:rPr>
              <a:t>老宽。</a:t>
            </a:r>
          </a:p>
          <a:p>
            <a:pPr marL="0" indent="0">
              <a:lnSpc>
                <a:spcPts val="3700"/>
              </a:lnSpc>
              <a:spcBef>
                <a:spcPct val="0"/>
              </a:spcBef>
              <a:buFontTx/>
              <a:buNone/>
            </a:pPr>
            <a:r>
              <a:rPr lang="zh-CN" altLang="zh-CN" sz="2400" smtClean="0">
                <a:latin typeface="楷体_GB2312" pitchFamily="49" charset="-122"/>
                <a:ea typeface="楷体_GB2312" pitchFamily="49" charset="-122"/>
              </a:rPr>
              <a:t>  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46088" y="1006475"/>
            <a:ext cx="2679700" cy="655638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9220" name="文本框 9"/>
          <p:cNvSpPr txBox="1">
            <a:spLocks noChangeArrowheads="1"/>
          </p:cNvSpPr>
          <p:nvPr/>
        </p:nvSpPr>
        <p:spPr bwMode="auto">
          <a:xfrm>
            <a:off x="1133475" y="1041400"/>
            <a:ext cx="192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范文评点</a:t>
            </a:r>
          </a:p>
        </p:txBody>
      </p:sp>
      <p:pic>
        <p:nvPicPr>
          <p:cNvPr id="9221" name="内容占位符 4" descr="名师辅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989013"/>
            <a:ext cx="817562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图片 3" descr="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827088"/>
            <a:ext cx="2065337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</TotalTime>
  <Words>1216</Words>
  <Application>Microsoft Office PowerPoint</Application>
  <PresentationFormat>全屏显示(4:3)</PresentationFormat>
  <Paragraphs>47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Calibri</vt:lpstr>
      <vt:lpstr>宋体</vt:lpstr>
      <vt:lpstr>Arial</vt:lpstr>
      <vt:lpstr>方正楷体简体</vt:lpstr>
      <vt:lpstr>黑体</vt:lpstr>
      <vt:lpstr>楷体_GB2312</vt:lpstr>
      <vt:lpstr>仿宋_GB2312</vt:lpstr>
      <vt:lpstr>微软雅黑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sky</cp:lastModifiedBy>
  <cp:revision>1</cp:revision>
  <dcterms:created xsi:type="dcterms:W3CDTF">2018-01-19T05:09:00Z</dcterms:created>
  <dcterms:modified xsi:type="dcterms:W3CDTF">2019-03-07T14:13:26Z</dcterms:modified>
</cp:coreProperties>
</file>