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handoutMasterIdLst>
    <p:handoutMasterId r:id="rId47"/>
  </p:handoutMasterIdLst>
  <p:sldIdLst>
    <p:sldId id="1520" r:id="rId2"/>
    <p:sldId id="1782" r:id="rId3"/>
    <p:sldId id="1829" r:id="rId4"/>
    <p:sldId id="1784" r:id="rId5"/>
    <p:sldId id="1786" r:id="rId6"/>
    <p:sldId id="1296" r:id="rId7"/>
    <p:sldId id="1360" r:id="rId8"/>
    <p:sldId id="856" r:id="rId9"/>
    <p:sldId id="1788" r:id="rId10"/>
    <p:sldId id="1790" r:id="rId11"/>
    <p:sldId id="1830" r:id="rId12"/>
    <p:sldId id="1792" r:id="rId13"/>
    <p:sldId id="1821" r:id="rId14"/>
    <p:sldId id="1802" r:id="rId15"/>
    <p:sldId id="1794" r:id="rId16"/>
    <p:sldId id="1831" r:id="rId17"/>
    <p:sldId id="1804" r:id="rId18"/>
    <p:sldId id="1805" r:id="rId19"/>
    <p:sldId id="1824" r:id="rId20"/>
    <p:sldId id="1806" r:id="rId21"/>
    <p:sldId id="1807" r:id="rId22"/>
    <p:sldId id="1808" r:id="rId23"/>
    <p:sldId id="1832" r:id="rId24"/>
    <p:sldId id="1809" r:id="rId25"/>
    <p:sldId id="1833" r:id="rId26"/>
    <p:sldId id="1789" r:id="rId27"/>
    <p:sldId id="1810" r:id="rId28"/>
    <p:sldId id="1384" r:id="rId29"/>
    <p:sldId id="1755" r:id="rId30"/>
    <p:sldId id="1825" r:id="rId31"/>
    <p:sldId id="1811" r:id="rId32"/>
    <p:sldId id="1813" r:id="rId33"/>
    <p:sldId id="1814" r:id="rId34"/>
    <p:sldId id="1816" r:id="rId35"/>
    <p:sldId id="1817" r:id="rId36"/>
    <p:sldId id="1756" r:id="rId37"/>
    <p:sldId id="1746" r:id="rId38"/>
    <p:sldId id="1770" r:id="rId39"/>
    <p:sldId id="1834" r:id="rId40"/>
    <p:sldId id="1778" r:id="rId41"/>
    <p:sldId id="1835" r:id="rId42"/>
    <p:sldId id="1836" r:id="rId43"/>
    <p:sldId id="1828" r:id="rId44"/>
    <p:sldId id="1519" r:id="rId45"/>
  </p:sldIdLst>
  <p:sldSz cx="12190413" cy="6859588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6F2"/>
    <a:srgbClr val="0000CC"/>
    <a:srgbClr val="00CCFF"/>
    <a:srgbClr val="B4C7E7"/>
    <a:srgbClr val="0000FF"/>
    <a:srgbClr val="0066FF"/>
    <a:srgbClr val="9BBD59"/>
    <a:srgbClr val="7BC14A"/>
    <a:srgbClr val="FFD966"/>
    <a:srgbClr val="F3EF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152" autoAdjust="0"/>
    <p:restoredTop sz="96727" autoAdjust="0"/>
  </p:normalViewPr>
  <p:slideViewPr>
    <p:cSldViewPr>
      <p:cViewPr>
        <p:scale>
          <a:sx n="100" d="100"/>
          <a:sy n="100" d="100"/>
        </p:scale>
        <p:origin x="-78" y="46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8111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509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  <a:pPr/>
              <a:t>2017/12/21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213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4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7.xml"/><Relationship Id="rId4" Type="http://schemas.openxmlformats.org/officeDocument/2006/relationships/slide" Target="slide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Administrator\Desktop\化学图\4末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1469"/>
            <a:ext cx="12189600" cy="685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标题 2"/>
          <p:cNvSpPr txBox="1">
            <a:spLocks/>
          </p:cNvSpPr>
          <p:nvPr/>
        </p:nvSpPr>
        <p:spPr>
          <a:xfrm>
            <a:off x="2753334" y="3839479"/>
            <a:ext cx="7806368" cy="67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第三单元   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《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荀子</a:t>
            </a:r>
            <a:r>
              <a:rPr lang="en-US" altLang="zh-CN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》</a:t>
            </a:r>
            <a:r>
              <a:rPr lang="zh-CN" altLang="en-US" sz="2400" b="1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选读 </a:t>
            </a:r>
            <a:endParaRPr lang="en-US" altLang="zh-CN" sz="2400" b="1" kern="1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6" name="标题 2"/>
          <p:cNvSpPr txBox="1">
            <a:spLocks/>
          </p:cNvSpPr>
          <p:nvPr/>
        </p:nvSpPr>
        <p:spPr>
          <a:xfrm>
            <a:off x="2753334" y="4274751"/>
            <a:ext cx="9246528" cy="81122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大天而思之，孰与物畜而制之</a:t>
            </a:r>
          </a:p>
        </p:txBody>
      </p:sp>
    </p:spTree>
    <p:extLst>
      <p:ext uri="{BB962C8B-B14F-4D97-AF65-F5344CB8AC3E}">
        <p14:creationId xmlns:p14="http://schemas.microsoft.com/office/powerpoint/2010/main" xmlns="" val="94828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语言积累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586075"/>
            <a:ext cx="1144927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词语理解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天作高山，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荒之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君子不为小人之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匈匈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也辍行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楚王后车千乘，非</a:t>
            </a:r>
            <a:r>
              <a:rPr lang="zh-CN" altLang="zh-CN" sz="2800" kern="100" dirty="0">
                <a:solidFill>
                  <a:srgbClr val="0000CC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其在己者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君子小人之所以相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者，在此耳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975403" y="198963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太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23198" y="1970470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太王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指周文王的祖父古公亶父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8662" y="32666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讻讻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6854" y="328577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形容喧扰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59102" y="39146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智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63449" y="391468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智慧、聪明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50990" y="456275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措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90914" y="45627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废弃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58979" y="580605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悬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22798" y="580605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指有较大悬殊或差距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739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5" grpId="0"/>
      <p:bldP spid="25" grpId="1"/>
      <p:bldP spid="7" grpId="0"/>
      <p:bldP spid="7" grpId="1"/>
      <p:bldP spid="8" grpId="0"/>
      <p:bldP spid="8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5356" y="298043"/>
            <a:ext cx="11223676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、木鸣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怪星之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党见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是无世而不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则可畏也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耘失岁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其说甚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则日切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而不舍也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故日月不高，则光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46934" y="40545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坠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43078" y="4054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坠落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02918" y="105353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9062" y="105353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偶然地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2995" y="17016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66814" y="16993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出现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1208" y="23305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尝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56491" y="23496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曾经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5283" y="30064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妖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95297" y="297858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反常的现象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75203" y="35738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11030" y="362665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粗恶不精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31048" y="42747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迩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11030" y="427472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55046" y="48699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87194" y="48772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切磋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15324" y="557087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64603" y="55686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光辉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1760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3328" y="45418"/>
            <a:ext cx="11478502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06574" y="347860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14686" y="685376"/>
            <a:ext cx="1029714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会天大雨，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不通：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芷阳间行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策之不以其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之不复可知矣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天有常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伐无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，诛暴秦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何可胜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之以政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339153" y="761838"/>
            <a:ext cx="169654" cy="59334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8339" y="7654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道路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80227" y="13223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取道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4115177" y="191762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途径，方法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9062" y="25656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风尚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52235" y="31225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规律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90950" y="37706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遵从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20187" y="43467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仁政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00307" y="49419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道义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06974" y="55180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说，讲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25023" y="614693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通</a:t>
            </a:r>
            <a:r>
              <a:rPr lang="en-US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导</a:t>
            </a:r>
            <a:r>
              <a:rPr lang="en-US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，引导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75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3755" y="270971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治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686" y="621482"/>
            <a:ext cx="891509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国无法则乱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乱天邪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水军八十万众，方与将军会猎于吴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齐有伏生，故秦博士，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《尚书》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将恐深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同心一意，共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曹操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不效则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臣之罪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6" name="左大括号 15"/>
          <p:cNvSpPr/>
          <p:nvPr/>
        </p:nvSpPr>
        <p:spPr>
          <a:xfrm>
            <a:off x="1270670" y="642475"/>
            <a:ext cx="169654" cy="458093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4966" y="7463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治理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51081" y="134156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太平，安定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28699" y="19896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统率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36611" y="26377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研究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36211" y="328577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医治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79273" y="391468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对付，抵御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67014" y="456275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惩处，惩治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0295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7" grpId="0"/>
      <p:bldP spid="17" grpId="1"/>
      <p:bldP spid="18" grpId="0"/>
      <p:bldP spid="1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0485" y="2301497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0710" y="1118909"/>
            <a:ext cx="102971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政令不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在天者莫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于日月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火尚足以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1533064" y="1177629"/>
            <a:ext cx="169654" cy="26239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32155" y="11975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圣明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30910" y="18456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明确</a:t>
            </a:r>
          </a:p>
        </p:txBody>
      </p:sp>
      <p:sp>
        <p:nvSpPr>
          <p:cNvPr id="13" name="矩形 12"/>
          <p:cNvSpPr/>
          <p:nvPr/>
        </p:nvSpPr>
        <p:spPr>
          <a:xfrm>
            <a:off x="4904363" y="24745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明亮</a:t>
            </a:r>
          </a:p>
        </p:txBody>
      </p:sp>
      <p:sp>
        <p:nvSpPr>
          <p:cNvPr id="14" name="矩形 13"/>
          <p:cNvSpPr/>
          <p:nvPr/>
        </p:nvSpPr>
        <p:spPr>
          <a:xfrm>
            <a:off x="4222998" y="31034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照明</a:t>
            </a:r>
          </a:p>
        </p:txBody>
      </p:sp>
    </p:spTree>
    <p:extLst>
      <p:ext uri="{BB962C8B-B14F-4D97-AF65-F5344CB8AC3E}">
        <p14:creationId xmlns:p14="http://schemas.microsoft.com/office/powerpoint/2010/main" xmlns="" val="1178462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83760"/>
            <a:ext cx="1125233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常数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今义：表示常量的数。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本事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今义：本领；文学作品主题所根据的故事情节。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勉力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今义：努力；尽力。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27197" y="147163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经久不变的必然性。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585198" y="336301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指农事。</a:t>
            </a:r>
          </a:p>
        </p:txBody>
      </p:sp>
      <p:sp>
        <p:nvSpPr>
          <p:cNvPr id="7" name="矩形 6"/>
          <p:cNvSpPr/>
          <p:nvPr/>
        </p:nvSpPr>
        <p:spPr>
          <a:xfrm>
            <a:off x="1558702" y="5302002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力役，人民所服的劳役。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0734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438576"/>
            <a:ext cx="1125233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君子小人之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相县者，在此耳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今义：表示因果关系；实在的情由或适宜的举动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限用于固定词组中做宾语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风雨之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今义：时时；经常不断地。不确定的时间；某个时候。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7872" y="119232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的原因。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585198" y="376544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不按照时节。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3722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843" y="252668"/>
            <a:ext cx="1029714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虚词归纳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6509" y="2277666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58702" y="1485578"/>
            <a:ext cx="101951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禹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治，桀以乱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中有足乐者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故君子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为文，而百姓以为神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31" name="左大括号 30"/>
          <p:cNvSpPr/>
          <p:nvPr/>
        </p:nvSpPr>
        <p:spPr>
          <a:xfrm>
            <a:off x="1414686" y="1638790"/>
            <a:ext cx="169654" cy="181579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583038" y="15575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凭借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40267" y="22585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因为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32555" y="28537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认为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6912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843" y="117426"/>
            <a:ext cx="1163455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彼作矣，文王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其常：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故君子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其在己者：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之，可也：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非以为得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礼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尊贤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50990" y="837506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平安，使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安乐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3088548" y="1485578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为道，引申为遵行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078982" y="2114486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形容词作动词，慎重地对待　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88548" y="2781722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为怪</a:t>
            </a:r>
            <a:endParaRPr lang="zh-CN" altLang="en-US" sz="2800" dirty="0"/>
          </a:p>
        </p:txBody>
      </p:sp>
      <p:sp>
        <p:nvSpPr>
          <p:cNvPr id="17" name="矩形 16"/>
          <p:cNvSpPr/>
          <p:nvPr/>
        </p:nvSpPr>
        <p:spPr>
          <a:xfrm>
            <a:off x="3142878" y="3429794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名词作状语，一天天地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3448588" y="4058702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动词作名词，祈求的结果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550590" y="4575658"/>
            <a:ext cx="11405311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	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君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：名词作动词，统治。隆、尊：形容词作动词，尊崇。贤：形容词作名词，有才有德的人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03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4" grpId="0"/>
      <p:bldP spid="14" grpId="1"/>
      <p:bldP spid="4" grpId="0"/>
      <p:bldP spid="4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566" y="1048238"/>
            <a:ext cx="1163455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天而思之：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因物而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思物而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故君子之所以日进与小人之所以日退，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44532" y="1125538"/>
            <a:ext cx="58149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为大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2998861" y="1773610"/>
            <a:ext cx="7746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多，使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增加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3070870" y="2421682"/>
            <a:ext cx="7746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成为自己的东西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365305" y="3645818"/>
            <a:ext cx="7746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数词作动词，同样，一样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554655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860" y="165927"/>
            <a:ext cx="11597986" cy="64551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89998" y="117426"/>
            <a:ext cx="11086325" cy="587545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作者简介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荀子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约前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313—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230)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战国时著名思想家、文学家。名况，当时人们尊重他，称他荀卿。荀子是战国后期儒家的主要代表。他虽属于儒家学派，但也受到各家的影响，成为先秦文学中的集大成者。他主张既要顺应自然规律，又要发挥人的主观能动作用。在对自然的认识方面，他是一位朴素的唯物论者。荀子主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性恶论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他认为人性是恶的，但后天的环境可以使他们得到改变，所以他特别强调学习。他主张先法后王，在政治上主张用礼、法来维护社会秩序。因此可以说，荀子已经超脱了儒家思想的束缚，他的学说，对以后的法家思想的发展有一定的影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701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574" y="400804"/>
            <a:ext cx="1140531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特殊句式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日月、星辰、瑞历，是禹、桀之所同也；禹以治，桀以乱，治乱非天也。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此之谓也。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楚王后车千乘，非知也；君子啜菽饮水，非愚也：是节然也。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故君子之所以日进与小人之所以日退，一也。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是天地之变，阴阳之化，物之罕至者也。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人祅则可畏也。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8662" y="177361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38822" y="24470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7720" y="37178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01674" y="43658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19342" y="501397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58902" y="56620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93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2" grpId="0"/>
      <p:bldP spid="12" grpId="1"/>
      <p:bldP spid="13" grpId="0"/>
      <p:bldP spid="13" grpId="1"/>
      <p:bldP spid="15" grpId="0"/>
      <p:bldP spid="15" grpId="1"/>
      <p:bldP spid="22" grpId="0"/>
      <p:bldP spid="22" grpId="1"/>
      <p:bldP spid="23" grpId="0"/>
      <p:bldP spid="2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072" y="688198"/>
            <a:ext cx="1122756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繁启、蕃长于春夏，畜积、收藏于秋冬。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在天者莫明于日月，在地者莫明于水火，在物者莫明于珠玉，在人者莫明于礼义。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物之已至者。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物之罕至者也。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礼义之不愆兮。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63358" y="76549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介宾短语后置句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14886" y="206164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介宾短语后置句</a:t>
            </a:r>
            <a:endParaRPr lang="zh-CN" altLang="en-US" sz="2800" kern="100" dirty="0">
              <a:solidFill>
                <a:srgbClr val="C00000"/>
              </a:solidFill>
              <a:latin typeface="宋体" pitchFamily="2" charset="-122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14885" y="270971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定语后置句</a:t>
            </a:r>
          </a:p>
        </p:txBody>
      </p:sp>
      <p:sp>
        <p:nvSpPr>
          <p:cNvPr id="17" name="矩形 16"/>
          <p:cNvSpPr/>
          <p:nvPr/>
        </p:nvSpPr>
        <p:spPr>
          <a:xfrm>
            <a:off x="3755137" y="333862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定语后置句</a:t>
            </a:r>
          </a:p>
        </p:txBody>
      </p:sp>
      <p:sp>
        <p:nvSpPr>
          <p:cNvPr id="18" name="矩形 17"/>
          <p:cNvSpPr/>
          <p:nvPr/>
        </p:nvSpPr>
        <p:spPr>
          <a:xfrm>
            <a:off x="3827145" y="398669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 pitchFamily="2" charset="-122"/>
                <a:ea typeface="华文细黑"/>
              </a:rPr>
              <a:t>宾语前置句</a:t>
            </a:r>
          </a:p>
        </p:txBody>
      </p:sp>
    </p:spTree>
    <p:extLst>
      <p:ext uri="{BB962C8B-B14F-4D97-AF65-F5344CB8AC3E}">
        <p14:creationId xmlns:p14="http://schemas.microsoft.com/office/powerpoint/2010/main" xmlns="" val="59814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7843" y="45418"/>
            <a:ext cx="1163455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语句翻译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禹以治，桀以乱，治乱非天也。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繁启、蕃长于春夏，畜积、收藏于秋冬，是又禹、桀之所同也；禹以治，桀以乱，治乱非时也。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________________________________________________________________________________________________________________________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498852" y="1269554"/>
            <a:ext cx="10636914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禹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凭借这些条件使天下安定，桀凭借这些条件使天下混乱，天下安定或混乱不是由天决定的。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590" y="3789834"/>
            <a:ext cx="10959223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春天、夏天，农作物纷纷发芽并茂盛地生长，在秋天、冬天，人们把谷物积蓄、收藏起来，这在禹和桀又是相同的；禹凭借这些条件使天下安定，桀凭借这些条件使天下混乱，天下安定或混乱不是由季节决定的。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962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255047"/>
            <a:ext cx="1140531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君子道其常，而小人计其功。《诗》曰：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礼义之不愆兮，何恤人之言兮！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故君子之所以日进与小人之所以日退，一也。君子小人之所以相县者，在此耳。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426844" y="1479183"/>
            <a:ext cx="10636914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君子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遵行他的常规，而小人计较他的功利。《诗经》上说：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只要不违背礼义，何必担忧别人说长道短！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2" y="3999463"/>
            <a:ext cx="10959223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君子天天进步、小人天天退步，道理是一样的。君子、小人之所以相差很大的原因，就在这里。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2254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66614" y="117426"/>
            <a:ext cx="10636914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无用之辩，不急之察，弃而不治。若夫君臣之义、父子之亲、夫妇之别，则日切瑳而不舍也。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大天而思之，孰与物畜而制之！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6614" y="1348241"/>
            <a:ext cx="10427325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用处的辩说，不紧要的明察，抛弃掉不去研究。至于君臣之间的道义，父子之间的亲情，夫妻之间的区别，那就要天天切磋讲究而不舍弃了。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8622" y="3927586"/>
            <a:ext cx="10427325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认为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天伟大而思慕它，哪里比得上把它当成物来畜养而控制它呢！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759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94606" y="606381"/>
            <a:ext cx="10636914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故错人而思天，则失万物之情。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4606" y="1195805"/>
            <a:ext cx="10427325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放弃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了人的努力而思慕天，就违背了万物的实情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人必须在应当努力的地方努力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4760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文本名句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名言警句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000" y="1413570"/>
            <a:ext cx="11478502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君子道其常，而小人计其功。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楛耕伤稼，枯耘失岁，政险失民。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无用之辩，不急之察，弃而不治。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君人者隆礼尊贤而王，重法爱民而霸，好利多诈而危，权谋、倾覆、幽险而亡矣。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物之已至者，人祅则可畏也。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大天而思之，孰与物畜而制之！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08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26740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文外名句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485578"/>
            <a:ext cx="11364853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锲而舍之，朽木不折；锲而不舍，金石可镂。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蓬生麻中，不扶而直；白沙在涅，与之俱黑。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水能载舟，亦能覆舟。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天行有常，不为尧存，不为桀亡。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7628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22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8582" y="584465"/>
            <a:ext cx="1114092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荀子在文中提出了哪些思想观点？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要点突破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509353" y="141357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191385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2124" y="849077"/>
            <a:ext cx="11369459" cy="42501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53022" y="951449"/>
            <a:ext cx="10760277" cy="391850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《荀子》一书，收文章三十二篇，内容涉及哲学思想、政治问题、治学方法、立身处世之道、学术论辩等方面。《天论》是荀子的代表作之一。《天论》是我国历史上第一篇全面论说人们如何对待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，即如何对待自然万物的哲学论文。我们学习本文，首先要注意把握荀子思想的精髓，认识其思想的进步意义及其局限性；其次注意学习荀子文章的艺术手法，体会其文章艺术表现的魅力。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882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29921" y="685354"/>
            <a:ext cx="10833966" cy="46166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荀子首先指出，人类社会的治乱与自然界的变化没有直接的必然的联系。大自然有自己的运行规律，不能主宰人们的吉凶祸福。人应该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敬其在己者，而不慕其在天者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荀子还提出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制天命而用之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物畜而制之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骋能而化之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的主张，认为人类应该在了解、掌握天的变化规律的基础上，发挥人的主观能动性，运用自己的才能、智慧驾驭自然、征服自然，使自然万物都能更好地生长并能为人类服务。</a:t>
            </a:r>
            <a:endParaRPr lang="zh-CN" altLang="zh-CN" sz="1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8410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2376" y="584465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怎样认识荀子所说的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12376" y="145596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矩形 3"/>
          <p:cNvSpPr/>
          <p:nvPr/>
        </p:nvSpPr>
        <p:spPr>
          <a:xfrm>
            <a:off x="312376" y="2061642"/>
            <a:ext cx="11615478" cy="19487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荀子所说的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为自然之天，是自然的运行。它不是有人格、有意志的神，而是不能主宰人事的自然。天既不能主宰人的命运，人也不能依赖天或抱怨天。人只有靠自己的努力去顺应和利用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的规律才能生存发展。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588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584465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荀子认为人应当在哪些主要方面发挥自己的努力？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437345" y="134156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395254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524486" y="328796"/>
            <a:ext cx="11162246" cy="59093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在荀子看来，我们应该慎重地对待那些取决于自己的事情，不放弃自己的努力。对于君臣间的道义、父子间的亲情、夫妻间的区别，要天天切磋讲究而不舍弃；在天面前不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错人而思天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大而言之，在服从自然、改造自然的过程中，应当充分认识其固有规律，按规律办事；治理国家应以礼义规范人的行为，避免人的失误导致的混乱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小而言之，治理家庭应重伦理道德的修养；个人的工作学习，应相信自我、努力奋斗，克服盲目崇拜和自卑的心理，以自己的行动打造一片属于自己的天地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475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653962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文章在写作上有什么突出的特色？请结合课文加以分析。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4" name="TextBox 43">
            <a:hlinkClick r:id="rId2" action="ppaction://hlinksldjump"/>
          </p:cNvPr>
          <p:cNvSpPr txBox="1"/>
          <p:nvPr/>
        </p:nvSpPr>
        <p:spPr>
          <a:xfrm>
            <a:off x="377344" y="141105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2645071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412306" y="405458"/>
            <a:ext cx="11500473" cy="61516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661" y="477466"/>
            <a:ext cx="11179503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大量运用排比，使文章具有鲜明的节奏、强烈的气势、明晰的层次和条分缕析的结构等特点，同时更加富有抒情色彩和感染力。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如选文第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段先用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在天者莫明于日月，在地者莫明于水火，在物者莫明于珠玉，在人者莫明于礼义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的排比，言明礼义的重要和珍贵，饱含作者对礼义的喜爱与赞美之情。接着用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日月不高，则光晖不赫；水火不积，则晖润不博；珠玉不睹乎外，则王公不以为宝；礼义不加于国家，则功名不白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的排比，言明统治者必须以礼义治国，才能建功立业的道理。字里行间满含期待之情。排比的连续使用，使论证层次分明、逻辑严密，具有强烈的气势和感染力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644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654732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学习了本文，荀子告诉我们什么道理？我们可以得到哪些启示？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延伸探究</a:t>
            </a:r>
            <a:endParaRPr lang="zh-CN" altLang="en-US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413570"/>
            <a:ext cx="11539275" cy="45348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荀子强调了两个方面：一方面，在自然面前，人不能为所欲为；在那些付出努力也无益的地方，不要浪费自己的精力；另一方面，在自然面前，人可以大有作为，在那些应当付出努力的地方，不要轻易放弃。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荀子启示我们：宇宙间有些东西是由天决定的，比如日月、星辰、瑞历、春夏秋冬以及天地等，可是人类在自然面前又不是无所作为的。我们可以把天当成物来畜养和控制，可以掌握天的规律而运用它，可以施展自己的本领使万物向符合需要的方向变化，可以管理好万物而不失去它们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43678" y="86741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</a:t>
            </a:r>
          </a:p>
        </p:txBody>
      </p:sp>
      <p:pic>
        <p:nvPicPr>
          <p:cNvPr id="8" name="图片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206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763" y="2925738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66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189434"/>
            <a:ext cx="1147850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重要的是顺其自然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培根说：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只有顺其自然，让自然和谐发展，才可驾驭自然。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科技在发展，时代在进步，人们也不再是听天由命的原始人，越来越多的人乐于去干涉自然，企图驾驭自然，殊不知，顺其自然，才是最为重要的。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【</a:t>
            </a:r>
            <a:r>
              <a:rPr lang="zh-CN" altLang="en-US" sz="2800" b="1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思悟亮点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】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引用培根的话有什么作用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9873" y="426427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7" name="矩形 6"/>
          <p:cNvSpPr/>
          <p:nvPr/>
        </p:nvSpPr>
        <p:spPr>
          <a:xfrm>
            <a:off x="478582" y="4850790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培根的话强调了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顺其自然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的重要性，为下文的立论提供了依据。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19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364827"/>
            <a:ext cx="1147850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间谚语：丝瓜藤，肉豆须，分不清。说的便是缠绕在一起的丝瓜藤与肉豆须错综复杂，难以分离。可故事中的小孩却偏偏较真，就要分清，最后将藤蔓扯断，落下个两败俱伤的局面。何必呢？既然它们是缠绕的，又何苦执意将它们分开呢？顺其自然，最后它会给予你丰收的馈赠，不是更好吗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段引用了原材料，在文中有何作用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9342" y="374920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7" name="矩形 6"/>
          <p:cNvSpPr/>
          <p:nvPr/>
        </p:nvSpPr>
        <p:spPr>
          <a:xfrm>
            <a:off x="478582" y="4359634"/>
            <a:ext cx="11478502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段提出论点的基础上，回扣原材料，深化了论点，加强了材料与论点的联系。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467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408" y="569134"/>
            <a:ext cx="11256890" cy="53966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86723" y="883621"/>
            <a:ext cx="10760277" cy="470641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背景扫描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类社会的发展过程，也是人类同自然作斗争，认识自然、改造自然、征服自然的过程。远古时代，人们对自然界的种种怪异现象不能做正确解释；到春秋战国时期，像孔孟、老庄、墨子等人都提出了一些自然哲学观，但这些观点或唯心，或认为人不能胜天。而一些统治者利用人们的无知，推波助澜，大肆宣扬迷信活动和神权、君权神圣不可侵犯的理论，借以维护其统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41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6266" y="285727"/>
            <a:ext cx="11478502" cy="566434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异想天开的人比比皆是。近年来社会上掀起一阵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历史风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，很多有钱人热衷于种大树，一显气派；二则有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厚重的历史感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，于是树木交易开始盛行。可越来越多的古树一经挪移，迁到异乡，便苟延残喘，提前死亡，这带来的不仅是巨大的金钱损失，更是对生态的严重破坏。</a:t>
            </a:r>
            <a:endParaRPr lang="zh-CN" altLang="zh-CN" sz="2000" kern="100" dirty="0">
              <a:latin typeface="宋体"/>
              <a:cs typeface="Courier New"/>
            </a:endParaRPr>
          </a:p>
          <a:p>
            <a:pPr indent="3048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一棵树长到合抱，要伸出多少枝叶去接受阳光的照耀？要扎下多深的根吸取大地的滋润？它带着几代人的生命回忆，它是一个故事或是一个传说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可人们只看重商机，不再顾及尊重生命，不再理会顺其自然。倒下的不仅是树木，还有人心！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种大树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的事例，意在说明什么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20883" y="522999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49352" y="5858902"/>
            <a:ext cx="1147850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挪移大树，被冠以特殊的理由，但归根结底是不尊重自然的表现。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430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6266" y="285727"/>
            <a:ext cx="1147850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不雨花犹落，无风絮自飞。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大自然的许多准则，我们都不能破坏：小鸡在破壳之前，必然要经历黑暗，随后奋起，艰难地为自己啄去遮挡光明的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屏障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；蝴蝶在破茧之前，必然要被紧紧束缚，而后努力，艰难地使自己摆脱蒙住蓝天的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黑幕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。若有人于心不忍，怜悯地一挥手，殊不知，带给它们的是更多苦难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小鸡注定要跌跌撞撞地走完一生，蝴蝶拥抱蓝天的梦想也终将破碎。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段是从哪个角度进行论证的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11230" y="436589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49352" y="5007706"/>
            <a:ext cx="11478502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借小鸡破壳、蝴蝶破茧的事例，从正面证明尊重自然天性的重要性，与上文的论证形成鲜明对比。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541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9352" y="261442"/>
            <a:ext cx="1125233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早在几千年前，伟大的哲学家荀子曾说：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天行有常，不为尧存，不为桀亡。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然有其发展的规律，我们不能肆意干涉。可这千古名言似乎随时代发展而逐渐被淡化了。在新疆的阿尔金草原上，藏羚羊后面或许正有一辆拍摄者的吉普车在追赶它们。藏羚羊是否会因此而撞上山丘，误入陷阱，或者力竭身亡？这无从知晓。青海湖的鸟岛上，万鸟齐飞的场面异常壮观，但是，摄影师为追求这种效果，甚至会放起鞭炮，连正在孵蛋的鸟儿都被惊动，飞上了天。受惊后的鸟儿是否能重返鸟巢？孵化中的鸟宝宝是否还能破壳而出？在摄影展前流连忘返的人们，已无从得知。</a:t>
            </a:r>
            <a:endParaRPr lang="zh-CN" altLang="zh-CN" sz="20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781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378888"/>
            <a:ext cx="1147850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  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风从水上走过，留下粼粼波纹；阳光从云中穿过，留下丝丝温暖；岁月从树林走过，留下圈圈年轮。希望我们这代人，在历史的舞台上走过，会留下顺其自然的美德。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最后一段采用了哪些手法来表现全文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00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03318" y="246407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</a:p>
        </p:txBody>
      </p:sp>
      <p:sp>
        <p:nvSpPr>
          <p:cNvPr id="5" name="矩形 4"/>
          <p:cNvSpPr/>
          <p:nvPr/>
        </p:nvSpPr>
        <p:spPr>
          <a:xfrm>
            <a:off x="449352" y="3134729"/>
            <a:ext cx="11478502" cy="13031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排比手法，情景结合。紧扣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留下</a:t>
            </a:r>
            <a:r>
              <a:rPr lang="en-US" altLang="zh-CN" sz="2800" kern="100" dirty="0">
                <a:latin typeface="宋体"/>
                <a:ea typeface="华文细黑"/>
                <a:cs typeface="Courier New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，引发联想，在写景中抒发情感，回扣题目，突出主题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留下顺其自然的美德。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7375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Administrator\Desktop\化学图\4末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" y="1469"/>
            <a:ext cx="12189600" cy="685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61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2124" y="333450"/>
            <a:ext cx="11369459" cy="59021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1457" y="525323"/>
            <a:ext cx="10976559" cy="535274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单元导读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本单元内容只有一节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《大天而思之，孰与物畜而制之》，摘自荀子的《天论》一文，主要涉及荀子对天人关系的思考。荀子认为，天地四时对人世间的安定与混乱没有决定作用，星坠木鸣之类的天地之变并不可怕，真正可怕的是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人祅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，也就是由君上昏乱、政治险恶等人事导致的种种反常现象。他提出人最应该执著的东西是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君臣之义、父子之亲、夫妇之别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；在天面前，不应该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错人而思天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，也就是说不应该放弃自己应该付出的努力，而沉溺于对天的思慕当中。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98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12173" y="2675920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2782838" y="2152700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读文本内容</a:t>
            </a:r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，知文理学基础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173" y="3707997"/>
            <a:ext cx="6840000" cy="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4" action="ppaction://hlinksldjump"/>
          </p:cNvPr>
          <p:cNvSpPr txBox="1"/>
          <p:nvPr/>
        </p:nvSpPr>
        <p:spPr>
          <a:xfrm>
            <a:off x="2782838" y="3184815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读课文题点，析思路明答案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0" name="TextBox 19">
            <a:hlinkClick r:id="rId5" action="ppaction://hlinksldjump"/>
          </p:cNvPr>
          <p:cNvSpPr txBox="1"/>
          <p:nvPr/>
        </p:nvSpPr>
        <p:spPr>
          <a:xfrm>
            <a:off x="2782838" y="4274726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读优秀作文，积素养提技能</a:t>
            </a:r>
            <a:endParaRPr lang="en-US" altLang="zh-CN" sz="2800" b="1" dirty="0">
              <a:solidFill>
                <a:srgbClr val="3114AC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87790" y="4797946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126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2105" y="3075851"/>
            <a:ext cx="95462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4000" dirty="0" smtClean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读</a:t>
            </a:r>
            <a:r>
              <a:rPr lang="zh-CN" altLang="en-US" sz="4000" dirty="0">
                <a:solidFill>
                  <a:schemeClr val="bg1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文本内容，知文理学基础</a:t>
            </a:r>
            <a:endParaRPr lang="en-US" altLang="zh-CN" sz="4000" dirty="0">
              <a:solidFill>
                <a:schemeClr val="bg1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84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57531" y="981522"/>
            <a:ext cx="10203342" cy="443195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释文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题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大天而思之，孰与物畜而制之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出荀子《天论》，意思是说，认为天伟大而思慕它，哪里比得上把它当成物来畜养而控制它呢！在荀子看来，人类不能一味地迷信天地自然，屈从于天地自然。虽然它的存在不以人的意志为转移，但人类可以通过自己的主观努力去认识它，掌握它的规律；改造它，让它为人类所用。人类完全可以通过自己的主观努力主宰天地自然，掌握自己的命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知文明理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97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57940" y="439737"/>
            <a:ext cx="11002525" cy="507828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明主旨</a:t>
            </a:r>
            <a:endParaRPr lang="en-US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本课选文的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个段落共同阐释了荀子对天人关系的思考及见解。作者在本文中提出了：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天行有常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的观点，指出天就是没有意识的自然界，只按照本身固有的规律运行和变化；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社会的治乱与天没有关系，天不能决定人间的吉凶祸福，自然界的各种怪异现象并不可怕；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制天命而用之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，认为人们可以凭借自己的智慧顺应自然规律，但不能消极等待自然的恩赐，要主动认识自然法则，并利用自然为人类谋福祉。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863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6641</TotalTime>
  <Words>5645</Words>
  <Application>Microsoft Office PowerPoint</Application>
  <PresentationFormat>自定义</PresentationFormat>
  <Paragraphs>303</Paragraphs>
  <Slides>44</Slides>
  <Notes>0</Notes>
  <HiddenSlides>3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7_Office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Administrator</dc:creator>
  <dc:description>语文备课大师【全免费】</dc:description>
  <cp:lastModifiedBy>Administrator</cp:lastModifiedBy>
  <cp:revision>语文备课大师【全免费】</cp:revision>
  <dcterms:created xsi:type="dcterms:W3CDTF">2014-11-27T01:03:00Z</dcterms:created>
  <dcterms:modified xsi:type="dcterms:W3CDTF">2017-12-21T02:41:32Z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  <property fmtid="{64440492-4C8B-11D1-8B70-080036B11A03}" pid="4">
    <vt:lpwstr>语文备课大师【全免费】</vt:lpwstr>
  </property>
</Properties>
</file>