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74" r:id="rId2"/>
    <p:sldId id="376" r:id="rId3"/>
    <p:sldId id="265" r:id="rId4"/>
    <p:sldId id="366" r:id="rId5"/>
    <p:sldId id="377" r:id="rId6"/>
    <p:sldId id="378" r:id="rId7"/>
    <p:sldId id="379" r:id="rId8"/>
    <p:sldId id="380" r:id="rId9"/>
    <p:sldId id="381" r:id="rId10"/>
    <p:sldId id="375" r:id="rId11"/>
    <p:sldId id="382" r:id="rId12"/>
    <p:sldId id="275" r:id="rId13"/>
    <p:sldId id="383" r:id="rId14"/>
    <p:sldId id="384" r:id="rId15"/>
    <p:sldId id="385" r:id="rId16"/>
    <p:sldId id="386" r:id="rId17"/>
    <p:sldId id="361" r:id="rId18"/>
    <p:sldId id="362" r:id="rId19"/>
    <p:sldId id="387" r:id="rId20"/>
    <p:sldId id="388" r:id="rId21"/>
    <p:sldId id="270" r:id="rId22"/>
    <p:sldId id="389" r:id="rId23"/>
    <p:sldId id="390" r:id="rId24"/>
    <p:sldId id="391" r:id="rId25"/>
    <p:sldId id="27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image" Target="../media/image2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庖丁解牛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自主赏析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8000" y="1363198"/>
            <a:ext cx="18658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98866209"/>
              </p:ext>
            </p:extLst>
          </p:nvPr>
        </p:nvGraphicFramePr>
        <p:xfrm>
          <a:off x="899592" y="1916832"/>
          <a:ext cx="8128000" cy="3388347"/>
        </p:xfrm>
        <a:graphic>
          <a:graphicData uri="http://schemas.openxmlformats.org/presentationml/2006/ole">
            <p:oleObj spid="_x0000_s5125" name="文档" r:id="rId6" imgW="3838050" imgH="16002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庖丁解牛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来比喻社会的复杂如牛的筋骨盘结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处理世事当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依乎天理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因其固然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怵然为戒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的审慎、关注的态度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还应该以藏敛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善刀而藏之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为自处之道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以达到养生的目的。我们学习此文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应该认识到做任何事情都不可主观冒进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而应该反复实践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掌握事物的内部规律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然后遵循客观规律处理错综复杂的社会事务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问题便迎刃而解。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0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189721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整体感知文章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分析文章的层次结构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文章的结构思路是怎样的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描写庖丁解牛的场面。作者从绘形和摹声两个方面运用大胆的夸张和生动的比喻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把庖丁解牛的技术写得超凡入圣。这一段句式整齐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把解牛场面进行了诗意化处理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写成了一支劳动交响曲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一支劳动赞歌。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记叙了文惠君和庖丁的对话。可分为三层。第一层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文惠君的称赞。第二层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记叙了庖丁的经验之谈。第三层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得养生焉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点出本文主题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即庄子的一切顺乎自然的思想。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段写文惠君的夸赞和提问有何作用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从侧面烘托庖丁技艺的精湛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技盖至此乎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开拓了文路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引出了下面庖丁的议论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因此又起着承接下文的作用。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感受作品的形象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探究作品的思想内涵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庖丁所谈的解牛之道包含了哪三重境界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怎样才能达到这种境界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臣之解牛之时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无非全牛。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不懂规律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庖丁学解的头三年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心无旁骛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精力高度集中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达到对外物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除牛之外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无所感知的境界。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目无全牛。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懂得规律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庖丁动手解牛时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对牛的全身结构完全摸清了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不再把一头牛看成全牛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而是把它看成类似积木之类可以拼装、拆卸的东西。这说明他行将踏进自由王国的境界了。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0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第三重境界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方今之时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十九年后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当庖丁为文惠君解牛时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进入了一个异乎前两个境界的崭新境界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此时的庖丁依天理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完全靠精神活动批郤、导窾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避开技经肯綮与大车瓜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从容来往于彼节者之间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这种从实践到认识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再到实践的过程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生动地说明了这样一个事实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只有通过长期的解牛实践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才能获得解牛之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。规律的洞悉、掌握和娴熟的运用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全在于长期的专注与实践。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677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960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段中是如何描写庖丁的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的状态的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从庖丁的神态、动作、心理等方面来描写庖丁解牛的娴熟。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每至于族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吾见其难为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怵然为戒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写其小心翼翼、高度警惕的专注态度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行为迟。动刀甚微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写出了庖丁观察的谨慎细致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遇难时的从容淡定、一丝不苟。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讠桀然已解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如土委地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则从动刀之结果来写出庖丁解牛的熟练、轻松。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提刀而立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为之四顾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为之踌躇满志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则刻画了庖丁解牛时驾轻就熟、怡然自得之神态。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善刀而藏之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则写出庖丁收敛锋芒、低调做人的特点。这些描写是对上文说理部分的补充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正因为庖丁爱好的是研究解牛的规律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并且在实践中掌握了这一规律且能娴熟运用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所以才能有解牛之后的轻松、愉悦、自豪。这就突出了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臣之所好者道也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进乎技矣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这一中心。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45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【任务三】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赏析作品的艺术手法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体味其艺术魅力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庄子散文说理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不仅善用比喻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也常常运用对比的手法。本文中庖丁将良庖、族庖和自己的用刀方法进行了比较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说说这样写有什么作用。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良庖岁更刀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族庖月更刀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臣之刀十九年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刃若新发于硎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将良庖、族庖和自己不同的用刀方法进行比较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用前二者反衬自己。庖丁之刀用了十九年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刀刃却犹如刚刚从磨刀石上磨出来似的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其主要原因在于解牛时的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以无厚入有间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技经肯綮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和大的骨头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每至于族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时不盲干。对比三者不同的用刀方法割、折、解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强调解牛要悟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而行的重要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切忌不懂规律地固执莽撞。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522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文惠君听庖丁介绍后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说自己懂得了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解牛之道和这种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之道有什么联系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这则寓言对我们有什么启示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虽然庖丁所好的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和文惠君所说的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实质上也是庄周所讲的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所指不一样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但在后者看来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社会如牛体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尽管矛盾复杂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斗争激烈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但总有间隙可寻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只要像庖丁那样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以无厚入有间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顺应环境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随俗沉浮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回避矛盾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就能保全性命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养护精神。这种消极颓废的处世之道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理所当然为今人所抛弃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其实这不是庖丁解牛经验本身所固有的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而是道家用此来宣扬其人生哲学。从故事中我们也许能得到这样的启示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只有用唯物主义的观点分析客观事物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才能掌握科学规律。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条分缕析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生动简练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庄子认为社会上充满着错综复杂的矛盾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人生活于其中极易受到损害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要想保全自己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就得用逃避现实的办法以求得个人的生存。且不论这番道理积极或消极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单单想把这一番道理阐释得清楚便属不易。而庄子偏偏是说理的高手。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一、条分缕析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结构严密。全文分两大部分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先讲述故事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再点明寓意。就故事说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又分两层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即由写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。先描述庖丁解牛的高超技艺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再写庖丁阐述他的解牛之道。写庖丁的技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先是直接描写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再通过文惠君的赞叹加以小结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并转入庖丁的谈道。对道的阐述又分为三个方面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从纵的方面介绍掌握道的三个阶段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突出掌握道以后的特点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从横的方面将庖丁与良庖、族庖进行比较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以说明得道与否的异同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说明成功地解决了难以处理的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的问题。这是从一般写到特殊。这三个方面都紧紧扣住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依乎天理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因其固然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进行阐述。庖丁答文惠君的第一句话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将写技与谈道两方面自然地联系起来。文惠君所说由庖丁之言获得养生之道的话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又起到统摄全文、揭示主题的作用。全文围绕解牛的事件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由具体到抽象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条分缕析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环环相扣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将道理说得晓畅透彻。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798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庖丁解牛</a:t>
            </a:r>
          </a:p>
        </p:txBody>
      </p:sp>
    </p:spTree>
    <p:extLst>
      <p:ext uri="{BB962C8B-B14F-4D97-AF65-F5344CB8AC3E}">
        <p14:creationId xmlns:p14="http://schemas.microsoft.com/office/powerpoint/2010/main" xmlns="" val="322079571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二、描述生动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语言简练。如写庖丁解牛时手、肩、足、膝的动作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只用触、倚、履、踦四字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便反映出各自的特色。用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技盖至此乎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这么八个字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实词、虚词各半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就将文惠君看到庖丁高超的解牛技术而产生的惊异、赞叹与疑惑不解的思想感情真实地反映出来。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怵然为戒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行为迟。动刀甚微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将庖丁解决特殊困难时那种专心致志、小心谨慎而又充满信心的内心活动、目光和动作特点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刻画得淋漓尽致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又与后面写庖丁因困难得到解决而悠然自得的动作、神态形成鲜明对照。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911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一蓑烟草任江平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淡涤旧迹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仅留下微漠的平淡与悲哀。濮水之滨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你翩然而去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仅留下楚使的瞠目与叹息。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或喜甜甘之味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或爱亦苦亦甜的刺激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谁人如你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与道合而为一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只偏执着那淡淡的清白。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当一种美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美得让人无所适从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也只好手之舞之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足之蹈之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当一种平淡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淡得让人无从品味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也只好叹之惜之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赞之赏之。你甘于淡泊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乐于平淡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自得于平淡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只愿在梦中化蝶而逍遥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只愿随那盘旋而上的鹏者浮游于天地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不愿累于国事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不愿牵绊于尘世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你就如同那甘之如饴的淡淡而香的泉水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让人绝境逢生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让人宁静致远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让人超脱外物。我想要触及你的衣襟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却在指尖碰触了清而澈、凉而柔的泉水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原是这般滋味。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无奈我摆脱不了那甜的诱惑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忘却不了那或苦或甜的香醇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只好在我无路可走之时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望见你那平静如水的双眸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澄澈至极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悠悠远远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望断天涯路。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我以为你是孤独的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你却告诉我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君子之交淡如水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的友谊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惠子的离去并未换来你的号啕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原来你早已看透了生死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望穿了红尘。何必赞美你的平淡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我早已词穷。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念往昔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繁华竞逐。你依旧逍遥游于世外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参透这自然的无穷。世界不过是你的主观产物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甚至你了解了河鱼之乐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蝶舞之愉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螳螂之负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曳尾而去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穿梭于泥潭之中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何必在乎那权势之争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非要承受那生命不能承受之重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72251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氤氲之间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明月可掇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你在清风寒夜之中独自守望那明月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使皓白之月不会迷失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只因你这颗平淡的心相追逐。世人笑你疯癫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你淡漠的眼神却慑人无语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恍然大悟你淡淡的泉水般的哲理如此深邃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你却早已悠然飘远。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对你唯有惊鸿一瞥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却窥见了一种平淡致远的处世态度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绝不为万物所主宰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我独逍遥于污浊之外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蜕去拖累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只愿抱明月而长终。江边一蓑烟雨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一片缟素。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教我如何追寻你的步伐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那美得无所适从的精髓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教我如何触及你的衣襟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那平淡而超然的态度。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这便是你吧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淡淡如泉水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泉边那飘扬的一片缟素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是为你而起的缥缈之歌。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76656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文章从平淡的角度评价庄子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虽然立意并不新颖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甚至有点陈旧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但难能可贵的是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作者却能以其对庄子的深刻理解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借助典雅灵动而富有情感的语言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将一个平淡的立意幻化成一篇诗意盎然、底蕴充实、文采斐然的个性作文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足见作者文化素养和文学素养之高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写作才华之高。除此之外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文章还善于借助第一人称和第二人称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仿佛庄子的知己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在与庄子倾心交谈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这不仅使得情感的抒发显得真挚感人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真我个性的立场。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36923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出乎其外。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持竿垂钓的庄子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有人劝他涉世为官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他漠然置之。他出乎其外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超然尘世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视楚国相位而不顾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跳出浑浊秽气的世俗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他又入乎其内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独善其身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甘做一棵在清风中独守月亮的大树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把持着那洁白的美德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享受着逍遥的人生。庄子知入知出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他面对一池澄清秋水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背对功名利禄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他的心就如同身边流淌的溪水一样清澈、洁净。他超然的心态注定他与仕途无缘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但正是他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让他远离世俗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成就了他逍遥的一生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使他留下了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水击三千里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抟扶摇而上者九万里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这样汪洋恣肆的篇章。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心灵的富足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生命的明月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独立的人格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出世和入世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为主题的作文中。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姓庄名周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道家学说的主要创始人之一。庄子对当时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社会变革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抱着无可奈何、玩世不恭的态度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一种完全恢复人的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的精神。他的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善于运用寓言和比喻说理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具有浪漫主义的艺术风格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对后世文学产生了极大的影响。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《庖丁解牛》节选自《庄子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养生主》。题目是后来加的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文章主旨在于以牛的筋骨盘结来比喻社会的复杂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告诫世人处理世事当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依乎天理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因其固然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怵然为戒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的审慎、关注的态度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应以藏敛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善刀而藏之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为自处之道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这样才能做到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不受损伤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以达到保身、全生、养亲、尽天年的目的。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X13.eps" descr="id:2147491960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20272" y="1319252"/>
            <a:ext cx="1335837" cy="169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7591"/>
            <a:ext cx="158376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8168874"/>
              </p:ext>
            </p:extLst>
          </p:nvPr>
        </p:nvGraphicFramePr>
        <p:xfrm>
          <a:off x="508000" y="1988840"/>
          <a:ext cx="8128000" cy="3709601"/>
        </p:xfrm>
        <a:graphic>
          <a:graphicData uri="http://schemas.openxmlformats.org/presentationml/2006/ole">
            <p:oleObj spid="_x0000_s1030" name="文档" r:id="rId6" imgW="3895290" imgH="17783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8015296"/>
              </p:ext>
            </p:extLst>
          </p:nvPr>
        </p:nvGraphicFramePr>
        <p:xfrm>
          <a:off x="935596" y="2708920"/>
          <a:ext cx="8128000" cy="1741234"/>
        </p:xfrm>
        <a:graphic>
          <a:graphicData uri="http://schemas.openxmlformats.org/presentationml/2006/ole">
            <p:oleObj spid="_x0000_s2053" name="文档" r:id="rId6" imgW="3839157" imgH="821667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851920" y="3118486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9229" y="3572050"/>
            <a:ext cx="55473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55976" y="3582808"/>
            <a:ext cx="10801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29229" y="4035406"/>
            <a:ext cx="55473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55976" y="4036154"/>
            <a:ext cx="35283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788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8519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3593151"/>
              </p:ext>
            </p:extLst>
          </p:nvPr>
        </p:nvGraphicFramePr>
        <p:xfrm>
          <a:off x="508000" y="1916832"/>
          <a:ext cx="8128000" cy="4340162"/>
        </p:xfrm>
        <a:graphic>
          <a:graphicData uri="http://schemas.openxmlformats.org/presentationml/2006/ole">
            <p:oleObj spid="_x0000_s3077" name="文档" r:id="rId6" imgW="3951990" imgH="21080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36148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4135910"/>
              </p:ext>
            </p:extLst>
          </p:nvPr>
        </p:nvGraphicFramePr>
        <p:xfrm>
          <a:off x="539552" y="1484784"/>
          <a:ext cx="8128000" cy="1983795"/>
        </p:xfrm>
        <a:graphic>
          <a:graphicData uri="http://schemas.openxmlformats.org/presentationml/2006/ole">
            <p:oleObj spid="_x0000_s4104" name="文档" r:id="rId6" imgW="3948631" imgH="963532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291488"/>
              </p:ext>
            </p:extLst>
          </p:nvPr>
        </p:nvGraphicFramePr>
        <p:xfrm>
          <a:off x="548263" y="3083904"/>
          <a:ext cx="8128000" cy="3001669"/>
        </p:xfrm>
        <a:graphic>
          <a:graphicData uri="http://schemas.openxmlformats.org/presentationml/2006/ole">
            <p:oleObj spid="_x0000_s4105" name="文档" r:id="rId7" imgW="3898215" imgH="14391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8759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臣之所好者道也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技经肯綮之未尝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是以十九年而刀刃若新发于硎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　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5856" y="2985228"/>
            <a:ext cx="12961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3384606"/>
            <a:ext cx="17281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47760" y="3788757"/>
            <a:ext cx="377271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1840" y="4191146"/>
            <a:ext cx="12961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957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始臣之解牛之时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所见无非牛者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。三年之后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未尝见全牛也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。方今之时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臣以神遇而不以目视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官知止而神欲行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庖丁解牛》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彼节者有间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而刀刃者无厚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以无厚入有间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恢恢乎其于游刃必有余地矣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是以十九年而刀刃若新发于硎。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庖丁解牛》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至人无己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神人无功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圣人无名。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逍遥游》指出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且夫水之积也不厚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则其负大舟也无力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就像倒在堂前洼地的一杯水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无法浮起一个杯子一样。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7114" y="1783574"/>
            <a:ext cx="16708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200" y="1783574"/>
            <a:ext cx="16708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7046" y="2193140"/>
            <a:ext cx="2509345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66911" y="2193140"/>
            <a:ext cx="200528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2669" y="2992424"/>
            <a:ext cx="16815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56176" y="2992424"/>
            <a:ext cx="230425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1221" y="3406861"/>
            <a:ext cx="1211975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93657" y="3800385"/>
            <a:ext cx="10982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79856" y="4612436"/>
            <a:ext cx="227730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00192" y="4612436"/>
            <a:ext cx="227730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4512" y="5014106"/>
            <a:ext cx="4636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24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365</TotalTime>
  <Words>3248</Words>
  <Application>Microsoft Office PowerPoint</Application>
  <PresentationFormat>全屏显示(4:3)</PresentationFormat>
  <Paragraphs>125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文档</vt:lpstr>
      <vt:lpstr>自主赏析</vt:lpstr>
      <vt:lpstr>庖丁解牛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