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274" r:id="rId2"/>
    <p:sldId id="265" r:id="rId3"/>
    <p:sldId id="317" r:id="rId4"/>
    <p:sldId id="266" r:id="rId5"/>
    <p:sldId id="319" r:id="rId6"/>
    <p:sldId id="320" r:id="rId7"/>
    <p:sldId id="333" r:id="rId8"/>
    <p:sldId id="334" r:id="rId9"/>
    <p:sldId id="335" r:id="rId10"/>
    <p:sldId id="336" r:id="rId11"/>
    <p:sldId id="337" r:id="rId12"/>
    <p:sldId id="338" r:id="rId13"/>
    <p:sldId id="339" r:id="rId14"/>
    <p:sldId id="316" r:id="rId15"/>
    <p:sldId id="321" r:id="rId16"/>
    <p:sldId id="322" r:id="rId17"/>
    <p:sldId id="323" r:id="rId18"/>
    <p:sldId id="324" r:id="rId19"/>
    <p:sldId id="325" r:id="rId20"/>
    <p:sldId id="326" r:id="rId21"/>
    <p:sldId id="327" r:id="rId22"/>
    <p:sldId id="340" r:id="rId2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50" d="100"/>
          <a:sy n="50" d="100"/>
        </p:scale>
        <p:origin x="-90" y="-46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2016-10-19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 Target="../slides/slide2.xml"/><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slide" Target="../slides/slide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93641901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63732607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616403398"/>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3851921" y="102210"/>
            <a:ext cx="633507" cy="480597"/>
            <a:chOff x="366968" y="1037555"/>
            <a:chExt cx="633507" cy="400497"/>
          </a:xfrm>
        </p:grpSpPr>
        <p:sp>
          <p:nvSpPr>
            <p:cNvPr id="17" name="TextBox 16">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8" name="图片 17"/>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grpSp>
        <p:nvGrpSpPr>
          <p:cNvPr id="34" name="组合 33"/>
          <p:cNvGrpSpPr/>
          <p:nvPr userDrawn="1"/>
        </p:nvGrpSpPr>
        <p:grpSpPr>
          <a:xfrm>
            <a:off x="4947050" y="29753"/>
            <a:ext cx="1154483" cy="584775"/>
            <a:chOff x="29482" y="1624652"/>
            <a:chExt cx="1154483" cy="487312"/>
          </a:xfrm>
        </p:grpSpPr>
        <p:sp>
          <p:nvSpPr>
            <p:cNvPr id="35" name="TextBox 34"/>
            <p:cNvSpPr txBox="1"/>
            <p:nvPr userDrawn="1"/>
          </p:nvSpPr>
          <p:spPr>
            <a:xfrm>
              <a:off x="29482" y="1624652"/>
              <a:ext cx="1154483"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1000" dirty="0" smtClean="0">
                  <a:solidFill>
                    <a:srgbClr val="333333"/>
                  </a:solidFill>
                </a:rPr>
                <a:t>INZHI DAOXUE</a:t>
              </a:r>
              <a:endParaRPr lang="zh-CN" altLang="en-US" sz="1000" dirty="0">
                <a:solidFill>
                  <a:srgbClr val="333333"/>
                </a:solidFill>
              </a:endParaRPr>
            </a:p>
          </p:txBody>
        </p:sp>
        <p:sp>
          <p:nvSpPr>
            <p:cNvPr id="36" name="TextBox 35">
              <a:hlinkClick r:id="rId4" action="ppaction://hlinksldjump"/>
            </p:cNvPr>
            <p:cNvSpPr txBox="1"/>
            <p:nvPr userDrawn="1"/>
          </p:nvSpPr>
          <p:spPr>
            <a:xfrm>
              <a:off x="275416" y="1728180"/>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4" name="组合 43"/>
          <p:cNvGrpSpPr/>
          <p:nvPr userDrawn="1"/>
        </p:nvGrpSpPr>
        <p:grpSpPr>
          <a:xfrm>
            <a:off x="6167395" y="29755"/>
            <a:ext cx="1261884" cy="584775"/>
            <a:chOff x="29482" y="2276803"/>
            <a:chExt cx="1261884" cy="487312"/>
          </a:xfrm>
        </p:grpSpPr>
        <p:sp>
          <p:nvSpPr>
            <p:cNvPr id="45" name="TextBox 44"/>
            <p:cNvSpPr txBox="1"/>
            <p:nvPr userDrawn="1"/>
          </p:nvSpPr>
          <p:spPr>
            <a:xfrm>
              <a:off x="29482" y="2276803"/>
              <a:ext cx="1261884"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900" dirty="0" smtClean="0">
                  <a:solidFill>
                    <a:srgbClr val="333333"/>
                  </a:solidFill>
                  <a:latin typeface="+mn-lt"/>
                  <a:ea typeface="+mn-ea"/>
                </a:rPr>
                <a:t>HONGNAN TANJIU</a:t>
              </a:r>
              <a:endParaRPr lang="zh-CN" altLang="en-US" sz="900" dirty="0">
                <a:solidFill>
                  <a:srgbClr val="333333"/>
                </a:solidFill>
              </a:endParaRPr>
            </a:p>
          </p:txBody>
        </p:sp>
        <p:sp>
          <p:nvSpPr>
            <p:cNvPr id="46" name="TextBox 45">
              <a:hlinkClick r:id="rId2" action="ppaction://hlinksldjump"/>
            </p:cNvPr>
            <p:cNvSpPr txBox="1"/>
            <p:nvPr userDrawn="1"/>
          </p:nvSpPr>
          <p:spPr>
            <a:xfrm>
              <a:off x="275416" y="2378183"/>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重难探究</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7" name="组合 46"/>
          <p:cNvGrpSpPr/>
          <p:nvPr userDrawn="1"/>
        </p:nvGrpSpPr>
        <p:grpSpPr>
          <a:xfrm>
            <a:off x="7543337" y="-27384"/>
            <a:ext cx="1443037" cy="880109"/>
            <a:chOff x="11613" y="2907777"/>
            <a:chExt cx="1443037" cy="733424"/>
          </a:xfrm>
        </p:grpSpPr>
        <p:pic>
          <p:nvPicPr>
            <p:cNvPr id="48" name="图片 47"/>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11613" y="2907777"/>
              <a:ext cx="1443037" cy="733424"/>
            </a:xfrm>
            <a:prstGeom prst="rect">
              <a:avLst/>
            </a:prstGeom>
          </p:spPr>
        </p:pic>
        <p:sp>
          <p:nvSpPr>
            <p:cNvPr id="49" name="TextBox 48"/>
            <p:cNvSpPr txBox="1"/>
            <p:nvPr userDrawn="1"/>
          </p:nvSpPr>
          <p:spPr>
            <a:xfrm>
              <a:off x="29482" y="2918863"/>
              <a:ext cx="1188146"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D</a:t>
              </a:r>
              <a:r>
                <a:rPr lang="en-US" altLang="zh-CN" sz="1000" dirty="0" smtClean="0">
                  <a:solidFill>
                    <a:schemeClr val="bg1"/>
                  </a:solidFill>
                  <a:latin typeface="+mn-lt"/>
                  <a:ea typeface="+mn-ea"/>
                </a:rPr>
                <a:t>UXIE TUOZHAN</a:t>
              </a:r>
              <a:endParaRPr lang="zh-CN" altLang="en-US" sz="1000" dirty="0">
                <a:solidFill>
                  <a:schemeClr val="bg1"/>
                </a:solidFill>
              </a:endParaRPr>
            </a:p>
          </p:txBody>
        </p:sp>
        <p:sp>
          <p:nvSpPr>
            <p:cNvPr id="50" name="TextBox 49">
              <a:hlinkClick r:id="" action="ppaction://noaction"/>
            </p:cNvPr>
            <p:cNvSpPr txBox="1"/>
            <p:nvPr userDrawn="1"/>
          </p:nvSpPr>
          <p:spPr>
            <a:xfrm>
              <a:off x="275416" y="3030391"/>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读写拓展</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53" presetClass="entr" presetSubtype="16" fill="hold" nodeType="afterEffect">
                                  <p:stCondLst>
                                    <p:cond delay="250"/>
                                  </p:stCondLst>
                                  <p:childTnLst>
                                    <p:set>
                                      <p:cBhvr>
                                        <p:cTn id="12" dur="1" fill="hold">
                                          <p:stCondLst>
                                            <p:cond delay="0"/>
                                          </p:stCondLst>
                                        </p:cTn>
                                        <p:tgtEl>
                                          <p:spTgt spid="34"/>
                                        </p:tgtEl>
                                        <p:attrNameLst>
                                          <p:attrName>style.visibility</p:attrName>
                                        </p:attrNameLst>
                                      </p:cBhvr>
                                      <p:to>
                                        <p:strVal val="visible"/>
                                      </p:to>
                                    </p:set>
                                    <p:anim calcmode="lin" valueType="num">
                                      <p:cBhvr>
                                        <p:cTn id="13" dur="500" fill="hold"/>
                                        <p:tgtEl>
                                          <p:spTgt spid="34"/>
                                        </p:tgtEl>
                                        <p:attrNameLst>
                                          <p:attrName>ppt_w</p:attrName>
                                        </p:attrNameLst>
                                      </p:cBhvr>
                                      <p:tavLst>
                                        <p:tav tm="0">
                                          <p:val>
                                            <p:fltVal val="0"/>
                                          </p:val>
                                        </p:tav>
                                        <p:tav tm="100000">
                                          <p:val>
                                            <p:strVal val="#ppt_w"/>
                                          </p:val>
                                        </p:tav>
                                      </p:tavLst>
                                    </p:anim>
                                    <p:anim calcmode="lin" valueType="num">
                                      <p:cBhvr>
                                        <p:cTn id="14" dur="500" fill="hold"/>
                                        <p:tgtEl>
                                          <p:spTgt spid="34"/>
                                        </p:tgtEl>
                                        <p:attrNameLst>
                                          <p:attrName>ppt_h</p:attrName>
                                        </p:attrNameLst>
                                      </p:cBhvr>
                                      <p:tavLst>
                                        <p:tav tm="0">
                                          <p:val>
                                            <p:fltVal val="0"/>
                                          </p:val>
                                        </p:tav>
                                        <p:tav tm="100000">
                                          <p:val>
                                            <p:strVal val="#ppt_h"/>
                                          </p:val>
                                        </p:tav>
                                      </p:tavLst>
                                    </p:anim>
                                    <p:animEffect transition="in" filter="fade">
                                      <p:cBhvr>
                                        <p:cTn id="15" dur="500"/>
                                        <p:tgtEl>
                                          <p:spTgt spid="34"/>
                                        </p:tgtEl>
                                      </p:cBhvr>
                                    </p:animEffect>
                                  </p:childTnLst>
                                </p:cTn>
                              </p:par>
                              <p:par>
                                <p:cTn id="16" presetID="53" presetClass="entr" presetSubtype="16" fill="hold" nodeType="withEffect">
                                  <p:stCondLst>
                                    <p:cond delay="500"/>
                                  </p:stCondLst>
                                  <p:childTnLst>
                                    <p:set>
                                      <p:cBhvr>
                                        <p:cTn id="17" dur="1" fill="hold">
                                          <p:stCondLst>
                                            <p:cond delay="0"/>
                                          </p:stCondLst>
                                        </p:cTn>
                                        <p:tgtEl>
                                          <p:spTgt spid="44"/>
                                        </p:tgtEl>
                                        <p:attrNameLst>
                                          <p:attrName>style.visibility</p:attrName>
                                        </p:attrNameLst>
                                      </p:cBhvr>
                                      <p:to>
                                        <p:strVal val="visible"/>
                                      </p:to>
                                    </p:set>
                                    <p:anim calcmode="lin" valueType="num">
                                      <p:cBhvr>
                                        <p:cTn id="18" dur="500" fill="hold"/>
                                        <p:tgtEl>
                                          <p:spTgt spid="44"/>
                                        </p:tgtEl>
                                        <p:attrNameLst>
                                          <p:attrName>ppt_w</p:attrName>
                                        </p:attrNameLst>
                                      </p:cBhvr>
                                      <p:tavLst>
                                        <p:tav tm="0">
                                          <p:val>
                                            <p:fltVal val="0"/>
                                          </p:val>
                                        </p:tav>
                                        <p:tav tm="100000">
                                          <p:val>
                                            <p:strVal val="#ppt_w"/>
                                          </p:val>
                                        </p:tav>
                                      </p:tavLst>
                                    </p:anim>
                                    <p:anim calcmode="lin" valueType="num">
                                      <p:cBhvr>
                                        <p:cTn id="19" dur="500" fill="hold"/>
                                        <p:tgtEl>
                                          <p:spTgt spid="44"/>
                                        </p:tgtEl>
                                        <p:attrNameLst>
                                          <p:attrName>ppt_h</p:attrName>
                                        </p:attrNameLst>
                                      </p:cBhvr>
                                      <p:tavLst>
                                        <p:tav tm="0">
                                          <p:val>
                                            <p:fltVal val="0"/>
                                          </p:val>
                                        </p:tav>
                                        <p:tav tm="100000">
                                          <p:val>
                                            <p:strVal val="#ppt_h"/>
                                          </p:val>
                                        </p:tav>
                                      </p:tavLst>
                                    </p:anim>
                                    <p:animEffect transition="in" filter="fade">
                                      <p:cBhvr>
                                        <p:cTn id="20" dur="500"/>
                                        <p:tgtEl>
                                          <p:spTgt spid="44"/>
                                        </p:tgtEl>
                                      </p:cBhvr>
                                    </p:animEffect>
                                  </p:childTnLst>
                                </p:cTn>
                              </p:par>
                              <p:par>
                                <p:cTn id="21" presetID="12" presetClass="entr" presetSubtype="1" fill="hold" nodeType="withEffect">
                                  <p:stCondLst>
                                    <p:cond delay="500"/>
                                  </p:stCondLst>
                                  <p:childTnLst>
                                    <p:set>
                                      <p:cBhvr>
                                        <p:cTn id="22" dur="1" fill="hold">
                                          <p:stCondLst>
                                            <p:cond delay="0"/>
                                          </p:stCondLst>
                                        </p:cTn>
                                        <p:tgtEl>
                                          <p:spTgt spid="47"/>
                                        </p:tgtEl>
                                        <p:attrNameLst>
                                          <p:attrName>style.visibility</p:attrName>
                                        </p:attrNameLst>
                                      </p:cBhvr>
                                      <p:to>
                                        <p:strVal val="visible"/>
                                      </p:to>
                                    </p:set>
                                    <p:anim calcmode="lin" valueType="num">
                                      <p:cBhvr additive="base">
                                        <p:cTn id="23" dur="500"/>
                                        <p:tgtEl>
                                          <p:spTgt spid="47"/>
                                        </p:tgtEl>
                                        <p:attrNameLst>
                                          <p:attrName>ppt_y</p:attrName>
                                        </p:attrNameLst>
                                      </p:cBhvr>
                                      <p:tavLst>
                                        <p:tav tm="0">
                                          <p:val>
                                            <p:strVal val="#ppt_y-#ppt_h*1.125000"/>
                                          </p:val>
                                        </p:tav>
                                        <p:tav tm="100000">
                                          <p:val>
                                            <p:strVal val="#ppt_y"/>
                                          </p:val>
                                        </p:tav>
                                      </p:tavLst>
                                    </p:anim>
                                    <p:animEffect transition="in" filter="wipe(down)">
                                      <p:cBhvr>
                                        <p:cTn id="24"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en-US" sz="1600" dirty="0" smtClean="0"/>
              <a:t>单元整合</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61" r:id="rId1"/>
    <p:sldLayoutId id="2147483650" r:id="rId2"/>
    <p:sldLayoutId id="2147483651" r:id="rId3"/>
    <p:sldLayoutId id="2147483652" r:id="rId4"/>
    <p:sldLayoutId id="2147483653" r:id="rId5"/>
    <p:sldLayoutId id="2147483654" r:id="rId6"/>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4.xml"/></Relationships>
</file>

<file path=ppt/slides/_rels/slide11.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4.xml"/></Relationships>
</file>

<file path=ppt/slides/_rels/slide1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4.xml"/></Relationships>
</file>

<file path=ppt/slides/_rels/slide1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4.xml"/></Relationships>
</file>

<file path=ppt/slides/_rels/slide14.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4.xml"/></Relationships>
</file>

<file path=ppt/slides/_rels/slide15.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4.xml"/></Relationships>
</file>

<file path=ppt/slides/_rels/slide1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4.xml"/></Relationships>
</file>

<file path=ppt/slides/_rels/slide17.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4.xml"/></Relationships>
</file>

<file path=ppt/slides/_rels/slide18.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4.xml"/></Relationships>
</file>

<file path=ppt/slides/_rels/slide19.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4.xml"/></Relationships>
</file>

<file path=ppt/slides/_rels/slide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4.xml"/></Relationships>
</file>

<file path=ppt/slides/_rels/slide20.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4.xml"/></Relationships>
</file>

<file path=ppt/slides/_rels/slide21.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4.xml"/></Relationships>
</file>

<file path=ppt/slides/_rels/slide2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4.xml"/></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4.xml"/></Relationships>
</file>

<file path=ppt/slides/_rels/slide4.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4.xml"/></Relationships>
</file>

<file path=ppt/slides/_rels/slide5.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4.xml"/></Relationships>
</file>

<file path=ppt/slides/_rels/slide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4.xml"/></Relationships>
</file>

<file path=ppt/slides/_rels/slide7.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4.xml"/></Relationships>
</file>

<file path=ppt/slides/_rels/slide8.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4.xml"/></Relationships>
</file>

<file path=ppt/slides/_rels/slide9.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smtClean="0"/>
              <a:t>单元整合</a:t>
            </a:r>
            <a:endParaRPr lang="zh-CN" altLang="zh-CN" dirty="0"/>
          </a:p>
        </p:txBody>
      </p:sp>
    </p:spTree>
    <p:extLst>
      <p:ext uri="{BB962C8B-B14F-4D97-AF65-F5344CB8AC3E}">
        <p14:creationId xmlns:p14="http://schemas.microsoft.com/office/powerpoint/2010/main" xmlns="" val="591445002"/>
      </p:ext>
    </p:extLst>
  </p:cSld>
  <p:clrMapOvr>
    <a:masterClrMapping/>
  </p:clrMapOvr>
  <p:transition spd="slow">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真题再现</a:t>
            </a:r>
          </a:p>
        </p:txBody>
      </p:sp>
      <p:sp>
        <p:nvSpPr>
          <p:cNvPr id="7" name="矩形 6">
            <a:hlinkClick r:id="rId4" action="ppaction://hlinksldjump"/>
          </p:cNvPr>
          <p:cNvSpPr/>
          <p:nvPr/>
        </p:nvSpPr>
        <p:spPr>
          <a:xfrm>
            <a:off x="2250675" y="908719"/>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cs typeface="Times New Roman" panose="02020603050405020304" pitchFamily="18" charset="0"/>
              </a:rPr>
              <a:t>侯仁之发现有着</a:t>
            </a:r>
            <a:r>
              <a:rPr lang="en-US" altLang="zh-CN" sz="2200" dirty="0">
                <a:solidFill>
                  <a:srgbClr val="000000"/>
                </a:solidFill>
                <a:latin typeface="Times New Roman" panose="02020603050405020304" pitchFamily="18" charset="0"/>
                <a:cs typeface="Times New Roman" panose="02020603050405020304" pitchFamily="18" charset="0"/>
              </a:rPr>
              <a:t>800</a:t>
            </a:r>
            <a:r>
              <a:rPr lang="zh-CN" altLang="zh-CN" sz="2200" dirty="0">
                <a:solidFill>
                  <a:srgbClr val="000000"/>
                </a:solidFill>
                <a:latin typeface="Times New Roman" panose="02020603050405020304" pitchFamily="18" charset="0"/>
                <a:cs typeface="Times New Roman" panose="02020603050405020304" pitchFamily="18" charset="0"/>
              </a:rPr>
              <a:t>多年历史的卢沟桥受损严重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便强烈呼吁保护卢沟桥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禁止机动车和兽力车通行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最终使卢沟桥得到了妥善保护。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思路解析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本题主要考查把握文章结构、理解文章内容的能力。</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利用燕京大学学生的身份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不准确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他就是以这个身份来承担工作的。</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不要依靠旧书堆中的文献资料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不准确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文本第</a:t>
            </a: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段说跳出旧书堆。</a:t>
            </a: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禁止机动车和兽力车通行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的主语应是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北京市政府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07901632"/>
      </p:ext>
    </p:extLst>
  </p:cSld>
  <p:clrMapOvr>
    <a:masterClrMapping/>
  </p:clrMapOvr>
  <mc:AlternateContent xmlns:mc="http://schemas.openxmlformats.org/markup-compatibility/2006">
    <mc:Choice xmlns:p14="http://schemas.microsoft.com/office/powerpoint/2010/main" xmlns="" Requires="p14">
      <p:transition spd="slow" p14:dur="1600">
        <p:wipe dir="u"/>
      </p:transition>
    </mc:Choice>
    <mc:Fallback>
      <p:transition spd="slow">
        <p:wipe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真题再现</a:t>
            </a:r>
          </a:p>
        </p:txBody>
      </p:sp>
      <p:sp>
        <p:nvSpPr>
          <p:cNvPr id="7" name="矩形 6">
            <a:hlinkClick r:id="rId4" action="ppaction://hlinksldjump"/>
          </p:cNvPr>
          <p:cNvSpPr/>
          <p:nvPr/>
        </p:nvSpPr>
        <p:spPr>
          <a:xfrm>
            <a:off x="2250675" y="908719"/>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251413"/>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侯仁之被称为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城市的知音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这在文中体现在哪些方面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请结合文本简要分析。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思路解析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本题主要考查筛选重要信息和概括文本的能力。抓住题干中的关键词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城市的知音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城市的知音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作为文章的题目贯串全文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因此本题的答题区间比较大。结合文本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从第</a:t>
            </a:r>
            <a:r>
              <a:rPr lang="zh-CN" altLang="zh-CN" sz="2200" dirty="0">
                <a:solidFill>
                  <a:srgbClr val="000000"/>
                </a:solidFill>
                <a:latin typeface="NEU-BZ-S92"/>
                <a:cs typeface="宋体" panose="02010600030101010101" pitchFamily="2" charset="-122"/>
              </a:rPr>
              <a:t>⑥⑦⑧</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段可以概括出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侯仁之对榆林、承德、北京等许多城市进行了深入的研究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发现了它们被埋没的历史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。他对城市充满着热爱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尤其是对北京。从第</a:t>
            </a:r>
            <a:r>
              <a:rPr lang="zh-CN" altLang="zh-CN" sz="2200" dirty="0">
                <a:solidFill>
                  <a:srgbClr val="000000"/>
                </a:solidFill>
                <a:latin typeface="NEU-BZ-S92"/>
                <a:cs typeface="宋体" panose="02010600030101010101" pitchFamily="2" charset="-122"/>
              </a:rPr>
              <a:t>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段可以概括出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侯仁之积极参与城市保护工作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。从第</a:t>
            </a:r>
            <a:r>
              <a:rPr lang="zh-CN" altLang="zh-CN" sz="2200" dirty="0">
                <a:solidFill>
                  <a:srgbClr val="000000"/>
                </a:solidFill>
                <a:latin typeface="NEU-BZ-S92"/>
                <a:cs typeface="宋体" panose="02010600030101010101" pitchFamily="2" charset="-122"/>
              </a:rPr>
              <a:t>⑩</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段可以看出他对北京的热爱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他的研究让人们充分解读北京的厚重和韵味。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作为一个历史地理学家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侯仁之对北京等城市充满热爱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侯仁之对榆林、承德、北京等许多城市进行了深入的研究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发现了它们被埋没的历史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侯仁之积极参与城市保护工作。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95299199"/>
      </p:ext>
    </p:extLst>
  </p:cSld>
  <p:clrMapOvr>
    <a:masterClrMapping/>
  </p:clrMapOvr>
  <mc:AlternateContent xmlns:mc="http://schemas.openxmlformats.org/markup-compatibility/2006">
    <mc:Choice xmlns:p14="http://schemas.microsoft.com/office/powerpoint/2010/main" xmlns="" Requires="p14">
      <p:transition spd="slow" p14:dur="16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ipe(down)">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真题再现</a:t>
            </a:r>
          </a:p>
        </p:txBody>
      </p:sp>
      <p:sp>
        <p:nvSpPr>
          <p:cNvPr id="7" name="矩形 6">
            <a:hlinkClick r:id="rId4" action="ppaction://hlinksldjump"/>
          </p:cNvPr>
          <p:cNvSpPr/>
          <p:nvPr/>
        </p:nvSpPr>
        <p:spPr>
          <a:xfrm>
            <a:off x="2250675" y="908719"/>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26888"/>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本文第</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段有何作用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思路解析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本题主要考查概括重点段落的内容与作用的能力。答某一段的作用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从内容和结构两个大方面入手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先概括这段写了传主什么事情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反映了传主哪一方面的人格魅力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然后再答这段对塑造传主形象和揭示主题方面的作用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如有特殊表现手法也可提一下。此段写了侯仁之选择历史专业的原因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突出了侯仁之对国家民族命运的关注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使传主形象丰满。从结构上要答出首段与下文的关系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为下文做铺垫。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交代侯仁之选择历史专业的原因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写出了侯仁之对国家民族命运的关注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使传主形象更加丰满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体现了传记的真实性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为下文介绍侯仁之的学术研究及成就做铺垫。</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93650063"/>
      </p:ext>
    </p:extLst>
  </p:cSld>
  <p:clrMapOvr>
    <a:masterClrMapping/>
  </p:clrMapOvr>
  <mc:AlternateContent xmlns:mc="http://schemas.openxmlformats.org/markup-compatibility/2006">
    <mc:Choice xmlns:p14="http://schemas.microsoft.com/office/powerpoint/2010/main" xmlns="" Requires="p14">
      <p:transition spd="slow" p14:dur="16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真题再现</a:t>
            </a:r>
          </a:p>
        </p:txBody>
      </p:sp>
      <p:sp>
        <p:nvSpPr>
          <p:cNvPr id="7" name="矩形 6">
            <a:hlinkClick r:id="rId4" action="ppaction://hlinksldjump"/>
          </p:cNvPr>
          <p:cNvSpPr/>
          <p:nvPr/>
        </p:nvSpPr>
        <p:spPr>
          <a:xfrm>
            <a:off x="2250675" y="908719"/>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198222"/>
            <a:ext cx="8128000" cy="57261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请结合全文分析侯仁之取得成就的自身因素主要有哪些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并就其中一个方面联系现实谈谈对你的启示。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思路解析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本题主要考查从不同的角度和层面发掘文本所反映的人生价值和时代精神的能力。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结合文本分析侯仁之取得成就的自身原因有哪些时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我们可以透过作者交代的信息进行深层次的分析概括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从而得出对国家民族深沉的爱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富有创新精神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有打破旧传统的勇气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注重实地考察的研究方法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进而上升到强烈的社会责任感和积极关注现实的精神这一层面。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就其中一方面联系现实谈启示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前提是由文本而发。解答时必须注意限制性条件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围绕限制性的内容指向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联系现实进行分析阐释。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对国家民族深沉的爱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富有创新精神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有打破旧传统的勇气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注重实地考察的研究方法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强烈的社会责任感和积极关注现实的精神。</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96700527"/>
      </p:ext>
    </p:extLst>
  </p:cSld>
  <p:clrMapOvr>
    <a:masterClrMapping/>
  </p:clrMapOvr>
  <mc:AlternateContent xmlns:mc="http://schemas.openxmlformats.org/markup-compatibility/2006">
    <mc:Choice xmlns:p14="http://schemas.microsoft.com/office/powerpoint/2010/main" xmlns="" Requires="p14">
      <p:transition spd="slow" p14:dur="1600">
        <p:strips dir="ru"/>
      </p:transition>
    </mc:Choice>
    <mc:Fallback>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wipe(down)">
                                      <p:cBhvr>
                                        <p:cTn id="10" dur="500"/>
                                        <p:tgtEl>
                                          <p:spTgt spid="3">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wipe(down)">
                                      <p:cBhvr>
                                        <p:cTn id="13" dur="500"/>
                                        <p:tgtEl>
                                          <p:spTgt spid="3">
                                            <p:txEl>
                                              <p:pRg st="3" end="3"/>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Effect transition="in" filter="wipe(down)">
                                      <p:cBhvr>
                                        <p:cTn id="18"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5" y="908719"/>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写作指导</a:t>
            </a:r>
          </a:p>
        </p:txBody>
      </p:sp>
      <p:sp>
        <p:nvSpPr>
          <p:cNvPr id="3" name="矩形 2"/>
          <p:cNvSpPr>
            <a:spLocks noChangeAspect="1"/>
          </p:cNvSpPr>
          <p:nvPr/>
        </p:nvSpPr>
        <p:spPr>
          <a:xfrm>
            <a:off x="508000" y="1701069"/>
            <a:ext cx="8128000" cy="370986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技法点拨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本单元写作训练对应的是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表达交流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部分《想象世界　学习虚构》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属于文章构思、选材方面的知识。想象是人脑对已储存的表象加工改造成新形象的过程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是人类不可或缺的能力。当我们读到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日出江花红胜火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春来江水绿如蓝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的词句时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眼前就会出现一幅色彩绚丽的江南春景图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当我们听着那如泣如诉的古筝独奏《苏武牧羊》时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眼前仿佛出现了那衰草连天的草原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苏武正怀抱符节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步履维艰地向前走着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面对着黑板上的一个圆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我们可以把它想象为我们所生活的星球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89187987"/>
      </p:ext>
    </p:extLst>
  </p:cSld>
  <p:clrMapOvr>
    <a:masterClrMapping/>
  </p:clrMapOvr>
  <mc:AlternateContent xmlns:mc="http://schemas.openxmlformats.org/markup-compatibility/2006">
    <mc:Choice xmlns:p14="http://schemas.microsoft.com/office/powerpoint/2010/main" xmlns="" Requires="p14">
      <p:transition spd="slow" p14:dur="1600">
        <p:wipe dir="u"/>
      </p:transition>
    </mc:Choice>
    <mc:Fallback>
      <p:transition spd="slow">
        <p:wipe dir="u"/>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5" y="908719"/>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写作指导</a:t>
            </a:r>
          </a:p>
        </p:txBody>
      </p:sp>
      <p:sp>
        <p:nvSpPr>
          <p:cNvPr id="3" name="矩形 2"/>
          <p:cNvSpPr>
            <a:spLocks noChangeAspect="1"/>
          </p:cNvSpPr>
          <p:nvPr/>
        </p:nvSpPr>
        <p:spPr>
          <a:xfrm>
            <a:off x="508000" y="1308655"/>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想象虚构性的作文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大致可分为两类。一类是把现实生活典型化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就是把生活中的素材集中、概括、加工提炼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正如鲁迅先生所说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人物的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嘴在浙江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脸在北京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衣服在山西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是一个拼凑起来的角色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。课本上的例文《程序控制的丈夫》就属于这一类。一类是科学幻想的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以一定的科学知识为基础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大胆想象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如外星人、时空隧道、记忆移植等等。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在写作中为了更好地反映生活本质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更好地表现主题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在经得起推敲的前提下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可以进行合理虚构。记叙文里的真实应该是艺术的真实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这种真实源于生活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又高于生活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它是从生活中提炼出来的。这个提炼的过程就是艺术化的过程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它决定了记叙文的艺术性。因此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我们在写记叙文时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应该对材料进行加工处理。有时只要细节真实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整体情节虚构也无妨。虚构的方法大致有如下两种</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56938509"/>
      </p:ext>
    </p:extLst>
  </p:cSld>
  <p:clrMapOvr>
    <a:masterClrMapping/>
  </p:clrMapOvr>
  <mc:AlternateContent xmlns:mc="http://schemas.openxmlformats.org/markup-compatibility/2006">
    <mc:Choice xmlns:p14="http://schemas.microsoft.com/office/powerpoint/2010/main" xmlns="" Requires="p14">
      <p:transition spd="slow" p14:dur="1600">
        <p:checker/>
      </p:transition>
    </mc:Choice>
    <mc:Fallback>
      <p:transition spd="slow">
        <p:checker/>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5" y="908719"/>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写作指导</a:t>
            </a:r>
          </a:p>
        </p:txBody>
      </p:sp>
      <p:sp>
        <p:nvSpPr>
          <p:cNvPr id="3" name="矩形 2"/>
          <p:cNvSpPr>
            <a:spLocks noChangeAspect="1"/>
          </p:cNvSpPr>
          <p:nvPr/>
        </p:nvSpPr>
        <p:spPr>
          <a:xfrm>
            <a:off x="508000" y="1441956"/>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一、移花接木法。在真人真事的基础上改造、拼接、更换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将几个人的特点融于一个人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或将几件事的情节剪辑组合为一件事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或将发生在不同时段性质相同或相反的事剪辑到一个相对集中的时间内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使人物与事件更具典型性。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二、添枝加叶法。真实的事件本身简单、平淡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或只是一个轮廓、梗概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可以此为基本框架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展开想象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补充细节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使人物形象血肉丰满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使事情具体、曲折、生动。首先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要在真实事件的基础上展开想象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应该在原材料的主干上丰富细节、展现形象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切忌离开材料节外生枝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喧宾夺主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从而导致失去真实性。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当然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虚构也应当注意贴近生活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有生活的基础和真实的情感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切忌痴人说梦、闭门造车。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98915162"/>
      </p:ext>
    </p:extLst>
  </p:cSld>
  <p:clrMapOvr>
    <a:masterClrMapping/>
  </p:clrMapOvr>
  <mc:AlternateContent xmlns:mc="http://schemas.openxmlformats.org/markup-compatibility/2006">
    <mc:Choice xmlns:p14="http://schemas.microsoft.com/office/powerpoint/2010/main" xmlns="" Requires="p14">
      <p:transition spd="slow" p14:dur="1600">
        <p:wipe dir="r"/>
      </p:transition>
    </mc:Choice>
    <mc:Fallback>
      <p:transition spd="slow">
        <p:wipe dir="r"/>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5" y="908719"/>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写作指导</a:t>
            </a:r>
          </a:p>
        </p:txBody>
      </p:sp>
      <p:sp>
        <p:nvSpPr>
          <p:cNvPr id="2" name="矩形 1"/>
          <p:cNvSpPr>
            <a:spLocks noChangeAspect="1"/>
          </p:cNvSpPr>
          <p:nvPr/>
        </p:nvSpPr>
        <p:spPr>
          <a:xfrm>
            <a:off x="508000" y="2310467"/>
            <a:ext cx="8128000" cy="249106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范文赏析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喜爱并走进阳光的人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阴影会更引人注目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但他朝阳的一面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总在反射着亮光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害怕并躲避阳光的人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阴影会躲过人的眼睛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但他本人的整个存在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也裹在一片灰黑色之中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杜运燮《光和影》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有删节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。你读了这些诗句之后有什么想法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请你体会其中的意义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走进阳光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为话题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写一篇作文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题目自拟。不少于</a:t>
            </a:r>
            <a:r>
              <a:rPr lang="en-US" altLang="zh-CN" sz="2200" dirty="0">
                <a:solidFill>
                  <a:srgbClr val="000000"/>
                </a:solidFill>
                <a:latin typeface="Times New Roman" panose="02020603050405020304" pitchFamily="18" charset="0"/>
                <a:cs typeface="Times New Roman" panose="02020603050405020304" pitchFamily="18" charset="0"/>
              </a:rPr>
              <a:t>800</a:t>
            </a:r>
            <a:r>
              <a:rPr lang="zh-CN" altLang="zh-CN" sz="2200" dirty="0">
                <a:solidFill>
                  <a:srgbClr val="000000"/>
                </a:solidFill>
                <a:latin typeface="Times New Roman" panose="02020603050405020304" pitchFamily="18" charset="0"/>
                <a:cs typeface="Times New Roman" panose="02020603050405020304" pitchFamily="18" charset="0"/>
              </a:rPr>
              <a:t>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98107983"/>
      </p:ext>
    </p:extLst>
  </p:cSld>
  <p:clrMapOvr>
    <a:masterClrMapping/>
  </p:clrMapOvr>
  <mc:AlternateContent xmlns:mc="http://schemas.openxmlformats.org/markup-compatibility/2006">
    <mc:Choice xmlns:p14="http://schemas.microsoft.com/office/powerpoint/2010/main" xmlns="" Requires="p14">
      <p:transition spd="slow" p14:dur="1600">
        <p:pull dir="u"/>
      </p:transition>
    </mc:Choice>
    <mc:Fallback>
      <p:transition spd="slow">
        <p:pull dir="u"/>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5" y="908719"/>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写作指导</a:t>
            </a:r>
          </a:p>
        </p:txBody>
      </p:sp>
      <p:sp>
        <p:nvSpPr>
          <p:cNvPr id="3" name="矩形 2"/>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例文</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走进阳光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直面人生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当落日的余晖还未收回它最后一道光芒的时候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我看见帕特农神庙在众神的山顶优雅地矗立。白色的大理石柱已投下了最浓重的阴影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而在另一边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屋脊的每一道纹饰都反照着夕阳的律动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恍如镀金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恍如神话庄严的序曲。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这是所有伟大的建筑所共享的美妙时刻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阳光与阴影奏出和谐的旋律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告诉我们光荣背后的阴影和不朽的亮光。而我坚信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只有走进阳光的人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才能接受人生的洗礼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而阳光将铸成他能够投下阴影的不朽高度。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41279693"/>
      </p:ext>
    </p:extLst>
  </p:cSld>
  <p:clrMapOvr>
    <a:masterClrMapping/>
  </p:clrMapOvr>
  <mc:AlternateContent xmlns:mc="http://schemas.openxmlformats.org/markup-compatibility/2006">
    <mc:Choice xmlns:p14="http://schemas.microsoft.com/office/powerpoint/2010/main" xmlns="" Requires="p14">
      <p:transition spd="slow" p14:dur="1600">
        <p:split orient="vert" dir="in"/>
      </p:transition>
    </mc:Choice>
    <mc:Fallback>
      <p:transition spd="slow">
        <p:split orient="vert" dir="in"/>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5" y="908719"/>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写作指导</a:t>
            </a:r>
          </a:p>
        </p:txBody>
      </p:sp>
      <p:sp>
        <p:nvSpPr>
          <p:cNvPr id="2" name="矩形 1"/>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现实世界里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大多数人安然坐守在黑压压的观众席上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远远观望舞台上的悲欢离合。演员在聚光灯下投入生死的激情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而观众只漠然。他们以别人的生活为生活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用别人的生命装点自己的人生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他们安全、安然而且安心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他们不必经受一切暴风雨的考验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只偶尔发出一声叹惋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终又没于黑暗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但我更愿把掌声送给舞台上的演出者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他们以自己的生活为柴薪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以心灵的体验为引子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照亮了自己平凡而短促的一生。虽然人性之恶在阳光的灼烤之下暴露无遗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虽然他们退无可退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在人生的舞台上念着没有剧本的对白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但生命的价值不在于那些美妙的幻象与阴影中的残缺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生命是整个舞台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在真真切切的体验之中幕起又幕落。</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99662509"/>
      </p:ext>
    </p:extLst>
  </p:cSld>
  <p:clrMapOvr>
    <a:masterClrMapping/>
  </p:clrMapOvr>
  <mc:AlternateContent xmlns:mc="http://schemas.openxmlformats.org/markup-compatibility/2006">
    <mc:Choice xmlns:p14="http://schemas.microsoft.com/office/powerpoint/2010/main" xmlns="" Requires="p14">
      <p:transition spd="slow" p14:dur="1600">
        <p:checker dir="vert"/>
      </p:transition>
    </mc:Choice>
    <mc:Fallback>
      <p:transition spd="slow">
        <p:checker dir="vert"/>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考点对接</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908719"/>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203333"/>
            <a:ext cx="8128000" cy="57261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本单元学习的是中外演讲辞。古往今来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许多思想家、政治家、文学家、科学家和社会活动家都非常善于演讲。随着社会的变革和时代的发展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演讲也越来越受到人们的重视。在中学阶段学习演讲的技巧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体会演讲的魅力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提高演讲的能力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有助于我们更好地展示自己的才华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发挥自己的个性和潜能。演讲辞具有以下三个特点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针对性。演讲是一种社会活动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是用于公众场合的宣传形式。它为了以思想、感情、事例和理论来晓谕听众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打动听众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征服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听众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必须要有现实的针对性。所谓针对性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首先是作者提出的问题是听众所关心的问题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评论和论辩要有雄辩的逻辑力量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要能让听众心悦诚服地接受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才能达到应有的社会效果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其次是要懂得听众有不同的对象和不同的层次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而公众场合也有不同的类型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如党团集会、专业性会议、服务性俱乐部、学校、社会团体、宗教团体、各类竞赛场合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写作时要根据不同场合和不同对象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为听众设计不同的演讲内容。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89121501"/>
      </p:ext>
    </p:extLst>
  </p:cSld>
  <p:clrMapOvr>
    <a:masterClrMapping/>
  </p:clrMapOvr>
  <mc:AlternateContent xmlns:mc="http://schemas.openxmlformats.org/markup-compatibility/2006">
    <mc:Choice xmlns:p14="http://schemas.microsoft.com/office/powerpoint/2010/main" xmlns="" Requires="p14">
      <p:transition spd="slow" p14:dur="2000">
        <p:cover dir="d"/>
      </p:transition>
    </mc:Choice>
    <mc:Fallback>
      <p:transition spd="slow">
        <p:cover dir="d"/>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5" y="908719"/>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写作指导</a:t>
            </a:r>
          </a:p>
        </p:txBody>
      </p:sp>
      <p:sp>
        <p:nvSpPr>
          <p:cNvPr id="3" name="矩形 2"/>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我想到凡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高笔下永不褪色的向日葵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每一道深深浅浅的橙黄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就是那金灿灿的阳光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亦是它落下的阴影。凡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高的生命仿佛穿行在光明与黑暗的两极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粗粝的人世使他刺痛、狂乱、抑郁成魔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而在另一面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他又是最温驯脆弱的孩子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赤脚走过金色的麦田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又在紫色的星空下入梦。他是认真活过的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用一颗敏感赤诚的心迎接每一缕滑过指尖的阳光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留在他的油画里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那么真切。所以阳光即生命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即使刺目、狂热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即使让我们终其一生都必须拖着长长的影子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然而除了走进它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我们别无选择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因为人生在此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我们都在此。</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4825409"/>
      </p:ext>
    </p:extLst>
  </p:cSld>
  <p:clrMapOvr>
    <a:masterClrMapping/>
  </p:clrMapOvr>
  <mc:AlternateContent xmlns:mc="http://schemas.openxmlformats.org/markup-compatibility/2006">
    <mc:Choice xmlns:p14="http://schemas.microsoft.com/office/powerpoint/2010/main" xmlns="" Requires="p14">
      <p:transition spd="slow" p14:dur="1600">
        <p:pull dir="ld"/>
      </p:transition>
    </mc:Choice>
    <mc:Fallback>
      <p:transition spd="slow">
        <p:pull dir="ld"/>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5" y="908719"/>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写作指导</a:t>
            </a:r>
          </a:p>
        </p:txBody>
      </p:sp>
      <p:sp>
        <p:nvSpPr>
          <p:cNvPr id="2" name="矩形 1"/>
          <p:cNvSpPr>
            <a:spLocks noChangeAspect="1"/>
          </p:cNvSpPr>
          <p:nvPr/>
        </p:nvSpPr>
        <p:spPr>
          <a:xfrm>
            <a:off x="508000" y="1323723"/>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收回目光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我看见许多低头走路的人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阳光在他们身后紧紧相随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但他们太卑微、太怯懦了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不敢抬头望一望那高悬头上的生命之源。我愿把它称作真理与智慧。伟大的作家即使遗世独立、幽居孤处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在其阴暗的书房中必有满泻的阳光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那是追求真理的信念与勇气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在阴影中愈发灿烂夺目。我想到了但丁在《神曲》中的警句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进入此门必须抛开一切疑惧。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铭刻在地狱永劫之门上的箴言却仿佛是追求真理的誓言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掷地有声。是的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行走在阳光下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必投下阴影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但在迷惘与黑暗中挣扎的灵魂啊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更需要在人生的旅途中追寻阳光与真理的脚步。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走在阳光下的人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我赞美你面庞上反射的光芒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也赞美你身后坚实的阴影。它们告诉我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人生在我们脚下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也在我们直面它的勇气中。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91608261"/>
      </p:ext>
    </p:extLst>
  </p:cSld>
  <p:clrMapOvr>
    <a:masterClrMapping/>
  </p:clrMapOvr>
  <mc:AlternateContent xmlns:mc="http://schemas.openxmlformats.org/markup-compatibility/2006">
    <mc:Choice xmlns:p14="http://schemas.microsoft.com/office/powerpoint/2010/main" xmlns="" Requires="p14">
      <p:transition spd="slow" p14:dur="1600">
        <p:strips dir="rd"/>
      </p:transition>
    </mc:Choice>
    <mc:Fallback>
      <p:transition spd="slow">
        <p:strips dir="rd"/>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5" y="908719"/>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写作指导</a:t>
            </a:r>
          </a:p>
        </p:txBody>
      </p:sp>
      <p:sp>
        <p:nvSpPr>
          <p:cNvPr id="3" name="矩形 2"/>
          <p:cNvSpPr>
            <a:spLocks noChangeAspect="1"/>
          </p:cNvSpPr>
          <p:nvPr/>
        </p:nvSpPr>
        <p:spPr>
          <a:xfrm>
            <a:off x="508000" y="2716732"/>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剖析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这是一篇立意深刻的作文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文章紧扣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走进阳光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这个话题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以戏剧演员和凡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高的例子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阐释了只有勇敢的人才敢于直面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阳光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下自己的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影子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敢于面对生活中的不幸。文章抛开一般泛泛的议论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字里行间充满了对勇敢者的赞颂之情。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93954239"/>
      </p:ext>
    </p:extLst>
  </p:cSld>
  <p:clrMapOvr>
    <a:masterClrMapping/>
  </p:clrMapOvr>
  <mc:AlternateContent xmlns:mc="http://schemas.openxmlformats.org/markup-compatibility/2006">
    <mc:Choice xmlns:p14="http://schemas.microsoft.com/office/powerpoint/2010/main" xmlns="" Requires="p14">
      <p:transition spd="slow" p14:dur="1600">
        <p:pull/>
      </p:transition>
    </mc:Choice>
    <mc:Fallback>
      <p:transition spd="slow">
        <p:pull/>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考点对接</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真题再现</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908719"/>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319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可讲性。演讲的本质在于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而不在于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为辅。由于演讲要诉诸口头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拟稿时必须以易说能讲为前提。如果说有些文章和作品主要通过阅读欣赏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领略其中意义和情味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演讲稿的要求则是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上口入耳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。一篇好的演讲稿对演讲者来说要可讲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对听讲者来说应好听。因此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演讲稿写成之后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作者最好能通过试讲或默念加以检查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凡是讲不顺口之处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如句子过长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均应修改与调整。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鼓动性。演讲是一门艺术。好的演讲自有一种激发听众情绪、赢得听众好感的鼓动性。要做到这一点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首先要依靠演讲稿思想内容的丰富、深刻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见解精辟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有独到之处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发人深思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语言表达形象、生动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富有感染力。如果演讲稿写得平淡无味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毫无新意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即使在现场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得再卖力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效果也不会好。</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17949462"/>
      </p:ext>
    </p:extLst>
  </p:cSld>
  <p:clrMapOvr>
    <a:masterClrMapping/>
  </p:clrMapOvr>
  <mc:AlternateContent xmlns:mc="http://schemas.openxmlformats.org/markup-compatibility/2006">
    <mc:Choice xmlns:p14="http://schemas.microsoft.com/office/powerpoint/2010/main" xmlns="" Requires="p14">
      <p:transition spd="slow" p14:dur="2000">
        <p:pull dir="lu"/>
      </p:transition>
    </mc:Choice>
    <mc:Fallback>
      <p:transition spd="slow">
        <p:pull dir="lu"/>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真题再现</a:t>
            </a:r>
          </a:p>
        </p:txBody>
      </p:sp>
      <p:sp>
        <p:nvSpPr>
          <p:cNvPr id="7" name="矩形 6">
            <a:hlinkClick r:id="rId4" action="ppaction://hlinksldjump"/>
          </p:cNvPr>
          <p:cNvSpPr/>
          <p:nvPr/>
        </p:nvSpPr>
        <p:spPr>
          <a:xfrm>
            <a:off x="2250675" y="908719"/>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16205"/>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辽宁高考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侯仁之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城市的知音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1932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二八淞沪抗战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以失败告终</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岁的侯仁之在苦闷中彷徨。弟弟侯硕之的一句话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让他下定决心放弃曾想从事的医学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投考历史专业。弟弟的那句话是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只能给个人看病。学历史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可给社会治病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侯仁之考取燕京大学历史专业。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1937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年抗战爆发后北平沦陷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燕京大学成为沟通沦陷区、解放区和大后方的秘密通道。当时正在读研究生的侯仁之承担了将爱国学生送往解放区或大后方的工作。抗战胜利一年后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侯仁之前往英国利物浦大学求学。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在英国期间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侯仁之逐渐接受了历史地理学的理念。他意识到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沿革地理存在明显的局限性。</a:t>
            </a:r>
            <a:r>
              <a:rPr lang="en-US" altLang="zh-CN" sz="2200" dirty="0">
                <a:solidFill>
                  <a:srgbClr val="000000"/>
                </a:solidFill>
                <a:latin typeface="Times New Roman" panose="02020603050405020304" pitchFamily="18" charset="0"/>
                <a:cs typeface="Times New Roman" panose="02020603050405020304" pitchFamily="18" charset="0"/>
              </a:rPr>
              <a:t>1949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侯仁之学成归国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并将历史地理学引入中国。从此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一个新的、科学的历史地理学学科逐步建立起来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侯仁之成为公认的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中国历史地理学第一人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46659966"/>
      </p:ext>
    </p:extLst>
  </p:cSld>
  <p:clrMapOvr>
    <a:masterClrMapping/>
  </p:clrMapOvr>
  <mc:AlternateContent xmlns:mc="http://schemas.openxmlformats.org/markup-compatibility/2006">
    <mc:Choice xmlns:p14="http://schemas.microsoft.com/office/powerpoint/2010/main" xmlns="" Requires="p14">
      <p:transition spd="slow" p14:dur="1600">
        <p:pull dir="ru"/>
      </p:transition>
    </mc:Choice>
    <mc:Fallback>
      <p:transition spd="slow">
        <p:pull dir="ru"/>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真题再现</a:t>
            </a:r>
          </a:p>
        </p:txBody>
      </p:sp>
      <p:sp>
        <p:nvSpPr>
          <p:cNvPr id="7" name="矩形 6">
            <a:hlinkClick r:id="rId4" action="ppaction://hlinksldjump"/>
          </p:cNvPr>
          <p:cNvSpPr/>
          <p:nvPr/>
        </p:nvSpPr>
        <p:spPr>
          <a:xfrm>
            <a:off x="2250675" y="908719"/>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617129"/>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要搞好历史地理学的研究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大量的实地调查必不可少。在张家口考察期间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侯仁之发现一段长城与众不同。深感疑惑的侯仁之回来后立刻查资料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最终确认这是明后期沿着长城开设的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。如今这种贸易已消失在历史中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却由遗留的建筑记录下来。从此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他的研究兴趣由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转向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而野外考察和考古研究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也成为贯串他学术生涯的重要内容。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en-US" altLang="zh-CN" sz="2200" dirty="0">
                <a:solidFill>
                  <a:srgbClr val="000000"/>
                </a:solidFill>
                <a:latin typeface="Times New Roman" panose="02020603050405020304" pitchFamily="18" charset="0"/>
                <a:cs typeface="Times New Roman" panose="02020603050405020304" pitchFamily="18" charset="0"/>
              </a:rPr>
              <a:t>1958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侯仁之开始了沙漠研究。当时有人认为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沙漠地区不仅文献资料少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而且调查访问都很困难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难以开展历史地理研究。侯仁之反驳道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必须勇敢打破旧传统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坚决走出小书房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跳出旧书堆。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此后数年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侯仁之多次奔赴西北沙漠进行考察。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86912424"/>
      </p:ext>
    </p:extLst>
  </p:cSld>
  <p:clrMapOvr>
    <a:masterClrMapping/>
  </p:clrMapOvr>
  <mc:AlternateContent xmlns:mc="http://schemas.openxmlformats.org/markup-compatibility/2006">
    <mc:Choice xmlns:p14="http://schemas.microsoft.com/office/powerpoint/2010/main" xmlns="" Requires="p14">
      <p:transition spd="slow" p14:dur="1600">
        <p:wipe dir="r"/>
      </p:transition>
    </mc:Choice>
    <mc:Fallback>
      <p:transition spd="slow">
        <p:wipe dir="r"/>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真题再现</a:t>
            </a:r>
          </a:p>
        </p:txBody>
      </p:sp>
      <p:sp>
        <p:nvSpPr>
          <p:cNvPr id="7" name="矩形 6">
            <a:hlinkClick r:id="rId4" action="ppaction://hlinksldjump"/>
          </p:cNvPr>
          <p:cNvSpPr/>
          <p:nvPr/>
        </p:nvSpPr>
        <p:spPr>
          <a:xfrm>
            <a:off x="2250675" y="908719"/>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426888"/>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⑥</a:t>
            </a:r>
            <a:r>
              <a:rPr lang="en-US" altLang="zh-CN" sz="2200" dirty="0">
                <a:solidFill>
                  <a:srgbClr val="000000"/>
                </a:solidFill>
                <a:latin typeface="Times New Roman" panose="02020603050405020304" pitchFamily="18" charset="0"/>
                <a:cs typeface="Times New Roman" panose="02020603050405020304" pitchFamily="18" charset="0"/>
              </a:rPr>
              <a:t>1964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年夏天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侯仁之在陕北榆林附近的沙漠中考察统万城。统万城是</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世纪一个少数民族小王朝的都城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已在沙漠中沉寂了千年。经过细致的调查研究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侯仁之得出结论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统万城的沙化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是人类不合理活动的结果。那时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人们普遍认为西北沙漠中很多古城被废弃是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大漠流沙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造成的。而侯仁之却证明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肤浅的广为流传的错误观点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人类活动才是造成沙化的主要原因。这直接为后来人们治理沙漠打下了认识基础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侯仁之也因此成为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沙漠历史地理研究的先驱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⑦</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在这次考察中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侯仁之还纠正了一个普遍的说法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榆林三迁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即榆林因流沙侵袭而被迫三次南迁。侯仁之证实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榆林不仅没有三迁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反而在原址五次扩展。古城榆林终于明晰了自己的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52711447"/>
      </p:ext>
    </p:extLst>
  </p:cSld>
  <p:clrMapOvr>
    <a:masterClrMapping/>
  </p:clrMapOvr>
  <mc:AlternateContent xmlns:mc="http://schemas.openxmlformats.org/markup-compatibility/2006">
    <mc:Choice xmlns:p14="http://schemas.microsoft.com/office/powerpoint/2010/main" xmlns="" Requires="p14">
      <p:transition spd="slow" p14:dur="1600">
        <p:pull dir="r"/>
      </p:transition>
    </mc:Choice>
    <mc:Fallback>
      <p:transition spd="slow">
        <p:pull dir="r"/>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真题再现</a:t>
            </a:r>
          </a:p>
        </p:txBody>
      </p:sp>
      <p:sp>
        <p:nvSpPr>
          <p:cNvPr id="7" name="矩形 6">
            <a:hlinkClick r:id="rId4" action="ppaction://hlinksldjump"/>
          </p:cNvPr>
          <p:cNvSpPr/>
          <p:nvPr/>
        </p:nvSpPr>
        <p:spPr>
          <a:xfrm>
            <a:off x="2250675" y="908719"/>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234490"/>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⑧</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在学术生涯中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侯仁之梳理过脉络的城市有很多。承德、临淄、邯郸、芜湖、敦煌</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在侯仁之的慧眼下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一个个城市的前世今生或者得以浮现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或者更加丰满。他对许多城市做了深入的研究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充满着热爱。对他而言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北京有着更重要的意义。侯仁之曾说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我对北京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是知之愈深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爱之弥坚。</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侯仁之在北京定居</a:t>
            </a:r>
            <a:r>
              <a:rPr lang="en-US" altLang="zh-CN" sz="2200" dirty="0">
                <a:solidFill>
                  <a:srgbClr val="000000"/>
                </a:solidFill>
                <a:latin typeface="Times New Roman" panose="02020603050405020304" pitchFamily="18" charset="0"/>
                <a:cs typeface="Times New Roman" panose="02020603050405020304" pitchFamily="18" charset="0"/>
              </a:rPr>
              <a:t>60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为北京倾注了大量心血。比如有</a:t>
            </a:r>
            <a:r>
              <a:rPr lang="en-US" altLang="zh-CN" sz="2200" dirty="0">
                <a:solidFill>
                  <a:srgbClr val="000000"/>
                </a:solidFill>
                <a:latin typeface="Times New Roman" panose="02020603050405020304" pitchFamily="18" charset="0"/>
                <a:cs typeface="Times New Roman" panose="02020603050405020304" pitchFamily="18" charset="0"/>
              </a:rPr>
              <a:t>800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多年历史的卢沟桥在</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80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年代还是进京要道。卡车、拖拉机往来穿梭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卢沟桥受损严重。侯仁之对此心急如焚。他写了《保护卢沟桥刻不容缓》一文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发表在《北京日报》上。</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北京市政府决定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卢沟桥禁止机动车与兽力车通行。如今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经过多次整修的卢沟桥已经得到妥善保护。侯仁之最为人所知的壮举是保护莲花池。正是因为他的积极奔走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原本要建在莲花池上的北京西客站主楼东移了</a:t>
            </a:r>
            <a:r>
              <a:rPr lang="en-US" altLang="zh-CN" sz="2200" dirty="0">
                <a:solidFill>
                  <a:srgbClr val="000000"/>
                </a:solidFill>
                <a:latin typeface="Times New Roman" panose="02020603050405020304" pitchFamily="18" charset="0"/>
                <a:cs typeface="Times New Roman" panose="02020603050405020304" pitchFamily="18" charset="0"/>
              </a:rPr>
              <a:t>100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先有莲花池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后有北京城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北京城的血脉得以保留。</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47127304"/>
      </p:ext>
    </p:extLst>
  </p:cSld>
  <p:clrMapOvr>
    <a:masterClrMapping/>
  </p:clrMapOvr>
  <mc:AlternateContent xmlns:mc="http://schemas.openxmlformats.org/markup-compatibility/2006">
    <mc:Choice xmlns:p14="http://schemas.microsoft.com/office/powerpoint/2010/main" xmlns="" Requires="p14">
      <p:transition spd="slow" p14:dur="1600">
        <p:cut/>
      </p:transition>
    </mc:Choice>
    <mc:Fallback>
      <p:transition spd="slow">
        <p:cut/>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真题再现</a:t>
            </a:r>
          </a:p>
        </p:txBody>
      </p:sp>
      <p:sp>
        <p:nvSpPr>
          <p:cNvPr id="7" name="矩形 6">
            <a:hlinkClick r:id="rId4" action="ppaction://hlinksldjump"/>
          </p:cNvPr>
          <p:cNvSpPr/>
          <p:nvPr/>
        </p:nvSpPr>
        <p:spPr>
          <a:xfrm>
            <a:off x="2250675" y="908719"/>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⑩</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与他的研究相比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这些事还只能算作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信手为之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。在几十年的学术生涯里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他以历史地理学的眼光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解决了北京城市起源、城址转移、城市发展的特点及其客观规律等关键性问题。可以毫不夸张地说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如果没有侯仁之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人们可能无法充分解读北京的厚重和韵味。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摘编自高毅哲《侯仁之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城市的知音》</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55657890"/>
      </p:ext>
    </p:extLst>
  </p:cSld>
  <p:clrMapOvr>
    <a:masterClrMapping/>
  </p:clrMapOvr>
  <mc:AlternateContent xmlns:mc="http://schemas.openxmlformats.org/markup-compatibility/2006">
    <mc:Choice xmlns:p14="http://schemas.microsoft.com/office/powerpoint/2010/main" xmlns="" Requires="p14">
      <p:transition spd="slow" p14:dur="1600">
        <p:checker dir="vert"/>
      </p:transition>
    </mc:Choice>
    <mc:Fallback>
      <p:transition spd="slow">
        <p:checker dir="vert"/>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考点对接</a:t>
            </a:r>
          </a:p>
        </p:txBody>
      </p:sp>
      <p:sp>
        <p:nvSpPr>
          <p:cNvPr id="6" name="矩形 5">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真题再现</a:t>
            </a:r>
          </a:p>
        </p:txBody>
      </p:sp>
      <p:sp>
        <p:nvSpPr>
          <p:cNvPr id="7" name="矩形 6">
            <a:hlinkClick r:id="rId4" action="ppaction://hlinksldjump"/>
          </p:cNvPr>
          <p:cNvSpPr/>
          <p:nvPr/>
        </p:nvSpPr>
        <p:spPr>
          <a:xfrm>
            <a:off x="2250675" y="908719"/>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写作指导</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238541"/>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下列对传记有关内容的分析和概括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最恰当的两项是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本文记述了侯仁之的求学经历、科研历程、丰富的学术成果和深远的社会影响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展现了一位著名的历史地理学家的爱国情怀和学者本色。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国家兴亡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匹夫有责。抗战期间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侯仁之身处沦陷区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利用燕京大学学生的身份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将爱国学生输送到解放区或大后方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为抗战做出了巨大贡献。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在对张家口长城的考察研究中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侯仁之切实认识到野外考察在历史地理学中的重要价值。这次考察使他的研究兴趣由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历史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转向了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侯仁之主张沙漠研究要走出小书房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走进现场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不要依靠旧书堆中的文献资料。他在陕北榆林附近沙漠的考察研究纠正了人们的错误认识。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4130707"/>
      </p:ext>
    </p:extLst>
  </p:cSld>
  <p:clrMapOvr>
    <a:masterClrMapping/>
  </p:clrMapOvr>
  <mc:AlternateContent xmlns:mc="http://schemas.openxmlformats.org/markup-compatibility/2006">
    <mc:Choice xmlns:p14="http://schemas.microsoft.com/office/powerpoint/2010/main" xmlns="" Requires="p14">
      <p:transition spd="slow" p14:dur="1600">
        <p:split orient="vert" dir="in"/>
      </p:transition>
    </mc:Choice>
    <mc:Fallback>
      <p:transition spd="slow">
        <p:split orient="vert" dir="in"/>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150</TotalTime>
  <Words>3599</Words>
  <Application>Microsoft Office PowerPoint</Application>
  <PresentationFormat>全屏显示(4:3)</PresentationFormat>
  <Paragraphs>118</Paragraphs>
  <Slides>22</Slides>
  <Notes>0</Notes>
  <HiddenSlides>0</HiddenSlides>
  <MMClips>0</MMClips>
  <ScaleCrop>false</ScaleCrop>
  <HeadingPairs>
    <vt:vector size="4" baseType="variant">
      <vt:variant>
        <vt:lpstr>主题</vt:lpstr>
      </vt:variant>
      <vt:variant>
        <vt:i4>1</vt:i4>
      </vt:variant>
      <vt:variant>
        <vt:lpstr>幻灯片标题</vt:lpstr>
      </vt:variant>
      <vt:variant>
        <vt:i4>22</vt:i4>
      </vt:variant>
    </vt:vector>
  </HeadingPairs>
  <TitlesOfParts>
    <vt:vector size="23" baseType="lpstr">
      <vt:lpstr>测控设计模板14新</vt:lpstr>
      <vt:lpstr>单元整合</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vector>
  </TitlesOfParts>
  <Company>CHINA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subject>语文备课大师【全免费】</dc:subject>
  <dc:creator>语文备课大师【全免费】</dc:creator>
  <cp:keywords>语文备课大师【全免费】</cp:keywords>
  <dc:description>语文备课大师【全免费】</dc:description>
  <cp:lastModifiedBy>Administrator</cp:lastModifiedBy>
  <cp:revision>语文备课大师【全免费】</cp:revision>
  <dcterms:created xsi:type="dcterms:W3CDTF">2015-04-23T00:36:31Z</dcterms:created>
  <dcterms:modified xsi:type="dcterms:W3CDTF">2016-10-19T07:38:42Z</dcterms:modified>
  <cp:category>语文备课大师【全免费】</cp:category>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