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72" r:id="rId4"/>
    <p:sldId id="268" r:id="rId5"/>
    <p:sldId id="273" r:id="rId6"/>
    <p:sldId id="269" r:id="rId7"/>
    <p:sldId id="267" r:id="rId8"/>
    <p:sldId id="266" r:id="rId9"/>
    <p:sldId id="257" r:id="rId10"/>
    <p:sldId id="270" r:id="rId11"/>
    <p:sldId id="271" r:id="rId12"/>
    <p:sldId id="276" r:id="rId13"/>
    <p:sldId id="279" r:id="rId15"/>
    <p:sldId id="294" r:id="rId16"/>
    <p:sldId id="284" r:id="rId17"/>
    <p:sldId id="287" r:id="rId18"/>
    <p:sldId id="297" r:id="rId19"/>
    <p:sldId id="285" r:id="rId20"/>
    <p:sldId id="286" r:id="rId21"/>
    <p:sldId id="289" r:id="rId22"/>
    <p:sldId id="260" r:id="rId23"/>
    <p:sldId id="291" r:id="rId24"/>
    <p:sldId id="261" r:id="rId25"/>
    <p:sldId id="290" r:id="rId26"/>
    <p:sldId id="295" r:id="rId27"/>
    <p:sldId id="298" r:id="rId28"/>
    <p:sldId id="299" r:id="rId29"/>
    <p:sldId id="292" r:id="rId30"/>
    <p:sldId id="293" r:id="rId31"/>
    <p:sldId id="280" r:id="rId32"/>
    <p:sldId id="283" r:id="rId33"/>
    <p:sldId id="296" r:id="rId34"/>
    <p:sldId id="263" r:id="rId35"/>
    <p:sldId id="264" r:id="rId36"/>
    <p:sldId id="265" r:id="rId37"/>
    <p:sldId id="275" r:id="rId38"/>
    <p:sldId id="274"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9" autoAdjust="0"/>
    <p:restoredTop sz="86456" autoAdjust="0"/>
  </p:normalViewPr>
  <p:slideViewPr>
    <p:cSldViewPr>
      <p:cViewPr varScale="1">
        <p:scale>
          <a:sx n="60" d="100"/>
          <a:sy n="60" d="100"/>
        </p:scale>
        <p:origin x="-1422" y="-96"/>
      </p:cViewPr>
      <p:guideLst>
        <p:guide orient="horz" pos="2160"/>
        <p:guide pos="2880"/>
      </p:guideLst>
    </p:cSldViewPr>
  </p:slideViewPr>
  <p:outlineViewPr>
    <p:cViewPr>
      <p:scale>
        <a:sx n="33" d="100"/>
        <a:sy n="33" d="100"/>
      </p:scale>
      <p:origin x="234" y="1704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A99B98-00F2-4C03-B649-86748722F6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09FA33-B537-47EC-91A6-863336889A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A06F1A7-E9DB-403C-B16A-F41BCEE0AD90}" type="slidenum">
              <a:rPr lang="en-US" altLang="zh-CN" smtClean="0">
                <a:ea typeface="宋体" panose="02010600030101010101" pitchFamily="2" charset="-122"/>
              </a:rPr>
            </a:fld>
            <a:endParaRPr lang="en-US" altLang="zh-CN" smtClean="0">
              <a:ea typeface="宋体" panose="02010600030101010101" pitchFamily="2" charset="-122"/>
            </a:endParaRPr>
          </a:p>
        </p:txBody>
      </p:sp>
      <p:sp>
        <p:nvSpPr>
          <p:cNvPr id="93187" name="Rectangle 2"/>
          <p:cNvSpPr>
            <a:spLocks noGrp="1" noRot="1" noChangeAspect="1" noChangeArrowheads="1" noTextEdit="1"/>
          </p:cNvSpPr>
          <p:nvPr>
            <p:ph type="sldImg"/>
          </p:nvPr>
        </p:nvSpPr>
        <p:spPr/>
      </p:sp>
      <p:sp>
        <p:nvSpPr>
          <p:cNvPr id="93188" name="Rectangle 3"/>
          <p:cNvSpPr>
            <a:spLocks noGrp="1" noChangeArrowheads="1"/>
          </p:cNvSpPr>
          <p:nvPr>
            <p:ph type="body" idx="1"/>
          </p:nvPr>
        </p:nvSpPr>
        <p:spPr>
          <a:noFill/>
        </p:spPr>
        <p:txBody>
          <a:bodyPr/>
          <a:lstStyle/>
          <a:p>
            <a:pPr eaLnBrk="1" hangingPunct="1"/>
            <a:r>
              <a:rPr lang="zh-CN" altLang="en-US" smtClean="0">
                <a:ea typeface="宋体" panose="02010600030101010101" pitchFamily="2" charset="-122"/>
              </a:rPr>
              <a:t>写书房其实是为了：突出鲁四老爷</a:t>
            </a:r>
            <a:endParaRPr lang="zh-CN" altLang="en-US" smtClean="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A06F1A7-E9DB-403C-B16A-F41BCEE0AD90}" type="slidenum">
              <a:rPr lang="en-US" altLang="zh-CN" smtClean="0">
                <a:ea typeface="宋体" panose="02010600030101010101" pitchFamily="2" charset="-122"/>
              </a:rPr>
            </a:fld>
            <a:endParaRPr lang="en-US" altLang="zh-CN" smtClean="0">
              <a:ea typeface="宋体" panose="02010600030101010101" pitchFamily="2" charset="-122"/>
            </a:endParaRPr>
          </a:p>
        </p:txBody>
      </p:sp>
      <p:sp>
        <p:nvSpPr>
          <p:cNvPr id="93187" name="Rectangle 2"/>
          <p:cNvSpPr>
            <a:spLocks noGrp="1" noRot="1" noChangeAspect="1" noChangeArrowheads="1" noTextEdit="1"/>
          </p:cNvSpPr>
          <p:nvPr>
            <p:ph type="sldImg"/>
          </p:nvPr>
        </p:nvSpPr>
        <p:spPr/>
      </p:sp>
      <p:sp>
        <p:nvSpPr>
          <p:cNvPr id="93188" name="Rectangle 3"/>
          <p:cNvSpPr>
            <a:spLocks noGrp="1" noChangeArrowheads="1"/>
          </p:cNvSpPr>
          <p:nvPr>
            <p:ph type="body" idx="1"/>
          </p:nvPr>
        </p:nvSpPr>
        <p:spPr>
          <a:noFill/>
        </p:spPr>
        <p:txBody>
          <a:bodyPr/>
          <a:lstStyle/>
          <a:p>
            <a:pPr eaLnBrk="1" hangingPunct="1"/>
            <a:r>
              <a:rPr lang="zh-CN" altLang="en-US" smtClean="0">
                <a:ea typeface="宋体" panose="02010600030101010101" pitchFamily="2" charset="-122"/>
              </a:rPr>
              <a:t>写书房其实是为了：突出鲁四老爷</a:t>
            </a:r>
            <a:endParaRPr lang="zh-CN" altLang="en-US" smtClean="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573E19D-972C-401E-9462-8B79816D99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6F8960-2797-4144-B5E0-1A52CB44C73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73E19D-972C-401E-9462-8B79816D99A4}"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6F8960-2797-4144-B5E0-1A52CB44C7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dirty="0"/>
          </a:p>
        </p:txBody>
      </p:sp>
      <p:pic>
        <p:nvPicPr>
          <p:cNvPr id="1028" name="Picture 4"/>
          <p:cNvPicPr>
            <a:picLocks noGrp="1" noChangeAspect="1" noChangeArrowheads="1"/>
          </p:cNvPicPr>
          <p:nvPr>
            <p:ph idx="1"/>
          </p:nvPr>
        </p:nvPicPr>
        <p:blipFill>
          <a:blip r:embed="rId1"/>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522288" y="188913"/>
            <a:ext cx="2635250" cy="823912"/>
          </a:xfrm>
          <a:prstGeom prst="rect">
            <a:avLst/>
          </a:prstGeom>
          <a:noFill/>
          <a:ln w="9525">
            <a:noFill/>
            <a:miter lim="800000"/>
          </a:ln>
        </p:spPr>
        <p:txBody>
          <a:bodyPr wrap="none">
            <a:spAutoFit/>
          </a:bodyPr>
          <a:lstStyle/>
          <a:p>
            <a:pPr eaLnBrk="1" hangingPunct="1"/>
            <a:r>
              <a:rPr kumimoji="0" lang="zh-CN" altLang="en-US" sz="4800" b="1">
                <a:solidFill>
                  <a:srgbClr val="FF9900"/>
                </a:solidFill>
                <a:latin typeface="Arial" panose="020B0604020202020204" pitchFamily="34" charset="0"/>
                <a:ea typeface="隶书" pitchFamily="49" charset="-122"/>
                <a:cs typeface="Arial" panose="020B0604020202020204" pitchFamily="34" charset="0"/>
              </a:rPr>
              <a:t>整体感知</a:t>
            </a:r>
            <a:endParaRPr kumimoji="0" lang="zh-CN" altLang="en-US" sz="4800" b="1">
              <a:solidFill>
                <a:srgbClr val="FF9900"/>
              </a:solidFill>
              <a:latin typeface="Arial" panose="020B0604020202020204" pitchFamily="34" charset="0"/>
              <a:ea typeface="隶书" pitchFamily="49" charset="-122"/>
              <a:cs typeface="Arial" panose="020B0604020202020204" pitchFamily="34" charset="0"/>
            </a:endParaRPr>
          </a:p>
        </p:txBody>
      </p:sp>
      <p:sp>
        <p:nvSpPr>
          <p:cNvPr id="27651" name="Rectangle 3"/>
          <p:cNvSpPr>
            <a:spLocks noChangeArrowheads="1"/>
          </p:cNvSpPr>
          <p:nvPr/>
        </p:nvSpPr>
        <p:spPr bwMode="auto">
          <a:xfrm>
            <a:off x="611188" y="1782763"/>
            <a:ext cx="7829550" cy="4247317"/>
          </a:xfrm>
          <a:prstGeom prst="rect">
            <a:avLst/>
          </a:prstGeom>
          <a:noFill/>
          <a:ln w="9525">
            <a:noFill/>
            <a:miter lim="800000"/>
          </a:ln>
        </p:spPr>
        <p:txBody>
          <a:bodyPr>
            <a:spAutoFit/>
          </a:bodyPr>
          <a:lstStyle/>
          <a:p>
            <a:pPr eaLnBrk="1" hangingPunct="1">
              <a:lnSpc>
                <a:spcPct val="150000"/>
              </a:lnSpc>
            </a:pPr>
            <a:r>
              <a:rPr kumimoji="0" lang="zh-CN" altLang="en-US" sz="3600" b="1" dirty="0">
                <a:solidFill>
                  <a:srgbClr val="0000FF"/>
                </a:solidFill>
                <a:latin typeface="华文新魏" pitchFamily="2" charset="-122"/>
                <a:ea typeface="华文新魏" pitchFamily="2" charset="-122"/>
                <a:cs typeface="Arial" panose="020B0604020202020204" pitchFamily="34" charset="0"/>
              </a:rPr>
              <a:t>    </a:t>
            </a:r>
            <a:r>
              <a:rPr kumimoji="0" lang="en-US" altLang="zh-CN" sz="3600" b="1" dirty="0">
                <a:solidFill>
                  <a:srgbClr val="0000FF"/>
                </a:solidFill>
                <a:latin typeface="华文新魏" pitchFamily="2" charset="-122"/>
                <a:ea typeface="华文新魏" pitchFamily="2" charset="-122"/>
                <a:cs typeface="Arial" panose="020B0604020202020204" pitchFamily="34" charset="0"/>
              </a:rPr>
              <a:t>1</a:t>
            </a:r>
            <a:r>
              <a:rPr kumimoji="0" lang="zh-CN" altLang="en-US" sz="3600" b="1" dirty="0">
                <a:solidFill>
                  <a:srgbClr val="0000FF"/>
                </a:solidFill>
                <a:latin typeface="华文新魏" pitchFamily="2" charset="-122"/>
                <a:ea typeface="华文新魏" pitchFamily="2" charset="-122"/>
                <a:cs typeface="Arial" panose="020B0604020202020204" pitchFamily="34" charset="0"/>
              </a:rPr>
              <a:t>、请按故事的</a:t>
            </a:r>
            <a:r>
              <a:rPr kumimoji="0" lang="zh-CN" altLang="en-US" sz="3600" b="1" dirty="0" smtClean="0">
                <a:solidFill>
                  <a:srgbClr val="0000FF"/>
                </a:solidFill>
                <a:latin typeface="宋体" panose="02010600030101010101" pitchFamily="2" charset="-122"/>
                <a:ea typeface="华文新魏" pitchFamily="2" charset="-122"/>
                <a:cs typeface="Arial" panose="020B0604020202020204" pitchFamily="34" charset="0"/>
              </a:rPr>
              <a:t>“</a:t>
            </a:r>
            <a:r>
              <a:rPr kumimoji="0" lang="zh-CN" altLang="en-US" sz="3600" b="1" dirty="0" smtClean="0">
                <a:solidFill>
                  <a:srgbClr val="0000FF"/>
                </a:solidFill>
                <a:latin typeface="华文新魏" pitchFamily="2" charset="-122"/>
                <a:ea typeface="华文新魏" pitchFamily="2" charset="-122"/>
                <a:cs typeface="Arial" panose="020B0604020202020204" pitchFamily="34" charset="0"/>
              </a:rPr>
              <a:t>开</a:t>
            </a:r>
            <a:r>
              <a:rPr kumimoji="0" lang="zh-CN" altLang="en-US" sz="3600" b="1" dirty="0">
                <a:solidFill>
                  <a:srgbClr val="0000FF"/>
                </a:solidFill>
                <a:latin typeface="华文新魏" pitchFamily="2" charset="-122"/>
                <a:ea typeface="华文新魏" pitchFamily="2" charset="-122"/>
                <a:cs typeface="Arial" panose="020B0604020202020204" pitchFamily="34" charset="0"/>
              </a:rPr>
              <a:t>端</a:t>
            </a:r>
            <a:r>
              <a:rPr kumimoji="0" lang="en-US" altLang="zh-CN" sz="3600" b="1" dirty="0">
                <a:solidFill>
                  <a:srgbClr val="0000FF"/>
                </a:solidFill>
                <a:latin typeface="宋体" panose="02010600030101010101" pitchFamily="2" charset="-122"/>
                <a:ea typeface="华文新魏" pitchFamily="2" charset="-122"/>
                <a:cs typeface="Arial" panose="020B0604020202020204" pitchFamily="34" charset="0"/>
              </a:rPr>
              <a:t>—</a:t>
            </a:r>
            <a:r>
              <a:rPr kumimoji="0" lang="zh-CN" altLang="en-US" sz="3600" b="1" dirty="0">
                <a:solidFill>
                  <a:srgbClr val="0000FF"/>
                </a:solidFill>
                <a:latin typeface="华文新魏" pitchFamily="2" charset="-122"/>
                <a:ea typeface="华文新魏" pitchFamily="2" charset="-122"/>
                <a:cs typeface="Arial" panose="020B0604020202020204" pitchFamily="34" charset="0"/>
              </a:rPr>
              <a:t>发展</a:t>
            </a:r>
            <a:r>
              <a:rPr kumimoji="0" lang="en-US" altLang="zh-CN" sz="3600" b="1" dirty="0">
                <a:solidFill>
                  <a:srgbClr val="0000FF"/>
                </a:solidFill>
                <a:latin typeface="宋体" panose="02010600030101010101" pitchFamily="2" charset="-122"/>
                <a:ea typeface="华文新魏" pitchFamily="2" charset="-122"/>
                <a:cs typeface="Arial" panose="020B0604020202020204" pitchFamily="34" charset="0"/>
              </a:rPr>
              <a:t>—</a:t>
            </a:r>
            <a:r>
              <a:rPr kumimoji="0" lang="zh-CN" altLang="en-US" sz="3600" b="1" dirty="0">
                <a:solidFill>
                  <a:srgbClr val="0000FF"/>
                </a:solidFill>
                <a:latin typeface="华文新魏" pitchFamily="2" charset="-122"/>
                <a:ea typeface="华文新魏" pitchFamily="2" charset="-122"/>
                <a:cs typeface="Arial" panose="020B0604020202020204" pitchFamily="34" charset="0"/>
              </a:rPr>
              <a:t>高潮</a:t>
            </a:r>
            <a:r>
              <a:rPr kumimoji="0" lang="en-US" altLang="zh-CN" sz="3600" b="1" dirty="0">
                <a:solidFill>
                  <a:srgbClr val="0000FF"/>
                </a:solidFill>
                <a:latin typeface="宋体" panose="02010600030101010101" pitchFamily="2" charset="-122"/>
                <a:ea typeface="华文新魏" pitchFamily="2" charset="-122"/>
                <a:cs typeface="Arial" panose="020B0604020202020204" pitchFamily="34" charset="0"/>
              </a:rPr>
              <a:t>—</a:t>
            </a:r>
            <a:r>
              <a:rPr kumimoji="0" lang="zh-CN" altLang="en-US" sz="3600" b="1" dirty="0">
                <a:solidFill>
                  <a:srgbClr val="0000FF"/>
                </a:solidFill>
                <a:latin typeface="华文新魏" pitchFamily="2" charset="-122"/>
                <a:ea typeface="华文新魏" pitchFamily="2" charset="-122"/>
                <a:cs typeface="Arial" panose="020B0604020202020204" pitchFamily="34" charset="0"/>
              </a:rPr>
              <a:t>结</a:t>
            </a:r>
            <a:r>
              <a:rPr kumimoji="0" lang="zh-CN" altLang="en-US" sz="3600" b="1" dirty="0" smtClean="0">
                <a:solidFill>
                  <a:srgbClr val="0000FF"/>
                </a:solidFill>
                <a:latin typeface="华文新魏" pitchFamily="2" charset="-122"/>
                <a:ea typeface="华文新魏" pitchFamily="2" charset="-122"/>
                <a:cs typeface="Arial" panose="020B0604020202020204" pitchFamily="34" charset="0"/>
              </a:rPr>
              <a:t>局</a:t>
            </a:r>
            <a:r>
              <a:rPr kumimoji="0" lang="zh-CN" altLang="en-US" sz="3600" b="1" dirty="0" smtClean="0">
                <a:solidFill>
                  <a:srgbClr val="0000FF"/>
                </a:solidFill>
                <a:latin typeface="宋体" panose="02010600030101010101" pitchFamily="2" charset="-122"/>
                <a:ea typeface="华文新魏" pitchFamily="2" charset="-122"/>
                <a:cs typeface="Arial" panose="020B0604020202020204" pitchFamily="34" charset="0"/>
              </a:rPr>
              <a:t>”</a:t>
            </a:r>
            <a:r>
              <a:rPr kumimoji="0" lang="zh-CN" altLang="en-US" sz="3600" b="1" dirty="0">
                <a:solidFill>
                  <a:srgbClr val="0000FF"/>
                </a:solidFill>
                <a:latin typeface="华文新魏" pitchFamily="2" charset="-122"/>
                <a:ea typeface="华文新魏" pitchFamily="2" charset="-122"/>
                <a:cs typeface="Arial" panose="020B0604020202020204" pitchFamily="34" charset="0"/>
              </a:rPr>
              <a:t>的顺序把全文分</a:t>
            </a:r>
            <a:r>
              <a:rPr kumimoji="0" lang="zh-CN" altLang="en-US" sz="3600" b="1" dirty="0" smtClean="0">
                <a:solidFill>
                  <a:srgbClr val="0000FF"/>
                </a:solidFill>
                <a:latin typeface="华文新魏" pitchFamily="2" charset="-122"/>
                <a:ea typeface="华文新魏" pitchFamily="2" charset="-122"/>
                <a:cs typeface="Arial" panose="020B0604020202020204" pitchFamily="34" charset="0"/>
              </a:rPr>
              <a:t>为四个层次；</a:t>
            </a:r>
            <a:endParaRPr kumimoji="0" lang="zh-CN" altLang="en-US" sz="3600" b="1" dirty="0">
              <a:solidFill>
                <a:srgbClr val="0000FF"/>
              </a:solidFill>
              <a:latin typeface="华文新魏" pitchFamily="2" charset="-122"/>
              <a:ea typeface="华文新魏" pitchFamily="2" charset="-122"/>
              <a:cs typeface="Arial" panose="020B0604020202020204" pitchFamily="34" charset="0"/>
            </a:endParaRPr>
          </a:p>
          <a:p>
            <a:pPr eaLnBrk="1" hangingPunct="1">
              <a:lnSpc>
                <a:spcPct val="150000"/>
              </a:lnSpc>
            </a:pPr>
            <a:r>
              <a:rPr kumimoji="0" lang="zh-CN" altLang="en-US" sz="3600" b="1" dirty="0">
                <a:solidFill>
                  <a:srgbClr val="0000FF"/>
                </a:solidFill>
                <a:latin typeface="华文新魏" pitchFamily="2" charset="-122"/>
                <a:ea typeface="华文新魏" pitchFamily="2" charset="-122"/>
                <a:cs typeface="Arial" panose="020B0604020202020204" pitchFamily="34" charset="0"/>
              </a:rPr>
              <a:t>    </a:t>
            </a:r>
            <a:r>
              <a:rPr kumimoji="0" lang="en-US" altLang="zh-CN" sz="3600" b="1" dirty="0">
                <a:solidFill>
                  <a:srgbClr val="0000FF"/>
                </a:solidFill>
                <a:latin typeface="华文新魏" pitchFamily="2" charset="-122"/>
                <a:ea typeface="华文新魏" pitchFamily="2" charset="-122"/>
                <a:cs typeface="Arial" panose="020B0604020202020204" pitchFamily="34" charset="0"/>
              </a:rPr>
              <a:t>2</a:t>
            </a:r>
            <a:r>
              <a:rPr kumimoji="0" lang="zh-CN" altLang="en-US" sz="3600" b="1" dirty="0" smtClean="0">
                <a:solidFill>
                  <a:srgbClr val="0000FF"/>
                </a:solidFill>
                <a:latin typeface="华文新魏" pitchFamily="2" charset="-122"/>
                <a:ea typeface="华文新魏" pitchFamily="2" charset="-122"/>
                <a:cs typeface="Arial" panose="020B0604020202020204" pitchFamily="34" charset="0"/>
              </a:rPr>
              <a:t>、</a:t>
            </a:r>
            <a:r>
              <a:rPr lang="zh-CN" altLang="en-US" sz="3600" b="1" dirty="0" smtClean="0">
                <a:solidFill>
                  <a:srgbClr val="0000FF"/>
                </a:solidFill>
                <a:latin typeface="华文新魏" pitchFamily="2" charset="-122"/>
                <a:ea typeface="华文新魏" pitchFamily="2" charset="-122"/>
                <a:cs typeface="Arial" panose="020B0604020202020204" pitchFamily="34" charset="0"/>
              </a:rPr>
              <a:t>第三段</a:t>
            </a:r>
            <a:r>
              <a:rPr kumimoji="0" lang="zh-CN" altLang="en-US" sz="3600" b="1" dirty="0" smtClean="0">
                <a:solidFill>
                  <a:srgbClr val="0000FF"/>
                </a:solidFill>
                <a:latin typeface="华文新魏" pitchFamily="2" charset="-122"/>
                <a:ea typeface="华文新魏" pitchFamily="2" charset="-122"/>
                <a:cs typeface="Arial" panose="020B0604020202020204" pitchFamily="34" charset="0"/>
              </a:rPr>
              <a:t>的</a:t>
            </a:r>
            <a:r>
              <a:rPr kumimoji="0" lang="zh-CN" altLang="en-US" sz="3600" b="1" dirty="0">
                <a:solidFill>
                  <a:srgbClr val="0000FF"/>
                </a:solidFill>
                <a:latin typeface="华文新魏" pitchFamily="2" charset="-122"/>
                <a:ea typeface="华文新魏" pitchFamily="2" charset="-122"/>
                <a:cs typeface="Arial" panose="020B0604020202020204" pitchFamily="34" charset="0"/>
              </a:rPr>
              <a:t>记叙顺序是什么？采用这样的记叙顺序有什么作用？</a:t>
            </a:r>
            <a:endParaRPr kumimoji="0" lang="zh-CN" altLang="en-US" sz="3600" b="1" dirty="0">
              <a:solidFill>
                <a:srgbClr val="0000FF"/>
              </a:solidFill>
              <a:latin typeface="华文新魏" pitchFamily="2" charset="-122"/>
              <a:ea typeface="华文新魏" pitchFamily="2" charset="-122"/>
              <a:cs typeface="Arial" panose="020B0604020202020204" pitchFamily="34" charset="0"/>
            </a:endParaRPr>
          </a:p>
        </p:txBody>
      </p:sp>
      <p:sp>
        <p:nvSpPr>
          <p:cNvPr id="27652" name="Rectangle 4"/>
          <p:cNvSpPr>
            <a:spLocks noChangeArrowheads="1"/>
          </p:cNvSpPr>
          <p:nvPr/>
        </p:nvSpPr>
        <p:spPr bwMode="auto">
          <a:xfrm>
            <a:off x="657225" y="1257300"/>
            <a:ext cx="6670416" cy="646331"/>
          </a:xfrm>
          <a:prstGeom prst="rect">
            <a:avLst/>
          </a:prstGeom>
          <a:noFill/>
          <a:ln w="9525">
            <a:noFill/>
            <a:miter lim="800000"/>
          </a:ln>
        </p:spPr>
        <p:txBody>
          <a:bodyPr wrap="none">
            <a:spAutoFit/>
          </a:bodyPr>
          <a:lstStyle/>
          <a:p>
            <a:pPr eaLnBrk="1" hangingPunct="1"/>
            <a:r>
              <a:rPr kumimoji="0" lang="zh-CN" altLang="en-US" sz="3600" b="1" dirty="0" smtClean="0">
                <a:solidFill>
                  <a:srgbClr val="FF0000"/>
                </a:solidFill>
                <a:latin typeface="Arial" panose="020B0604020202020204" pitchFamily="34" charset="0"/>
                <a:ea typeface="黑体" panose="02010609060101010101" pitchFamily="49" charset="-122"/>
                <a:cs typeface="Arial" panose="020B0604020202020204" pitchFamily="34" charset="0"/>
              </a:rPr>
              <a:t>一、阅</a:t>
            </a:r>
            <a:r>
              <a:rPr kumimoji="0" lang="zh-CN" altLang="en-US" sz="3600" b="1" dirty="0">
                <a:solidFill>
                  <a:srgbClr val="FF0000"/>
                </a:solidFill>
                <a:latin typeface="Arial" panose="020B0604020202020204" pitchFamily="34" charset="0"/>
                <a:ea typeface="黑体" panose="02010609060101010101" pitchFamily="49" charset="-122"/>
                <a:cs typeface="Arial" panose="020B0604020202020204" pitchFamily="34" charset="0"/>
              </a:rPr>
              <a:t>读全文，解决下列问题</a:t>
            </a:r>
            <a:r>
              <a:rPr kumimoji="0" lang="zh-CN" altLang="en-US" sz="3600" b="1" dirty="0">
                <a:latin typeface="Arial" panose="020B0604020202020204" pitchFamily="34" charset="0"/>
                <a:ea typeface="黑体" panose="02010609060101010101" pitchFamily="49" charset="-122"/>
                <a:cs typeface="Arial" panose="020B0604020202020204" pitchFamily="34" charset="0"/>
              </a:rPr>
              <a:t>：</a:t>
            </a:r>
            <a:endParaRPr kumimoji="0" lang="zh-CN" altLang="en-US" sz="3600" b="1" dirty="0">
              <a:latin typeface="Arial" panose="020B0604020202020204" pitchFamily="34" charset="0"/>
              <a:ea typeface="黑体" panose="02010609060101010101" pitchFamily="49" charset="-122"/>
              <a:cs typeface="Arial" panose="020B0604020202020204" pitchFamily="34" charset="0"/>
            </a:endParaRPr>
          </a:p>
        </p:txBody>
      </p:sp>
      <p:sp>
        <p:nvSpPr>
          <p:cNvPr id="27653" name="Line 5"/>
          <p:cNvSpPr>
            <a:spLocks noChangeShapeType="1"/>
          </p:cNvSpPr>
          <p:nvPr/>
        </p:nvSpPr>
        <p:spPr bwMode="auto">
          <a:xfrm>
            <a:off x="296863" y="998538"/>
            <a:ext cx="8847137" cy="0"/>
          </a:xfrm>
          <a:prstGeom prst="line">
            <a:avLst/>
          </a:prstGeom>
          <a:noFill/>
          <a:ln w="9525">
            <a:solidFill>
              <a:schemeClr val="tx1"/>
            </a:solidFill>
            <a:round/>
          </a:ln>
        </p:spPr>
        <p:txBody>
          <a:bodyPr/>
          <a:lstStyle/>
          <a:p>
            <a:endParaRPr lang="zh-CN" altLang="en-US"/>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188913"/>
            <a:ext cx="8458200" cy="792162"/>
          </a:xfrm>
        </p:spPr>
        <p:txBody>
          <a:bodyPr lIns="91434" tIns="45717" rIns="91434" bIns="45717" anchor="t"/>
          <a:lstStyle/>
          <a:p>
            <a:pPr algn="l" eaLnBrk="1" hangingPunct="1"/>
            <a:r>
              <a:rPr lang="en-US" altLang="zh-CN" sz="4000" b="1" smtClean="0">
                <a:solidFill>
                  <a:srgbClr val="0000CC"/>
                </a:solidFill>
                <a:ea typeface="华文新魏" pitchFamily="2" charset="-122"/>
              </a:rPr>
              <a:t>       </a:t>
            </a:r>
            <a:r>
              <a:rPr lang="zh-CN" altLang="en-US" sz="4000" b="1" smtClean="0">
                <a:solidFill>
                  <a:srgbClr val="0000CC"/>
                </a:solidFill>
                <a:ea typeface="华文新魏" pitchFamily="2" charset="-122"/>
              </a:rPr>
              <a:t>情节</a:t>
            </a:r>
            <a:r>
              <a:rPr lang="en-US" altLang="zh-CN" sz="4000" b="1" smtClean="0">
                <a:solidFill>
                  <a:srgbClr val="0000CC"/>
                </a:solidFill>
                <a:ea typeface="华文新魏" pitchFamily="2" charset="-122"/>
              </a:rPr>
              <a:t>—— </a:t>
            </a:r>
            <a:r>
              <a:rPr lang="zh-CN" altLang="en-US" sz="4000" b="1" smtClean="0">
                <a:solidFill>
                  <a:srgbClr val="0000CC"/>
                </a:solidFill>
                <a:ea typeface="华文新魏" pitchFamily="2" charset="-122"/>
              </a:rPr>
              <a:t>内容    </a:t>
            </a:r>
            <a:r>
              <a:rPr lang="en-US" altLang="zh-CN" sz="4000" b="1" smtClean="0">
                <a:solidFill>
                  <a:srgbClr val="0000CC"/>
                </a:solidFill>
                <a:ea typeface="华文新魏" pitchFamily="2" charset="-122"/>
              </a:rPr>
              <a:t>——         </a:t>
            </a:r>
            <a:r>
              <a:rPr lang="zh-CN" altLang="en-US" sz="4000" b="1" smtClean="0">
                <a:solidFill>
                  <a:srgbClr val="0000CC"/>
                </a:solidFill>
                <a:ea typeface="华文新魏" pitchFamily="2" charset="-122"/>
              </a:rPr>
              <a:t>顺序</a:t>
            </a:r>
            <a:r>
              <a:rPr lang="zh-CN" altLang="en-US" sz="4000" smtClean="0">
                <a:solidFill>
                  <a:srgbClr val="FFFF66"/>
                </a:solidFill>
                <a:ea typeface="华文新魏" pitchFamily="2" charset="-122"/>
              </a:rPr>
              <a:t> </a:t>
            </a:r>
            <a:endParaRPr lang="zh-CN" altLang="en-US" sz="4000" smtClean="0">
              <a:solidFill>
                <a:srgbClr val="FFFF66"/>
              </a:solidFill>
              <a:ea typeface="华文新魏" pitchFamily="2" charset="-122"/>
            </a:endParaRPr>
          </a:p>
        </p:txBody>
      </p:sp>
      <p:sp>
        <p:nvSpPr>
          <p:cNvPr id="161795" name="Rectangle 3"/>
          <p:cNvSpPr>
            <a:spLocks noGrp="1" noChangeArrowheads="1"/>
          </p:cNvSpPr>
          <p:nvPr>
            <p:ph type="body" idx="1"/>
          </p:nvPr>
        </p:nvSpPr>
        <p:spPr>
          <a:xfrm>
            <a:off x="1331913" y="1196975"/>
            <a:ext cx="1511300" cy="4259263"/>
          </a:xfrm>
        </p:spPr>
        <p:txBody>
          <a:bodyPr lIns="91434" tIns="45717" rIns="91434" bIns="45717"/>
          <a:lstStyle/>
          <a:p>
            <a:pPr eaLnBrk="1" hangingPunct="1"/>
            <a:r>
              <a:rPr lang="zh-CN" altLang="en-US" sz="3600" dirty="0" smtClean="0">
                <a:ea typeface="楷体_GB2312" pitchFamily="49" charset="-122"/>
              </a:rPr>
              <a:t>开端</a:t>
            </a:r>
            <a:endParaRPr lang="zh-CN" altLang="en-US" sz="3600" dirty="0" smtClean="0">
              <a:ea typeface="楷体_GB2312" pitchFamily="49" charset="-122"/>
            </a:endParaRPr>
          </a:p>
          <a:p>
            <a:pPr eaLnBrk="1" hangingPunct="1"/>
            <a:r>
              <a:rPr lang="zh-CN" altLang="en-US" sz="3600" dirty="0" smtClean="0">
                <a:ea typeface="楷体_GB2312" pitchFamily="49" charset="-122"/>
              </a:rPr>
              <a:t>发展</a:t>
            </a:r>
            <a:endParaRPr lang="zh-CN" altLang="en-US" sz="3600" dirty="0" smtClean="0">
              <a:ea typeface="楷体_GB2312" pitchFamily="49" charset="-122"/>
            </a:endParaRPr>
          </a:p>
          <a:p>
            <a:pPr eaLnBrk="1" hangingPunct="1"/>
            <a:r>
              <a:rPr lang="zh-CN" altLang="en-US" sz="3600" dirty="0" smtClean="0">
                <a:ea typeface="楷体_GB2312" pitchFamily="49" charset="-122"/>
              </a:rPr>
              <a:t>高潮</a:t>
            </a:r>
            <a:endParaRPr lang="en-US" altLang="zh-CN" sz="3600" dirty="0" smtClean="0">
              <a:ea typeface="楷体_GB2312" pitchFamily="49" charset="-122"/>
            </a:endParaRPr>
          </a:p>
          <a:p>
            <a:pPr eaLnBrk="1" hangingPunct="1"/>
            <a:r>
              <a:rPr lang="zh-CN" altLang="en-US" sz="3600" dirty="0" smtClean="0">
                <a:ea typeface="楷体_GB2312" pitchFamily="49" charset="-122"/>
              </a:rPr>
              <a:t>结局</a:t>
            </a:r>
            <a:endParaRPr lang="zh-CN" altLang="en-US" sz="3600" dirty="0" smtClean="0">
              <a:ea typeface="楷体_GB2312" pitchFamily="49" charset="-122"/>
            </a:endParaRPr>
          </a:p>
        </p:txBody>
      </p:sp>
      <p:sp>
        <p:nvSpPr>
          <p:cNvPr id="161796" name="Rectangle 4"/>
          <p:cNvSpPr>
            <a:spLocks noChangeArrowheads="1"/>
          </p:cNvSpPr>
          <p:nvPr/>
        </p:nvSpPr>
        <p:spPr bwMode="auto">
          <a:xfrm>
            <a:off x="2771800" y="1196752"/>
            <a:ext cx="5328592" cy="2952328"/>
          </a:xfrm>
          <a:prstGeom prst="rect">
            <a:avLst/>
          </a:prstGeom>
          <a:solidFill>
            <a:schemeClr val="accent1"/>
          </a:solidFill>
          <a:ln>
            <a:noFill/>
          </a:ln>
        </p:spPr>
        <p:txBody>
          <a:bodyPr lIns="91434" tIns="45717" rIns="91434" bIns="45717"/>
          <a:lstStyle>
            <a:lvl1pPr marL="342900" indent="-3429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90000"/>
              </a:lnSpc>
              <a:spcBef>
                <a:spcPct val="20000"/>
              </a:spcBef>
              <a:defRPr/>
            </a:pPr>
            <a:r>
              <a:rPr lang="en-US" altLang="zh-CN" sz="4000" b="1" dirty="0" smtClean="0">
                <a:effectLst>
                  <a:outerShdw blurRad="38100" dist="38100" dir="2700000" algn="tl">
                    <a:srgbClr val="FFFFFF"/>
                  </a:outerShdw>
                </a:effectLst>
                <a:ea typeface="华文新魏" pitchFamily="2" charset="-122"/>
              </a:rPr>
              <a:t>1——5</a:t>
            </a:r>
            <a:r>
              <a:rPr lang="zh-CN" altLang="en-US" sz="4000" b="1" dirty="0" smtClean="0">
                <a:effectLst>
                  <a:outerShdw blurRad="38100" dist="38100" dir="2700000" algn="tl">
                    <a:srgbClr val="FFFFFF"/>
                  </a:outerShdw>
                </a:effectLst>
                <a:ea typeface="华文新魏" pitchFamily="2" charset="-122"/>
              </a:rPr>
              <a:t>雪夜觅食</a:t>
            </a:r>
            <a:endParaRPr lang="en-US" altLang="zh-CN" sz="4000" b="1" dirty="0" smtClean="0">
              <a:effectLst>
                <a:outerShdw blurRad="38100" dist="38100" dir="2700000" algn="tl">
                  <a:srgbClr val="FFFFFF"/>
                </a:outerShdw>
              </a:effectLst>
              <a:ea typeface="华文新魏" pitchFamily="2" charset="-122"/>
            </a:endParaRPr>
          </a:p>
          <a:p>
            <a:pPr eaLnBrk="1" hangingPunct="1">
              <a:lnSpc>
                <a:spcPct val="90000"/>
              </a:lnSpc>
              <a:spcBef>
                <a:spcPct val="20000"/>
              </a:spcBef>
              <a:defRPr/>
            </a:pPr>
            <a:r>
              <a:rPr lang="en-US" altLang="zh-CN" sz="4000" b="1" dirty="0" smtClean="0">
                <a:effectLst>
                  <a:outerShdw blurRad="38100" dist="38100" dir="2700000" algn="tl">
                    <a:srgbClr val="FFFFFF"/>
                  </a:outerShdw>
                </a:effectLst>
                <a:ea typeface="华文新魏" pitchFamily="2" charset="-122"/>
              </a:rPr>
              <a:t>6——20</a:t>
            </a:r>
            <a:r>
              <a:rPr lang="zh-CN" altLang="en-US" sz="4000" b="1" dirty="0" smtClean="0">
                <a:effectLst>
                  <a:outerShdw blurRad="38100" dist="38100" dir="2700000" algn="tl">
                    <a:srgbClr val="FFFFFF"/>
                  </a:outerShdw>
                </a:effectLst>
                <a:ea typeface="华文新魏" pitchFamily="2" charset="-122"/>
              </a:rPr>
              <a:t>误入枯井</a:t>
            </a:r>
            <a:endParaRPr lang="en-US" altLang="zh-CN" sz="4000" b="1" dirty="0" smtClean="0">
              <a:effectLst>
                <a:outerShdw blurRad="38100" dist="38100" dir="2700000" algn="tl">
                  <a:srgbClr val="FFFFFF"/>
                </a:outerShdw>
              </a:effectLst>
              <a:ea typeface="华文新魏" pitchFamily="2" charset="-122"/>
            </a:endParaRPr>
          </a:p>
          <a:p>
            <a:pPr eaLnBrk="1" hangingPunct="1">
              <a:lnSpc>
                <a:spcPct val="90000"/>
              </a:lnSpc>
              <a:spcBef>
                <a:spcPct val="20000"/>
              </a:spcBef>
              <a:defRPr/>
            </a:pPr>
            <a:r>
              <a:rPr lang="en-US" altLang="zh-CN" sz="4000" b="1" dirty="0" smtClean="0">
                <a:effectLst>
                  <a:outerShdw blurRad="38100" dist="38100" dir="2700000" algn="tl">
                    <a:srgbClr val="FFFFFF"/>
                  </a:outerShdw>
                </a:effectLst>
                <a:ea typeface="华文新魏" pitchFamily="2" charset="-122"/>
              </a:rPr>
              <a:t>21——</a:t>
            </a:r>
            <a:r>
              <a:rPr lang="en-US" altLang="zh-CN" sz="4000" b="1" dirty="0" smtClean="0">
                <a:effectLst>
                  <a:outerShdw blurRad="38100" dist="38100" dir="2700000" algn="tl">
                    <a:srgbClr val="FFFFFF"/>
                  </a:outerShdw>
                </a:effectLst>
                <a:ea typeface="华文新魏" pitchFamily="2" charset="-122"/>
              </a:rPr>
              <a:t>39</a:t>
            </a:r>
            <a:r>
              <a:rPr lang="zh-CN" altLang="en-US" sz="4000" b="1" dirty="0" smtClean="0">
                <a:effectLst>
                  <a:outerShdw blurRad="38100" dist="38100" dir="2700000" algn="tl">
                    <a:srgbClr val="FFFFFF"/>
                  </a:outerShdw>
                </a:effectLst>
                <a:ea typeface="华文新魏" pitchFamily="2" charset="-122"/>
              </a:rPr>
              <a:t>突</a:t>
            </a:r>
            <a:r>
              <a:rPr lang="zh-CN" altLang="en-US" sz="4000" b="1" dirty="0" smtClean="0">
                <a:effectLst>
                  <a:outerShdw blurRad="38100" dist="38100" dir="2700000" algn="tl">
                    <a:srgbClr val="FFFFFF"/>
                  </a:outerShdw>
                </a:effectLst>
                <a:ea typeface="华文新魏" pitchFamily="2" charset="-122"/>
              </a:rPr>
              <a:t>逢捕杀</a:t>
            </a:r>
            <a:endParaRPr lang="en-US" altLang="zh-CN" sz="4000" b="1" dirty="0" smtClean="0">
              <a:effectLst>
                <a:outerShdw blurRad="38100" dist="38100" dir="2700000" algn="tl">
                  <a:srgbClr val="FFFFFF"/>
                </a:outerShdw>
              </a:effectLst>
              <a:ea typeface="华文新魏" pitchFamily="2" charset="-122"/>
            </a:endParaRPr>
          </a:p>
          <a:p>
            <a:pPr eaLnBrk="1" hangingPunct="1">
              <a:lnSpc>
                <a:spcPct val="90000"/>
              </a:lnSpc>
              <a:spcBef>
                <a:spcPct val="20000"/>
              </a:spcBef>
              <a:defRPr/>
            </a:pPr>
            <a:r>
              <a:rPr lang="en-US" altLang="zh-CN" sz="4000" b="1" dirty="0" smtClean="0">
                <a:effectLst>
                  <a:outerShdw blurRad="38100" dist="38100" dir="2700000" algn="tl">
                    <a:srgbClr val="FFFFFF"/>
                  </a:outerShdw>
                </a:effectLst>
                <a:ea typeface="华文新魏" pitchFamily="2" charset="-122"/>
              </a:rPr>
              <a:t>40</a:t>
            </a:r>
            <a:r>
              <a:rPr lang="zh-CN" altLang="en-US" sz="4000" b="1" dirty="0" smtClean="0">
                <a:effectLst>
                  <a:outerShdw blurRad="38100" dist="38100" dir="2700000" algn="tl">
                    <a:srgbClr val="FFFFFF"/>
                  </a:outerShdw>
                </a:effectLst>
                <a:ea typeface="华文新魏" pitchFamily="2" charset="-122"/>
              </a:rPr>
              <a:t>共赴黄泉</a:t>
            </a:r>
            <a:endParaRPr lang="zh-CN" altLang="en-US" sz="4000" b="1" dirty="0" smtClean="0">
              <a:effectLst>
                <a:outerShdw blurRad="38100" dist="38100" dir="2700000" algn="tl">
                  <a:srgbClr val="FFFFFF"/>
                </a:outerShdw>
              </a:effectLst>
              <a:ea typeface="华文新魏" pitchFamily="2" charset="-122"/>
            </a:endParaRPr>
          </a:p>
        </p:txBody>
      </p:sp>
      <p:sp>
        <p:nvSpPr>
          <p:cNvPr id="28684" name="Text Box 13"/>
          <p:cNvSpPr txBox="1">
            <a:spLocks noChangeArrowheads="1"/>
          </p:cNvSpPr>
          <p:nvPr/>
        </p:nvSpPr>
        <p:spPr bwMode="auto">
          <a:xfrm>
            <a:off x="323528" y="1340768"/>
            <a:ext cx="549275" cy="3097213"/>
          </a:xfrm>
          <a:prstGeom prst="rect">
            <a:avLst/>
          </a:prstGeom>
          <a:noFill/>
          <a:ln w="9525">
            <a:noFill/>
            <a:miter lim="800000"/>
          </a:ln>
        </p:spPr>
        <p:txBody>
          <a:bodyPr vert="eaVert" lIns="91434" tIns="45717" rIns="91434" bIns="45717">
            <a:spAutoFit/>
          </a:bodyPr>
          <a:lstStyle/>
          <a:p>
            <a:pPr eaLnBrk="1" hangingPunct="1">
              <a:spcBef>
                <a:spcPct val="50000"/>
              </a:spcBef>
            </a:pPr>
            <a:r>
              <a:rPr lang="zh-CN" altLang="en-US" b="1" dirty="0">
                <a:solidFill>
                  <a:srgbClr val="0000CC"/>
                </a:solidFill>
                <a:latin typeface="黑体" panose="02010609060101010101" pitchFamily="49" charset="-122"/>
                <a:ea typeface="黑体" panose="02010609060101010101" pitchFamily="49" charset="-122"/>
              </a:rPr>
              <a:t>情   节  简  表</a:t>
            </a:r>
            <a:endParaRPr lang="zh-CN" altLang="en-US" b="1" dirty="0">
              <a:solidFill>
                <a:srgbClr val="0000CC"/>
              </a:solidFill>
              <a:latin typeface="黑体" panose="02010609060101010101" pitchFamily="49" charset="-122"/>
              <a:ea typeface="黑体" panose="02010609060101010101" pitchFamily="49" charset="-122"/>
            </a:endParaRPr>
          </a:p>
        </p:txBody>
      </p:sp>
      <p:sp>
        <p:nvSpPr>
          <p:cNvPr id="28685" name="AutoShape 14"/>
          <p:cNvSpPr/>
          <p:nvPr/>
        </p:nvSpPr>
        <p:spPr bwMode="auto">
          <a:xfrm>
            <a:off x="971600" y="1052736"/>
            <a:ext cx="287337" cy="3097213"/>
          </a:xfrm>
          <a:prstGeom prst="leftBrace">
            <a:avLst>
              <a:gd name="adj1" fmla="val 89825"/>
              <a:gd name="adj2" fmla="val 50000"/>
            </a:avLst>
          </a:prstGeom>
          <a:noFill/>
          <a:ln w="12700" cap="sq">
            <a:solidFill>
              <a:schemeClr val="tx1"/>
            </a:solidFill>
            <a:round/>
            <a:headEnd type="none" w="sm" len="sm"/>
            <a:tailEnd type="none" w="sm" len="sm"/>
          </a:ln>
        </p:spPr>
        <p:txBody>
          <a:bodyPr wrap="none" anchor="ctr"/>
          <a:lstStyle/>
          <a:p>
            <a:pPr eaLnBrk="1" hangingPunct="1"/>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anim calcmode="lin" valueType="num">
                                      <p:cBhvr additive="base">
                                        <p:cTn id="7" dur="500" fill="hold"/>
                                        <p:tgtEl>
                                          <p:spTgt spid="1617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17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1795">
                                            <p:txEl>
                                              <p:pRg st="1" end="1"/>
                                            </p:txEl>
                                          </p:spTgt>
                                        </p:tgtEl>
                                        <p:attrNameLst>
                                          <p:attrName>style.visibility</p:attrName>
                                        </p:attrNameLst>
                                      </p:cBhvr>
                                      <p:to>
                                        <p:strVal val="visible"/>
                                      </p:to>
                                    </p:set>
                                    <p:anim calcmode="lin" valueType="num">
                                      <p:cBhvr additive="base">
                                        <p:cTn id="13" dur="500" fill="hold"/>
                                        <p:tgtEl>
                                          <p:spTgt spid="16179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17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1795">
                                            <p:txEl>
                                              <p:pRg st="2" end="2"/>
                                            </p:txEl>
                                          </p:spTgt>
                                        </p:tgtEl>
                                        <p:attrNameLst>
                                          <p:attrName>style.visibility</p:attrName>
                                        </p:attrNameLst>
                                      </p:cBhvr>
                                      <p:to>
                                        <p:strVal val="visible"/>
                                      </p:to>
                                    </p:set>
                                    <p:anim calcmode="lin" valueType="num">
                                      <p:cBhvr additive="base">
                                        <p:cTn id="19" dur="500" fill="hold"/>
                                        <p:tgtEl>
                                          <p:spTgt spid="1617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17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1795">
                                            <p:txEl>
                                              <p:pRg st="3" end="3"/>
                                            </p:txEl>
                                          </p:spTgt>
                                        </p:tgtEl>
                                        <p:attrNameLst>
                                          <p:attrName>style.visibility</p:attrName>
                                        </p:attrNameLst>
                                      </p:cBhvr>
                                      <p:to>
                                        <p:strVal val="visible"/>
                                      </p:to>
                                    </p:set>
                                    <p:anim calcmode="lin" valueType="num">
                                      <p:cBhvr additive="base">
                                        <p:cTn id="25" dur="500" fill="hold"/>
                                        <p:tgtEl>
                                          <p:spTgt spid="16179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17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61796">
                                            <p:txEl>
                                              <p:pRg st="0" end="0"/>
                                            </p:txEl>
                                          </p:spTgt>
                                        </p:tgtEl>
                                        <p:attrNameLst>
                                          <p:attrName>style.visibility</p:attrName>
                                        </p:attrNameLst>
                                      </p:cBhvr>
                                      <p:to>
                                        <p:strVal val="visible"/>
                                      </p:to>
                                    </p:set>
                                    <p:animEffect transition="in" filter="blinds(horizontal)">
                                      <p:cBhvr>
                                        <p:cTn id="31" dur="500"/>
                                        <p:tgtEl>
                                          <p:spTgt spid="161796">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61796">
                                            <p:txEl>
                                              <p:pRg st="1" end="1"/>
                                            </p:txEl>
                                          </p:spTgt>
                                        </p:tgtEl>
                                        <p:attrNameLst>
                                          <p:attrName>style.visibility</p:attrName>
                                        </p:attrNameLst>
                                      </p:cBhvr>
                                      <p:to>
                                        <p:strVal val="visible"/>
                                      </p:to>
                                    </p:set>
                                    <p:animEffect transition="in" filter="blinds(horizontal)">
                                      <p:cBhvr>
                                        <p:cTn id="36" dur="500"/>
                                        <p:tgtEl>
                                          <p:spTgt spid="161796">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61796">
                                            <p:txEl>
                                              <p:pRg st="2" end="2"/>
                                            </p:txEl>
                                          </p:spTgt>
                                        </p:tgtEl>
                                        <p:attrNameLst>
                                          <p:attrName>style.visibility</p:attrName>
                                        </p:attrNameLst>
                                      </p:cBhvr>
                                      <p:to>
                                        <p:strVal val="visible"/>
                                      </p:to>
                                    </p:set>
                                    <p:animEffect transition="in" filter="blinds(horizontal)">
                                      <p:cBhvr>
                                        <p:cTn id="41" dur="500"/>
                                        <p:tgtEl>
                                          <p:spTgt spid="161796">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61796">
                                            <p:txEl>
                                              <p:pRg st="3" end="3"/>
                                            </p:txEl>
                                          </p:spTgt>
                                        </p:tgtEl>
                                        <p:attrNameLst>
                                          <p:attrName>style.visibility</p:attrName>
                                        </p:attrNameLst>
                                      </p:cBhvr>
                                      <p:to>
                                        <p:strVal val="visible"/>
                                      </p:to>
                                    </p:set>
                                    <p:animEffect transition="in" filter="blinds(horizontal)">
                                      <p:cBhvr>
                                        <p:cTn id="46" dur="500"/>
                                        <p:tgtEl>
                                          <p:spTgt spid="1617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autoUpdateAnimBg="0" build="p"/>
      <p:bldP spid="161796" grpId="0" autoUpdateAnimBg="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0" y="1584325"/>
            <a:ext cx="9144000" cy="4493538"/>
          </a:xfrm>
          <a:prstGeom prst="rect">
            <a:avLst/>
          </a:prstGeom>
          <a:noFill/>
          <a:ln w="9525">
            <a:noFill/>
            <a:miter lim="800000"/>
          </a:ln>
        </p:spPr>
        <p:txBody>
          <a:bodyPr>
            <a:spAutoFit/>
          </a:bodyPr>
          <a:lstStyle/>
          <a:p>
            <a:pPr>
              <a:lnSpc>
                <a:spcPct val="130000"/>
              </a:lnSpc>
              <a:buFont typeface="Wingdings" panose="05000000000000000000" pitchFamily="2" charset="2"/>
              <a:buChar char="l"/>
            </a:pPr>
            <a:r>
              <a:rPr kumimoji="0" lang="zh-CN" altLang="en-US"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补充说明了</a:t>
            </a:r>
            <a:r>
              <a:rPr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a:t>
            </a:r>
            <a:endParaRPr kumimoji="0"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endParaRPr>
          </a:p>
          <a:p>
            <a:pPr>
              <a:lnSpc>
                <a:spcPct val="130000"/>
              </a:lnSpc>
              <a:buFont typeface="Wingdings" panose="05000000000000000000" pitchFamily="2" charset="2"/>
              <a:buChar char="l"/>
            </a:pPr>
            <a:r>
              <a:rPr lang="zh-CN" altLang="en-US"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交代了</a:t>
            </a:r>
            <a:r>
              <a:rPr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a:t>
            </a:r>
            <a:endParaRPr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endParaRPr>
          </a:p>
          <a:p>
            <a:pPr eaLnBrk="1" hangingPunct="1">
              <a:lnSpc>
                <a:spcPct val="130000"/>
              </a:lnSpc>
              <a:buFont typeface="Wingdings" panose="05000000000000000000" pitchFamily="2" charset="2"/>
              <a:buChar char="l"/>
            </a:pPr>
            <a:r>
              <a:rPr kumimoji="0" lang="zh-CN" altLang="en-US"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丰富形象</a:t>
            </a:r>
            <a:endParaRPr kumimoji="0"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endParaRPr>
          </a:p>
          <a:p>
            <a:pPr>
              <a:lnSpc>
                <a:spcPct val="130000"/>
              </a:lnSpc>
              <a:buFont typeface="Wingdings" panose="05000000000000000000" pitchFamily="2" charset="2"/>
              <a:buChar char="l"/>
            </a:pPr>
            <a:r>
              <a:rPr lang="zh-CN" altLang="en-US"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引出下文，为下文</a:t>
            </a:r>
            <a:r>
              <a:rPr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a:t>
            </a:r>
            <a:r>
              <a:rPr lang="zh-CN" altLang="en-US"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做铺垫</a:t>
            </a:r>
            <a:endParaRPr lang="en-US" altLang="zh-CN"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endParaRPr>
          </a:p>
          <a:p>
            <a:pPr eaLnBrk="1" hangingPunct="1">
              <a:lnSpc>
                <a:spcPct val="130000"/>
              </a:lnSpc>
              <a:buFont typeface="Wingdings" panose="05000000000000000000" pitchFamily="2" charset="2"/>
              <a:buChar char="l"/>
            </a:pPr>
            <a:r>
              <a:rPr kumimoji="0" lang="zh-CN" altLang="en-US" sz="3600" b="1" dirty="0" smtClean="0">
                <a:solidFill>
                  <a:srgbClr val="0000CC"/>
                </a:solidFill>
                <a:latin typeface="黑体" panose="02010609060101010101" pitchFamily="49" charset="-122"/>
                <a:ea typeface="黑体" panose="02010609060101010101" pitchFamily="49" charset="-122"/>
                <a:cs typeface="Arial" panose="020B0604020202020204" pitchFamily="34" charset="0"/>
              </a:rPr>
              <a:t>使文章内容更加充实，情节曲折有致</a:t>
            </a:r>
            <a:endParaRPr kumimoji="0" lang="zh-CN" altLang="en-US" sz="4000" b="1" dirty="0">
              <a:latin typeface="黑体" panose="02010609060101010101" pitchFamily="49" charset="-122"/>
              <a:ea typeface="黑体" panose="02010609060101010101" pitchFamily="49" charset="-122"/>
              <a:cs typeface="Arial" panose="020B0604020202020204" pitchFamily="34" charset="0"/>
            </a:endParaRPr>
          </a:p>
          <a:p>
            <a:pPr eaLnBrk="1" hangingPunct="1">
              <a:lnSpc>
                <a:spcPct val="130000"/>
              </a:lnSpc>
            </a:pPr>
            <a:r>
              <a:rPr kumimoji="0" lang="zh-CN" altLang="en-US" sz="4000" b="1" dirty="0">
                <a:latin typeface="黑体" panose="02010609060101010101" pitchFamily="49" charset="-122"/>
                <a:ea typeface="黑体" panose="02010609060101010101" pitchFamily="49" charset="-122"/>
                <a:cs typeface="Arial" panose="020B0604020202020204" pitchFamily="34" charset="0"/>
              </a:rPr>
              <a:t>   </a:t>
            </a:r>
            <a:endParaRPr kumimoji="0" lang="zh-CN" altLang="en-US" sz="4000" b="1" dirty="0">
              <a:latin typeface="黑体" panose="02010609060101010101" pitchFamily="49" charset="-122"/>
              <a:ea typeface="黑体" panose="02010609060101010101" pitchFamily="49" charset="-122"/>
              <a:cs typeface="Arial" panose="020B0604020202020204" pitchFamily="34" charset="0"/>
            </a:endParaRPr>
          </a:p>
        </p:txBody>
      </p:sp>
      <p:sp>
        <p:nvSpPr>
          <p:cNvPr id="30723" name="Rectangle 3"/>
          <p:cNvSpPr>
            <a:spLocks noChangeArrowheads="1"/>
          </p:cNvSpPr>
          <p:nvPr/>
        </p:nvSpPr>
        <p:spPr bwMode="auto">
          <a:xfrm>
            <a:off x="539750" y="0"/>
            <a:ext cx="4047903" cy="1015663"/>
          </a:xfrm>
          <a:prstGeom prst="rect">
            <a:avLst/>
          </a:prstGeom>
          <a:noFill/>
          <a:ln w="9525">
            <a:noFill/>
            <a:miter lim="800000"/>
          </a:ln>
        </p:spPr>
        <p:txBody>
          <a:bodyPr wrap="none">
            <a:spAutoFit/>
          </a:bodyPr>
          <a:lstStyle/>
          <a:p>
            <a:pPr eaLnBrk="1" hangingPunct="1"/>
            <a:r>
              <a:rPr lang="zh-CN" altLang="en-US" sz="6000" b="1" dirty="0" smtClean="0">
                <a:solidFill>
                  <a:srgbClr val="C00000"/>
                </a:solidFill>
                <a:latin typeface="黑体" panose="02010609060101010101" pitchFamily="49" charset="-122"/>
                <a:ea typeface="黑体" panose="02010609060101010101" pitchFamily="49" charset="-122"/>
                <a:cs typeface="Arial" panose="020B0604020202020204" pitchFamily="34" charset="0"/>
              </a:rPr>
              <a:t>插</a:t>
            </a:r>
            <a:r>
              <a:rPr kumimoji="0" lang="zh-CN" altLang="en-US" sz="6000" b="1" dirty="0" smtClean="0">
                <a:solidFill>
                  <a:srgbClr val="C00000"/>
                </a:solidFill>
                <a:latin typeface="黑体" panose="02010609060101010101" pitchFamily="49" charset="-122"/>
                <a:ea typeface="黑体" panose="02010609060101010101" pitchFamily="49" charset="-122"/>
                <a:cs typeface="Arial" panose="020B0604020202020204" pitchFamily="34" charset="0"/>
              </a:rPr>
              <a:t>叙</a:t>
            </a:r>
            <a:r>
              <a:rPr kumimoji="0" lang="zh-CN" altLang="en-US" sz="6000" b="1" dirty="0">
                <a:solidFill>
                  <a:srgbClr val="C00000"/>
                </a:solidFill>
                <a:latin typeface="黑体" panose="02010609060101010101" pitchFamily="49" charset="-122"/>
                <a:ea typeface="黑体" panose="02010609060101010101" pitchFamily="49" charset="-122"/>
                <a:cs typeface="Arial" panose="020B0604020202020204" pitchFamily="34" charset="0"/>
              </a:rPr>
              <a:t>的作用</a:t>
            </a:r>
            <a:endParaRPr kumimoji="0" lang="zh-CN" altLang="en-US" sz="6000" b="1" dirty="0">
              <a:solidFill>
                <a:srgbClr val="C00000"/>
              </a:solidFill>
              <a:latin typeface="黑体" panose="02010609060101010101" pitchFamily="49" charset="-122"/>
              <a:ea typeface="黑体" panose="02010609060101010101" pitchFamily="49" charset="-122"/>
              <a:cs typeface="Arial" panose="020B0604020202020204" pitchFamily="34" charset="0"/>
            </a:endParaRPr>
          </a:p>
        </p:txBody>
      </p:sp>
      <p:sp>
        <p:nvSpPr>
          <p:cNvPr id="30724" name="Line 4"/>
          <p:cNvSpPr>
            <a:spLocks noChangeShapeType="1"/>
          </p:cNvSpPr>
          <p:nvPr/>
        </p:nvSpPr>
        <p:spPr bwMode="auto">
          <a:xfrm>
            <a:off x="296863" y="1314450"/>
            <a:ext cx="8847137" cy="0"/>
          </a:xfrm>
          <a:prstGeom prst="line">
            <a:avLst/>
          </a:prstGeom>
          <a:noFill/>
          <a:ln w="9525">
            <a:solidFill>
              <a:schemeClr val="tx1"/>
            </a:solidFill>
            <a:round/>
          </a:ln>
        </p:spPr>
        <p:txBody>
          <a:bodyPr/>
          <a:lstStyle/>
          <a:p>
            <a:endParaRPr lang="zh-CN" alt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0114">
                                            <p:txEl>
                                              <p:pRg st="0" end="0"/>
                                            </p:txEl>
                                          </p:spTgt>
                                        </p:tgtEl>
                                        <p:attrNameLst>
                                          <p:attrName>style.visibility</p:attrName>
                                        </p:attrNameLst>
                                      </p:cBhvr>
                                      <p:to>
                                        <p:strVal val="visible"/>
                                      </p:to>
                                    </p:set>
                                    <p:anim calcmode="lin" valueType="num">
                                      <p:cBhvr additive="base">
                                        <p:cTn id="7" dur="500" fill="hold"/>
                                        <p:tgtEl>
                                          <p:spTgt spid="901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01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0114">
                                            <p:txEl>
                                              <p:pRg st="1" end="1"/>
                                            </p:txEl>
                                          </p:spTgt>
                                        </p:tgtEl>
                                        <p:attrNameLst>
                                          <p:attrName>style.visibility</p:attrName>
                                        </p:attrNameLst>
                                      </p:cBhvr>
                                      <p:to>
                                        <p:strVal val="visible"/>
                                      </p:to>
                                    </p:set>
                                    <p:anim calcmode="lin" valueType="num">
                                      <p:cBhvr additive="base">
                                        <p:cTn id="13" dur="500" fill="hold"/>
                                        <p:tgtEl>
                                          <p:spTgt spid="9011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011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0114">
                                            <p:txEl>
                                              <p:pRg st="2" end="2"/>
                                            </p:txEl>
                                          </p:spTgt>
                                        </p:tgtEl>
                                        <p:attrNameLst>
                                          <p:attrName>style.visibility</p:attrName>
                                        </p:attrNameLst>
                                      </p:cBhvr>
                                      <p:to>
                                        <p:strVal val="visible"/>
                                      </p:to>
                                    </p:set>
                                    <p:anim calcmode="lin" valueType="num">
                                      <p:cBhvr additive="base">
                                        <p:cTn id="19" dur="500" fill="hold"/>
                                        <p:tgtEl>
                                          <p:spTgt spid="9011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011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0114">
                                            <p:txEl>
                                              <p:pRg st="3" end="3"/>
                                            </p:txEl>
                                          </p:spTgt>
                                        </p:tgtEl>
                                        <p:attrNameLst>
                                          <p:attrName>style.visibility</p:attrName>
                                        </p:attrNameLst>
                                      </p:cBhvr>
                                      <p:to>
                                        <p:strVal val="visible"/>
                                      </p:to>
                                    </p:set>
                                    <p:anim calcmode="lin" valueType="num">
                                      <p:cBhvr additive="base">
                                        <p:cTn id="25" dur="500" fill="hold"/>
                                        <p:tgtEl>
                                          <p:spTgt spid="9011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011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0114">
                                            <p:txEl>
                                              <p:pRg st="4" end="4"/>
                                            </p:txEl>
                                          </p:spTgt>
                                        </p:tgtEl>
                                        <p:attrNameLst>
                                          <p:attrName>style.visibility</p:attrName>
                                        </p:attrNameLst>
                                      </p:cBhvr>
                                      <p:to>
                                        <p:strVal val="visible"/>
                                      </p:to>
                                    </p:set>
                                    <p:anim calcmode="lin" valueType="num">
                                      <p:cBhvr additive="base">
                                        <p:cTn id="31" dur="500" fill="hold"/>
                                        <p:tgtEl>
                                          <p:spTgt spid="9011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011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90114">
                                            <p:txEl>
                                              <p:pRg st="5" end="5"/>
                                            </p:txEl>
                                          </p:spTgt>
                                        </p:tgtEl>
                                        <p:attrNameLst>
                                          <p:attrName>style.visibility</p:attrName>
                                        </p:attrNameLst>
                                      </p:cBhvr>
                                      <p:to>
                                        <p:strVal val="visible"/>
                                      </p:to>
                                    </p:set>
                                    <p:anim calcmode="lin" valueType="num">
                                      <p:cBhvr additive="base">
                                        <p:cTn id="37" dur="500" fill="hold"/>
                                        <p:tgtEl>
                                          <p:spTgt spid="9011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011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098" name="Picture 2"/>
          <p:cNvPicPr>
            <a:picLocks noGrp="1" noChangeAspect="1" noChangeArrowheads="1"/>
          </p:cNvPicPr>
          <p:nvPr>
            <p:ph idx="1"/>
          </p:nvPr>
        </p:nvPicPr>
        <p:blipFill>
          <a:blip r:embed="rId1"/>
          <a:srcRect/>
          <a:stretch>
            <a:fillRect/>
          </a:stretch>
        </p:blipFill>
        <p:spPr bwMode="auto">
          <a:xfrm>
            <a:off x="-396551" y="0"/>
            <a:ext cx="9540552" cy="702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420888"/>
            <a:ext cx="8229600" cy="1143000"/>
          </a:xfrm>
        </p:spPr>
        <p:txBody>
          <a:bodyPr>
            <a:noAutofit/>
          </a:bodyPr>
          <a:lstStyle/>
          <a:p>
            <a:r>
              <a:rPr lang="zh-CN" altLang="en-US" sz="5400" b="1" dirty="0" smtClean="0">
                <a:solidFill>
                  <a:srgbClr val="FF0000"/>
                </a:solidFill>
                <a:latin typeface="黑体" panose="02010609060101010101" pitchFamily="49" charset="-122"/>
                <a:ea typeface="黑体" panose="02010609060101010101" pitchFamily="49" charset="-122"/>
              </a:rPr>
              <a:t>二、故事第一段用了什么描写手法，有什么作用？</a:t>
            </a:r>
            <a:endParaRPr lang="zh-CN" altLang="en-US" sz="5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3074" name="Picture 2"/>
          <p:cNvPicPr>
            <a:picLocks noGrp="1" noChangeAspect="1" noChangeArrowheads="1"/>
          </p:cNvPicPr>
          <p:nvPr>
            <p:ph idx="1"/>
          </p:nvPr>
        </p:nvPicPr>
        <p:blipFill>
          <a:blip r:embed="rId1"/>
          <a:srcRect/>
          <a:stretch>
            <a:fillRect/>
          </a:stretch>
        </p:blipFill>
        <p:spPr bwMode="auto">
          <a:xfrm>
            <a:off x="-324544" y="-1611560"/>
            <a:ext cx="11449272" cy="8469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861048"/>
            <a:ext cx="2411760" cy="1656184"/>
          </a:xfrm>
        </p:spPr>
        <p:txBody>
          <a:bodyPr>
            <a:normAutofit fontScale="90000"/>
          </a:bodyPr>
          <a:lstStyle/>
          <a:p>
            <a:r>
              <a:rPr lang="en-US" altLang="zh-CN" b="1" dirty="0" smtClean="0"/>
              <a:t>29</a:t>
            </a:r>
            <a:r>
              <a:rPr lang="zh-CN" altLang="en-US" b="1" dirty="0" smtClean="0"/>
              <a:t>段</a:t>
            </a:r>
            <a:br>
              <a:rPr lang="en-US" altLang="zh-CN" b="1" dirty="0" smtClean="0"/>
            </a:br>
            <a:br>
              <a:rPr lang="en-US" altLang="zh-CN" b="1" dirty="0" smtClean="0"/>
            </a:br>
            <a:r>
              <a:rPr lang="en-US" altLang="zh-CN" b="1" dirty="0" smtClean="0"/>
              <a:t>38</a:t>
            </a:r>
            <a:r>
              <a:rPr lang="zh-CN" altLang="en-US" b="1" dirty="0" smtClean="0"/>
              <a:t>段</a:t>
            </a:r>
            <a:endParaRPr lang="zh-CN" altLang="en-US" b="1" dirty="0"/>
          </a:p>
        </p:txBody>
      </p:sp>
      <p:sp>
        <p:nvSpPr>
          <p:cNvPr id="3" name="内容占位符 2"/>
          <p:cNvSpPr>
            <a:spLocks noGrp="1"/>
          </p:cNvSpPr>
          <p:nvPr>
            <p:ph idx="1"/>
          </p:nvPr>
        </p:nvSpPr>
        <p:spPr>
          <a:xfrm>
            <a:off x="457200" y="1600201"/>
            <a:ext cx="8229600" cy="2332856"/>
          </a:xfrm>
        </p:spPr>
        <p:txBody>
          <a:bodyPr>
            <a:normAutofit/>
          </a:bodyPr>
          <a:lstStyle/>
          <a:p>
            <a:r>
              <a:rPr lang="zh-CN" altLang="en-US" sz="5400" b="1" dirty="0" smtClean="0">
                <a:solidFill>
                  <a:srgbClr val="FF0000"/>
                </a:solidFill>
                <a:latin typeface="黑体" panose="02010609060101010101" pitchFamily="49" charset="-122"/>
                <a:ea typeface="黑体" panose="02010609060101010101" pitchFamily="49" charset="-122"/>
              </a:rPr>
              <a:t>还有哪些自然段运用了肖像描写</a:t>
            </a:r>
            <a:endParaRPr lang="zh-CN" altLang="en-US" sz="5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420888"/>
            <a:ext cx="8229600" cy="1143000"/>
          </a:xfrm>
        </p:spPr>
        <p:txBody>
          <a:bodyPr>
            <a:noAutofit/>
          </a:bodyPr>
          <a:lstStyle/>
          <a:p>
            <a:r>
              <a:rPr lang="zh-CN" altLang="en-US" sz="5400" b="1" dirty="0" smtClean="0">
                <a:solidFill>
                  <a:srgbClr val="FF0000"/>
                </a:solidFill>
                <a:latin typeface="黑体" panose="02010609060101010101" pitchFamily="49" charset="-122"/>
                <a:ea typeface="黑体" panose="02010609060101010101" pitchFamily="49" charset="-122"/>
              </a:rPr>
              <a:t>三、请在原文中</a:t>
            </a:r>
            <a:r>
              <a:rPr lang="zh-CN" altLang="en-US" sz="5400" b="1" dirty="0" smtClean="0">
                <a:solidFill>
                  <a:srgbClr val="FF0000"/>
                </a:solidFill>
                <a:latin typeface="黑体" panose="02010609060101010101" pitchFamily="49" charset="-122"/>
                <a:ea typeface="黑体" panose="02010609060101010101" pitchFamily="49" charset="-122"/>
              </a:rPr>
              <a:t>找到相关语句，总结概括双</a:t>
            </a:r>
            <a:r>
              <a:rPr lang="zh-CN" altLang="en-US" sz="5400" b="1" dirty="0" smtClean="0">
                <a:solidFill>
                  <a:srgbClr val="FF0000"/>
                </a:solidFill>
                <a:latin typeface="黑体" panose="02010609060101010101" pitchFamily="49" charset="-122"/>
                <a:ea typeface="黑体" panose="02010609060101010101" pitchFamily="49" charset="-122"/>
              </a:rPr>
              <a:t>狼遭遇了几次危机？又是如何化解的？</a:t>
            </a:r>
            <a:endParaRPr lang="zh-CN" altLang="en-US" sz="5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3779912" cy="692696"/>
          </a:xfrm>
        </p:spPr>
        <p:txBody>
          <a:bodyPr>
            <a:normAutofit fontScale="90000"/>
          </a:bodyPr>
          <a:lstStyle/>
          <a:p>
            <a:r>
              <a:rPr lang="en-US" altLang="zh-CN" b="1" dirty="0" smtClean="0">
                <a:latin typeface="黑体" panose="02010609060101010101" pitchFamily="49" charset="-122"/>
                <a:ea typeface="黑体" panose="02010609060101010101" pitchFamily="49" charset="-122"/>
              </a:rPr>
              <a:t>1</a:t>
            </a:r>
            <a:r>
              <a:rPr lang="zh-CN" altLang="en-US" b="1" dirty="0" smtClean="0">
                <a:latin typeface="黑体" panose="02010609060101010101" pitchFamily="49" charset="-122"/>
                <a:ea typeface="黑体" panose="02010609060101010101" pitchFamily="49" charset="-122"/>
              </a:rPr>
              <a:t>、第一次危机</a:t>
            </a:r>
            <a:endParaRPr lang="zh-CN" altLang="en-US" b="1" dirty="0">
              <a:latin typeface="黑体" panose="02010609060101010101" pitchFamily="49" charset="-122"/>
              <a:ea typeface="黑体" panose="02010609060101010101" pitchFamily="49" charset="-122"/>
            </a:endParaRPr>
          </a:p>
        </p:txBody>
      </p:sp>
      <p:sp>
        <p:nvSpPr>
          <p:cNvPr id="4" name="右箭头 3"/>
          <p:cNvSpPr/>
          <p:nvPr/>
        </p:nvSpPr>
        <p:spPr>
          <a:xfrm>
            <a:off x="3995936" y="404664"/>
            <a:ext cx="100811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436096" y="0"/>
            <a:ext cx="3096344" cy="830997"/>
          </a:xfrm>
          <a:prstGeom prst="rect">
            <a:avLst/>
          </a:prstGeom>
          <a:noFill/>
        </p:spPr>
        <p:txBody>
          <a:bodyPr wrap="square" rtlCol="0">
            <a:spAutoFit/>
          </a:bodyPr>
          <a:lstStyle/>
          <a:p>
            <a:r>
              <a:rPr lang="zh-CN" altLang="en-US" sz="4800" dirty="0" smtClean="0">
                <a:latin typeface="黑体" panose="02010609060101010101" pitchFamily="49" charset="-122"/>
                <a:ea typeface="黑体" panose="02010609060101010101" pitchFamily="49" charset="-122"/>
              </a:rPr>
              <a:t>误入枯井</a:t>
            </a:r>
            <a:endParaRPr lang="zh-CN" altLang="en-US" sz="4800" dirty="0">
              <a:latin typeface="黑体" panose="02010609060101010101" pitchFamily="49" charset="-122"/>
              <a:ea typeface="黑体" panose="02010609060101010101" pitchFamily="49" charset="-122"/>
            </a:endParaRPr>
          </a:p>
        </p:txBody>
      </p:sp>
      <p:pic>
        <p:nvPicPr>
          <p:cNvPr id="6" name="图片 5" descr="2a6825cf9d4d48aa884f94ea4ae536a3_th.png"/>
          <p:cNvPicPr>
            <a:picLocks noChangeAspect="1"/>
          </p:cNvPicPr>
          <p:nvPr/>
        </p:nvPicPr>
        <p:blipFill>
          <a:blip r:embed="rId1"/>
          <a:stretch>
            <a:fillRect/>
          </a:stretch>
        </p:blipFill>
        <p:spPr>
          <a:xfrm>
            <a:off x="755576" y="836712"/>
            <a:ext cx="3024336" cy="2520280"/>
          </a:xfrm>
          <a:prstGeom prst="rect">
            <a:avLst/>
          </a:prstGeom>
        </p:spPr>
      </p:pic>
      <p:pic>
        <p:nvPicPr>
          <p:cNvPr id="7" name="图片 6" descr="a0a628030c1b7335f153964949cd0a3c25b4a20123352-BJA4U0_fw658.jpg"/>
          <p:cNvPicPr>
            <a:picLocks noChangeAspect="1"/>
          </p:cNvPicPr>
          <p:nvPr/>
        </p:nvPicPr>
        <p:blipFill>
          <a:blip r:embed="rId2"/>
          <a:stretch>
            <a:fillRect/>
          </a:stretch>
        </p:blipFill>
        <p:spPr>
          <a:xfrm>
            <a:off x="5724128" y="1340768"/>
            <a:ext cx="3168352" cy="4032448"/>
          </a:xfrm>
          <a:prstGeom prst="rect">
            <a:avLst/>
          </a:prstGeom>
        </p:spPr>
      </p:pic>
      <p:pic>
        <p:nvPicPr>
          <p:cNvPr id="8" name="图片 7" descr="t01f6e1d8f67e3f2f20.jpg"/>
          <p:cNvPicPr>
            <a:picLocks noChangeAspect="1"/>
          </p:cNvPicPr>
          <p:nvPr/>
        </p:nvPicPr>
        <p:blipFill>
          <a:blip r:embed="rId3" cstate="print"/>
          <a:stretch>
            <a:fillRect/>
          </a:stretch>
        </p:blipFill>
        <p:spPr>
          <a:xfrm>
            <a:off x="683568" y="3717032"/>
            <a:ext cx="3810000" cy="285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772816"/>
            <a:ext cx="9144000" cy="1719064"/>
          </a:xfrm>
        </p:spPr>
        <p:txBody>
          <a:bodyPr>
            <a:noAutofit/>
          </a:bodyPr>
          <a:lstStyle/>
          <a:p>
            <a:r>
              <a:rPr lang="zh-CN" altLang="en-US" sz="5400" b="1" dirty="0" smtClean="0">
                <a:solidFill>
                  <a:srgbClr val="FF0000"/>
                </a:solidFill>
                <a:latin typeface="黑体" panose="02010609060101010101" pitchFamily="49" charset="-122"/>
                <a:ea typeface="黑体" panose="02010609060101010101" pitchFamily="49" charset="-122"/>
              </a:rPr>
              <a:t>文章写公狼一次次的产生爬出枯井体现了什么？</a:t>
            </a:r>
            <a:br>
              <a:rPr lang="en-US" altLang="zh-CN" sz="5400" b="1" dirty="0" smtClean="0">
                <a:solidFill>
                  <a:srgbClr val="FF0000"/>
                </a:solidFill>
                <a:latin typeface="黑体" panose="02010609060101010101" pitchFamily="49" charset="-122"/>
                <a:ea typeface="黑体" panose="02010609060101010101" pitchFamily="49" charset="-122"/>
              </a:rPr>
            </a:br>
            <a:r>
              <a:rPr lang="zh-CN" altLang="en-US" sz="5400" b="1" dirty="0" smtClean="0">
                <a:solidFill>
                  <a:srgbClr val="FF0000"/>
                </a:solidFill>
                <a:latin typeface="黑体" panose="02010609060101010101" pitchFamily="49" charset="-122"/>
                <a:ea typeface="黑体" panose="02010609060101010101" pitchFamily="49" charset="-122"/>
              </a:rPr>
              <a:t>对情节发展有什么作用</a:t>
            </a:r>
            <a:r>
              <a:rPr lang="en-US" altLang="zh-CN" sz="5400" b="1" dirty="0" smtClean="0">
                <a:solidFill>
                  <a:srgbClr val="FF0000"/>
                </a:solidFill>
                <a:latin typeface="黑体" panose="02010609060101010101" pitchFamily="49" charset="-122"/>
                <a:ea typeface="黑体" panose="02010609060101010101" pitchFamily="49" charset="-122"/>
              </a:rPr>
              <a:t>?</a:t>
            </a:r>
            <a:endParaRPr lang="zh-CN" altLang="en-US" sz="5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pic>
        <p:nvPicPr>
          <p:cNvPr id="7" name="内容占位符 6" descr="411445231264989194.jpg"/>
          <p:cNvPicPr>
            <a:picLocks noGrp="1" noChangeAspect="1"/>
          </p:cNvPicPr>
          <p:nvPr>
            <p:ph sz="half" idx="1"/>
          </p:nvPr>
        </p:nvPicPr>
        <p:blipFill>
          <a:blip r:embed="rId1"/>
          <a:stretch>
            <a:fillRect/>
          </a:stretch>
        </p:blipFill>
        <p:spPr>
          <a:xfrm>
            <a:off x="251520" y="2348880"/>
            <a:ext cx="3394472" cy="4093915"/>
          </a:xfrm>
        </p:spPr>
      </p:pic>
      <p:pic>
        <p:nvPicPr>
          <p:cNvPr id="8" name="内容占位符 7" descr="488932591683764240.jpg"/>
          <p:cNvPicPr>
            <a:picLocks noGrp="1" noChangeAspect="1"/>
          </p:cNvPicPr>
          <p:nvPr>
            <p:ph sz="half" idx="2"/>
          </p:nvPr>
        </p:nvPicPr>
        <p:blipFill>
          <a:blip r:embed="rId2"/>
          <a:stretch>
            <a:fillRect/>
          </a:stretch>
        </p:blipFill>
        <p:spPr>
          <a:xfrm>
            <a:off x="4716016" y="980728"/>
            <a:ext cx="4038600" cy="3403004"/>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5122" name="Picture 2"/>
          <p:cNvPicPr>
            <a:picLocks noGrp="1" noChangeAspect="1" noChangeArrowheads="1"/>
          </p:cNvPicPr>
          <p:nvPr>
            <p:ph idx="1"/>
          </p:nvPr>
        </p:nvPicPr>
        <p:blipFill>
          <a:blip r:embed="rId1"/>
          <a:srcRect/>
          <a:stretch>
            <a:fillRect/>
          </a:stretch>
        </p:blipFill>
        <p:spPr bwMode="auto">
          <a:xfrm>
            <a:off x="-828600" y="-459432"/>
            <a:ext cx="10441160" cy="73174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700808"/>
            <a:ext cx="8964488" cy="2592288"/>
          </a:xfrm>
        </p:spPr>
        <p:txBody>
          <a:bodyPr>
            <a:noAutofit/>
          </a:bodyPr>
          <a:lstStyle/>
          <a:p>
            <a:r>
              <a:rPr lang="zh-CN" altLang="en-US" sz="5400" b="1" dirty="0" smtClean="0">
                <a:solidFill>
                  <a:srgbClr val="FF0000"/>
                </a:solidFill>
                <a:latin typeface="黑体" panose="02010609060101010101" pitchFamily="49" charset="-122"/>
                <a:ea typeface="黑体" panose="02010609060101010101" pitchFamily="49" charset="-122"/>
              </a:rPr>
              <a:t>请在原文画出陷入枯井后母狼的表现，体味其中展现了什么情感</a:t>
            </a:r>
            <a:endParaRPr lang="zh-CN" altLang="en-US" sz="5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146" name="Picture 2"/>
          <p:cNvPicPr>
            <a:picLocks noGrp="1" noChangeAspect="1" noChangeArrowheads="1"/>
          </p:cNvPicPr>
          <p:nvPr>
            <p:ph idx="1"/>
          </p:nvPr>
        </p:nvPicPr>
        <p:blipFill>
          <a:blip r:embed="rId1"/>
          <a:srcRect/>
          <a:stretch>
            <a:fillRect/>
          </a:stretch>
        </p:blipFill>
        <p:spPr bwMode="auto">
          <a:xfrm>
            <a:off x="-324544" y="-315416"/>
            <a:ext cx="11089232" cy="7173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3779912" cy="692696"/>
          </a:xfrm>
        </p:spPr>
        <p:txBody>
          <a:bodyPr>
            <a:normAutofit fontScale="90000"/>
          </a:bodyPr>
          <a:lstStyle/>
          <a:p>
            <a:r>
              <a:rPr lang="en-US" altLang="zh-CN" b="1" dirty="0" smtClean="0">
                <a:latin typeface="黑体" panose="02010609060101010101" pitchFamily="49" charset="-122"/>
                <a:ea typeface="黑体" panose="02010609060101010101" pitchFamily="49" charset="-122"/>
              </a:rPr>
              <a:t>2</a:t>
            </a:r>
            <a:r>
              <a:rPr lang="zh-CN" altLang="en-US" b="1" dirty="0" smtClean="0">
                <a:latin typeface="黑体" panose="02010609060101010101" pitchFamily="49" charset="-122"/>
                <a:ea typeface="黑体" panose="02010609060101010101" pitchFamily="49" charset="-122"/>
              </a:rPr>
              <a:t>、第二次危机</a:t>
            </a:r>
            <a:endParaRPr lang="zh-CN" altLang="en-US" b="1" dirty="0">
              <a:latin typeface="黑体" panose="02010609060101010101" pitchFamily="49" charset="-122"/>
              <a:ea typeface="黑体" panose="02010609060101010101" pitchFamily="49" charset="-122"/>
            </a:endParaRPr>
          </a:p>
        </p:txBody>
      </p:sp>
      <p:sp>
        <p:nvSpPr>
          <p:cNvPr id="4" name="右箭头 3"/>
          <p:cNvSpPr/>
          <p:nvPr/>
        </p:nvSpPr>
        <p:spPr>
          <a:xfrm>
            <a:off x="3995936" y="404664"/>
            <a:ext cx="100811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436096" y="0"/>
            <a:ext cx="3096344" cy="830997"/>
          </a:xfrm>
          <a:prstGeom prst="rect">
            <a:avLst/>
          </a:prstGeom>
          <a:noFill/>
        </p:spPr>
        <p:txBody>
          <a:bodyPr wrap="square" rtlCol="0">
            <a:spAutoFit/>
          </a:bodyPr>
          <a:lstStyle/>
          <a:p>
            <a:r>
              <a:rPr lang="zh-CN" altLang="en-US" sz="4800" dirty="0" smtClean="0">
                <a:latin typeface="黑体" panose="02010609060101010101" pitchFamily="49" charset="-122"/>
                <a:ea typeface="黑体" panose="02010609060101010101" pitchFamily="49" charset="-122"/>
              </a:rPr>
              <a:t>人类捕杀</a:t>
            </a:r>
            <a:endParaRPr lang="zh-CN" altLang="en-US" sz="4800" dirty="0">
              <a:latin typeface="黑体" panose="02010609060101010101" pitchFamily="49" charset="-122"/>
              <a:ea typeface="黑体" panose="02010609060101010101" pitchFamily="49" charset="-122"/>
            </a:endParaRPr>
          </a:p>
        </p:txBody>
      </p:sp>
      <p:pic>
        <p:nvPicPr>
          <p:cNvPr id="6" name="图片 5" descr="25011525.jpg"/>
          <p:cNvPicPr>
            <a:picLocks noChangeAspect="1"/>
          </p:cNvPicPr>
          <p:nvPr/>
        </p:nvPicPr>
        <p:blipFill>
          <a:blip r:embed="rId1"/>
          <a:stretch>
            <a:fillRect/>
          </a:stretch>
        </p:blipFill>
        <p:spPr>
          <a:xfrm>
            <a:off x="899592" y="1124744"/>
            <a:ext cx="6858000" cy="5229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469754574862680224.jpg"/>
          <p:cNvPicPr>
            <a:picLocks noGrp="1" noChangeAspect="1"/>
          </p:cNvPicPr>
          <p:nvPr>
            <p:ph idx="1"/>
          </p:nvPr>
        </p:nvPicPr>
        <p:blipFill>
          <a:blip r:embed="rId1"/>
          <a:stretch>
            <a:fillRect/>
          </a:stretch>
        </p:blipFill>
        <p:spPr>
          <a:xfrm>
            <a:off x="1187624" y="1628800"/>
            <a:ext cx="6668469" cy="4525963"/>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5" name="Rectangle 3"/>
          <p:cNvSpPr>
            <a:spLocks noGrp="1" noChangeArrowheads="1"/>
          </p:cNvSpPr>
          <p:nvPr>
            <p:ph type="body" idx="1"/>
          </p:nvPr>
        </p:nvSpPr>
        <p:spPr>
          <a:xfrm>
            <a:off x="1331913" y="1196975"/>
            <a:ext cx="1511300" cy="4259263"/>
          </a:xfrm>
        </p:spPr>
        <p:txBody>
          <a:bodyPr lIns="91434" tIns="45717" rIns="91434" bIns="45717"/>
          <a:lstStyle/>
          <a:p>
            <a:r>
              <a:rPr lang="zh-CN" altLang="en-US" sz="3600" b="1" dirty="0" smtClean="0">
                <a:effectLst>
                  <a:outerShdw blurRad="38100" dist="38100" dir="2700000" algn="tl">
                    <a:srgbClr val="FFFFFF"/>
                  </a:outerShdw>
                </a:effectLst>
                <a:ea typeface="华文新魏" pitchFamily="2" charset="-122"/>
              </a:rPr>
              <a:t>误入枯</a:t>
            </a:r>
            <a:r>
              <a:rPr lang="zh-CN" altLang="en-US" sz="3600" b="1" dirty="0" smtClean="0">
                <a:effectLst>
                  <a:outerShdw blurRad="38100" dist="38100" dir="2700000" algn="tl">
                    <a:srgbClr val="FFFFFF"/>
                  </a:outerShdw>
                </a:effectLst>
                <a:ea typeface="华文新魏" pitchFamily="2" charset="-122"/>
              </a:rPr>
              <a:t>井</a:t>
            </a:r>
            <a:endParaRPr lang="en-US" altLang="zh-CN" sz="3600" dirty="0" smtClean="0">
              <a:ea typeface="楷体_GB2312" pitchFamily="49" charset="-122"/>
            </a:endParaRPr>
          </a:p>
          <a:p>
            <a:endParaRPr lang="en-US" altLang="zh-CN" sz="3600" dirty="0" smtClean="0">
              <a:ea typeface="楷体_GB2312" pitchFamily="49" charset="-122"/>
            </a:endParaRPr>
          </a:p>
          <a:p>
            <a:endParaRPr lang="zh-CN" altLang="en-US" sz="3600" dirty="0" smtClean="0">
              <a:ea typeface="楷体_GB2312" pitchFamily="49" charset="-122"/>
            </a:endParaRPr>
          </a:p>
          <a:p>
            <a:r>
              <a:rPr lang="zh-CN" altLang="en-US" sz="3600" b="1" dirty="0" smtClean="0">
                <a:effectLst>
                  <a:outerShdw blurRad="38100" dist="38100" dir="2700000" algn="tl">
                    <a:srgbClr val="FFFFFF"/>
                  </a:outerShdw>
                </a:effectLst>
                <a:ea typeface="华文新魏" pitchFamily="2" charset="-122"/>
              </a:rPr>
              <a:t>突逢捕</a:t>
            </a:r>
            <a:r>
              <a:rPr lang="zh-CN" altLang="en-US" sz="3600" b="1" dirty="0" smtClean="0">
                <a:effectLst>
                  <a:outerShdw blurRad="38100" dist="38100" dir="2700000" algn="tl">
                    <a:srgbClr val="FFFFFF"/>
                  </a:outerShdw>
                </a:effectLst>
                <a:ea typeface="华文新魏" pitchFamily="2" charset="-122"/>
              </a:rPr>
              <a:t>杀</a:t>
            </a:r>
            <a:endParaRPr lang="zh-CN" altLang="en-US" sz="3600" dirty="0" smtClean="0">
              <a:ea typeface="楷体_GB2312" pitchFamily="49" charset="-122"/>
            </a:endParaRPr>
          </a:p>
        </p:txBody>
      </p:sp>
      <p:sp>
        <p:nvSpPr>
          <p:cNvPr id="161796" name="Rectangle 4"/>
          <p:cNvSpPr>
            <a:spLocks noChangeArrowheads="1"/>
          </p:cNvSpPr>
          <p:nvPr/>
        </p:nvSpPr>
        <p:spPr bwMode="auto">
          <a:xfrm>
            <a:off x="2771800" y="1196752"/>
            <a:ext cx="4824536" cy="3744416"/>
          </a:xfrm>
          <a:prstGeom prst="rect">
            <a:avLst/>
          </a:prstGeom>
          <a:noFill/>
          <a:ln>
            <a:solidFill>
              <a:schemeClr val="bg1"/>
            </a:solidFill>
          </a:ln>
        </p:spPr>
        <p:txBody>
          <a:bodyPr lIns="91434" tIns="45717" rIns="91434" bIns="45717"/>
          <a:lstStyle>
            <a:lvl1pPr marL="342900" indent="-3429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90000"/>
              </a:lnSpc>
              <a:spcBef>
                <a:spcPct val="20000"/>
              </a:spcBef>
              <a:defRPr/>
            </a:pPr>
            <a:r>
              <a:rPr lang="zh-CN" altLang="en-US" sz="4000" b="1" dirty="0" smtClean="0">
                <a:solidFill>
                  <a:srgbClr val="FF0000"/>
                </a:solidFill>
                <a:effectLst>
                  <a:outerShdw blurRad="38100" dist="38100" dir="2700000" algn="tl">
                    <a:srgbClr val="FFFFFF"/>
                  </a:outerShdw>
                </a:effectLst>
                <a:ea typeface="华文新魏" pitchFamily="2" charset="-122"/>
              </a:rPr>
              <a:t>公狼：攀爬、跳跃</a:t>
            </a:r>
            <a:endParaRPr lang="en-US" altLang="zh-CN" sz="4000" b="1" dirty="0" smtClean="0">
              <a:solidFill>
                <a:srgbClr val="FF0000"/>
              </a:solidFill>
              <a:effectLst>
                <a:outerShdw blurRad="38100" dist="38100" dir="2700000" algn="tl">
                  <a:srgbClr val="FFFFFF"/>
                </a:outerShdw>
              </a:effectLst>
              <a:ea typeface="华文新魏" pitchFamily="2" charset="-122"/>
            </a:endParaRPr>
          </a:p>
          <a:p>
            <a:pPr eaLnBrk="1" hangingPunct="1">
              <a:lnSpc>
                <a:spcPct val="90000"/>
              </a:lnSpc>
              <a:spcBef>
                <a:spcPct val="20000"/>
              </a:spcBef>
              <a:defRPr/>
            </a:pPr>
            <a:r>
              <a:rPr lang="zh-CN" altLang="en-US" sz="4000" b="1" dirty="0" smtClean="0">
                <a:solidFill>
                  <a:srgbClr val="FF0000"/>
                </a:solidFill>
                <a:effectLst>
                  <a:outerShdw blurRad="38100" dist="38100" dir="2700000" algn="tl">
                    <a:srgbClr val="FFFFFF"/>
                  </a:outerShdw>
                </a:effectLst>
                <a:ea typeface="华文新魏" pitchFamily="2" charset="-122"/>
              </a:rPr>
              <a:t>母</a:t>
            </a:r>
            <a:r>
              <a:rPr lang="zh-CN" altLang="en-US" sz="4000" b="1" dirty="0" smtClean="0">
                <a:solidFill>
                  <a:srgbClr val="FF0000"/>
                </a:solidFill>
                <a:effectLst>
                  <a:outerShdw blurRad="38100" dist="38100" dir="2700000" algn="tl">
                    <a:srgbClr val="FFFFFF"/>
                  </a:outerShdw>
                </a:effectLst>
                <a:ea typeface="华文新魏" pitchFamily="2" charset="-122"/>
              </a:rPr>
              <a:t>狼：捕猎</a:t>
            </a:r>
            <a:endParaRPr lang="en-US" altLang="zh-CN" sz="4000" b="1" dirty="0" smtClean="0">
              <a:solidFill>
                <a:srgbClr val="FF0000"/>
              </a:solidFill>
              <a:effectLst>
                <a:outerShdw blurRad="38100" dist="38100" dir="2700000" algn="tl">
                  <a:srgbClr val="FFFFFF"/>
                </a:outerShdw>
              </a:effectLst>
              <a:ea typeface="华文新魏" pitchFamily="2" charset="-122"/>
            </a:endParaRPr>
          </a:p>
          <a:p>
            <a:pPr eaLnBrk="1" hangingPunct="1">
              <a:lnSpc>
                <a:spcPct val="90000"/>
              </a:lnSpc>
              <a:spcBef>
                <a:spcPct val="20000"/>
              </a:spcBef>
              <a:defRPr/>
            </a:pPr>
            <a:endParaRPr lang="en-US" altLang="zh-CN" sz="4000" b="1" dirty="0" smtClean="0">
              <a:effectLst>
                <a:outerShdw blurRad="38100" dist="38100" dir="2700000" algn="tl">
                  <a:srgbClr val="FFFFFF"/>
                </a:outerShdw>
              </a:effectLst>
              <a:ea typeface="华文新魏" pitchFamily="2" charset="-122"/>
            </a:endParaRPr>
          </a:p>
          <a:p>
            <a:pPr eaLnBrk="1" hangingPunct="1">
              <a:lnSpc>
                <a:spcPct val="90000"/>
              </a:lnSpc>
              <a:spcBef>
                <a:spcPct val="20000"/>
              </a:spcBef>
              <a:defRPr/>
            </a:pPr>
            <a:endParaRPr lang="en-US" altLang="zh-CN" sz="4000" b="1" dirty="0" smtClean="0">
              <a:effectLst>
                <a:outerShdw blurRad="38100" dist="38100" dir="2700000" algn="tl">
                  <a:srgbClr val="FFFFFF"/>
                </a:outerShdw>
              </a:effectLst>
              <a:ea typeface="华文新魏" pitchFamily="2" charset="-122"/>
            </a:endParaRPr>
          </a:p>
          <a:p>
            <a:pPr eaLnBrk="1" hangingPunct="1">
              <a:lnSpc>
                <a:spcPct val="90000"/>
              </a:lnSpc>
              <a:spcBef>
                <a:spcPct val="20000"/>
              </a:spcBef>
              <a:defRPr/>
            </a:pPr>
            <a:r>
              <a:rPr lang="zh-CN" altLang="en-US" sz="4000" b="1" dirty="0" smtClean="0">
                <a:solidFill>
                  <a:srgbClr val="FF0000"/>
                </a:solidFill>
                <a:effectLst>
                  <a:outerShdw blurRad="38100" dist="38100" dir="2700000" algn="tl">
                    <a:srgbClr val="FFFFFF"/>
                  </a:outerShdw>
                </a:effectLst>
                <a:ea typeface="华文新魏" pitchFamily="2" charset="-122"/>
              </a:rPr>
              <a:t>公</a:t>
            </a:r>
            <a:r>
              <a:rPr lang="zh-CN" altLang="en-US" sz="4000" b="1" dirty="0" smtClean="0">
                <a:solidFill>
                  <a:srgbClr val="FF0000"/>
                </a:solidFill>
                <a:effectLst>
                  <a:outerShdw blurRad="38100" dist="38100" dir="2700000" algn="tl">
                    <a:srgbClr val="FFFFFF"/>
                  </a:outerShdw>
                </a:effectLst>
                <a:ea typeface="华文新魏" pitchFamily="2" charset="-122"/>
              </a:rPr>
              <a:t>狼：嗥叫至死</a:t>
            </a:r>
            <a:endParaRPr lang="en-US" altLang="zh-CN" sz="4000" b="1" dirty="0" smtClean="0">
              <a:solidFill>
                <a:srgbClr val="FF0000"/>
              </a:solidFill>
              <a:effectLst>
                <a:outerShdw blurRad="38100" dist="38100" dir="2700000" algn="tl">
                  <a:srgbClr val="FFFFFF"/>
                </a:outerShdw>
              </a:effectLst>
              <a:ea typeface="华文新魏" pitchFamily="2" charset="-122"/>
            </a:endParaRPr>
          </a:p>
          <a:p>
            <a:pPr eaLnBrk="1" hangingPunct="1">
              <a:lnSpc>
                <a:spcPct val="90000"/>
              </a:lnSpc>
              <a:spcBef>
                <a:spcPct val="20000"/>
              </a:spcBef>
              <a:defRPr/>
            </a:pPr>
            <a:r>
              <a:rPr lang="zh-CN" altLang="en-US" sz="4000" b="1" dirty="0" smtClean="0">
                <a:solidFill>
                  <a:srgbClr val="FF0000"/>
                </a:solidFill>
                <a:effectLst>
                  <a:outerShdw blurRad="38100" dist="38100" dir="2700000" algn="tl">
                    <a:srgbClr val="FFFFFF"/>
                  </a:outerShdw>
                </a:effectLst>
                <a:ea typeface="华文新魏" pitchFamily="2" charset="-122"/>
              </a:rPr>
              <a:t>母</a:t>
            </a:r>
            <a:r>
              <a:rPr lang="zh-CN" altLang="en-US" sz="4000" b="1" dirty="0" smtClean="0">
                <a:solidFill>
                  <a:srgbClr val="FF0000"/>
                </a:solidFill>
                <a:effectLst>
                  <a:outerShdw blurRad="38100" dist="38100" dir="2700000" algn="tl">
                    <a:srgbClr val="FFFFFF"/>
                  </a:outerShdw>
                </a:effectLst>
                <a:ea typeface="华文新魏" pitchFamily="2" charset="-122"/>
              </a:rPr>
              <a:t>狼</a:t>
            </a:r>
            <a:r>
              <a:rPr lang="en-US" altLang="zh-CN" sz="4000" b="1" dirty="0" smtClean="0">
                <a:solidFill>
                  <a:srgbClr val="FF0000"/>
                </a:solidFill>
                <a:effectLst>
                  <a:outerShdw blurRad="38100" dist="38100" dir="2700000" algn="tl">
                    <a:srgbClr val="FFFFFF"/>
                  </a:outerShdw>
                </a:effectLst>
                <a:ea typeface="华文新魏" pitchFamily="2" charset="-122"/>
              </a:rPr>
              <a:t>:   </a:t>
            </a:r>
            <a:r>
              <a:rPr lang="zh-CN" altLang="en-US" sz="4000" b="1" dirty="0" smtClean="0">
                <a:solidFill>
                  <a:srgbClr val="FF0000"/>
                </a:solidFill>
                <a:effectLst>
                  <a:outerShdw blurRad="38100" dist="38100" dir="2700000" algn="tl">
                    <a:srgbClr val="FFFFFF"/>
                  </a:outerShdw>
                </a:effectLst>
                <a:ea typeface="华文新魏" pitchFamily="2" charset="-122"/>
              </a:rPr>
              <a:t>与人类周旋</a:t>
            </a:r>
            <a:endParaRPr lang="zh-CN" altLang="en-US" sz="4000" b="1" dirty="0" smtClean="0">
              <a:solidFill>
                <a:srgbClr val="FF0000"/>
              </a:solidFill>
              <a:effectLst>
                <a:outerShdw blurRad="38100" dist="38100" dir="2700000" algn="tl">
                  <a:srgbClr val="FFFFFF"/>
                </a:outerShdw>
              </a:effectLst>
              <a:ea typeface="华文新魏" pitchFamily="2" charset="-122"/>
            </a:endParaRPr>
          </a:p>
        </p:txBody>
      </p:sp>
      <p:sp>
        <p:nvSpPr>
          <p:cNvPr id="28685" name="AutoShape 14"/>
          <p:cNvSpPr/>
          <p:nvPr/>
        </p:nvSpPr>
        <p:spPr bwMode="auto">
          <a:xfrm>
            <a:off x="899592" y="1340768"/>
            <a:ext cx="432048" cy="3816424"/>
          </a:xfrm>
          <a:prstGeom prst="leftBrace">
            <a:avLst>
              <a:gd name="adj1" fmla="val 89825"/>
              <a:gd name="adj2" fmla="val 50000"/>
            </a:avLst>
          </a:prstGeom>
          <a:noFill/>
          <a:ln w="12700" cap="sq">
            <a:solidFill>
              <a:schemeClr val="tx1"/>
            </a:solidFill>
            <a:round/>
            <a:headEnd type="none" w="sm" len="sm"/>
            <a:tailEnd type="none" w="sm" len="sm"/>
          </a:ln>
        </p:spPr>
        <p:txBody>
          <a:bodyPr wrap="none" anchor="ctr"/>
          <a:lstStyle/>
          <a:p>
            <a:pPr eaLnBrk="1" hangingPunct="1"/>
            <a:endParaRPr lang="zh-CN" altLang="en-US"/>
          </a:p>
        </p:txBody>
      </p:sp>
      <p:sp>
        <p:nvSpPr>
          <p:cNvPr id="10" name="右箭头 9"/>
          <p:cNvSpPr/>
          <p:nvPr/>
        </p:nvSpPr>
        <p:spPr>
          <a:xfrm>
            <a:off x="7164288" y="1844824"/>
            <a:ext cx="50405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7164288" y="4365104"/>
            <a:ext cx="57606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884368" y="1196752"/>
            <a:ext cx="864096" cy="1754326"/>
          </a:xfrm>
          <a:prstGeom prst="rect">
            <a:avLst/>
          </a:prstGeom>
          <a:noFill/>
        </p:spPr>
        <p:txBody>
          <a:bodyPr wrap="square" rtlCol="0">
            <a:spAutoFit/>
          </a:bodyPr>
          <a:lstStyle/>
          <a:p>
            <a:r>
              <a:rPr lang="zh-CN" altLang="en-US" sz="5400" dirty="0" smtClean="0"/>
              <a:t>成功</a:t>
            </a:r>
            <a:endParaRPr lang="zh-CN" altLang="en-US" sz="5400" dirty="0"/>
          </a:p>
        </p:txBody>
      </p:sp>
      <p:sp>
        <p:nvSpPr>
          <p:cNvPr id="13" name="TextBox 12"/>
          <p:cNvSpPr txBox="1"/>
          <p:nvPr/>
        </p:nvSpPr>
        <p:spPr>
          <a:xfrm>
            <a:off x="7956376" y="3861048"/>
            <a:ext cx="720080" cy="1754326"/>
          </a:xfrm>
          <a:prstGeom prst="rect">
            <a:avLst/>
          </a:prstGeom>
          <a:noFill/>
        </p:spPr>
        <p:txBody>
          <a:bodyPr wrap="square" rtlCol="0">
            <a:spAutoFit/>
          </a:bodyPr>
          <a:lstStyle/>
          <a:p>
            <a:r>
              <a:rPr lang="zh-CN" altLang="en-US" sz="5400" dirty="0" smtClean="0"/>
              <a:t>失败</a:t>
            </a:r>
            <a:endParaRPr lang="zh-CN" alt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anim calcmode="lin" valueType="num">
                                      <p:cBhvr additive="base">
                                        <p:cTn id="7" dur="500" fill="hold"/>
                                        <p:tgtEl>
                                          <p:spTgt spid="1617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17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1795">
                                            <p:txEl>
                                              <p:pRg st="3" end="3"/>
                                            </p:txEl>
                                          </p:spTgt>
                                        </p:tgtEl>
                                        <p:attrNameLst>
                                          <p:attrName>style.visibility</p:attrName>
                                        </p:attrNameLst>
                                      </p:cBhvr>
                                      <p:to>
                                        <p:strVal val="visible"/>
                                      </p:to>
                                    </p:set>
                                    <p:anim calcmode="lin" valueType="num">
                                      <p:cBhvr additive="base">
                                        <p:cTn id="13" dur="500" fill="hold"/>
                                        <p:tgtEl>
                                          <p:spTgt spid="161795">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17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61796">
                                            <p:txEl>
                                              <p:pRg st="0" end="0"/>
                                            </p:txEl>
                                          </p:spTgt>
                                        </p:tgtEl>
                                        <p:attrNameLst>
                                          <p:attrName>style.visibility</p:attrName>
                                        </p:attrNameLst>
                                      </p:cBhvr>
                                      <p:to>
                                        <p:strVal val="visible"/>
                                      </p:to>
                                    </p:set>
                                    <p:animEffect transition="in" filter="blinds(horizontal)">
                                      <p:cBhvr>
                                        <p:cTn id="19" dur="500"/>
                                        <p:tgtEl>
                                          <p:spTgt spid="16179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61796">
                                            <p:txEl>
                                              <p:pRg st="1" end="1"/>
                                            </p:txEl>
                                          </p:spTgt>
                                        </p:tgtEl>
                                        <p:attrNameLst>
                                          <p:attrName>style.visibility</p:attrName>
                                        </p:attrNameLst>
                                      </p:cBhvr>
                                      <p:to>
                                        <p:strVal val="visible"/>
                                      </p:to>
                                    </p:set>
                                    <p:animEffect transition="in" filter="blinds(horizontal)">
                                      <p:cBhvr>
                                        <p:cTn id="24" dur="500"/>
                                        <p:tgtEl>
                                          <p:spTgt spid="16179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61796">
                                            <p:txEl>
                                              <p:pRg st="4" end="4"/>
                                            </p:txEl>
                                          </p:spTgt>
                                        </p:tgtEl>
                                        <p:attrNameLst>
                                          <p:attrName>style.visibility</p:attrName>
                                        </p:attrNameLst>
                                      </p:cBhvr>
                                      <p:to>
                                        <p:strVal val="visible"/>
                                      </p:to>
                                    </p:set>
                                    <p:animEffect transition="in" filter="blinds(horizontal)">
                                      <p:cBhvr>
                                        <p:cTn id="29" dur="500"/>
                                        <p:tgtEl>
                                          <p:spTgt spid="161796">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61796">
                                            <p:txEl>
                                              <p:pRg st="5" end="5"/>
                                            </p:txEl>
                                          </p:spTgt>
                                        </p:tgtEl>
                                        <p:attrNameLst>
                                          <p:attrName>style.visibility</p:attrName>
                                        </p:attrNameLst>
                                      </p:cBhvr>
                                      <p:to>
                                        <p:strVal val="visible"/>
                                      </p:to>
                                    </p:set>
                                    <p:animEffect transition="in" filter="blinds(horizontal)">
                                      <p:cBhvr>
                                        <p:cTn id="34" dur="500"/>
                                        <p:tgtEl>
                                          <p:spTgt spid="1617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autoUpdateAnimBg="0" build="p"/>
      <p:bldP spid="161796" grpId="0" autoUpdateAnimBg="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600200"/>
            <a:ext cx="8435280" cy="4525963"/>
          </a:xfrm>
        </p:spPr>
        <p:txBody>
          <a:bodyPr>
            <a:normAutofit/>
          </a:bodyPr>
          <a:lstStyle/>
          <a:p>
            <a:r>
              <a:rPr lang="zh-CN" altLang="en-US" sz="5400" b="1" dirty="0" smtClean="0">
                <a:solidFill>
                  <a:srgbClr val="FF0000"/>
                </a:solidFill>
                <a:latin typeface="黑体" panose="02010609060101010101" pitchFamily="49" charset="-122"/>
                <a:ea typeface="黑体" panose="02010609060101010101" pitchFamily="49" charset="-122"/>
              </a:rPr>
              <a:t>作者为什么要借用人的猎枪营造故事的悲剧，而不是直接让公狼掉井而死？</a:t>
            </a:r>
            <a:endParaRPr lang="zh-CN" altLang="en-US" sz="5400" b="1" dirty="0">
              <a:solidFill>
                <a:srgbClr val="FF0000"/>
              </a:solidFill>
              <a:latin typeface="黑体" panose="02010609060101010101" pitchFamily="49" charset="-122"/>
              <a:ea typeface="黑体" panose="02010609060101010101" pitchFamily="49" charset="-122"/>
            </a:endParaRPr>
          </a:p>
        </p:txBody>
      </p:sp>
      <p:sp>
        <p:nvSpPr>
          <p:cNvPr id="4" name="矩形 3"/>
          <p:cNvSpPr/>
          <p:nvPr/>
        </p:nvSpPr>
        <p:spPr>
          <a:xfrm>
            <a:off x="611560" y="260648"/>
            <a:ext cx="1576072" cy="923330"/>
          </a:xfrm>
          <a:prstGeom prst="rect">
            <a:avLst/>
          </a:prstGeom>
          <a:noFill/>
          <a:effectLst>
            <a:outerShdw blurRad="50800" dist="38100" dir="10800000" algn="r" rotWithShape="0">
              <a:prstClr val="black">
                <a:alpha val="40000"/>
              </a:prstClr>
            </a:outerShdw>
          </a:effectLst>
        </p:spPr>
        <p:txBody>
          <a:bodyPr wrap="none" lIns="91440" tIns="45720" rIns="91440" bIns="45720">
            <a:spAutoFit/>
          </a:bodyPr>
          <a:lstStyle/>
          <a:p>
            <a:pPr algn="ctr"/>
            <a:r>
              <a:rPr lang="zh-CN" altLang="en-US" sz="5400" b="1" cap="none" spc="0" dirty="0" smtClean="0">
                <a:ln w="17780" cmpd="sng">
                  <a:solidFill>
                    <a:schemeClr val="accent1">
                      <a:lumMod val="75000"/>
                    </a:schemeClr>
                  </a:solidFill>
                  <a:prstDash val="solid"/>
                  <a:miter lim="800000"/>
                </a:ln>
                <a:solidFill>
                  <a:schemeClr val="bg2">
                    <a:lumMod val="10000"/>
                  </a:schemeClr>
                </a:solidFill>
                <a:effectLst>
                  <a:outerShdw blurRad="55000" dist="50800" dir="5400000" algn="tl">
                    <a:srgbClr val="000000">
                      <a:alpha val="33000"/>
                    </a:srgbClr>
                  </a:outerShdw>
                </a:effectLst>
              </a:rPr>
              <a:t>思考</a:t>
            </a:r>
            <a:endParaRPr lang="zh-CN" altLang="en-US" sz="5400" b="1" cap="none" spc="0" dirty="0">
              <a:ln w="17780" cmpd="sng">
                <a:solidFill>
                  <a:schemeClr val="accent1">
                    <a:lumMod val="75000"/>
                  </a:schemeClr>
                </a:solidFill>
                <a:prstDash val="solid"/>
                <a:miter lim="800000"/>
              </a:ln>
              <a:solidFill>
                <a:schemeClr val="bg2">
                  <a:lumMod val="10000"/>
                </a:schemeClr>
              </a:soli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0688"/>
            <a:ext cx="9144000" cy="5505475"/>
          </a:xfrm>
        </p:spPr>
        <p:txBody>
          <a:bodyPr>
            <a:noAutofit/>
          </a:bodyPr>
          <a:lstStyle/>
          <a:p>
            <a:r>
              <a:rPr lang="zh-CN" altLang="en-US" sz="4400" b="1" dirty="0" smtClean="0"/>
              <a:t>一方面，小说通过两只狼的生存悲剧，想呼唤起人们</a:t>
            </a:r>
            <a:r>
              <a:rPr lang="zh-CN" altLang="en-US" sz="4400" b="1" dirty="0" smtClean="0">
                <a:solidFill>
                  <a:srgbClr val="FF0000"/>
                </a:solidFill>
              </a:rPr>
              <a:t>对生命的尊重</a:t>
            </a:r>
            <a:r>
              <a:rPr lang="zh-CN" altLang="en-US" sz="4400" b="1" dirty="0" smtClean="0"/>
              <a:t>。</a:t>
            </a:r>
            <a:endParaRPr lang="en-US" altLang="zh-CN" sz="4400" b="1" dirty="0" smtClean="0"/>
          </a:p>
          <a:p>
            <a:r>
              <a:rPr lang="zh-CN" altLang="en-US" sz="4400" b="1" dirty="0" smtClean="0"/>
              <a:t>另一方面，这段情节为自然生命在现实生存多重陷阱之下遭受厄运的结局发出了</a:t>
            </a:r>
            <a:r>
              <a:rPr lang="zh-CN" altLang="en-US" sz="4400" b="1" dirty="0" smtClean="0">
                <a:solidFill>
                  <a:srgbClr val="FF0000"/>
                </a:solidFill>
              </a:rPr>
              <a:t>悲壮</a:t>
            </a:r>
            <a:r>
              <a:rPr lang="zh-CN" altLang="en-US" sz="4400" b="1" dirty="0" smtClean="0"/>
              <a:t>之声。作家给读者展示的是一部</a:t>
            </a:r>
            <a:r>
              <a:rPr lang="zh-CN" altLang="en-US" sz="4400" b="1" dirty="0" smtClean="0">
                <a:solidFill>
                  <a:srgbClr val="FF0000"/>
                </a:solidFill>
              </a:rPr>
              <a:t>生命的磨难史，也在这部历史引发了对于现实生命的深沉思考</a:t>
            </a:r>
            <a:endParaRPr lang="zh-CN" altLang="en-US" sz="4400" b="1" dirty="0">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SF144"/>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97283" name="Text Box 3"/>
          <p:cNvSpPr txBox="1">
            <a:spLocks noChangeArrowheads="1"/>
          </p:cNvSpPr>
          <p:nvPr/>
        </p:nvSpPr>
        <p:spPr bwMode="auto">
          <a:xfrm>
            <a:off x="0" y="0"/>
            <a:ext cx="9456435" cy="1015663"/>
          </a:xfrm>
          <a:prstGeom prst="rect">
            <a:avLst/>
          </a:prstGeom>
          <a:noFill/>
          <a:ln w="9525">
            <a:noFill/>
            <a:miter lim="800000"/>
          </a:ln>
        </p:spPr>
        <p:txBody>
          <a:bodyPr wrap="none">
            <a:spAutoFit/>
          </a:bodyPr>
          <a:lstStyle/>
          <a:p>
            <a:pPr eaLnBrk="1" hangingPunct="1"/>
            <a:r>
              <a:rPr lang="zh-CN" altLang="en-US" sz="6000" b="1" dirty="0" smtClean="0">
                <a:solidFill>
                  <a:schemeClr val="bg1"/>
                </a:solidFill>
                <a:ea typeface="隶书" pitchFamily="49" charset="-122"/>
              </a:rPr>
              <a:t>运用所学知识概括双狼形</a:t>
            </a:r>
            <a:r>
              <a:rPr lang="zh-CN" altLang="en-US" sz="6000" b="1" dirty="0">
                <a:solidFill>
                  <a:schemeClr val="bg1"/>
                </a:solidFill>
                <a:ea typeface="隶书" pitchFamily="49" charset="-122"/>
              </a:rPr>
              <a:t>象</a:t>
            </a:r>
            <a:endParaRPr lang="zh-CN" altLang="en-US" sz="6000" b="1" dirty="0">
              <a:solidFill>
                <a:schemeClr val="bg1"/>
              </a:solidFill>
              <a:ea typeface="隶书" pitchFamily="49" charset="-122"/>
            </a:endParaRPr>
          </a:p>
        </p:txBody>
      </p:sp>
      <p:sp>
        <p:nvSpPr>
          <p:cNvPr id="97284" name="Text Box 4" descr="再生纸"/>
          <p:cNvSpPr txBox="1">
            <a:spLocks noChangeArrowheads="1"/>
          </p:cNvSpPr>
          <p:nvPr/>
        </p:nvSpPr>
        <p:spPr bwMode="auto">
          <a:xfrm>
            <a:off x="0" y="2276872"/>
            <a:ext cx="9144000" cy="2800767"/>
          </a:xfrm>
          <a:prstGeom prst="rect">
            <a:avLst/>
          </a:prstGeom>
          <a:blipFill dpi="0" rotWithShape="0">
            <a:blip r:embed="rId2" cstate="print"/>
            <a:srcRect/>
            <a:tile tx="0" ty="0" sx="100000" sy="100000" flip="none" algn="tl"/>
          </a:blipFill>
          <a:ln w="9525">
            <a:noFill/>
            <a:miter lim="800000"/>
          </a:ln>
        </p:spPr>
        <p:txBody>
          <a:bodyPr>
            <a:spAutoFit/>
          </a:bodyPr>
          <a:lstStyle/>
          <a:p>
            <a:r>
              <a:rPr lang="zh-CN" altLang="en-US" sz="4400" b="1" dirty="0" smtClean="0">
                <a:solidFill>
                  <a:srgbClr val="FF0000"/>
                </a:solidFill>
              </a:rPr>
              <a:t>公狼外形</a:t>
            </a:r>
            <a:r>
              <a:rPr lang="zh-CN" altLang="en-US" sz="4400" b="1" smtClean="0">
                <a:solidFill>
                  <a:srgbClr val="FF0000"/>
                </a:solidFill>
              </a:rPr>
              <a:t>高大健美、</a:t>
            </a:r>
            <a:r>
              <a:rPr lang="zh-CN" altLang="en-US" sz="4400" b="1" dirty="0" smtClean="0">
                <a:solidFill>
                  <a:srgbClr val="FF0000"/>
                </a:solidFill>
              </a:rPr>
              <a:t>骁勇善战</a:t>
            </a:r>
            <a:endParaRPr lang="en-US" altLang="zh-CN" sz="4400" b="1" dirty="0" smtClean="0">
              <a:solidFill>
                <a:srgbClr val="FF0000"/>
              </a:solidFill>
            </a:endParaRPr>
          </a:p>
          <a:p>
            <a:endParaRPr lang="en-US" altLang="zh-CN" sz="4400" b="1" dirty="0" smtClean="0"/>
          </a:p>
          <a:p>
            <a:r>
              <a:rPr lang="zh-CN" altLang="en-US" sz="4400" b="1" dirty="0" smtClean="0">
                <a:solidFill>
                  <a:srgbClr val="FF0000"/>
                </a:solidFill>
              </a:rPr>
              <a:t>母狼外形娇俏温柔 、天真可爱、好奇心旺盛</a:t>
            </a:r>
            <a:endParaRPr lang="zh-CN" altLang="en-US" sz="44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7284"/>
                                        </p:tgtEl>
                                        <p:attrNameLst>
                                          <p:attrName>style.visibility</p:attrName>
                                        </p:attrNameLst>
                                      </p:cBhvr>
                                      <p:to>
                                        <p:strVal val="visible"/>
                                      </p:to>
                                    </p:set>
                                    <p:animEffect transition="in" filter="randombar(horizontal)">
                                      <p:cBhvr>
                                        <p:cTn id="12" dur="500"/>
                                        <p:tgtEl>
                                          <p:spTgt spid="97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utoUpdateAnimBg="0"/>
      <p:bldP spid="97284"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cstate="print"/>
          <a:tile tx="0" ty="0" sx="100000" sy="100000" flip="none" algn="tl"/>
        </a:blipFill>
        <a:effectLst/>
      </p:bgPr>
    </p:bg>
    <p:spTree>
      <p:nvGrpSpPr>
        <p:cNvPr id="1" name=""/>
        <p:cNvGrpSpPr/>
        <p:nvPr/>
      </p:nvGrpSpPr>
      <p:grpSpPr>
        <a:xfrm>
          <a:off x="0" y="0"/>
          <a:ext cx="0" cy="0"/>
          <a:chOff x="0" y="0"/>
          <a:chExt cx="0" cy="0"/>
        </a:xfrm>
      </p:grpSpPr>
      <p:pic>
        <p:nvPicPr>
          <p:cNvPr id="11" name="内容占位符 10" descr="t015971a948a1584486.jpg"/>
          <p:cNvPicPr>
            <a:picLocks noGrp="1" noChangeAspect="1"/>
          </p:cNvPicPr>
          <p:nvPr>
            <p:ph sz="half" idx="1"/>
          </p:nvPr>
        </p:nvPicPr>
        <p:blipFill>
          <a:blip r:embed="rId2"/>
          <a:stretch>
            <a:fillRect/>
          </a:stretch>
        </p:blipFill>
        <p:spPr>
          <a:xfrm>
            <a:off x="611560" y="332656"/>
            <a:ext cx="3221326" cy="4525963"/>
          </a:xfrm>
        </p:spPr>
      </p:pic>
      <p:pic>
        <p:nvPicPr>
          <p:cNvPr id="12" name="内容占位符 11" descr="446595535674802302.jpg"/>
          <p:cNvPicPr>
            <a:picLocks noGrp="1" noChangeAspect="1"/>
          </p:cNvPicPr>
          <p:nvPr>
            <p:ph sz="half" idx="2"/>
          </p:nvPr>
        </p:nvPicPr>
        <p:blipFill>
          <a:blip r:embed="rId3"/>
          <a:stretch>
            <a:fillRect/>
          </a:stretch>
        </p:blipFill>
        <p:spPr>
          <a:xfrm>
            <a:off x="5508104" y="2332037"/>
            <a:ext cx="3017309" cy="4525963"/>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SF144"/>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97283" name="Text Box 3"/>
          <p:cNvSpPr txBox="1">
            <a:spLocks noChangeArrowheads="1"/>
          </p:cNvSpPr>
          <p:nvPr/>
        </p:nvSpPr>
        <p:spPr bwMode="auto">
          <a:xfrm>
            <a:off x="0" y="0"/>
            <a:ext cx="9456435" cy="1015663"/>
          </a:xfrm>
          <a:prstGeom prst="rect">
            <a:avLst/>
          </a:prstGeom>
          <a:noFill/>
          <a:ln w="9525">
            <a:noFill/>
            <a:miter lim="800000"/>
          </a:ln>
        </p:spPr>
        <p:txBody>
          <a:bodyPr wrap="none">
            <a:spAutoFit/>
          </a:bodyPr>
          <a:lstStyle/>
          <a:p>
            <a:pPr eaLnBrk="1" hangingPunct="1"/>
            <a:r>
              <a:rPr lang="zh-CN" altLang="en-US" sz="6000" b="1" dirty="0" smtClean="0">
                <a:solidFill>
                  <a:schemeClr val="bg1"/>
                </a:solidFill>
                <a:ea typeface="隶书" pitchFamily="49" charset="-122"/>
              </a:rPr>
              <a:t>运用所学知识概括双狼形</a:t>
            </a:r>
            <a:r>
              <a:rPr lang="zh-CN" altLang="en-US" sz="6000" b="1" dirty="0">
                <a:solidFill>
                  <a:schemeClr val="bg1"/>
                </a:solidFill>
                <a:ea typeface="隶书" pitchFamily="49" charset="-122"/>
              </a:rPr>
              <a:t>象</a:t>
            </a:r>
            <a:endParaRPr lang="zh-CN" altLang="en-US" sz="6000" b="1" dirty="0">
              <a:solidFill>
                <a:schemeClr val="bg1"/>
              </a:solidFill>
              <a:ea typeface="隶书" pitchFamily="49" charset="-122"/>
            </a:endParaRPr>
          </a:p>
        </p:txBody>
      </p:sp>
      <p:sp>
        <p:nvSpPr>
          <p:cNvPr id="97284" name="Text Box 4" descr="再生纸"/>
          <p:cNvSpPr txBox="1">
            <a:spLocks noChangeArrowheads="1"/>
          </p:cNvSpPr>
          <p:nvPr/>
        </p:nvSpPr>
        <p:spPr bwMode="auto">
          <a:xfrm>
            <a:off x="0" y="1052513"/>
            <a:ext cx="9144000" cy="4154984"/>
          </a:xfrm>
          <a:prstGeom prst="rect">
            <a:avLst/>
          </a:prstGeom>
          <a:blipFill dpi="0" rotWithShape="0">
            <a:blip r:embed="rId2" cstate="print"/>
            <a:srcRect/>
            <a:tile tx="0" ty="0" sx="100000" sy="100000" flip="none" algn="tl"/>
          </a:blipFill>
          <a:ln w="9525">
            <a:noFill/>
            <a:miter lim="800000"/>
          </a:ln>
        </p:spPr>
        <p:txBody>
          <a:bodyPr>
            <a:spAutoFit/>
          </a:bodyPr>
          <a:lstStyle/>
          <a:p>
            <a:pPr eaLnBrk="1" hangingPunct="1"/>
            <a:r>
              <a:rPr lang="zh-CN" altLang="en-US" sz="4400" b="1" dirty="0" smtClean="0">
                <a:solidFill>
                  <a:srgbClr val="FF0000"/>
                </a:solidFill>
              </a:rPr>
              <a:t>智慧  </a:t>
            </a:r>
            <a:endParaRPr lang="en-US" altLang="zh-CN" sz="4400" b="1" dirty="0" smtClean="0">
              <a:solidFill>
                <a:srgbClr val="FF0000"/>
              </a:solidFill>
            </a:endParaRPr>
          </a:p>
          <a:p>
            <a:pPr eaLnBrk="1" hangingPunct="1"/>
            <a:r>
              <a:rPr lang="zh-CN" altLang="en-US" sz="4400" b="1" dirty="0" smtClean="0">
                <a:solidFill>
                  <a:srgbClr val="FF0000"/>
                </a:solidFill>
              </a:rPr>
              <a:t>坚韧</a:t>
            </a:r>
            <a:endParaRPr lang="en-US" altLang="zh-CN" sz="4400" b="1" dirty="0" smtClean="0">
              <a:solidFill>
                <a:srgbClr val="FF0000"/>
              </a:solidFill>
            </a:endParaRPr>
          </a:p>
          <a:p>
            <a:pPr eaLnBrk="1" hangingPunct="1"/>
            <a:r>
              <a:rPr lang="zh-CN" altLang="en-US" sz="4400" b="1" dirty="0" smtClean="0">
                <a:solidFill>
                  <a:srgbClr val="FF0000"/>
                </a:solidFill>
              </a:rPr>
              <a:t>顽强</a:t>
            </a:r>
            <a:endParaRPr lang="en-US" altLang="zh-CN" sz="4400" b="1" dirty="0" smtClean="0">
              <a:solidFill>
                <a:srgbClr val="FF0000"/>
              </a:solidFill>
            </a:endParaRPr>
          </a:p>
          <a:p>
            <a:pPr eaLnBrk="1" hangingPunct="1"/>
            <a:r>
              <a:rPr lang="zh-CN" altLang="en-US" sz="4400" b="1" dirty="0" smtClean="0">
                <a:solidFill>
                  <a:srgbClr val="FF0000"/>
                </a:solidFill>
              </a:rPr>
              <a:t>对生命的执着</a:t>
            </a:r>
            <a:endParaRPr lang="en-US" altLang="zh-CN" sz="4400" b="1" dirty="0" smtClean="0">
              <a:solidFill>
                <a:srgbClr val="FF0000"/>
              </a:solidFill>
            </a:endParaRPr>
          </a:p>
          <a:p>
            <a:pPr eaLnBrk="1" hangingPunct="1"/>
            <a:r>
              <a:rPr lang="zh-CN" altLang="en-US" sz="4400" b="1" dirty="0" smtClean="0">
                <a:solidFill>
                  <a:srgbClr val="FF0000"/>
                </a:solidFill>
              </a:rPr>
              <a:t>对爱情的生死不渝、不离不弃的形象</a:t>
            </a:r>
            <a:endParaRPr lang="zh-CN" altLang="en-US" sz="4400" dirty="0">
              <a:solidFill>
                <a:srgbClr val="FF0000"/>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7284"/>
                                        </p:tgtEl>
                                        <p:attrNameLst>
                                          <p:attrName>style.visibility</p:attrName>
                                        </p:attrNameLst>
                                      </p:cBhvr>
                                      <p:to>
                                        <p:strVal val="visible"/>
                                      </p:to>
                                    </p:set>
                                    <p:animEffect transition="in" filter="randombar(horizontal)">
                                      <p:cBhvr>
                                        <p:cTn id="12" dur="500"/>
                                        <p:tgtEl>
                                          <p:spTgt spid="97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utoUpdateAnimBg="0"/>
      <p:bldP spid="97284" grpId="0" bldLvl="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5400" b="1" dirty="0" smtClean="0">
                <a:solidFill>
                  <a:srgbClr val="FF0000"/>
                </a:solidFill>
                <a:latin typeface="黑体" panose="02010609060101010101" pitchFamily="49" charset="-122"/>
                <a:ea typeface="黑体" panose="02010609060101010101" pitchFamily="49" charset="-122"/>
              </a:rPr>
              <a:t>朗读</a:t>
            </a:r>
            <a:r>
              <a:rPr lang="en-US" altLang="zh-CN" sz="5400" b="1" dirty="0" smtClean="0">
                <a:solidFill>
                  <a:srgbClr val="FF0000"/>
                </a:solidFill>
                <a:latin typeface="黑体" panose="02010609060101010101" pitchFamily="49" charset="-122"/>
                <a:ea typeface="黑体" panose="02010609060101010101" pitchFamily="49" charset="-122"/>
              </a:rPr>
              <a:t>37</a:t>
            </a:r>
            <a:r>
              <a:rPr lang="zh-CN" altLang="en-US" sz="5400" b="1" dirty="0" smtClean="0">
                <a:solidFill>
                  <a:srgbClr val="FF0000"/>
                </a:solidFill>
                <a:latin typeface="黑体" panose="02010609060101010101" pitchFamily="49" charset="-122"/>
                <a:ea typeface="黑体" panose="02010609060101010101" pitchFamily="49" charset="-122"/>
              </a:rPr>
              <a:t>自然段，回答</a:t>
            </a:r>
            <a:endParaRPr lang="en-US" altLang="zh-CN" sz="5400" b="1" dirty="0" smtClean="0">
              <a:solidFill>
                <a:srgbClr val="FF0000"/>
              </a:solidFill>
              <a:latin typeface="黑体" panose="02010609060101010101" pitchFamily="49" charset="-122"/>
              <a:ea typeface="黑体" panose="02010609060101010101" pitchFamily="49" charset="-122"/>
            </a:endParaRPr>
          </a:p>
          <a:p>
            <a:pPr>
              <a:buNone/>
            </a:pPr>
            <a:r>
              <a:rPr lang="zh-CN" altLang="en-US" sz="5400" b="1" dirty="0" smtClean="0">
                <a:solidFill>
                  <a:srgbClr val="FF0000"/>
                </a:solidFill>
                <a:latin typeface="黑体" panose="02010609060101010101" pitchFamily="49" charset="-122"/>
                <a:ea typeface="黑体" panose="02010609060101010101" pitchFamily="49" charset="-122"/>
              </a:rPr>
              <a:t>故</a:t>
            </a:r>
            <a:r>
              <a:rPr lang="zh-CN" altLang="en-US" sz="5400" b="1" dirty="0" smtClean="0">
                <a:solidFill>
                  <a:srgbClr val="FF0000"/>
                </a:solidFill>
                <a:latin typeface="黑体" panose="02010609060101010101" pitchFamily="49" charset="-122"/>
                <a:ea typeface="黑体" panose="02010609060101010101" pitchFamily="49" charset="-122"/>
              </a:rPr>
              <a:t>事最后双狼的选择，给你什么样的感触？</a:t>
            </a:r>
            <a:endParaRPr lang="zh-CN" altLang="en-US" sz="5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8194" name="Picture 2"/>
          <p:cNvPicPr>
            <a:picLocks noGrp="1" noChangeAspect="1" noChangeArrowheads="1"/>
          </p:cNvPicPr>
          <p:nvPr>
            <p:ph idx="1"/>
          </p:nvPr>
        </p:nvPicPr>
        <p:blipFill>
          <a:blip r:embed="rId1"/>
          <a:srcRect/>
          <a:stretch>
            <a:fillRect/>
          </a:stretch>
        </p:blipFill>
        <p:spPr bwMode="auto">
          <a:xfrm>
            <a:off x="-396551" y="0"/>
            <a:ext cx="9865096"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9218" name="Picture 2"/>
          <p:cNvPicPr>
            <a:picLocks noGrp="1" noChangeAspect="1" noChangeArrowheads="1"/>
          </p:cNvPicPr>
          <p:nvPr>
            <p:ph idx="1"/>
          </p:nvPr>
        </p:nvPicPr>
        <p:blipFill>
          <a:blip r:embed="rId1"/>
          <a:srcRect/>
          <a:stretch>
            <a:fillRect/>
          </a:stretch>
        </p:blipFill>
        <p:spPr bwMode="auto">
          <a:xfrm>
            <a:off x="-396552" y="0"/>
            <a:ext cx="9937103" cy="7101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10242" name="Picture 2"/>
          <p:cNvPicPr>
            <a:picLocks noGrp="1" noChangeAspect="1" noChangeArrowheads="1"/>
          </p:cNvPicPr>
          <p:nvPr>
            <p:ph idx="1"/>
          </p:nvPr>
        </p:nvPicPr>
        <p:blipFill>
          <a:blip r:embed="rId1"/>
          <a:srcRect/>
          <a:stretch>
            <a:fillRect/>
          </a:stretch>
        </p:blipFill>
        <p:spPr bwMode="auto">
          <a:xfrm>
            <a:off x="-252536" y="0"/>
            <a:ext cx="9396536" cy="6898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dirty="0" smtClean="0"/>
              <a:t>拓展思考</a:t>
            </a:r>
            <a:endParaRPr lang="zh-CN" altLang="en-US" sz="5400" dirty="0"/>
          </a:p>
        </p:txBody>
      </p:sp>
      <p:sp>
        <p:nvSpPr>
          <p:cNvPr id="3" name="内容占位符 2"/>
          <p:cNvSpPr>
            <a:spLocks noGrp="1"/>
          </p:cNvSpPr>
          <p:nvPr>
            <p:ph idx="1"/>
          </p:nvPr>
        </p:nvSpPr>
        <p:spPr>
          <a:xfrm>
            <a:off x="251520" y="1628800"/>
            <a:ext cx="8686800" cy="4525963"/>
          </a:xfrm>
          <a:solidFill>
            <a:srgbClr val="00B0F0"/>
          </a:solidFill>
        </p:spPr>
        <p:txBody>
          <a:bodyPr>
            <a:normAutofit/>
          </a:bodyPr>
          <a:lstStyle/>
          <a:p>
            <a:endParaRPr lang="en-US" altLang="zh-CN" sz="4800" b="1" dirty="0" smtClean="0"/>
          </a:p>
          <a:p>
            <a:r>
              <a:rPr lang="zh-CN" altLang="en-US" sz="4800" b="1" dirty="0" smtClean="0"/>
              <a:t>你还知道哪些关于爱情的诗句或者故事吗</a:t>
            </a:r>
            <a:endParaRPr lang="zh-CN" altLang="en-US" sz="48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71000"/>
            <a:lum/>
          </a:blip>
          <a:srcRect/>
          <a:stretch>
            <a:fillRect l="-5000" r="-5000"/>
          </a:stretch>
        </a:blipFill>
        <a:effectLst/>
      </p:bgPr>
    </p:bg>
    <p:spTree>
      <p:nvGrpSpPr>
        <p:cNvPr id="1" name=""/>
        <p:cNvGrpSpPr/>
        <p:nvPr/>
      </p:nvGrpSpPr>
      <p:grpSpPr>
        <a:xfrm>
          <a:off x="0" y="0"/>
          <a:ext cx="0" cy="0"/>
          <a:chOff x="0" y="0"/>
          <a:chExt cx="0" cy="0"/>
        </a:xfrm>
      </p:grpSpPr>
      <p:sp>
        <p:nvSpPr>
          <p:cNvPr id="7" name="矩形 6"/>
          <p:cNvSpPr/>
          <p:nvPr/>
        </p:nvSpPr>
        <p:spPr>
          <a:xfrm>
            <a:off x="251520" y="2420888"/>
            <a:ext cx="8568952" cy="1323439"/>
          </a:xfrm>
          <a:prstGeom prst="rect">
            <a:avLst/>
          </a:prstGeom>
        </p:spPr>
        <p:txBody>
          <a:bodyPr wrap="square">
            <a:spAutoFit/>
          </a:bodyPr>
          <a:lstStyle/>
          <a:p>
            <a:pPr latinLnBrk="1"/>
            <a:r>
              <a:rPr lang="zh-CN" altLang="en-US" sz="4000" b="1" dirty="0" smtClean="0">
                <a:latin typeface="+mn-ea"/>
              </a:rPr>
              <a:t>在天愿作比翼鸟</a:t>
            </a:r>
            <a:r>
              <a:rPr lang="en-US" altLang="zh-CN" sz="4000" b="1" dirty="0" smtClean="0">
                <a:latin typeface="+mn-ea"/>
              </a:rPr>
              <a:t>,</a:t>
            </a:r>
            <a:r>
              <a:rPr lang="zh-CN" altLang="en-US" sz="4000" b="1" dirty="0" smtClean="0">
                <a:latin typeface="+mn-ea"/>
              </a:rPr>
              <a:t>在地愿为连理枝。 天长地久有时尽</a:t>
            </a:r>
            <a:r>
              <a:rPr lang="en-US" altLang="zh-CN" sz="4000" b="1" dirty="0" smtClean="0">
                <a:latin typeface="+mn-ea"/>
              </a:rPr>
              <a:t>,</a:t>
            </a:r>
            <a:r>
              <a:rPr lang="zh-CN" altLang="en-US" sz="4000" b="1" dirty="0" smtClean="0">
                <a:latin typeface="+mn-ea"/>
              </a:rPr>
              <a:t>此恨绵绵无绝期。</a:t>
            </a:r>
            <a:endParaRPr lang="zh-CN" altLang="en-US" sz="4000" b="1" dirty="0">
              <a:latin typeface="+mn-ea"/>
            </a:endParaRPr>
          </a:p>
        </p:txBody>
      </p:sp>
      <p:sp>
        <p:nvSpPr>
          <p:cNvPr id="8" name="矩形 7"/>
          <p:cNvSpPr/>
          <p:nvPr/>
        </p:nvSpPr>
        <p:spPr>
          <a:xfrm>
            <a:off x="323528" y="260648"/>
            <a:ext cx="7992888" cy="1938992"/>
          </a:xfrm>
          <a:prstGeom prst="rect">
            <a:avLst/>
          </a:prstGeom>
        </p:spPr>
        <p:txBody>
          <a:bodyPr wrap="square">
            <a:spAutoFit/>
          </a:bodyPr>
          <a:lstStyle/>
          <a:p>
            <a:r>
              <a:rPr lang="zh-CN" altLang="en-US" sz="4000" b="1" dirty="0" smtClean="0">
                <a:latin typeface="+mn-ea"/>
              </a:rPr>
              <a:t>上邪！</a:t>
            </a:r>
            <a:r>
              <a:rPr lang="zh-CN" altLang="en-US" sz="4000" b="1" dirty="0" smtClean="0">
                <a:latin typeface="华文新魏"/>
              </a:rPr>
              <a:t>我欲与君相知，长命无绝衰。</a:t>
            </a:r>
            <a:br>
              <a:rPr lang="zh-CN" altLang="en-US" sz="4000" b="1" dirty="0" smtClean="0">
                <a:latin typeface="华文新魏"/>
              </a:rPr>
            </a:br>
            <a:r>
              <a:rPr lang="zh-CN" altLang="en-US" sz="4000" b="1" dirty="0" smtClean="0">
                <a:latin typeface="华文新魏"/>
              </a:rPr>
              <a:t>山无陵，江水为竭，冬雷震震，夏雨雪，天地合，乃敢与君绝！</a:t>
            </a:r>
            <a:endParaRPr lang="zh-CN" altLang="en-US" sz="4000" b="1" dirty="0">
              <a:latin typeface="华文新魏"/>
            </a:endParaRPr>
          </a:p>
        </p:txBody>
      </p:sp>
      <p:sp>
        <p:nvSpPr>
          <p:cNvPr id="10" name="矩形 9"/>
          <p:cNvSpPr/>
          <p:nvPr/>
        </p:nvSpPr>
        <p:spPr>
          <a:xfrm>
            <a:off x="323528" y="4653136"/>
            <a:ext cx="7632848" cy="1938992"/>
          </a:xfrm>
          <a:prstGeom prst="rect">
            <a:avLst/>
          </a:prstGeom>
        </p:spPr>
        <p:txBody>
          <a:bodyPr wrap="square">
            <a:spAutoFit/>
          </a:bodyPr>
          <a:lstStyle/>
          <a:p>
            <a:r>
              <a:rPr lang="zh-CN" altLang="en-US" sz="4000" b="1" dirty="0" smtClean="0"/>
              <a:t>问世间，情为何物，直教生死相许？</a:t>
            </a:r>
            <a:endParaRPr lang="zh-CN" altLang="en-US" sz="4000" b="1" dirty="0" smtClean="0"/>
          </a:p>
          <a:p>
            <a:endParaRPr lang="zh-CN" altLang="en-US" sz="4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7" name="内容占位符 6" descr="t013f272c5174a7c63e.jpg"/>
          <p:cNvPicPr>
            <a:picLocks noGrp="1" noChangeAspect="1"/>
          </p:cNvPicPr>
          <p:nvPr>
            <p:ph idx="1"/>
          </p:nvPr>
        </p:nvPicPr>
        <p:blipFill>
          <a:blip r:embed="rId1" cstate="print"/>
          <a:stretch>
            <a:fillRect/>
          </a:stretch>
        </p:blipFill>
        <p:spPr>
          <a:xfrm>
            <a:off x="395536" y="620688"/>
            <a:ext cx="8377855" cy="5877272"/>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1"/>
          <p:cNvGrpSpPr/>
          <p:nvPr/>
        </p:nvGrpSpPr>
        <p:grpSpPr bwMode="auto">
          <a:xfrm rot="323585">
            <a:off x="-33338" y="1906588"/>
            <a:ext cx="1749426" cy="5237162"/>
            <a:chOff x="-177802" y="874713"/>
            <a:chExt cx="2886075" cy="5676900"/>
          </a:xfrm>
        </p:grpSpPr>
        <p:grpSp>
          <p:nvGrpSpPr>
            <p:cNvPr id="3" name="组合 31"/>
            <p:cNvGrpSpPr/>
            <p:nvPr/>
          </p:nvGrpSpPr>
          <p:grpSpPr bwMode="auto">
            <a:xfrm>
              <a:off x="755650" y="874713"/>
              <a:ext cx="820738" cy="3810000"/>
              <a:chOff x="756226" y="834261"/>
              <a:chExt cx="819914" cy="3809185"/>
            </a:xfrm>
          </p:grpSpPr>
          <p:pic>
            <p:nvPicPr>
              <p:cNvPr id="14348" name="图片 16" descr="莲包.png"/>
              <p:cNvPicPr>
                <a:picLocks noChangeAspect="1"/>
              </p:cNvPicPr>
              <p:nvPr/>
            </p:nvPicPr>
            <p:blipFill>
              <a:blip r:embed="rId1" cstate="print"/>
              <a:srcRect/>
              <a:stretch>
                <a:fillRect/>
              </a:stretch>
            </p:blipFill>
            <p:spPr bwMode="auto">
              <a:xfrm rot="-476140">
                <a:off x="756226" y="834261"/>
                <a:ext cx="819914" cy="1698394"/>
              </a:xfrm>
              <a:prstGeom prst="rect">
                <a:avLst/>
              </a:prstGeom>
              <a:noFill/>
              <a:ln w="9525">
                <a:noFill/>
                <a:miter lim="800000"/>
                <a:headEnd/>
                <a:tailEnd/>
              </a:ln>
            </p:spPr>
          </p:pic>
          <p:cxnSp>
            <p:nvCxnSpPr>
              <p:cNvPr id="15" name="直接连接符 14"/>
              <p:cNvCxnSpPr/>
              <p:nvPr/>
            </p:nvCxnSpPr>
            <p:spPr>
              <a:xfrm rot="16200000" flipH="1">
                <a:off x="-115404" y="3543260"/>
                <a:ext cx="1987093" cy="81107"/>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bwMode="auto">
            <a:xfrm>
              <a:off x="1360488" y="2082800"/>
              <a:ext cx="1200150" cy="2143125"/>
              <a:chOff x="1428728" y="2000240"/>
              <a:chExt cx="1200092" cy="2143140"/>
            </a:xfrm>
          </p:grpSpPr>
          <p:pic>
            <p:nvPicPr>
              <p:cNvPr id="14346" name="图片 17" descr="莲花.png"/>
              <p:cNvPicPr>
                <a:picLocks noChangeAspect="1"/>
              </p:cNvPicPr>
              <p:nvPr/>
            </p:nvPicPr>
            <p:blipFill>
              <a:blip r:embed="rId2" cstate="print"/>
              <a:srcRect/>
              <a:stretch>
                <a:fillRect/>
              </a:stretch>
            </p:blipFill>
            <p:spPr bwMode="auto">
              <a:xfrm>
                <a:off x="1428728" y="2000240"/>
                <a:ext cx="1200092" cy="806312"/>
              </a:xfrm>
              <a:prstGeom prst="rect">
                <a:avLst/>
              </a:prstGeom>
              <a:noFill/>
              <a:ln w="9525">
                <a:noFill/>
                <a:miter lim="800000"/>
                <a:headEnd/>
                <a:tailEnd/>
              </a:ln>
            </p:spPr>
          </p:pic>
          <p:cxnSp>
            <p:nvCxnSpPr>
              <p:cNvPr id="18" name="直接连接符 17"/>
              <p:cNvCxnSpPr/>
              <p:nvPr/>
            </p:nvCxnSpPr>
            <p:spPr>
              <a:xfrm rot="5400000">
                <a:off x="956199" y="3106508"/>
                <a:ext cx="1335345" cy="623278"/>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5" name="组合 66"/>
            <p:cNvGrpSpPr/>
            <p:nvPr/>
          </p:nvGrpSpPr>
          <p:grpSpPr bwMode="auto">
            <a:xfrm>
              <a:off x="-177802" y="2268540"/>
              <a:ext cx="2886075" cy="4283073"/>
              <a:chOff x="-177423" y="2350672"/>
              <a:chExt cx="2885125" cy="4282139"/>
            </a:xfrm>
          </p:grpSpPr>
          <p:pic>
            <p:nvPicPr>
              <p:cNvPr id="14344" name="图片 63" descr="荷叶.png"/>
              <p:cNvPicPr>
                <a:picLocks noChangeAspect="1"/>
              </p:cNvPicPr>
              <p:nvPr/>
            </p:nvPicPr>
            <p:blipFill>
              <a:blip r:embed="rId3" cstate="print"/>
              <a:srcRect/>
              <a:stretch>
                <a:fillRect/>
              </a:stretch>
            </p:blipFill>
            <p:spPr bwMode="auto">
              <a:xfrm rot="-477003">
                <a:off x="-177423" y="2350672"/>
                <a:ext cx="2885125" cy="2217748"/>
              </a:xfrm>
              <a:prstGeom prst="rect">
                <a:avLst/>
              </a:prstGeom>
              <a:noFill/>
              <a:ln w="9525">
                <a:noFill/>
                <a:miter lim="800000"/>
                <a:headEnd/>
                <a:tailEnd/>
              </a:ln>
            </p:spPr>
          </p:pic>
          <p:cxnSp>
            <p:nvCxnSpPr>
              <p:cNvPr id="21" name="直接连接符 20"/>
              <p:cNvCxnSpPr/>
              <p:nvPr/>
            </p:nvCxnSpPr>
            <p:spPr>
              <a:xfrm rot="16200000" flipH="1">
                <a:off x="496570" y="5337006"/>
                <a:ext cx="2081707" cy="395329"/>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pic>
        <p:nvPicPr>
          <p:cNvPr id="14339" name="图片 22" descr="第一笔.png"/>
          <p:cNvPicPr>
            <a:picLocks noChangeAspect="1"/>
          </p:cNvPicPr>
          <p:nvPr/>
        </p:nvPicPr>
        <p:blipFill>
          <a:blip r:embed="rId4" cstate="print"/>
          <a:srcRect/>
          <a:stretch>
            <a:fillRect/>
          </a:stretch>
        </p:blipFill>
        <p:spPr bwMode="auto">
          <a:xfrm>
            <a:off x="0" y="4506913"/>
            <a:ext cx="9144000" cy="2351087"/>
          </a:xfrm>
          <a:prstGeom prst="rect">
            <a:avLst/>
          </a:prstGeom>
          <a:noFill/>
          <a:ln w="9525">
            <a:noFill/>
            <a:miter lim="800000"/>
            <a:headEnd/>
            <a:tailEnd/>
          </a:ln>
        </p:spPr>
      </p:pic>
      <p:sp>
        <p:nvSpPr>
          <p:cNvPr id="14340" name="TextBox 15"/>
          <p:cNvSpPr txBox="1">
            <a:spLocks noChangeArrowheads="1"/>
          </p:cNvSpPr>
          <p:nvPr/>
        </p:nvSpPr>
        <p:spPr bwMode="auto">
          <a:xfrm>
            <a:off x="827088" y="188913"/>
            <a:ext cx="8316912" cy="5262979"/>
          </a:xfrm>
          <a:prstGeom prst="rect">
            <a:avLst/>
          </a:prstGeom>
          <a:noFill/>
          <a:ln w="9525">
            <a:noFill/>
            <a:miter lim="800000"/>
          </a:ln>
        </p:spPr>
        <p:txBody>
          <a:bodyPr>
            <a:spAutoFit/>
          </a:bodyPr>
          <a:lstStyle/>
          <a:p>
            <a:r>
              <a:rPr lang="zh-CN" altLang="en-US" sz="4800" b="1" dirty="0">
                <a:latin typeface="华文行楷" pitchFamily="2" charset="-122"/>
                <a:ea typeface="华文行楷" pitchFamily="2" charset="-122"/>
              </a:rPr>
              <a:t>学习目标：</a:t>
            </a:r>
            <a:endParaRPr lang="en-US" altLang="zh-CN" sz="4800" b="1" dirty="0">
              <a:latin typeface="华文行楷" pitchFamily="2" charset="-122"/>
              <a:ea typeface="华文行楷" pitchFamily="2" charset="-122"/>
            </a:endParaRPr>
          </a:p>
          <a:p>
            <a:r>
              <a:rPr lang="en-US" altLang="zh-CN" sz="4800" b="1" dirty="0">
                <a:latin typeface="华文行楷" pitchFamily="2" charset="-122"/>
                <a:ea typeface="华文行楷" pitchFamily="2" charset="-122"/>
              </a:rPr>
              <a:t>1</a:t>
            </a:r>
            <a:r>
              <a:rPr lang="en-US" altLang="zh-CN" sz="4800" b="1" dirty="0" smtClean="0">
                <a:latin typeface="华文行楷" pitchFamily="2" charset="-122"/>
                <a:ea typeface="华文行楷" pitchFamily="2" charset="-122"/>
              </a:rPr>
              <a:t>.</a:t>
            </a:r>
            <a:r>
              <a:rPr lang="zh-CN" altLang="en-US" sz="4800" b="1" dirty="0" smtClean="0">
                <a:latin typeface="华文行楷" pitchFamily="2" charset="-122"/>
                <a:ea typeface="华文行楷" pitchFamily="2" charset="-122"/>
              </a:rPr>
              <a:t>了解</a:t>
            </a:r>
            <a:r>
              <a:rPr lang="zh-CN" altLang="en-US" sz="4800" b="1" dirty="0" smtClean="0">
                <a:solidFill>
                  <a:srgbClr val="FF0000"/>
                </a:solidFill>
                <a:latin typeface="华文行楷" pitchFamily="2" charset="-122"/>
                <a:ea typeface="华文行楷" pitchFamily="2" charset="-122"/>
              </a:rPr>
              <a:t>插叙</a:t>
            </a:r>
            <a:r>
              <a:rPr lang="zh-CN" altLang="en-US" sz="4800" b="1" dirty="0" smtClean="0">
                <a:latin typeface="华文行楷" pitchFamily="2" charset="-122"/>
                <a:ea typeface="华文行楷" pitchFamily="2" charset="-122"/>
              </a:rPr>
              <a:t>相关知识</a:t>
            </a:r>
            <a:endParaRPr lang="en-US" altLang="zh-CN" sz="4800" b="1" dirty="0">
              <a:latin typeface="华文行楷" pitchFamily="2" charset="-122"/>
              <a:ea typeface="华文行楷" pitchFamily="2" charset="-122"/>
            </a:endParaRPr>
          </a:p>
          <a:p>
            <a:r>
              <a:rPr lang="en-US" altLang="zh-CN" sz="4800" b="1" dirty="0">
                <a:latin typeface="华文行楷" pitchFamily="2" charset="-122"/>
                <a:ea typeface="华文行楷" pitchFamily="2" charset="-122"/>
              </a:rPr>
              <a:t>2</a:t>
            </a:r>
            <a:r>
              <a:rPr lang="en-US" altLang="zh-CN" sz="4800" b="1" dirty="0" smtClean="0">
                <a:latin typeface="华文行楷" pitchFamily="2" charset="-122"/>
                <a:ea typeface="华文行楷" pitchFamily="2" charset="-122"/>
              </a:rPr>
              <a:t>.</a:t>
            </a:r>
            <a:r>
              <a:rPr lang="zh-CN" altLang="en-US" sz="4800" b="1" dirty="0" smtClean="0">
                <a:latin typeface="华文行楷" pitchFamily="2" charset="-122"/>
                <a:ea typeface="华文行楷" pitchFamily="2" charset="-122"/>
              </a:rPr>
              <a:t>掌握小说</a:t>
            </a:r>
            <a:r>
              <a:rPr lang="zh-CN" altLang="en-US" sz="4800" b="1" dirty="0" smtClean="0">
                <a:solidFill>
                  <a:srgbClr val="FF0000"/>
                </a:solidFill>
                <a:latin typeface="华文行楷" pitchFamily="2" charset="-122"/>
                <a:ea typeface="华文行楷" pitchFamily="2" charset="-122"/>
              </a:rPr>
              <a:t>情节结构组成和作用</a:t>
            </a:r>
            <a:endParaRPr lang="en-US" altLang="zh-CN" sz="4800" b="1" dirty="0">
              <a:solidFill>
                <a:srgbClr val="FF0000"/>
              </a:solidFill>
              <a:latin typeface="华文行楷" pitchFamily="2" charset="-122"/>
              <a:ea typeface="华文行楷" pitchFamily="2" charset="-122"/>
            </a:endParaRPr>
          </a:p>
          <a:p>
            <a:r>
              <a:rPr lang="en-US" altLang="zh-CN" sz="4800" b="1" dirty="0">
                <a:latin typeface="华文行楷" pitchFamily="2" charset="-122"/>
                <a:ea typeface="华文行楷" pitchFamily="2" charset="-122"/>
              </a:rPr>
              <a:t>3.</a:t>
            </a:r>
            <a:r>
              <a:rPr lang="zh-CN" altLang="en-US" sz="4800" b="1" dirty="0">
                <a:latin typeface="华文行楷" pitchFamily="2" charset="-122"/>
                <a:ea typeface="华文行楷" pitchFamily="2" charset="-122"/>
              </a:rPr>
              <a:t>对照分析，理</a:t>
            </a:r>
            <a:r>
              <a:rPr lang="zh-CN" altLang="en-US" sz="4800" b="1" dirty="0" smtClean="0">
                <a:latin typeface="华文行楷" pitchFamily="2" charset="-122"/>
                <a:ea typeface="华文行楷" pitchFamily="2" charset="-122"/>
              </a:rPr>
              <a:t>解双狼夫妻的</a:t>
            </a:r>
            <a:r>
              <a:rPr lang="zh-CN" altLang="en-US" sz="4800" b="1" dirty="0" smtClean="0">
                <a:solidFill>
                  <a:srgbClr val="FF0000"/>
                </a:solidFill>
                <a:latin typeface="华文行楷" pitchFamily="2" charset="-122"/>
                <a:ea typeface="华文行楷" pitchFamily="2" charset="-122"/>
              </a:rPr>
              <a:t>爱情悲剧</a:t>
            </a:r>
            <a:r>
              <a:rPr lang="zh-CN" altLang="en-US" sz="4800" b="1" dirty="0" smtClean="0">
                <a:latin typeface="华文行楷" pitchFamily="2" charset="-122"/>
                <a:ea typeface="华文行楷" pitchFamily="2" charset="-122"/>
              </a:rPr>
              <a:t>，</a:t>
            </a:r>
            <a:r>
              <a:rPr lang="zh-CN" altLang="en-US" sz="4800" b="1" dirty="0">
                <a:latin typeface="华文行楷" pitchFamily="2" charset="-122"/>
                <a:ea typeface="华文行楷" pitchFamily="2" charset="-122"/>
              </a:rPr>
              <a:t>探</a:t>
            </a:r>
            <a:r>
              <a:rPr lang="zh-CN" altLang="en-US" sz="4800" b="1" dirty="0" smtClean="0">
                <a:latin typeface="华文行楷" pitchFamily="2" charset="-122"/>
                <a:ea typeface="华文行楷" pitchFamily="2" charset="-122"/>
              </a:rPr>
              <a:t>讨</a:t>
            </a:r>
            <a:r>
              <a:rPr lang="zh-CN" altLang="en-US" sz="4800" b="1" dirty="0" smtClean="0">
                <a:solidFill>
                  <a:srgbClr val="FF0000"/>
                </a:solidFill>
                <a:latin typeface="华文行楷" pitchFamily="2" charset="-122"/>
                <a:ea typeface="华文行楷" pitchFamily="2" charset="-122"/>
              </a:rPr>
              <a:t>人与自然如何共同相处</a:t>
            </a:r>
            <a:r>
              <a:rPr lang="zh-CN" altLang="en-US" sz="4800" b="1" dirty="0" smtClean="0">
                <a:latin typeface="华文行楷" pitchFamily="2" charset="-122"/>
                <a:ea typeface="华文行楷" pitchFamily="2" charset="-122"/>
              </a:rPr>
              <a:t>这</a:t>
            </a:r>
            <a:r>
              <a:rPr lang="zh-CN" altLang="en-US" sz="4800" b="1" dirty="0">
                <a:latin typeface="华文行楷" pitchFamily="2" charset="-122"/>
                <a:ea typeface="华文行楷" pitchFamily="2" charset="-122"/>
              </a:rPr>
              <a:t>一时代问题</a:t>
            </a:r>
            <a:endParaRPr lang="en-US" altLang="zh-CN" sz="4800" b="1"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lnSpcReduction="10000"/>
          </a:bodyPr>
          <a:lstStyle/>
          <a:p>
            <a:r>
              <a:rPr lang="zh-CN" altLang="en-US" sz="4000" b="1" dirty="0" smtClean="0">
                <a:solidFill>
                  <a:srgbClr val="FF0000"/>
                </a:solidFill>
                <a:latin typeface="黑体" panose="02010609060101010101" pitchFamily="49" charset="-122"/>
                <a:ea typeface="黑体" panose="02010609060101010101" pitchFamily="49" charset="-122"/>
              </a:rPr>
              <a:t>动物小说</a:t>
            </a:r>
            <a:r>
              <a:rPr lang="zh-CN" altLang="en-US" sz="4000" b="1" dirty="0" smtClean="0"/>
              <a:t>是一种独特的艺术体裁形式。其特点在于它是以动物为主要描写对象，形象的</a:t>
            </a:r>
            <a:r>
              <a:rPr lang="zh-CN" altLang="en-US" sz="4000" b="1" dirty="0" smtClean="0">
                <a:solidFill>
                  <a:srgbClr val="FF0000"/>
                </a:solidFill>
              </a:rPr>
              <a:t>描绘动物世界的生活、各种动物寻食、求偶、避难、御敌的情态、技能，动物在大自然中的命运、遭遇及动物间的关系，动物与人类的接触</a:t>
            </a:r>
            <a:r>
              <a:rPr lang="zh-CN" altLang="en-US" sz="4000" b="1" dirty="0" smtClean="0"/>
              <a:t>等，从中寻觅大自然的奥秘与情趣，给人类以有益的启示与享受。</a:t>
            </a:r>
            <a:endParaRPr lang="zh-CN" altLang="en-US" sz="4000" b="1" dirty="0" smtClean="0"/>
          </a:p>
          <a:p>
            <a:r>
              <a:rPr lang="zh-CN" altLang="en-US" sz="4000" b="1" dirty="0" smtClean="0"/>
              <a:t>动物小说不但</a:t>
            </a:r>
            <a:r>
              <a:rPr lang="zh-CN" altLang="en-US" sz="4000" b="1" dirty="0" smtClean="0">
                <a:solidFill>
                  <a:srgbClr val="FF0000"/>
                </a:solidFill>
              </a:rPr>
              <a:t>以动物为主角</a:t>
            </a:r>
            <a:r>
              <a:rPr lang="zh-CN" altLang="en-US" sz="4000" b="1" dirty="0" smtClean="0"/>
              <a:t>，也有部分作品从人类的角度出发，由动物与人类之间的互动引出故事是比较常见的形式。</a:t>
            </a:r>
            <a:endParaRPr lang="zh-CN" altLang="en-US" sz="4000" b="1" dirty="0" smtClean="0"/>
          </a:p>
          <a:p>
            <a:pPr>
              <a:buNone/>
            </a:pP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764704"/>
            <a:ext cx="9144000" cy="5139869"/>
          </a:xfrm>
          <a:prstGeom prst="rect">
            <a:avLst/>
          </a:prstGeom>
        </p:spPr>
        <p:txBody>
          <a:bodyPr wrap="square">
            <a:spAutoFit/>
          </a:bodyPr>
          <a:lstStyle/>
          <a:p>
            <a:r>
              <a:rPr lang="zh-CN" altLang="en-US" sz="4800" b="1" dirty="0" smtClean="0">
                <a:solidFill>
                  <a:srgbClr val="FF0000"/>
                </a:solidFill>
                <a:latin typeface="黑体" panose="02010609060101010101" pitchFamily="49" charset="-122"/>
                <a:ea typeface="黑体" panose="02010609060101010101" pitchFamily="49" charset="-122"/>
              </a:rPr>
              <a:t>发展史</a:t>
            </a:r>
            <a:endParaRPr lang="zh-CN" altLang="en-US" sz="4800" b="1" dirty="0" smtClean="0">
              <a:solidFill>
                <a:srgbClr val="FF0000"/>
              </a:solidFill>
              <a:latin typeface="黑体" panose="02010609060101010101" pitchFamily="49" charset="-122"/>
              <a:ea typeface="黑体" panose="02010609060101010101" pitchFamily="49" charset="-122"/>
            </a:endParaRPr>
          </a:p>
          <a:p>
            <a:r>
              <a:rPr lang="zh-CN" altLang="en-US" sz="4000" b="1" dirty="0" smtClean="0"/>
              <a:t>加拿大作家</a:t>
            </a:r>
            <a:r>
              <a:rPr lang="zh-CN" altLang="en-US" sz="4000" b="1" dirty="0" smtClean="0">
                <a:solidFill>
                  <a:srgbClr val="FF0000"/>
                </a:solidFill>
              </a:rPr>
              <a:t>西顿</a:t>
            </a:r>
            <a:r>
              <a:rPr lang="zh-CN" altLang="en-US" sz="4000" b="1" dirty="0" smtClean="0"/>
              <a:t>于</a:t>
            </a:r>
            <a:r>
              <a:rPr lang="en-US" altLang="zh-CN" sz="4000" b="1" dirty="0" smtClean="0"/>
              <a:t>1898</a:t>
            </a:r>
            <a:r>
              <a:rPr lang="zh-CN" altLang="en-US" sz="4000" b="1" dirty="0" smtClean="0"/>
              <a:t>年发表</a:t>
            </a:r>
            <a:r>
              <a:rPr lang="en-US" altLang="zh-CN" sz="4000" b="1" dirty="0" smtClean="0"/>
              <a:t>《</a:t>
            </a:r>
            <a:r>
              <a:rPr lang="zh-CN" altLang="en-US" sz="4000" b="1" dirty="0" smtClean="0"/>
              <a:t>我所知道的野生动物</a:t>
            </a:r>
            <a:r>
              <a:rPr lang="en-US" altLang="zh-CN" sz="4000" b="1" dirty="0" smtClean="0"/>
              <a:t>》</a:t>
            </a:r>
            <a:r>
              <a:rPr lang="zh-CN" altLang="en-US" sz="4000" b="1" dirty="0" smtClean="0"/>
              <a:t>，此后继续开拓了这一体裁，被誉为“动物小说之父”；美国</a:t>
            </a:r>
            <a:r>
              <a:rPr lang="zh-CN" altLang="en-US" sz="4000" b="1" dirty="0" smtClean="0">
                <a:solidFill>
                  <a:srgbClr val="FF0000"/>
                </a:solidFill>
              </a:rPr>
              <a:t>杰克</a:t>
            </a:r>
            <a:r>
              <a:rPr lang="en-US" altLang="zh-CN" sz="4000" b="1" dirty="0" smtClean="0">
                <a:solidFill>
                  <a:srgbClr val="FF0000"/>
                </a:solidFill>
              </a:rPr>
              <a:t>·</a:t>
            </a:r>
            <a:r>
              <a:rPr lang="zh-CN" altLang="en-US" sz="4000" b="1" dirty="0" smtClean="0">
                <a:solidFill>
                  <a:srgbClr val="FF0000"/>
                </a:solidFill>
              </a:rPr>
              <a:t>伦敦</a:t>
            </a:r>
            <a:r>
              <a:rPr lang="zh-CN" altLang="en-US" sz="4000" b="1" dirty="0" smtClean="0"/>
              <a:t>的</a:t>
            </a:r>
            <a:r>
              <a:rPr lang="en-US" altLang="zh-CN" sz="4000" b="1" dirty="0" smtClean="0"/>
              <a:t>《</a:t>
            </a:r>
            <a:r>
              <a:rPr lang="zh-CN" altLang="en-US" sz="4000" b="1" dirty="0" smtClean="0"/>
              <a:t>野性的呼唤</a:t>
            </a:r>
            <a:r>
              <a:rPr lang="en-US" altLang="zh-CN" sz="4000" b="1" dirty="0" smtClean="0"/>
              <a:t>》</a:t>
            </a:r>
            <a:r>
              <a:rPr lang="zh-CN" altLang="en-US" sz="4000" b="1" dirty="0" smtClean="0"/>
              <a:t>、</a:t>
            </a:r>
            <a:r>
              <a:rPr lang="en-US" altLang="zh-CN" sz="4000" b="1" dirty="0" smtClean="0"/>
              <a:t>《</a:t>
            </a:r>
            <a:r>
              <a:rPr lang="zh-CN" altLang="en-US" sz="4000" b="1" dirty="0" smtClean="0"/>
              <a:t>白牙</a:t>
            </a:r>
            <a:r>
              <a:rPr lang="en-US" altLang="zh-CN" sz="4000" b="1" dirty="0" smtClean="0"/>
              <a:t>》</a:t>
            </a:r>
            <a:r>
              <a:rPr lang="zh-CN" altLang="en-US" sz="4000" b="1" dirty="0" smtClean="0"/>
              <a:t>成为动物小说的名作。中国较著名的动物小说作家有</a:t>
            </a:r>
            <a:r>
              <a:rPr lang="zh-CN" altLang="en-US" sz="4000" b="1" dirty="0" smtClean="0">
                <a:solidFill>
                  <a:srgbClr val="FF0000"/>
                </a:solidFill>
              </a:rPr>
              <a:t>沈石溪</a:t>
            </a:r>
            <a:r>
              <a:rPr lang="zh-CN" altLang="en-US" sz="4000" b="1" dirty="0" smtClean="0"/>
              <a:t>等。邓一光的</a:t>
            </a:r>
            <a:r>
              <a:rPr lang="en-US" altLang="zh-CN" sz="4000" b="1" dirty="0" smtClean="0"/>
              <a:t>《</a:t>
            </a:r>
            <a:r>
              <a:rPr lang="zh-CN" altLang="en-US" sz="4000" b="1" dirty="0" smtClean="0"/>
              <a:t>狼行成双</a:t>
            </a:r>
            <a:r>
              <a:rPr lang="en-US" altLang="zh-CN" sz="4000" b="1" dirty="0" smtClean="0"/>
              <a:t>》</a:t>
            </a:r>
            <a:r>
              <a:rPr lang="zh-CN" altLang="en-US" sz="4000" b="1" dirty="0" smtClean="0"/>
              <a:t>知名度较高。</a:t>
            </a:r>
            <a:endParaRPr lang="zh-CN" altLang="en-US" sz="4000"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50" name="Picture 2"/>
          <p:cNvPicPr>
            <a:picLocks noGrp="1" noChangeAspect="1" noChangeArrowheads="1"/>
          </p:cNvPicPr>
          <p:nvPr>
            <p:ph idx="1"/>
          </p:nvPr>
        </p:nvPicPr>
        <p:blipFill>
          <a:blip r:embed="rId1"/>
          <a:srcRect/>
          <a:stretch>
            <a:fillRect/>
          </a:stretch>
        </p:blipFill>
        <p:spPr bwMode="auto">
          <a:xfrm>
            <a:off x="-252535" y="0"/>
            <a:ext cx="1000911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585788" y="1565275"/>
            <a:ext cx="7802636" cy="3748719"/>
          </a:xfrm>
          <a:prstGeom prst="rect">
            <a:avLst/>
          </a:prstGeom>
          <a:noFill/>
          <a:ln w="9525">
            <a:noFill/>
            <a:miter lim="800000"/>
          </a:ln>
        </p:spPr>
        <p:txBody>
          <a:bodyPr wrap="square">
            <a:spAutoFit/>
          </a:bodyPr>
          <a:lstStyle/>
          <a:p>
            <a:pPr eaLnBrk="1" hangingPunct="1">
              <a:lnSpc>
                <a:spcPct val="220000"/>
              </a:lnSpc>
            </a:pPr>
            <a:r>
              <a:rPr lang="zh-CN" altLang="en-US" sz="3600" b="1" dirty="0" smtClean="0">
                <a:latin typeface="宋体" panose="02010600030101010101" pitchFamily="2" charset="-122"/>
                <a:cs typeface="Arial" panose="020B0604020202020204" pitchFamily="34" charset="0"/>
              </a:rPr>
              <a:t>獐子</a:t>
            </a:r>
            <a:r>
              <a:rPr kumimoji="0" lang="zh-CN" altLang="en-US" sz="3600" b="1" dirty="0" smtClean="0">
                <a:latin typeface="宋体" panose="02010600030101010101" pitchFamily="2" charset="-122"/>
                <a:cs typeface="Arial" panose="020B0604020202020204" pitchFamily="34" charset="0"/>
              </a:rPr>
              <a:t>     獾油     踅回    毗邻</a:t>
            </a:r>
            <a:endParaRPr kumimoji="0" lang="zh-CN" altLang="en-US" sz="3600" b="1" dirty="0">
              <a:latin typeface="宋体" panose="02010600030101010101" pitchFamily="2" charset="-122"/>
              <a:cs typeface="Arial" panose="020B0604020202020204" pitchFamily="34" charset="0"/>
            </a:endParaRPr>
          </a:p>
          <a:p>
            <a:pPr eaLnBrk="1" hangingPunct="1">
              <a:lnSpc>
                <a:spcPct val="220000"/>
              </a:lnSpc>
            </a:pPr>
            <a:r>
              <a:rPr lang="zh-CN" altLang="en-US" sz="3600" b="1" dirty="0" smtClean="0">
                <a:latin typeface="宋体" panose="02010600030101010101" pitchFamily="2" charset="-122"/>
                <a:cs typeface="Arial" panose="020B0604020202020204" pitchFamily="34" charset="0"/>
              </a:rPr>
              <a:t>嗥叫</a:t>
            </a:r>
            <a:r>
              <a:rPr kumimoji="0" lang="zh-CN" altLang="en-US" sz="3600" b="1" dirty="0" smtClean="0">
                <a:latin typeface="宋体" panose="02010600030101010101" pitchFamily="2" charset="-122"/>
                <a:cs typeface="Arial" panose="020B0604020202020204" pitchFamily="34" charset="0"/>
              </a:rPr>
              <a:t>     昏厥      </a:t>
            </a:r>
            <a:r>
              <a:rPr lang="zh-CN" altLang="en-US" sz="3600" b="1" dirty="0" smtClean="0">
                <a:latin typeface="宋体" panose="02010600030101010101" pitchFamily="2" charset="-122"/>
                <a:cs typeface="Arial" panose="020B0604020202020204" pitchFamily="34" charset="0"/>
              </a:rPr>
              <a:t>朦胧</a:t>
            </a:r>
            <a:endParaRPr kumimoji="0" lang="zh-CN" altLang="en-US" sz="3600" b="1" dirty="0">
              <a:latin typeface="宋体" panose="02010600030101010101" pitchFamily="2" charset="-122"/>
              <a:cs typeface="Arial" panose="020B0604020202020204" pitchFamily="34" charset="0"/>
            </a:endParaRPr>
          </a:p>
          <a:p>
            <a:pPr eaLnBrk="1" hangingPunct="1">
              <a:lnSpc>
                <a:spcPct val="220000"/>
              </a:lnSpc>
            </a:pPr>
            <a:r>
              <a:rPr kumimoji="0" lang="zh-CN" altLang="en-US" sz="3600" b="1" dirty="0" smtClean="0">
                <a:latin typeface="宋体" panose="02010600030101010101" pitchFamily="2" charset="-122"/>
                <a:cs typeface="Arial" panose="020B0604020202020204" pitchFamily="34" charset="0"/>
              </a:rPr>
              <a:t>炯炯有神     大汗淋漓</a:t>
            </a:r>
            <a:endParaRPr kumimoji="0" lang="zh-CN" altLang="en-US" sz="3600" b="1" dirty="0">
              <a:latin typeface="宋体" panose="02010600030101010101" pitchFamily="2" charset="-122"/>
              <a:cs typeface="Arial" panose="020B0604020202020204" pitchFamily="34" charset="0"/>
            </a:endParaRPr>
          </a:p>
        </p:txBody>
      </p:sp>
      <p:sp>
        <p:nvSpPr>
          <p:cNvPr id="26627" name="Rectangle 3"/>
          <p:cNvSpPr>
            <a:spLocks noChangeArrowheads="1"/>
          </p:cNvSpPr>
          <p:nvPr/>
        </p:nvSpPr>
        <p:spPr bwMode="auto">
          <a:xfrm>
            <a:off x="611188" y="188913"/>
            <a:ext cx="2622550" cy="823912"/>
          </a:xfrm>
          <a:prstGeom prst="rect">
            <a:avLst/>
          </a:prstGeom>
          <a:noFill/>
          <a:ln w="9525">
            <a:noFill/>
            <a:miter lim="800000"/>
          </a:ln>
        </p:spPr>
        <p:txBody>
          <a:bodyPr wrap="none">
            <a:spAutoFit/>
          </a:bodyPr>
          <a:lstStyle/>
          <a:p>
            <a:pPr eaLnBrk="1" hangingPunct="1"/>
            <a:r>
              <a:rPr kumimoji="0" lang="zh-CN" altLang="en-US" sz="4800" b="1">
                <a:solidFill>
                  <a:srgbClr val="FF9900"/>
                </a:solidFill>
                <a:latin typeface="Arial" panose="020B0604020202020204" pitchFamily="34" charset="0"/>
                <a:ea typeface="隶书" pitchFamily="49" charset="-122"/>
                <a:cs typeface="Arial" panose="020B0604020202020204" pitchFamily="34" charset="0"/>
              </a:rPr>
              <a:t>课文朗读</a:t>
            </a:r>
            <a:endParaRPr kumimoji="0" lang="zh-CN" altLang="en-US" sz="4800" b="1">
              <a:solidFill>
                <a:srgbClr val="FF9900"/>
              </a:solidFill>
              <a:latin typeface="Arial" panose="020B0604020202020204" pitchFamily="34" charset="0"/>
              <a:ea typeface="隶书" pitchFamily="49" charset="-122"/>
              <a:cs typeface="Arial" panose="020B0604020202020204" pitchFamily="34" charset="0"/>
            </a:endParaRPr>
          </a:p>
        </p:txBody>
      </p:sp>
      <p:sp>
        <p:nvSpPr>
          <p:cNvPr id="16388" name="Text Box 4"/>
          <p:cNvSpPr txBox="1">
            <a:spLocks noChangeArrowheads="1"/>
          </p:cNvSpPr>
          <p:nvPr/>
        </p:nvSpPr>
        <p:spPr bwMode="auto">
          <a:xfrm>
            <a:off x="395536" y="1484784"/>
            <a:ext cx="1537600" cy="769441"/>
          </a:xfrm>
          <a:prstGeom prst="rect">
            <a:avLst/>
          </a:prstGeom>
          <a:noFill/>
          <a:ln w="9525">
            <a:noFill/>
            <a:miter lim="800000"/>
          </a:ln>
        </p:spPr>
        <p:txBody>
          <a:bodyPr wrap="none">
            <a:spAutoFit/>
          </a:bodyPr>
          <a:lstStyle/>
          <a:p>
            <a:r>
              <a:rPr lang="en-US" altLang="zh-CN" sz="4400" dirty="0" err="1" smtClean="0">
                <a:solidFill>
                  <a:srgbClr val="FF0000"/>
                </a:solidFill>
              </a:rPr>
              <a:t>zhāng</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389" name="Text Box 5"/>
          <p:cNvSpPr txBox="1">
            <a:spLocks noChangeArrowheads="1"/>
          </p:cNvSpPr>
          <p:nvPr/>
        </p:nvSpPr>
        <p:spPr bwMode="auto">
          <a:xfrm>
            <a:off x="2447925" y="1520825"/>
            <a:ext cx="1422400" cy="762000"/>
          </a:xfrm>
          <a:prstGeom prst="rect">
            <a:avLst/>
          </a:prstGeom>
          <a:noFill/>
          <a:ln w="9525">
            <a:noFill/>
            <a:miter lim="800000"/>
          </a:ln>
        </p:spPr>
        <p:txBody>
          <a:bodyPr>
            <a:spAutoFit/>
          </a:bodyPr>
          <a:lstStyle/>
          <a:p>
            <a:r>
              <a:rPr lang="en-US" altLang="zh-CN" sz="4400" dirty="0" err="1" smtClean="0">
                <a:solidFill>
                  <a:srgbClr val="FF0000"/>
                </a:solidFill>
              </a:rPr>
              <a:t>huān</a:t>
            </a:r>
            <a:r>
              <a:rPr kumimoji="0" lang="en-US" altLang="zh-CN" sz="4400" b="1" dirty="0" smtClean="0">
                <a:solidFill>
                  <a:srgbClr val="FF0000"/>
                </a:solidFill>
                <a:latin typeface="宋体" panose="02010600030101010101" pitchFamily="2" charset="-122"/>
                <a:cs typeface="Arial" panose="020B0604020202020204" pitchFamily="34" charset="0"/>
              </a:rPr>
              <a:t>  </a:t>
            </a:r>
            <a:r>
              <a:rPr kumimoji="0" lang="en-US" altLang="zh-CN" sz="4400" b="1" dirty="0" smtClean="0">
                <a:solidFill>
                  <a:srgbClr val="FF99FF"/>
                </a:solidFill>
                <a:latin typeface="宋体" panose="02010600030101010101" pitchFamily="2" charset="-122"/>
                <a:cs typeface="Arial" panose="020B0604020202020204" pitchFamily="34" charset="0"/>
              </a:rPr>
              <a:t>  </a:t>
            </a:r>
            <a:endParaRPr kumimoji="0" lang="en-US" altLang="zh-CN" sz="4400" b="1" dirty="0">
              <a:solidFill>
                <a:srgbClr val="FF99FF"/>
              </a:solidFill>
              <a:latin typeface="宋体" panose="02010600030101010101" pitchFamily="2" charset="-122"/>
              <a:cs typeface="Arial" panose="020B0604020202020204" pitchFamily="34" charset="0"/>
            </a:endParaRPr>
          </a:p>
        </p:txBody>
      </p:sp>
      <p:sp>
        <p:nvSpPr>
          <p:cNvPr id="16390" name="Text Box 6"/>
          <p:cNvSpPr txBox="1">
            <a:spLocks noChangeArrowheads="1"/>
          </p:cNvSpPr>
          <p:nvPr/>
        </p:nvSpPr>
        <p:spPr bwMode="auto">
          <a:xfrm>
            <a:off x="4427984" y="1484784"/>
            <a:ext cx="1128129" cy="769441"/>
          </a:xfrm>
          <a:prstGeom prst="rect">
            <a:avLst/>
          </a:prstGeom>
          <a:noFill/>
          <a:ln w="9525">
            <a:noFill/>
            <a:miter lim="800000"/>
          </a:ln>
        </p:spPr>
        <p:txBody>
          <a:bodyPr wrap="none">
            <a:spAutoFit/>
          </a:bodyPr>
          <a:lstStyle/>
          <a:p>
            <a:r>
              <a:rPr lang="en-US" altLang="zh-CN" sz="4400" dirty="0" err="1" smtClean="0">
                <a:solidFill>
                  <a:srgbClr val="FF0000"/>
                </a:solidFill>
              </a:rPr>
              <a:t>xué</a:t>
            </a:r>
            <a:r>
              <a:rPr lang="en-US" altLang="zh-CN" sz="4400" dirty="0" smtClean="0"/>
              <a:t> </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391" name="Text Box 7"/>
          <p:cNvSpPr txBox="1">
            <a:spLocks noChangeArrowheads="1"/>
          </p:cNvSpPr>
          <p:nvPr/>
        </p:nvSpPr>
        <p:spPr bwMode="auto">
          <a:xfrm>
            <a:off x="6588224" y="1412776"/>
            <a:ext cx="894797" cy="769441"/>
          </a:xfrm>
          <a:prstGeom prst="rect">
            <a:avLst/>
          </a:prstGeom>
          <a:noFill/>
          <a:ln w="9525">
            <a:noFill/>
            <a:miter lim="800000"/>
          </a:ln>
        </p:spPr>
        <p:txBody>
          <a:bodyPr wrap="none">
            <a:spAutoFit/>
          </a:bodyPr>
          <a:lstStyle/>
          <a:p>
            <a:r>
              <a:rPr lang="en-US" altLang="zh-CN" sz="4400" dirty="0" err="1" smtClean="0">
                <a:solidFill>
                  <a:srgbClr val="FF0000"/>
                </a:solidFill>
              </a:rPr>
              <a:t>pí</a:t>
            </a:r>
            <a:r>
              <a:rPr kumimoji="0" lang="en-US" altLang="zh-CN" sz="4400" b="1" dirty="0" smtClean="0">
                <a:solidFill>
                  <a:srgbClr val="FF0000"/>
                </a:solidFill>
                <a:latin typeface="宋体" panose="02010600030101010101" pitchFamily="2" charset="-122"/>
                <a:cs typeface="Arial" panose="020B0604020202020204" pitchFamily="34" charset="0"/>
              </a:rPr>
              <a:t> </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393" name="Text Box 9"/>
          <p:cNvSpPr txBox="1">
            <a:spLocks noChangeArrowheads="1"/>
          </p:cNvSpPr>
          <p:nvPr/>
        </p:nvSpPr>
        <p:spPr bwMode="auto">
          <a:xfrm>
            <a:off x="811213" y="2781300"/>
            <a:ext cx="1050288" cy="769441"/>
          </a:xfrm>
          <a:prstGeom prst="rect">
            <a:avLst/>
          </a:prstGeom>
          <a:noFill/>
          <a:ln w="9525">
            <a:noFill/>
            <a:miter lim="800000"/>
          </a:ln>
        </p:spPr>
        <p:txBody>
          <a:bodyPr wrap="none">
            <a:spAutoFit/>
          </a:bodyPr>
          <a:lstStyle/>
          <a:p>
            <a:r>
              <a:rPr lang="en-US" altLang="zh-CN" sz="4400" dirty="0" err="1" smtClean="0">
                <a:solidFill>
                  <a:srgbClr val="FF0000"/>
                </a:solidFill>
              </a:rPr>
              <a:t>háo</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394" name="Text Box 10"/>
          <p:cNvSpPr txBox="1">
            <a:spLocks noChangeArrowheads="1"/>
          </p:cNvSpPr>
          <p:nvPr/>
        </p:nvSpPr>
        <p:spPr bwMode="auto">
          <a:xfrm>
            <a:off x="2267744" y="2708920"/>
            <a:ext cx="1035861" cy="769441"/>
          </a:xfrm>
          <a:prstGeom prst="rect">
            <a:avLst/>
          </a:prstGeom>
          <a:noFill/>
          <a:ln w="9525">
            <a:noFill/>
            <a:miter lim="800000"/>
          </a:ln>
        </p:spPr>
        <p:txBody>
          <a:bodyPr wrap="none">
            <a:spAutoFit/>
          </a:bodyPr>
          <a:lstStyle/>
          <a:p>
            <a:pPr eaLnBrk="1" hangingPunct="1"/>
            <a:r>
              <a:rPr kumimoji="0" lang="en-US" altLang="zh-CN" sz="4400" b="1" dirty="0" err="1" smtClean="0">
                <a:solidFill>
                  <a:srgbClr val="FF0000"/>
                </a:solidFill>
                <a:latin typeface="宋体" panose="02010600030101010101" pitchFamily="2" charset="-122"/>
                <a:cs typeface="Arial" panose="020B0604020202020204" pitchFamily="34" charset="0"/>
              </a:rPr>
              <a:t>jué</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396" name="Text Box 12"/>
          <p:cNvSpPr txBox="1">
            <a:spLocks noChangeArrowheads="1"/>
          </p:cNvSpPr>
          <p:nvPr/>
        </p:nvSpPr>
        <p:spPr bwMode="auto">
          <a:xfrm>
            <a:off x="4283968" y="2636912"/>
            <a:ext cx="2597186" cy="769441"/>
          </a:xfrm>
          <a:prstGeom prst="rect">
            <a:avLst/>
          </a:prstGeom>
          <a:noFill/>
          <a:ln w="9525">
            <a:noFill/>
            <a:miter lim="800000"/>
          </a:ln>
        </p:spPr>
        <p:txBody>
          <a:bodyPr wrap="none">
            <a:spAutoFit/>
          </a:bodyPr>
          <a:lstStyle/>
          <a:p>
            <a:r>
              <a:rPr lang="en-US" altLang="zh-CN" sz="4400" dirty="0" err="1" smtClean="0">
                <a:solidFill>
                  <a:srgbClr val="FF0000"/>
                </a:solidFill>
              </a:rPr>
              <a:t>méng</a:t>
            </a:r>
            <a:r>
              <a:rPr lang="en-US" altLang="zh-CN" sz="4400" dirty="0" smtClean="0">
                <a:solidFill>
                  <a:srgbClr val="FF0000"/>
                </a:solidFill>
              </a:rPr>
              <a:t> </a:t>
            </a:r>
            <a:r>
              <a:rPr lang="en-US" altLang="zh-CN" sz="4400" dirty="0" err="1" smtClean="0">
                <a:solidFill>
                  <a:srgbClr val="FF0000"/>
                </a:solidFill>
              </a:rPr>
              <a:t>lóng</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403" name="Text Box 19"/>
          <p:cNvSpPr txBox="1">
            <a:spLocks noChangeArrowheads="1"/>
          </p:cNvSpPr>
          <p:nvPr/>
        </p:nvSpPr>
        <p:spPr bwMode="auto">
          <a:xfrm>
            <a:off x="683568" y="3861048"/>
            <a:ext cx="1309974" cy="769441"/>
          </a:xfrm>
          <a:prstGeom prst="rect">
            <a:avLst/>
          </a:prstGeom>
          <a:noFill/>
          <a:ln w="9525">
            <a:noFill/>
            <a:miter lim="800000"/>
          </a:ln>
        </p:spPr>
        <p:txBody>
          <a:bodyPr wrap="none">
            <a:spAutoFit/>
          </a:bodyPr>
          <a:lstStyle/>
          <a:p>
            <a:r>
              <a:rPr lang="en-US" altLang="zh-CN" sz="4400" dirty="0" err="1" smtClean="0">
                <a:solidFill>
                  <a:srgbClr val="FF0000"/>
                </a:solidFill>
              </a:rPr>
              <a:t>jiǒng</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16405" name="Text Box 21"/>
          <p:cNvSpPr txBox="1">
            <a:spLocks noChangeArrowheads="1"/>
          </p:cNvSpPr>
          <p:nvPr/>
        </p:nvSpPr>
        <p:spPr bwMode="auto">
          <a:xfrm>
            <a:off x="4499992" y="3861048"/>
            <a:ext cx="1128835" cy="769441"/>
          </a:xfrm>
          <a:prstGeom prst="rect">
            <a:avLst/>
          </a:prstGeom>
          <a:noFill/>
          <a:ln w="9525">
            <a:noFill/>
            <a:miter lim="800000"/>
          </a:ln>
        </p:spPr>
        <p:txBody>
          <a:bodyPr wrap="none">
            <a:spAutoFit/>
          </a:bodyPr>
          <a:lstStyle/>
          <a:p>
            <a:r>
              <a:rPr lang="en-US" altLang="zh-CN" sz="4400" dirty="0" err="1" smtClean="0">
                <a:solidFill>
                  <a:srgbClr val="FF0000"/>
                </a:solidFill>
              </a:rPr>
              <a:t>lín</a:t>
            </a:r>
            <a:r>
              <a:rPr lang="en-US" altLang="zh-CN" sz="4400" dirty="0" smtClean="0">
                <a:solidFill>
                  <a:srgbClr val="FF0000"/>
                </a:solidFill>
              </a:rPr>
              <a:t> </a:t>
            </a:r>
            <a:r>
              <a:rPr lang="en-US" altLang="zh-CN" sz="4400" dirty="0" err="1" smtClean="0">
                <a:solidFill>
                  <a:srgbClr val="FF0000"/>
                </a:solidFill>
              </a:rPr>
              <a:t>lí</a:t>
            </a:r>
            <a:endParaRPr kumimoji="0" lang="en-US" altLang="zh-CN" sz="4400" b="1" dirty="0">
              <a:solidFill>
                <a:srgbClr val="FF0000"/>
              </a:solidFill>
              <a:latin typeface="宋体" panose="02010600030101010101" pitchFamily="2" charset="-122"/>
              <a:cs typeface="Arial" panose="020B0604020202020204" pitchFamily="34" charset="0"/>
            </a:endParaRPr>
          </a:p>
        </p:txBody>
      </p:sp>
      <p:sp>
        <p:nvSpPr>
          <p:cNvPr id="26647" name="Text Box 24"/>
          <p:cNvSpPr txBox="1">
            <a:spLocks noChangeArrowheads="1"/>
          </p:cNvSpPr>
          <p:nvPr/>
        </p:nvSpPr>
        <p:spPr bwMode="auto">
          <a:xfrm>
            <a:off x="3563938" y="260350"/>
            <a:ext cx="5356225" cy="641350"/>
          </a:xfrm>
          <a:prstGeom prst="rect">
            <a:avLst/>
          </a:prstGeom>
          <a:noFill/>
          <a:ln w="9525">
            <a:noFill/>
            <a:miter lim="800000"/>
          </a:ln>
        </p:spPr>
        <p:txBody>
          <a:bodyPr>
            <a:spAutoFit/>
          </a:bodyPr>
          <a:lstStyle/>
          <a:p>
            <a:pPr eaLnBrk="1" hangingPunct="1">
              <a:spcBef>
                <a:spcPct val="50000"/>
              </a:spcBef>
            </a:pPr>
            <a:r>
              <a:rPr kumimoji="0" lang="zh-CN" altLang="en-US" sz="3600" b="1">
                <a:latin typeface="Arial" panose="020B0604020202020204" pitchFamily="34" charset="0"/>
                <a:ea typeface="华文中宋" pitchFamily="2" charset="-122"/>
                <a:cs typeface="Arial" panose="020B0604020202020204" pitchFamily="34" charset="0"/>
              </a:rPr>
              <a:t>读准 注音：</a:t>
            </a:r>
            <a:endParaRPr kumimoji="0" lang="zh-CN" altLang="en-US" sz="3600" b="1">
              <a:latin typeface="Arial" panose="020B0604020202020204" pitchFamily="34" charset="0"/>
              <a:ea typeface="华文中宋" pitchFamily="2" charset="-122"/>
              <a:cs typeface="Arial" panose="020B0604020202020204" pitchFamily="34" charset="0"/>
            </a:endParaRPr>
          </a:p>
        </p:txBody>
      </p:sp>
      <p:sp>
        <p:nvSpPr>
          <p:cNvPr id="26648" name="Line 25"/>
          <p:cNvSpPr>
            <a:spLocks noChangeShapeType="1"/>
          </p:cNvSpPr>
          <p:nvPr/>
        </p:nvSpPr>
        <p:spPr bwMode="auto">
          <a:xfrm>
            <a:off x="296863" y="998538"/>
            <a:ext cx="8847137" cy="0"/>
          </a:xfrm>
          <a:prstGeom prst="line">
            <a:avLst/>
          </a:prstGeom>
          <a:noFill/>
          <a:ln w="9525">
            <a:solidFill>
              <a:schemeClr val="tx1"/>
            </a:solidFill>
            <a:round/>
          </a:ln>
        </p:spPr>
        <p:txBody>
          <a:bodyPr/>
          <a:lstStyle/>
          <a:p>
            <a:endParaRPr lang="zh-CN" altLang="en-US"/>
          </a:p>
        </p:txBody>
      </p:sp>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 calcmode="lin" valueType="num">
                                      <p:cBhvr additive="base">
                                        <p:cTn id="7" dur="5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9"/>
                                        </p:tgtEl>
                                        <p:attrNameLst>
                                          <p:attrName>style.visibility</p:attrName>
                                        </p:attrNameLst>
                                      </p:cBhvr>
                                      <p:to>
                                        <p:strVal val="visible"/>
                                      </p:to>
                                    </p:set>
                                    <p:anim calcmode="lin" valueType="num">
                                      <p:cBhvr additive="base">
                                        <p:cTn id="13" dur="500" fill="hold"/>
                                        <p:tgtEl>
                                          <p:spTgt spid="16389"/>
                                        </p:tgtEl>
                                        <p:attrNameLst>
                                          <p:attrName>ppt_x</p:attrName>
                                        </p:attrNameLst>
                                      </p:cBhvr>
                                      <p:tavLst>
                                        <p:tav tm="0">
                                          <p:val>
                                            <p:strVal val="#ppt_x"/>
                                          </p:val>
                                        </p:tav>
                                        <p:tav tm="100000">
                                          <p:val>
                                            <p:strVal val="#ppt_x"/>
                                          </p:val>
                                        </p:tav>
                                      </p:tavLst>
                                    </p:anim>
                                    <p:anim calcmode="lin" valueType="num">
                                      <p:cBhvr additive="base">
                                        <p:cTn id="14"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90"/>
                                        </p:tgtEl>
                                        <p:attrNameLst>
                                          <p:attrName>style.visibility</p:attrName>
                                        </p:attrNameLst>
                                      </p:cBhvr>
                                      <p:to>
                                        <p:strVal val="visible"/>
                                      </p:to>
                                    </p:set>
                                    <p:anim calcmode="lin" valueType="num">
                                      <p:cBhvr additive="base">
                                        <p:cTn id="19" dur="500" fill="hold"/>
                                        <p:tgtEl>
                                          <p:spTgt spid="16390"/>
                                        </p:tgtEl>
                                        <p:attrNameLst>
                                          <p:attrName>ppt_x</p:attrName>
                                        </p:attrNameLst>
                                      </p:cBhvr>
                                      <p:tavLst>
                                        <p:tav tm="0">
                                          <p:val>
                                            <p:strVal val="#ppt_x"/>
                                          </p:val>
                                        </p:tav>
                                        <p:tav tm="100000">
                                          <p:val>
                                            <p:strVal val="#ppt_x"/>
                                          </p:val>
                                        </p:tav>
                                      </p:tavLst>
                                    </p:anim>
                                    <p:anim calcmode="lin" valueType="num">
                                      <p:cBhvr additive="base">
                                        <p:cTn id="20"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91">
                                            <p:txEl>
                                              <p:pRg st="0" end="0"/>
                                            </p:txEl>
                                          </p:spTgt>
                                        </p:tgtEl>
                                        <p:attrNameLst>
                                          <p:attrName>style.visibility</p:attrName>
                                        </p:attrNameLst>
                                      </p:cBhvr>
                                      <p:to>
                                        <p:strVal val="visible"/>
                                      </p:to>
                                    </p:set>
                                    <p:anim calcmode="lin" valueType="num">
                                      <p:cBhvr additive="base">
                                        <p:cTn id="25" dur="500" fill="hold"/>
                                        <p:tgtEl>
                                          <p:spTgt spid="1639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393"/>
                                        </p:tgtEl>
                                        <p:attrNameLst>
                                          <p:attrName>style.visibility</p:attrName>
                                        </p:attrNameLst>
                                      </p:cBhvr>
                                      <p:to>
                                        <p:strVal val="visible"/>
                                      </p:to>
                                    </p:set>
                                    <p:anim calcmode="lin" valueType="num">
                                      <p:cBhvr additive="base">
                                        <p:cTn id="31" dur="500" fill="hold"/>
                                        <p:tgtEl>
                                          <p:spTgt spid="16393"/>
                                        </p:tgtEl>
                                        <p:attrNameLst>
                                          <p:attrName>ppt_x</p:attrName>
                                        </p:attrNameLst>
                                      </p:cBhvr>
                                      <p:tavLst>
                                        <p:tav tm="0">
                                          <p:val>
                                            <p:strVal val="#ppt_x"/>
                                          </p:val>
                                        </p:tav>
                                        <p:tav tm="100000">
                                          <p:val>
                                            <p:strVal val="#ppt_x"/>
                                          </p:val>
                                        </p:tav>
                                      </p:tavLst>
                                    </p:anim>
                                    <p:anim calcmode="lin" valueType="num">
                                      <p:cBhvr additive="base">
                                        <p:cTn id="32"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94"/>
                                        </p:tgtEl>
                                        <p:attrNameLst>
                                          <p:attrName>style.visibility</p:attrName>
                                        </p:attrNameLst>
                                      </p:cBhvr>
                                      <p:to>
                                        <p:strVal val="visible"/>
                                      </p:to>
                                    </p:set>
                                    <p:anim calcmode="lin" valueType="num">
                                      <p:cBhvr additive="base">
                                        <p:cTn id="37" dur="500" fill="hold"/>
                                        <p:tgtEl>
                                          <p:spTgt spid="16394"/>
                                        </p:tgtEl>
                                        <p:attrNameLst>
                                          <p:attrName>ppt_x</p:attrName>
                                        </p:attrNameLst>
                                      </p:cBhvr>
                                      <p:tavLst>
                                        <p:tav tm="0">
                                          <p:val>
                                            <p:strVal val="#ppt_x"/>
                                          </p:val>
                                        </p:tav>
                                        <p:tav tm="100000">
                                          <p:val>
                                            <p:strVal val="#ppt_x"/>
                                          </p:val>
                                        </p:tav>
                                      </p:tavLst>
                                    </p:anim>
                                    <p:anim calcmode="lin" valueType="num">
                                      <p:cBhvr additive="base">
                                        <p:cTn id="38"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396"/>
                                        </p:tgtEl>
                                        <p:attrNameLst>
                                          <p:attrName>style.visibility</p:attrName>
                                        </p:attrNameLst>
                                      </p:cBhvr>
                                      <p:to>
                                        <p:strVal val="visible"/>
                                      </p:to>
                                    </p:set>
                                    <p:anim calcmode="lin" valueType="num">
                                      <p:cBhvr additive="base">
                                        <p:cTn id="43" dur="500" fill="hold"/>
                                        <p:tgtEl>
                                          <p:spTgt spid="16396"/>
                                        </p:tgtEl>
                                        <p:attrNameLst>
                                          <p:attrName>ppt_x</p:attrName>
                                        </p:attrNameLst>
                                      </p:cBhvr>
                                      <p:tavLst>
                                        <p:tav tm="0">
                                          <p:val>
                                            <p:strVal val="#ppt_x"/>
                                          </p:val>
                                        </p:tav>
                                        <p:tav tm="100000">
                                          <p:val>
                                            <p:strVal val="#ppt_x"/>
                                          </p:val>
                                        </p:tav>
                                      </p:tavLst>
                                    </p:anim>
                                    <p:anim calcmode="lin" valueType="num">
                                      <p:cBhvr additive="base">
                                        <p:cTn id="44"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403"/>
                                        </p:tgtEl>
                                        <p:attrNameLst>
                                          <p:attrName>style.visibility</p:attrName>
                                        </p:attrNameLst>
                                      </p:cBhvr>
                                      <p:to>
                                        <p:strVal val="visible"/>
                                      </p:to>
                                    </p:set>
                                    <p:anim calcmode="lin" valueType="num">
                                      <p:cBhvr additive="base">
                                        <p:cTn id="49" dur="500" fill="hold"/>
                                        <p:tgtEl>
                                          <p:spTgt spid="16403"/>
                                        </p:tgtEl>
                                        <p:attrNameLst>
                                          <p:attrName>ppt_x</p:attrName>
                                        </p:attrNameLst>
                                      </p:cBhvr>
                                      <p:tavLst>
                                        <p:tav tm="0">
                                          <p:val>
                                            <p:strVal val="#ppt_x"/>
                                          </p:val>
                                        </p:tav>
                                        <p:tav tm="100000">
                                          <p:val>
                                            <p:strVal val="#ppt_x"/>
                                          </p:val>
                                        </p:tav>
                                      </p:tavLst>
                                    </p:anim>
                                    <p:anim calcmode="lin" valueType="num">
                                      <p:cBhvr additive="base">
                                        <p:cTn id="50" dur="500" fill="hold"/>
                                        <p:tgtEl>
                                          <p:spTgt spid="1640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05"/>
                                        </p:tgtEl>
                                        <p:attrNameLst>
                                          <p:attrName>style.visibility</p:attrName>
                                        </p:attrNameLst>
                                      </p:cBhvr>
                                      <p:to>
                                        <p:strVal val="visible"/>
                                      </p:to>
                                    </p:set>
                                    <p:anim calcmode="lin" valueType="num">
                                      <p:cBhvr additive="base">
                                        <p:cTn id="55" dur="500" fill="hold"/>
                                        <p:tgtEl>
                                          <p:spTgt spid="16405"/>
                                        </p:tgtEl>
                                        <p:attrNameLst>
                                          <p:attrName>ppt_x</p:attrName>
                                        </p:attrNameLst>
                                      </p:cBhvr>
                                      <p:tavLst>
                                        <p:tav tm="0">
                                          <p:val>
                                            <p:strVal val="#ppt_x"/>
                                          </p:val>
                                        </p:tav>
                                        <p:tav tm="100000">
                                          <p:val>
                                            <p:strVal val="#ppt_x"/>
                                          </p:val>
                                        </p:tav>
                                      </p:tavLst>
                                    </p:anim>
                                    <p:anim calcmode="lin" valueType="num">
                                      <p:cBhvr additive="base">
                                        <p:cTn id="56" dur="500" fill="hold"/>
                                        <p:tgtEl>
                                          <p:spTgt spid="164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3" grpId="0"/>
      <p:bldP spid="16394" grpId="0"/>
      <p:bldP spid="16396" grpId="0"/>
      <p:bldP spid="16403" grpId="0"/>
      <p:bldP spid="1640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1277</Words>
  <Application>WPS 演示</Application>
  <PresentationFormat>全屏显示(4:3)</PresentationFormat>
  <Paragraphs>139</Paragraphs>
  <Slides>36</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Wingdings</vt:lpstr>
      <vt:lpstr>华文行楷</vt:lpstr>
      <vt:lpstr>微软雅黑</vt:lpstr>
      <vt:lpstr>黑体</vt:lpstr>
      <vt:lpstr>隶书</vt:lpstr>
      <vt:lpstr>华文中宋</vt:lpstr>
      <vt:lpstr>华文新魏</vt:lpstr>
      <vt:lpstr>Calibri</vt:lpstr>
      <vt:lpstr>Arial Unicode MS</vt:lpstr>
      <vt:lpstr>楷体_GB2312</vt:lpstr>
      <vt:lpstr>Times New Roman</vt:lpstr>
      <vt:lpstr>华文新魏</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情节—— 内容    ——         顺序 </vt:lpstr>
      <vt:lpstr>PowerPoint 演示文稿</vt:lpstr>
      <vt:lpstr>PowerPoint 演示文稿</vt:lpstr>
      <vt:lpstr>二、故事第一段用了什么描写手法，有什么作用？</vt:lpstr>
      <vt:lpstr>PowerPoint 演示文稿</vt:lpstr>
      <vt:lpstr>29段  38段</vt:lpstr>
      <vt:lpstr>三、请在原文中找到相关语句，总结概括双狼遭遇了几次危机？又是如何化解的？</vt:lpstr>
      <vt:lpstr>1、第一次危机</vt:lpstr>
      <vt:lpstr>文章写公狼一次次的产生爬出枯井体现了什么？ 对情节发展有什么作用?</vt:lpstr>
      <vt:lpstr>PowerPoint 演示文稿</vt:lpstr>
      <vt:lpstr>请在原文画出陷入枯井后母狼的表现，体味其中展现了什么情感</vt:lpstr>
      <vt:lpstr>PowerPoint 演示文稿</vt:lpstr>
      <vt:lpstr>2、第二次危机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拓展思考</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21</cp:revision>
  <dcterms:created xsi:type="dcterms:W3CDTF">2022-03-30T02:02:00Z</dcterms:created>
  <dcterms:modified xsi:type="dcterms:W3CDTF">2022-04-21T23:36:05Z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