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950" r:id="rId2"/>
    <p:sldId id="949" r:id="rId3"/>
    <p:sldId id="979" r:id="rId4"/>
    <p:sldId id="825" r:id="rId5"/>
    <p:sldId id="1095" r:id="rId6"/>
    <p:sldId id="920" r:id="rId7"/>
    <p:sldId id="1134" r:id="rId8"/>
    <p:sldId id="1135" r:id="rId9"/>
    <p:sldId id="1136" r:id="rId10"/>
    <p:sldId id="1137" r:id="rId11"/>
    <p:sldId id="1102" r:id="rId12"/>
    <p:sldId id="1138" r:id="rId13"/>
    <p:sldId id="1079" r:id="rId14"/>
    <p:sldId id="1139" r:id="rId15"/>
    <p:sldId id="978" r:id="rId16"/>
    <p:sldId id="993" r:id="rId17"/>
    <p:sldId id="1112" r:id="rId18"/>
    <p:sldId id="1113" r:id="rId19"/>
    <p:sldId id="998" r:id="rId20"/>
    <p:sldId id="1058" r:id="rId21"/>
    <p:sldId id="977" r:id="rId22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14AC"/>
    <a:srgbClr val="00CCFF"/>
    <a:srgbClr val="0510EB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06" autoAdjust="0"/>
    <p:restoredTop sz="78756" autoAdjust="0"/>
  </p:normalViewPr>
  <p:slideViewPr>
    <p:cSldViewPr>
      <p:cViewPr>
        <p:scale>
          <a:sx n="100" d="100"/>
          <a:sy n="100" d="100"/>
        </p:scale>
        <p:origin x="-846" y="-402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65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2.12\timg (13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9" r="1035"/>
          <a:stretch/>
        </p:blipFill>
        <p:spPr bwMode="auto">
          <a:xfrm flipH="1">
            <a:off x="-1" y="0"/>
            <a:ext cx="12190412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7" name="标题 2"/>
          <p:cNvSpPr txBox="1">
            <a:spLocks/>
          </p:cNvSpPr>
          <p:nvPr/>
        </p:nvSpPr>
        <p:spPr>
          <a:xfrm>
            <a:off x="2954821" y="3852747"/>
            <a:ext cx="9261065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zh-CN" altLang="zh-CN" sz="3800" kern="100" dirty="0">
                <a:latin typeface="Times New Roman"/>
                <a:ea typeface="微软雅黑" pitchFamily="34" charset="-122"/>
              </a:rPr>
              <a:t>核心突破五　分析概括形象</a:t>
            </a:r>
          </a:p>
          <a:p>
            <a:pPr algn="r"/>
            <a:r>
              <a:rPr lang="en-US" altLang="zh-CN" sz="3200" kern="100" dirty="0" smtClean="0">
                <a:latin typeface="Times New Roman"/>
                <a:ea typeface="华文细黑"/>
              </a:rPr>
              <a:t>——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由表及里，察情悟理</a:t>
            </a:r>
          </a:p>
        </p:txBody>
      </p:sp>
      <p:sp>
        <p:nvSpPr>
          <p:cNvPr id="10" name="矩形 9"/>
          <p:cNvSpPr/>
          <p:nvPr/>
        </p:nvSpPr>
        <p:spPr>
          <a:xfrm>
            <a:off x="162674" y="4031396"/>
            <a:ext cx="1107996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二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章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专题三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212" y="150193"/>
            <a:ext cx="11304668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像这样的人家，在鄂尔多斯高原上准格尔旗大大小小的村庄里，似乎正在慢慢地变少，但又体现出不一般的顽强，他们就像一棵棵质朴、蓬勃的杏树，生生不息地停驻在这片因煤炭闻名的大地上，他们在蜂拥进城市的人群中，选择像父辈们一样，后退，留守在村庄，日出而作，日落而息，于远离城市喧哗的田园中，安静地守候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听着车外不时传来的汽车急促的不耐烦的喇叭声，在车灯到处闪烁的疲惫、烦躁且拥堵不堪的入城路上，我又想，那样的窑洞，如果老人们不在，大概是留不住那位少年的吧。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那它能留得住未来老去的少年的父亲、老去的少年吗？那它还能留得住美味极了的有小虫子的杏果吗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选自《散文》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期《留在村庄里的人们》，有改动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4205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2598" y="437938"/>
            <a:ext cx="1064950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概括窑洞的生活环境特点。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622598" y="1178496"/>
            <a:ext cx="10801200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杏林掩映，破旧但干净，庭院开阔平坦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安静，遗世独立，如世外桃源一般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富有生机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与自然融为一体。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16080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8107" y="395933"/>
            <a:ext cx="10724965" cy="7694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在文中的作用。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488107" y="1136491"/>
            <a:ext cx="10801200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抓住山村典型事物，突出乡野气息，为文章增添了一份田园趣味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文章先后用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杏林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黄杏果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腐烂的杏果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杏树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美味极了的杏果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等隐隐串起全文内容，起到结构文章的线索作用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具有象征意味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或暗示文章主旨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，说明留守村庄中的人们，与大地的关系亲密，默默无声地生活，就像山杏一样，即使腐烂、坠落，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也要投入大地的怀抱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什么也没有留下，便消失不见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9789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75850" y="981522"/>
            <a:ext cx="11272852" cy="456558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分析物象特点、作用的前提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圈点阅读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圈点阅读是一种跳跃式、筛选式阅读，即只阅读与物象有关的文字。对描写物象相对集中的文字，要细读，作圈点式阅读，即圈点勾画出那些点明物象特点的文字，以及与它有关的议论抒情性文字。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分析物象特点要从三方面入手：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一是物象的外在特征或特点，包括形态、声音、色彩、气味等等；二是物象的内在品质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内涵、本质、精神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；三是物象所蕴含的作者的思想感情。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" y="189434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点拨关键</a:t>
            </a:r>
            <a:endParaRPr lang="zh-CN" altLang="en-US" sz="2400" b="1" kern="0" dirty="0">
              <a:solidFill>
                <a:sysClr val="window" lastClr="FFFFFF"/>
              </a:solidFill>
              <a:latin typeface="微软雅黑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89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04356" y="201652"/>
            <a:ext cx="11847881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700" b="1" kern="100" dirty="0">
                <a:latin typeface="Times New Roman"/>
                <a:ea typeface="华文细黑"/>
                <a:cs typeface="Times New Roman"/>
              </a:rPr>
              <a:t>分析物象作用</a:t>
            </a:r>
            <a:endParaRPr lang="zh-CN" altLang="zh-CN" sz="2700" b="1" kern="100" dirty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分析主体物象作用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主体物象和作者的感情有直接关联</a:t>
            </a:r>
            <a:r>
              <a:rPr lang="zh-CN" altLang="zh-CN" sz="27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或贯穿全文</a:t>
            </a:r>
            <a:r>
              <a:rPr lang="zh-CN" altLang="zh-CN" sz="27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或直接点明中心。作用</a:t>
            </a:r>
            <a:r>
              <a:rPr lang="zh-CN" altLang="zh-CN" sz="2700" kern="100" spc="-6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线索作用</a:t>
            </a:r>
            <a:r>
              <a:rPr lang="zh-CN" altLang="zh-CN" sz="27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把众多材料组织在一起</a:t>
            </a:r>
            <a:r>
              <a:rPr lang="zh-CN" altLang="zh-CN" sz="2700" kern="100" spc="-6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象征作用</a:t>
            </a:r>
            <a:r>
              <a:rPr lang="zh-CN" altLang="zh-CN" sz="27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它象征某种意蕴，隐含主旨；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衬托作用，在写人散文中借物写人，衬托人物形象；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寄托作者感情。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分析次要物象作用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结构角度：开头结尾的策划，详略主次的安排，行文线索的贯穿，过渡照应的勾连，伏笔悬念的设置。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内容角度：充实内容，升华深化主旨，寄托作者感情。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主体形象角度</a:t>
            </a:r>
            <a:r>
              <a:rPr lang="zh-CN" altLang="zh-CN" sz="2700" kern="100" spc="-6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对比</a:t>
            </a:r>
            <a:r>
              <a:rPr lang="zh-CN" altLang="zh-CN" sz="2700" kern="100" spc="-6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衬托</a:t>
            </a:r>
            <a:r>
              <a:rPr lang="zh-CN" altLang="zh-CN" sz="2700" kern="100" spc="-6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类比</a:t>
            </a:r>
            <a:r>
              <a:rPr lang="zh-CN" altLang="zh-CN" sz="2700" kern="100" spc="-6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虚实相生</a:t>
            </a:r>
            <a:r>
              <a:rPr lang="zh-CN" altLang="zh-CN" sz="2700" kern="100" spc="-6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700" kern="100" spc="-100" dirty="0">
                <a:latin typeface="Times New Roman"/>
                <a:ea typeface="华文细黑"/>
                <a:cs typeface="Times New Roman"/>
              </a:rPr>
              <a:t>使主体形象更加鲜明突出。</a:t>
            </a:r>
            <a:endParaRPr lang="zh-CN" altLang="zh-CN" sz="2700" kern="100" spc="-100" dirty="0">
              <a:effectLst/>
              <a:latin typeface="宋体"/>
              <a:cs typeface="Courier New"/>
            </a:endParaRPr>
          </a:p>
        </p:txBody>
      </p:sp>
      <p:pic>
        <p:nvPicPr>
          <p:cNvPr id="3" name="图片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5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6"/>
          <p:cNvSpPr/>
          <p:nvPr/>
        </p:nvSpPr>
        <p:spPr>
          <a:xfrm>
            <a:off x="878430" y="2660957"/>
            <a:ext cx="6531970" cy="1130400"/>
          </a:xfrm>
          <a:prstGeom prst="roundRect">
            <a:avLst>
              <a:gd name="adj" fmla="val 13060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spc="100" dirty="0">
                <a:solidFill>
                  <a:srgbClr val="0070C0"/>
                </a:solidFill>
                <a:latin typeface="Arial Black"/>
                <a:ea typeface="微软雅黑"/>
              </a:rPr>
              <a:t>分析人物形象特点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850525" y="2263127"/>
            <a:ext cx="2587781" cy="50618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ct val="35000"/>
              </a:spcAft>
            </a:pPr>
            <a:r>
              <a:rPr lang="zh-CN" altLang="en-US" sz="2800" b="1" spc="100" dirty="0" smtClean="0">
                <a:latin typeface="黑体" pitchFamily="49" charset="-122"/>
                <a:ea typeface="黑体" pitchFamily="49" charset="-122"/>
              </a:rPr>
              <a:t>掌握关键能力</a:t>
            </a:r>
            <a:endParaRPr lang="zh-CN" altLang="en-US" sz="2800" b="1" spc="1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" name="Picture 2" descr="C:\Users\Administrator\Desktop\0000000\12-13112Q436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3" t="835" r="56548"/>
          <a:stretch/>
        </p:blipFill>
        <p:spPr bwMode="auto">
          <a:xfrm>
            <a:off x="8294686" y="1"/>
            <a:ext cx="3895727" cy="68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74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1845" y="238355"/>
            <a:ext cx="11324037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散文中的人物与小说中的有所不同。小说是以塑造人物为中心的，反映社会的主要手段是塑造人物形象。小说中的人物，是作者根据现实生活中的人物原型加工提炼而成的，是艺术的真实，通过这样典型的人物形象反映生活，更集中，也更有普遍的代表性。散文中的人物形象是为表达散文主旨服务的，它并非塑造人物，而是借助人物形象表达作者的某种思想感情，所以散文中可以没有中心人物，也可以有多位中心人物，而人物本身往往是真实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当然，散文中的人物形象同样具有艺术性和思想性，艺术性体现在人物形象塑造的基本方法上，而思想性则包括人物形象的性格特征和社会意义两个方面。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7269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179909"/>
            <a:ext cx="11324037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4375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坊七巷有记载的历史可以追溯到唐宋。据统计，这里先后出过十位尚书、十位总督、三位海军总长、一百五十一位进士，以及众多的诗人学者。衣锦、文儒、光禄、朱紫，但看这些命名，代表是渊博、儒雅、高贵和韵致。光禄坊有一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光禄吟台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现在成了榕城诗人墨客命诗歌吹的场所。吟台的历史可以追溯到宋熙宗年间。当时的福州太守程师孟，善文墨，有政绩，修道山亭，曾请文豪曾巩作《道山亭记》。程太守常小憩光禄坊，闽山保福寺僧人为此镌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光禄吟台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以彰其德。曾任光禄卿的太守有感赋诗曰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永日清阴喜独来，野僧题石作吟台。无诗可比颜光禄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南朝颜延之，官至金紫光禄大夫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每忆登临却自回。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2511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3" y="477466"/>
            <a:ext cx="11324037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睿智若此，谦恭若此，由此可见其风雅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节选自谢冕《一条街浓缩了一个时代》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请根据该段的诗句，简要分析程太守的形象特征。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4" name="矩形 3"/>
          <p:cNvSpPr/>
          <p:nvPr/>
        </p:nvSpPr>
        <p:spPr>
          <a:xfrm>
            <a:off x="406573" y="2529653"/>
            <a:ext cx="11324037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喜独来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写出程太守的闲适、清雅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野僧题石作吟台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写出程太守有德政、受爱戴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无诗可比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却自回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写出程太守的谦恭、睿智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赋这首诗表现程太守风雅、善文墨。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23342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15738" y="837506"/>
            <a:ext cx="11499437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阅读要特别关注三类文字：一是文中少量的、分散的人物描写文字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因为散文写人不像小说那样集中、饱满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，二是关于人物叙事的文字，三是针对人物展开的议论、抒情文字。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掌握分析人物的方法，概括人物性格、品质、精神等特点。散文分析人物的方法同小说一样，即要抓住正面描写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语言、动作、心理、外貌、神态等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和侧面描写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正衬、反衬等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所不同的是，散文中的人物形象往往不像小说中的那样丰满、完整，而是集中突出其中的一个或几个方面，要根据散文中重点描写人物的段落，集中概括。此外，散文中作者的议论、抒情文字可以帮助我们完成对人物的分析、概括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" y="189434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点拨关键</a:t>
            </a:r>
            <a:endParaRPr lang="zh-CN" altLang="en-US" sz="2400" b="1" kern="0" dirty="0">
              <a:solidFill>
                <a:sysClr val="window" lastClr="FFFFFF"/>
              </a:solidFill>
              <a:latin typeface="微软雅黑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19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/>
          <p:nvPr/>
        </p:nvCxnSpPr>
        <p:spPr>
          <a:xfrm>
            <a:off x="5053298" y="2971324"/>
            <a:ext cx="3715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hlinkClick r:id="rId2" action="ppaction://hlinksldjump"/>
          </p:cNvPr>
          <p:cNvSpPr txBox="1"/>
          <p:nvPr/>
        </p:nvSpPr>
        <p:spPr>
          <a:xfrm>
            <a:off x="5089901" y="2448104"/>
            <a:ext cx="3642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分析物象特点、作用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7" name="TextBox 36">
            <a:hlinkClick r:id="rId3" action="ppaction://hlinksldjump"/>
          </p:cNvPr>
          <p:cNvSpPr txBox="1"/>
          <p:nvPr/>
        </p:nvSpPr>
        <p:spPr>
          <a:xfrm>
            <a:off x="5078337" y="3556837"/>
            <a:ext cx="360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分析人物形象特点</a:t>
            </a:r>
            <a:endParaRPr lang="zh-CN" altLang="en-US" sz="28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053298" y="4077866"/>
            <a:ext cx="37153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5" descr="D:\图\大二轮\f63d7874a582bced68decc1bd584b79b.jpg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9" t="526" r="57697"/>
          <a:stretch/>
        </p:blipFill>
        <p:spPr bwMode="auto">
          <a:xfrm>
            <a:off x="0" y="1588"/>
            <a:ext cx="208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0"/>
            <a:ext cx="2088701" cy="523220"/>
          </a:xfrm>
          <a:prstGeom prst="rect">
            <a:avLst/>
          </a:prstGeom>
          <a:solidFill>
            <a:schemeClr val="tx2">
              <a:lumMod val="60000"/>
              <a:lumOff val="40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30606" y="54943"/>
            <a:ext cx="11614431" cy="675874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spc="-100" dirty="0" smtClean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适当关注散文的写人类型，有助于掌握人物的精神品质。</a:t>
            </a:r>
            <a:endParaRPr lang="zh-CN" altLang="zh-CN" sz="1050" kern="100" spc="-100" dirty="0" smtClean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散文写人，重在表达某种思想感情，如写历史之人，写功成名就之人，写作者敬仰之人。作者的思想感情除了敬仰之外，更重要的是对这一人物所具有的精神品质的推崇。所以，掌握了人物形象的分类，在分析作者思想感情上就可以事半功倍。</a:t>
            </a:r>
            <a:endParaRPr lang="zh-CN" altLang="zh-CN" sz="1050" kern="100" spc="-100" dirty="0" smtClean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spc="-100" dirty="0" smtClean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从时间上分，有历史之人、追忆之人、现实之人等。</a:t>
            </a:r>
            <a:endParaRPr lang="zh-CN" altLang="zh-CN" sz="1050" kern="100" spc="-100" dirty="0" smtClean="0">
              <a:latin typeface="宋体"/>
              <a:cs typeface="Courier New"/>
            </a:endParaRPr>
          </a:p>
          <a:p>
            <a:pPr indent="71437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spc="-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从身份上分，有功成名就之人、对作者产生重要影响之人、生活中平凡之人等。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lvl="0" indent="714375" algn="just">
              <a:lnSpc>
                <a:spcPct val="140000"/>
              </a:lnSpc>
            </a:pPr>
            <a:r>
              <a:rPr lang="en-US" altLang="zh-CN" sz="2800" kern="100" spc="-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spc="-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从作者态度上分，有作者敬仰之人、批判之人、同情之人、褒贬不一之人等。</a:t>
            </a:r>
            <a:endParaRPr lang="zh-CN" altLang="zh-CN" sz="1050" kern="100" spc="-100" dirty="0" smtClean="0">
              <a:solidFill>
                <a:prstClr val="black"/>
              </a:solidFill>
              <a:latin typeface="宋体"/>
              <a:cs typeface="Courier New"/>
            </a:endParaRPr>
          </a:p>
          <a:p>
            <a:pPr lvl="0" indent="714375" algn="just">
              <a:lnSpc>
                <a:spcPct val="140000"/>
              </a:lnSpc>
            </a:pPr>
            <a:r>
              <a:rPr lang="en-US" altLang="zh-CN" sz="2800" kern="100" spc="-100" dirty="0" smtClean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spc="-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从写作目的上分</a:t>
            </a:r>
            <a:r>
              <a:rPr lang="zh-CN" altLang="zh-CN" sz="2800" kern="100" spc="-6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有追念亡人</a:t>
            </a:r>
            <a:r>
              <a:rPr lang="zh-CN" altLang="zh-CN" sz="2800" kern="100" spc="-6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spc="-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激励后人</a:t>
            </a:r>
            <a:r>
              <a:rPr lang="zh-CN" altLang="zh-CN" sz="2800" kern="100" spc="-6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spc="-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引人深思</a:t>
            </a:r>
            <a:r>
              <a:rPr lang="zh-CN" altLang="zh-CN" sz="2800" kern="100" spc="-6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、</a:t>
            </a:r>
            <a:r>
              <a:rPr lang="zh-CN" altLang="zh-CN" sz="2800" kern="100" spc="-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博人同情等。</a:t>
            </a:r>
            <a:endParaRPr lang="en-US" altLang="zh-CN" sz="2800" kern="100" spc="-100" dirty="0" smtClean="0">
              <a:solidFill>
                <a:prstClr val="black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3" name="图片 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0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Administrator\Desktop\2.12\timg (13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9" r="1035"/>
          <a:stretch/>
        </p:blipFill>
        <p:spPr bwMode="auto">
          <a:xfrm flipH="1">
            <a:off x="-1" y="0"/>
            <a:ext cx="12190412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0000000\12-13112Q436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3" t="835" r="56548"/>
          <a:stretch/>
        </p:blipFill>
        <p:spPr bwMode="auto">
          <a:xfrm>
            <a:off x="8294686" y="1"/>
            <a:ext cx="3895727" cy="68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: 圆角 6"/>
          <p:cNvSpPr/>
          <p:nvPr/>
        </p:nvSpPr>
        <p:spPr>
          <a:xfrm>
            <a:off x="878430" y="2660957"/>
            <a:ext cx="6531970" cy="1130400"/>
          </a:xfrm>
          <a:prstGeom prst="roundRect">
            <a:avLst>
              <a:gd name="adj" fmla="val 13060"/>
            </a:avLst>
          </a:prstGeom>
          <a:solidFill>
            <a:schemeClr val="bg1">
              <a:alpha val="85000"/>
            </a:schemeClr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spc="100" dirty="0">
                <a:solidFill>
                  <a:srgbClr val="0070C0"/>
                </a:solidFill>
                <a:latin typeface="Arial Black"/>
                <a:ea typeface="微软雅黑"/>
              </a:rPr>
              <a:t>分析物象特点、作用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2850525" y="2263127"/>
            <a:ext cx="2587781" cy="506189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ct val="35000"/>
              </a:spcAft>
            </a:pPr>
            <a:r>
              <a:rPr lang="zh-CN" altLang="en-US" sz="2800" b="1" spc="100" dirty="0" smtClean="0">
                <a:latin typeface="黑体" pitchFamily="49" charset="-122"/>
                <a:ea typeface="黑体" pitchFamily="49" charset="-122"/>
              </a:rPr>
              <a:t>掌握关键能力</a:t>
            </a:r>
            <a:endParaRPr lang="zh-CN" altLang="en-US" sz="2800" b="1" spc="1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72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24348" y="352500"/>
            <a:ext cx="11417715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散文中的物象主要有景、物两类。景，景物；物，某自然物和人造物，包括动物、器物、建筑物之类。由于这些景、物出现在散文中不仅有其自身的具体意义，而且具有被赋予的抽象意义，即被注入了作者的思想，浸透了作者的情意，故称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也无妨。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散文中的物象受文本语境的制约，因此阅读时需要依文定意，也就是说，要认真阅读文本，从中体味景、物所蕴含的意义。这与古典诗歌中的意象不同。古诗中的常见意象一般都有相对固定的意义和情感意蕴，而散文中物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的意义却是临时赋予的，脱离了文本，就无所谓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38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3721" y="117426"/>
            <a:ext cx="11081922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(2017·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北京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根河是鄂温克人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/>
              </a:rPr>
              <a:t>[</a:t>
            </a:r>
            <a:r>
              <a:rPr lang="zh-CN" altLang="zh-CN" sz="2800" kern="100" baseline="30000" dirty="0">
                <a:latin typeface="IPAPANNEW"/>
                <a:ea typeface="华文细黑"/>
                <a:cs typeface="Times New Roman"/>
              </a:rPr>
              <a:t>注</a:t>
            </a:r>
            <a:r>
              <a:rPr lang="en-US" altLang="zh-CN" sz="2800" kern="100" baseline="30000" dirty="0">
                <a:latin typeface="IPAPANNEW"/>
                <a:ea typeface="华文细黑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的母亲河。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天，根河从厚厚的冰层中泛起春潮，河的巨大生命力迸发开来，它推去坚冰，欢快地伸展腰肢，向远方而去。这破冰时节的河水才是它真正的本色，纯真清洌，水晶一般透明。这条源自大兴安岭的河，原本的名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葛根高勒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，正是清澈透明的意思。在一个个春天的日子里，根河回到童年，回到本真，然后再一次次丰满成熟，将涓涓乳汁流送给两岸的万千生物。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节选自叶梅《根河之恋》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鄂温克是我国少数民族之一，主要居住在东北大兴安岭和呼伦贝尔草原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7266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22598" y="437938"/>
            <a:ext cx="10649509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第二段写出了根河的哪些特点？有什么象征意义？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622598" y="1240979"/>
            <a:ext cx="10801200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特点：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巨大的生命力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纯真清澈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一次次的新生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；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养育了两岸的生命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象征意义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：鄂温克民族的生命力、精神与品格。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15862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67209" y="68902"/>
            <a:ext cx="11304668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阅读下面的文字，完成文后题目。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留在窑洞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安　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在白大路村的窑洞里，遇到祖孙两代人。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村民都已搬迁到山下明亮的砖瓦房里了，只有两位老人，因为习惯了杏林掩映下的窑洞，便一直留了下来。尽管窑洞有些旧了，但是他们又粉刷了墙面，并将依山而建、没有院墙的院子，收拾得干干净净。从山下开车上来，大约要十几分钟。汽车在曲折的山间小路上兜兜转转，忽然间就驶入这片开阔平坦的庭院，便很有闯入世外桃源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豁然开朗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。尽管庭院遗世独立般地隐匿在杏林之中，但因有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二十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多只鸡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74375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212" y="596653"/>
            <a:ext cx="11304668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只健硕的大狗，一头哼哼唧唧的母猪，飞来飞去的鸟儿，一个十七八岁的少年和一对六十多岁的老夫妇，便显得生机勃勃了。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年寒暑假，少年都会来山里陪爷爷奶奶。见我们来，少年有些羞涩，打了招呼，便转身不知去向。十几分钟后，他拎了一大袋黄杏进屋。那杏都是纯天然的，没有打药，所以许多掰开来，会看到小小的虫子，我小心地将虫子剔掉，咬一口，酸甜可口，美味极了。而更多的杏，因为来不及采摘，或者被鸟啄食，被虫啃噬，纷纷坠落在地，他们便捡了，堆在粗陶大瓮里任其腐烂后，再将杏仁挑拣出来，积攒多了，拿去山下卖掉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4992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26212" y="102568"/>
            <a:ext cx="11304668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男孩的爷爷是村里的小学老师，在这山村里教了一辈子书，老了，依然哪儿也不想去，还是守着这一片日渐茂密起来的大山。日复一日地安静过着，日常生活在这里，犹如深蓝天空下的云朵，有亘古不变的白和永恒不逝的美。一切似乎都是千篇一律的，人生中的起伏，犹如一滴水，落入广袤的大地，什么也没有留下，便消失不见。可恰恰是这样单调的咏叹调一样的重复，才保持着人生中可贵的静寂。外界再怎样喧哗骚动，甚至男孩的父亲在镇上挣了多少钱，有着怎样与他们不同的热闹生活，都与他们这一代老去的人无关。他们只想守着这一片树木繁茂的大山，守着这几十年住过的旧窑洞，就像一枚秋天的山杏，即使是腐烂坠落，也要投入大地的怀抱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4353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7529</TotalTime>
  <Words>2036</Words>
  <Application>Microsoft Office PowerPoint</Application>
  <PresentationFormat>自定义</PresentationFormat>
  <Paragraphs>95</Paragraphs>
  <Slides>21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906</cp:revision>
  <dcterms:modified xsi:type="dcterms:W3CDTF">2018-03-27T01:19:10Z</dcterms:modified>
</cp:coreProperties>
</file>