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4" r:id="rId3"/>
    <p:sldId id="305" r:id="rId4"/>
    <p:sldId id="308" r:id="rId5"/>
    <p:sldId id="307" r:id="rId6"/>
    <p:sldId id="306" r:id="rId7"/>
    <p:sldId id="298" r:id="rId8"/>
    <p:sldId id="299" r:id="rId9"/>
    <p:sldId id="300" r:id="rId10"/>
    <p:sldId id="303" r:id="rId11"/>
    <p:sldId id="311" r:id="rId12"/>
    <p:sldId id="314" r:id="rId13"/>
    <p:sldId id="313" r:id="rId14"/>
    <p:sldId id="294" r:id="rId15"/>
    <p:sldId id="320" r:id="rId16"/>
    <p:sldId id="319" r:id="rId17"/>
    <p:sldId id="318" r:id="rId18"/>
    <p:sldId id="317" r:id="rId19"/>
    <p:sldId id="316" r:id="rId20"/>
    <p:sldId id="293" r:id="rId21"/>
    <p:sldId id="292" r:id="rId22"/>
    <p:sldId id="322" r:id="rId23"/>
    <p:sldId id="321" r:id="rId24"/>
    <p:sldId id="323" r:id="rId25"/>
    <p:sldId id="286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9389" autoAdjust="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2060848"/>
            <a:ext cx="6516216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2555776" y="836712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我用残损的手掌</a:t>
            </a:r>
            <a:endParaRPr kumimoji="1" lang="zh-CN" altLang="zh-CN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8184" y="148478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戴望舒</a:t>
            </a:r>
            <a:endParaRPr kumimoji="1" lang="zh-CN" altLang="zh-CN" sz="28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4" name="Picture 2" descr="E:\花边21\思考\2e297c2637258a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4536504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55576" y="1772816"/>
            <a:ext cx="7513595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这首诗前后两部分表达的感情和描写手法明显不同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请结合原诗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作具体分析。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从感情色彩上说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前半部分是消极的、冷色调的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后半部分是积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极的、暖色调的。前后两部分形成明显的对比。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前半部分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是作者想象着用手掌触摸地图上的沦陷区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这里只有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“灰烬”“血和泥”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一片凄凉的景象。风景如画的“家乡”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如今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被侵略者强占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作者在诗句中流露出忧愤。作者的情绪还投射到更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多的对应物上。以下出现的一系列词语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如长白山雪峰的“冷”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河的“水夹泥沙”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江南水田里生长的“蓬蒿”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岭南憔悴的“荔枝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南海没有渔船的“苦水”等等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是多种感觉器官对国土现状的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也是对沦陷区人民苦难生活的暗示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是作者在囹圄中向祖国母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亲的抒怀。在前半部分里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作者运用了今昔对比的手法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加重了情绪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的渲染。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96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96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4" name="Picture 2" descr="E:\花边21\思考\2e297c2637258a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4536504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11560" y="1700808"/>
            <a:ext cx="8209299" cy="41929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半部分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作者抚摸到了解放区那“辽远的一角”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情绪陡然一变。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因为那里“温暖”“明朗”“坚固”“蓬勃生春”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前后两部分一对比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人的情感倾向更加突出。“恋人的柔发”“婴孩手中乳”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是一向为人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称道的两个比喻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使人们对解放区倍感亲切。在作者对解放区的抒情性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描述中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用的是“爱”“希望”“太阳”“春”等词语。“牲口一样活”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“蝼蚁一样死”两个比喻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是用水深火热的沦陷区反衬解放区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是将要实现民族复兴、诞生“永恒的中国”的地方。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这首诗前后对比手法的运用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使作者的感情倾向更加鲜明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他对解放区的深情向往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对祖国光明未来的热切盼望。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17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2769" name="Picture 1" descr="E:\花边21\思考\QQ截图201609010959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064896" cy="4536504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331640" y="1916832"/>
            <a:ext cx="6824304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这首诗描写的对象很多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而我们读起来却不感到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芜杂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在想象中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诗人的手掌抚过了广大的国土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沦陷区的家乡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继而从祖国疆域的北部一直到最南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最终停留在解放区。对祖国大地上每一处特征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性景物的概括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诗人突出的是“手掌”的触觉作用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同时也兼有嗅觉等感觉器官的作用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如“微凉”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“冷”“滑出”“细”“软”等。这样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就把较为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广泛的描写对象相对集中起来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使之贯串在“手掌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的感受”这一条线索上。因而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我们读起来就不感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到芜杂。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1560" y="764704"/>
            <a:ext cx="5056192" cy="48013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憔悴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荇藻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蓬蒿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解释下列句中加点词语。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这长白山的雪峰冷到彻骨。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岭南的荔枝花寂寞地憔悴。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680" y="1988840"/>
            <a:ext cx="38811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dī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cuì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xìng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</a:rPr>
              <a:t>ā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414908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透到骨头里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比喻程度极深。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形容人瘦弱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面色不好看。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23928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23928" y="24208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7584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15616" y="24928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95936" y="51571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283968" y="51571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923928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1196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67544" y="764704"/>
            <a:ext cx="7750840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我用残损的手掌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原名是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11960" y="1340768"/>
            <a:ext cx="3743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戴望舒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戴梦鸥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23528" y="1812324"/>
            <a:ext cx="4277133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仿写诗句。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让我怎样感谢你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当我走向你的时候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我原想收获一缕春风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你却给了我整个春天。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让我怎样感谢你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当我走向你的时候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043608" y="5623455"/>
            <a:ext cx="326243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我原想捧起一朵浪花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你却给了我整个海洋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403648" y="0"/>
            <a:ext cx="4269117" cy="65012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　现　　闻一多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我来了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我喊一声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迸着血泪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“这不是我的中华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我来了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因为我听见你叫我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鞭着时间的罡风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擎一把火。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我来了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不知道是一场空喜。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我会见的是噩梦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哪里是你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那是恐怖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是噩梦挂着悬崖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那不是你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那不是我的心爱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我追问青天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逼迫八面的风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拳头擂着大地的赤胸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总问不出消息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我哭着叫你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呕出一颗心来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在我心里。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4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84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39552" y="1052736"/>
            <a:ext cx="8039380" cy="32316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诗歌中的“发现”有什么含义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诗人“发现”了什么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我会见的是噩梦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哪里是你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那是恐怖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是噩梦挂着悬崖。”据此说说这个意象表达了诗人怎样的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思想感情。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700808"/>
            <a:ext cx="6408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揭示理想和现实的矛盾。　中国的黑暗。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表达了诗人悲痛欲绝的感情。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75959" y="836712"/>
            <a:ext cx="8768041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下面对诗句的赏析不恰当的一项是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我来了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我喊一声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迸着血泪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,/‘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这不是我的中华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不对’”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诗人怀着美好的希望自美国返回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但看到的却不是理想中的祖国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因此“迸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着血泪”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痛心到了极点。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我来了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因为我听见你叫我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鞭着时间的罡风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擎一把火”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前一句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表达了诗人听到祖国召唤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要为建设祖国而奋斗的感情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时间的罡风”“火”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都比喻返回祖国的急切心情。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我追问青天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逼迫八面的风”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追问”的内容是祖国为什么会变得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此黑暗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逼迫”表达诗人急于知道这原因的心情。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呕出一颗心来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在我心里”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这句诗表达了诗人热爱祖国和把祖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国建设得美好的希望和赤胆忠心。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67544" y="6021288"/>
            <a:ext cx="550663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B(“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火”喻指诗人对祖国火一般的热情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39552" y="1083514"/>
            <a:ext cx="8063880" cy="6771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这首诗在形式上有哪些特点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683568" y="1628800"/>
            <a:ext cx="469231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每行字数均匀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两句一韵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句式整齐匀称。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83568" y="1961653"/>
            <a:ext cx="6231193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三、课堂小练笔</a:t>
            </a:r>
            <a:endParaRPr kumimoji="0" 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将句子补充完整。</a:t>
            </a:r>
            <a:endParaRPr kumimoji="0" 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春天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土地给我们春苗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给我们新绿、希望和期盼。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夏天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土地给我们</a:t>
            </a:r>
            <a:r>
              <a:rPr kumimoji="0" lang="zh-CN" altLang="en-US" sz="2000" b="1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 </a:t>
            </a: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给我们</a:t>
            </a:r>
            <a:r>
              <a:rPr kumimoji="0" lang="zh-CN" altLang="en-US" sz="2000" b="1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秋天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土地给我们</a:t>
            </a:r>
            <a:r>
              <a:rPr kumimoji="0" lang="zh-CN" altLang="en-US" sz="2000" b="1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           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 </a:t>
            </a: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给我们</a:t>
            </a:r>
            <a:r>
              <a:rPr kumimoji="0" lang="zh-CN" altLang="en-US" sz="2000" b="1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冬天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土地给我们腊梅的香馨和英勇的斗志。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236213" y="3278164"/>
            <a:ext cx="323678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漫野灿烂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姹紫嫣红的意境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金黄金黄的果实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沉甸甸的喜悦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b.jpg" descr="id:2147499682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5536" y="980729"/>
          <a:ext cx="8352928" cy="5162701"/>
        </p:xfrm>
        <a:graphic>
          <a:graphicData uri="http://schemas.openxmlformats.org/drawingml/2006/table">
            <a:tbl>
              <a:tblPr/>
              <a:tblGrid>
                <a:gridCol w="742482"/>
                <a:gridCol w="7610446"/>
              </a:tblGrid>
              <a:tr h="5830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语句衔接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归纳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语句的衔接是近年来中考语文考查的热点之一。它要求考生在选择句子时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除了要把握全段乃至全篇的中心外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还要注意与上下文的联系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看它是否前后相连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协调贯通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是否保持行文的一致性。题型一般为选择题或补充题。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6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解题</a:t>
                      </a:r>
                      <a:endParaRPr lang="zh-CN" sz="1800" b="1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技巧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　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注意陈述对象要一致。一要看几个句子主语是否一致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二要看主语不一致的句子是否是从同一对象角度展开的。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注意行文内容要一致。衔接句的内容一定要与原文的整体含义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特别是局部关键词语的含义要相互照应。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3.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注意语句结构要一致。就是强调衔接句和其前后语句结构和短语结构要一致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破坏了这种一致性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也就失去了语句的连贯。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4.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注意语句意境要一致。具体做法是看语段中景物色调和特点的统一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抓感情基调和语言风格的和谐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做到情景相融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才能使整段语句连贯衔接。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椭圆 4"/>
          <p:cNvSpPr/>
          <p:nvPr/>
        </p:nvSpPr>
        <p:spPr>
          <a:xfrm>
            <a:off x="1907704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E:\花边\u=62006522,3492226000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136904" cy="43924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03648" y="1812187"/>
            <a:ext cx="561884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锦幛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荇藻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蓬蒿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憔悴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蘸着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掠过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蝼蚁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9752" y="2492896"/>
            <a:ext cx="1124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2040" y="2492896"/>
            <a:ext cx="1398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xìngz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3768" y="2996952"/>
            <a:ext cx="763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ā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048" y="2996952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ocuì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1760" y="3573016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4048" y="3573016"/>
            <a:ext cx="654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lüè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752" y="4077072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lóuyǐ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07704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211960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499992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907704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11960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99992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619672" y="40050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21196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619672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07704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1268760"/>
            <a:ext cx="8150291" cy="4662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山东淄博中考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依次填入下面文段横线处的语句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衔接最恰当的一项是　　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读“史”宜映雪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以莹玄鉴。读“子”宜伴月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以寄远神。读山水小品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宜</a:t>
            </a:r>
            <a:r>
              <a:rPr kumimoji="0" lang="zh-CN" altLang="en-US" sz="1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。读忠烈传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宜</a:t>
            </a:r>
            <a:r>
              <a:rPr kumimoji="0" lang="zh-CN" altLang="en-US" sz="1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。读奸佞传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宜</a:t>
            </a:r>
            <a:r>
              <a:rPr kumimoji="0" lang="zh-CN" altLang="en-US" sz="1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。读“骚”宜空山悲号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可以惊壑。读“赋”宜</a:t>
            </a:r>
            <a:r>
              <a:rPr kumimoji="0" lang="zh-CN" altLang="en-US" sz="1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①纵水狂呼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可以旋风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②倚疏花瘦竹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冷石寒苔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以收无垠之游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③击剑捉酒以销愤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④吹笙鼓瑟以扬芳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A.②①③④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B.①④③②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C.②④③①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D.①③④②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1772816"/>
            <a:ext cx="3577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1556792"/>
            <a:ext cx="7967246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本题考查语句的衔接。解答此类题要通过抓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关键词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句与句之间的连接词等去逐句推敲。“山水小品”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应与“之游”类语句相搭配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忠列传”应与赞扬类的语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句相搭配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奸佞传”可与鞭挞类的内容相配。以此类推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由此可以看出所填内容是②④③①。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95536" y="1052736"/>
            <a:ext cx="849694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河南省中考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依次填入下面一段文字横线处的语句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衔接最恰当的一项是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在中国人眼里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人生有四件大事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衣、食、住、行。把衣放在首位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①古人常言“修身”“齐家”“治国”“平天下”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/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②而它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的起点“修身”当然不能缺少对身体的包装行为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③即必须首先从外表上塑造出具有儒家风范的形象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④因为在礼仪之邦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衣是脸面、包装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是身份的体现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⑤这是士人儒生的人生信念与行为准则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A.①②⑤④③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B.③⑤④①②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C.④①⑤②③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D.④①③②⑤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本题考查语句的衔接。解答该题可根据选项中的一些关联词语或重点词语来辅助判断。比如第②句中的“而”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第③句中的“首先”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第④句中的“因为”等。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907704" y="1340768"/>
            <a:ext cx="39466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5536" y="1196752"/>
            <a:ext cx="849694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湖北黄冈中考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依次填入下面文段横线处的语句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衔接最恰当的一组是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影响物候的第三个因素是高下的差异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。在华南丘陵区把热带作物引种到山腰很成功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在山脚反不适宜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就是这个道理。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①例如秋冬之交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天气晴朗的空中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在一定高度上气温反比低处高。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②这叫逆温层。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③植物的抽青、开花等物候现象在春夏两季越往高处越迟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而到秋天乔木的落叶则越往高处越早。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④不过研究这个因素要考虑到特殊的情况。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⑤这种现象在山地秋冬两季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特别是这两季的早晨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极为显著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常会发现山脚有霜而山腰反无霜。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⑥由于冷空气比较重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在无风的夜晚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冷空气便向低处流。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A.③⑥⑤④①②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B.④①②③⑥⑤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C.③④①②⑥⑤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D.④③①②⑤⑥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1484784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11560" y="1268760"/>
            <a:ext cx="8057014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山东东营中考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依次填入空缺处的句子最恰当的一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项是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这里的瀑布变幻多姿。有时像一阵风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天大雨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有时又如三两个隐者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尽情地沐浴山峦草木　②在岩壑间自由流转呼唤 　③在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深密的丛林里浅吟轻蹈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A.③①②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B.①③②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C.②①③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D.①②③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1916832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左大括号 4"/>
          <p:cNvSpPr/>
          <p:nvPr/>
        </p:nvSpPr>
        <p:spPr>
          <a:xfrm>
            <a:off x="1907704" y="3068960"/>
            <a:ext cx="72008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602" name="Picture 2" descr="E:\花边\QQ截图201609261039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7920880" cy="432048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619672" y="2060848"/>
            <a:ext cx="1385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多音字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9712" y="2636912"/>
            <a:ext cx="4572000" cy="19552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shé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折本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zhē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折腾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zhé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折合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3648" y="3429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折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2080" y="2996952"/>
            <a:ext cx="1653017" cy="1308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gū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骨碌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gǔ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骨肉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8" y="35010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979712" y="2996952"/>
            <a:ext cx="45719" cy="136815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220072" y="3356992"/>
            <a:ext cx="144016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6626" name="Picture 2" descr="E:\花边\u=2329765847,75696425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992888" cy="439248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547664" y="285293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蝼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lóu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蝼蚁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偻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lóu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佝偻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髅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lóu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骷髅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8064" y="285293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藻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z</a:t>
            </a:r>
            <a:r>
              <a:rPr lang="en-US" altLang="zh-CN" sz="2800" b="1" dirty="0" err="1" smtClean="0">
                <a:latin typeface="+mn-ea"/>
                <a:ea typeface="+mn-ea"/>
              </a:rPr>
              <a:t>ǎ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藻饰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澡</a:t>
            </a:r>
            <a:r>
              <a:rPr lang="en-US" altLang="zh-CN" sz="2800" b="1" dirty="0" err="1" smtClean="0">
                <a:latin typeface="+mn-ea"/>
                <a:ea typeface="+mn-ea"/>
              </a:rPr>
              <a:t>zǎo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洗澡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躁</a:t>
            </a:r>
            <a:r>
              <a:rPr lang="en-US" altLang="zh-CN" sz="2800" b="1" dirty="0" err="1" smtClean="0">
                <a:latin typeface="+mn-ea"/>
                <a:ea typeface="+mn-ea"/>
              </a:rPr>
              <a:t>zào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急躁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547664" y="2204864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076056" y="3140968"/>
            <a:ext cx="72008" cy="144016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475656" y="3140968"/>
            <a:ext cx="72008" cy="144016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11560" y="1529605"/>
            <a:ext cx="1955985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残损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憔悴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彻骨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蓬蒿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蝼蚁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345070" y="1700808"/>
            <a:ext cx="7798930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残缺破损。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形容人瘦弱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面色不好看。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透到骨头里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比喻程度极深。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飞蓬和蒿子。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蝼蛄和蚂蚁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用来代表微小的生物。比喻势单力薄或地位低下的人。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苏醒。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323528" y="1628800"/>
            <a:ext cx="8640960" cy="374441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89" name="Picture 1" descr="E:\花边\u=564957443,2708481174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208912" cy="468052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259632" y="1988840"/>
            <a:ext cx="5400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戴望舒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(1905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1950),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原名戴梦鸥。浙江余杭人。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1941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日本占领香港后被捕入狱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受伤致残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表现了高尚的民族气节。诗集有《我底记忆》《望舒草》《望舒诗稿》和《灾难的岁月》。早年诗歌多写个人的孤寂心境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感伤气息较重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因受西方象征派的影响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意象朦胧、含蓄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后期诗歌表现了热爱祖国、憎恨侵略者的强烈感情。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戴望舒.jpg" descr="id:2147498251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88224" y="2780928"/>
            <a:ext cx="1296144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写做\QQ截图201609221539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84976" cy="475252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691680" y="2564904"/>
            <a:ext cx="58326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“我”是指诗人自己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“残损的手掌”既是实写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又是虚写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它是诗中多次出现的一个意象。这首诗是诗人在侵略者的铁窗下献给祖国母亲的歌。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41" name="Picture 1" descr="C:\Users\Administrator\Desktop\写做\u=209447155,120148399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280919" cy="4104456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11560" y="1844824"/>
            <a:ext cx="3877985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1941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港英国当局向日本侵略军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投降。日本占领香港后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肆搜捕抗日分子。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1942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戴望舒也被日本宪兵逮捕入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狱。在狱中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他虽受尽酷刑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的折磨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但没有屈服。在牢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狱里他写了几首诗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残损的手掌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就是其中的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一首。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Picture 1" descr="C:\Users\Administrator\Desktop\u=1714134984,2633521452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132856"/>
            <a:ext cx="3240360" cy="32403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2.EPS" descr="id:214749833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1700808"/>
            <a:ext cx="8568952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4426</Words>
  <Application>Kingsoft Office WPP</Application>
  <PresentationFormat>全屏显示(4:3)</PresentationFormat>
  <Paragraphs>308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