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5" r:id="rId3"/>
    <p:sldId id="302" r:id="rId4"/>
    <p:sldId id="303" r:id="rId5"/>
    <p:sldId id="306" r:id="rId6"/>
    <p:sldId id="307" r:id="rId7"/>
    <p:sldId id="308" r:id="rId8"/>
    <p:sldId id="309" r:id="rId9"/>
    <p:sldId id="310" r:id="rId10"/>
    <p:sldId id="304" r:id="rId11"/>
    <p:sldId id="305" r:id="rId12"/>
    <p:sldId id="296" r:id="rId13"/>
    <p:sldId id="297" r:id="rId14"/>
    <p:sldId id="298" r:id="rId15"/>
    <p:sldId id="299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66FF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6" d="100"/>
          <a:sy n="76" d="100"/>
        </p:scale>
        <p:origin x="-2322" y="-15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DC44031-D9DD-42B0-8028-F62AC067F1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A5DB130C-C98A-4A9E-A10C-B6F2154740C7}" type="slidenum">
              <a:rPr lang="zh-CN" altLang="en-US" smtClean="0"/>
              <a:pPr>
                <a:buFontTx/>
                <a:buNone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副标题 2"/>
          <p:cNvSpPr txBox="1">
            <a:spLocks noChangeArrowheads="1"/>
          </p:cNvSpPr>
          <p:nvPr/>
        </p:nvSpPr>
        <p:spPr bwMode="auto">
          <a:xfrm>
            <a:off x="2241550" y="2366963"/>
            <a:ext cx="53816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R·</a:t>
            </a:r>
            <a:r>
              <a:rPr lang="zh-CN" altLang="en-US" sz="2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一年级下册</a:t>
            </a:r>
          </a:p>
        </p:txBody>
      </p:sp>
      <p:sp>
        <p:nvSpPr>
          <p:cNvPr id="1027" name="标题 1"/>
          <p:cNvSpPr txBox="1">
            <a:spLocks noChangeArrowheads="1"/>
          </p:cNvSpPr>
          <p:nvPr/>
        </p:nvSpPr>
        <p:spPr bwMode="auto">
          <a:xfrm>
            <a:off x="2239963" y="1576388"/>
            <a:ext cx="5381625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口语交际 一起做游戏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051050" y="2354263"/>
            <a:ext cx="5761038" cy="127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3779838" y="3795713"/>
            <a:ext cx="7921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张三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468313" y="1347788"/>
            <a:ext cx="8034337" cy="312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说一说：小组内说一说。“老鹰捉小鸡”有趣吗？怎么有趣？可以一边说，一边做动作，这样别人更容易明白。把做游戏时的情形讲一讲，告诉别人游戏怎么有趣。可以讲游戏的做法，也可以讲在做游戏的过程中自己的感受，还可以讲游戏给大家带来的快乐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496888" y="771525"/>
            <a:ext cx="79930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演一演：小组派同学选择本组喜欢的游戏，上台表演给大家看。要注意生动形象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表现出游戏的乐趣所在。</a:t>
            </a:r>
          </a:p>
        </p:txBody>
      </p:sp>
      <p:pic>
        <p:nvPicPr>
          <p:cNvPr id="12291" name="Picture 2" descr="http://img66.ph.126.net/TeL0Fetkry_r5ZNKENnGww==/1837468647968777512.jpg"/>
          <p:cNvPicPr>
            <a:picLocks noChangeAspect="1" noChangeArrowheads="1"/>
          </p:cNvPicPr>
          <p:nvPr/>
        </p:nvPicPr>
        <p:blipFill>
          <a:blip r:embed="rId2" cstate="print"/>
          <a:srcRect t="2843" b="61752"/>
          <a:stretch>
            <a:fillRect/>
          </a:stretch>
        </p:blipFill>
        <p:spPr bwMode="auto">
          <a:xfrm>
            <a:off x="2268538" y="2355850"/>
            <a:ext cx="597535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33475" y="3435350"/>
            <a:ext cx="7337425" cy="138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老师：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同学们，今天我们来邀请小伙伴表演做游戏，大家可以一边说，一边做动作，这样别人更容易明白。</a:t>
            </a: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852488" y="365125"/>
            <a:ext cx="192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交际示例</a:t>
            </a:r>
          </a:p>
        </p:txBody>
      </p:sp>
      <p:pic>
        <p:nvPicPr>
          <p:cNvPr id="5129" name="Picture 9" descr="C:\Documents and Settings\Administrator\桌面\人一语大课堂（下）\人一语大课堂正文\续14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008063"/>
            <a:ext cx="4230687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90600" y="3363913"/>
            <a:ext cx="7242175" cy="151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王萌：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蒙蒙，和我们一起来玩“老鹰捉小鸡”的游戏吧！我来当老鹰，肖珂当母鸡，你们几个当小鸡。</a:t>
            </a:r>
          </a:p>
        </p:txBody>
      </p:sp>
      <p:pic>
        <p:nvPicPr>
          <p:cNvPr id="6148" name="Picture 4" descr="C:\Documents and Settings\Administrator\桌面\人一语大课堂（下）\人一语大课堂正文\续149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6463" y="484188"/>
            <a:ext cx="4870450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00113" y="3097213"/>
            <a:ext cx="7945437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肖珂：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我是母鸡，我站在前面，张开双臂，拦住不让老鹰来抓你们，你们一个接一个地用手拉住前面一个的人衣服，我向左转，你们一起向左转，我向右转，你们一起向右转。</a:t>
            </a:r>
          </a:p>
        </p:txBody>
      </p:sp>
      <p:pic>
        <p:nvPicPr>
          <p:cNvPr id="7172" name="Picture 4" descr="C:\Documents and Settings\Administrator\桌面\人一语大课堂（下）\人一语大课堂正文\续150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98450"/>
            <a:ext cx="4870450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188" y="3203575"/>
            <a:ext cx="8316912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蒙蒙：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这个游戏好有趣，那我们这些小鸡在母鸡身后一定要集中注意力，跟着母鸡左右两边跑，动作要快，而且要紧紧抓住前面一个人的衣服，不然队伍就乱了，老鹰就会抓住我们，是吧？</a:t>
            </a:r>
          </a:p>
        </p:txBody>
      </p:sp>
      <p:pic>
        <p:nvPicPr>
          <p:cNvPr id="8196" name="Picture 4" descr="C:\Documents and Settings\Administrator\桌面\人一语大课堂（下）\人一语大课堂正文\续15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09575"/>
            <a:ext cx="4873625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C:\Documents and Settings\Administrator\桌面\人一语大课堂（下）\人一语大课堂正文\口语交际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1338" y="290513"/>
            <a:ext cx="22510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2700338" y="1466850"/>
            <a:ext cx="30130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一起做游戏</a:t>
            </a:r>
          </a:p>
        </p:txBody>
      </p:sp>
      <p:pic>
        <p:nvPicPr>
          <p:cNvPr id="2052" name="Picture 6" descr="http://img.taopic.com/uploads/allimg/131217/234979-13121H13P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4175" y="2379663"/>
            <a:ext cx="537686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347663" y="1419225"/>
            <a:ext cx="854233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这次口语交际的内容就是说说“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有趣的游戏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”。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平时课间你都和小伙伴们玩什么游戏呢？你能把它们介绍给别人听吗？</a:t>
            </a: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885825" y="484188"/>
            <a:ext cx="192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交际内容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"/>
          <p:cNvGrpSpPr>
            <a:grpSpLocks/>
          </p:cNvGrpSpPr>
          <p:nvPr/>
        </p:nvGrpSpPr>
        <p:grpSpPr bwMode="auto">
          <a:xfrm>
            <a:off x="1476375" y="750888"/>
            <a:ext cx="6194425" cy="4013200"/>
            <a:chOff x="1475656" y="751513"/>
            <a:chExt cx="6195187" cy="4012251"/>
          </a:xfrm>
        </p:grpSpPr>
        <p:pic>
          <p:nvPicPr>
            <p:cNvPr id="5123" name="Picture 2" descr="http://photocdn.sohu.com/20140327/Img397280544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5656" y="843558"/>
              <a:ext cx="6195187" cy="3920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4" name="TextBox 2"/>
            <p:cNvSpPr txBox="1">
              <a:spLocks noChangeArrowheads="1"/>
            </p:cNvSpPr>
            <p:nvPr/>
          </p:nvSpPr>
          <p:spPr bwMode="auto">
            <a:xfrm>
              <a:off x="2699792" y="751513"/>
              <a:ext cx="301396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老鹰捉小鸡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1187450" y="511175"/>
            <a:ext cx="3086100" cy="4113213"/>
            <a:chOff x="1367566" y="511849"/>
            <a:chExt cx="3085313" cy="4113302"/>
          </a:xfrm>
        </p:grpSpPr>
        <p:pic>
          <p:nvPicPr>
            <p:cNvPr id="6150" name="Picture 2" descr="http://img66.ph.126.net/TeL0Fetkry_r5ZNKENnGww==/1837468647968777512.jpg"/>
            <p:cNvPicPr>
              <a:picLocks noChangeAspect="1" noChangeArrowheads="1"/>
            </p:cNvPicPr>
            <p:nvPr/>
          </p:nvPicPr>
          <p:blipFill>
            <a:blip r:embed="rId2" cstate="print"/>
            <a:srcRect l="3726" t="40514" r="50000" b="10524"/>
            <a:stretch>
              <a:fillRect/>
            </a:stretch>
          </p:blipFill>
          <p:spPr bwMode="auto">
            <a:xfrm>
              <a:off x="1367566" y="1281290"/>
              <a:ext cx="3085313" cy="3343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1" name="TextBox 4"/>
            <p:cNvSpPr txBox="1">
              <a:spLocks noChangeArrowheads="1"/>
            </p:cNvSpPr>
            <p:nvPr/>
          </p:nvSpPr>
          <p:spPr bwMode="auto">
            <a:xfrm>
              <a:off x="1835696" y="511849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贴鼻子</a:t>
              </a:r>
            </a:p>
          </p:txBody>
        </p:sp>
      </p:grpSp>
      <p:grpSp>
        <p:nvGrpSpPr>
          <p:cNvPr id="6147" name="组合 5"/>
          <p:cNvGrpSpPr>
            <a:grpSpLocks/>
          </p:cNvGrpSpPr>
          <p:nvPr/>
        </p:nvGrpSpPr>
        <p:grpSpPr bwMode="auto">
          <a:xfrm>
            <a:off x="4648200" y="511175"/>
            <a:ext cx="3333750" cy="4192588"/>
            <a:chOff x="5070383" y="151118"/>
            <a:chExt cx="3333751" cy="4192283"/>
          </a:xfrm>
        </p:grpSpPr>
        <p:pic>
          <p:nvPicPr>
            <p:cNvPr id="6148" name="Picture 2" descr="http://img66.ph.126.net/TeL0Fetkry_r5ZNKENnGww==/1837468647968777512.jpg"/>
            <p:cNvPicPr>
              <a:picLocks noChangeAspect="1" noChangeArrowheads="1"/>
            </p:cNvPicPr>
            <p:nvPr/>
          </p:nvPicPr>
          <p:blipFill>
            <a:blip r:embed="rId2" cstate="print"/>
            <a:srcRect l="50000" t="40327" b="11024"/>
            <a:stretch>
              <a:fillRect/>
            </a:stretch>
          </p:blipFill>
          <p:spPr bwMode="auto">
            <a:xfrm>
              <a:off x="5070383" y="1021035"/>
              <a:ext cx="3333751" cy="332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Box 6"/>
            <p:cNvSpPr txBox="1">
              <a:spLocks noChangeArrowheads="1"/>
            </p:cNvSpPr>
            <p:nvPr/>
          </p:nvSpPr>
          <p:spPr bwMode="auto">
            <a:xfrm>
              <a:off x="5796136" y="151118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丢手绢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55650" y="627063"/>
            <a:ext cx="4191000" cy="3613150"/>
            <a:chOff x="755576" y="411510"/>
            <a:chExt cx="4191000" cy="3612441"/>
          </a:xfrm>
        </p:grpSpPr>
        <p:pic>
          <p:nvPicPr>
            <p:cNvPr id="7174" name="Picture 2" descr="http://epaper.hf365.com/jhcb/res/1/341/2010-01/06/A15/res04_attpic_brief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069295"/>
              <a:ext cx="4191000" cy="2954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TextBox 2"/>
            <p:cNvSpPr txBox="1">
              <a:spLocks noChangeArrowheads="1"/>
            </p:cNvSpPr>
            <p:nvPr/>
          </p:nvSpPr>
          <p:spPr bwMode="auto">
            <a:xfrm>
              <a:off x="1655754" y="411510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掷沙包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4946650" y="484188"/>
            <a:ext cx="3817938" cy="3886200"/>
            <a:chOff x="5134407" y="308860"/>
            <a:chExt cx="3818659" cy="3886714"/>
          </a:xfrm>
        </p:grpSpPr>
        <p:pic>
          <p:nvPicPr>
            <p:cNvPr id="7172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34407" y="1078301"/>
              <a:ext cx="3818659" cy="3117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TextBox 5"/>
            <p:cNvSpPr txBox="1">
              <a:spLocks noChangeArrowheads="1"/>
            </p:cNvSpPr>
            <p:nvPr/>
          </p:nvSpPr>
          <p:spPr bwMode="auto">
            <a:xfrm>
              <a:off x="5652120" y="308860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跳房子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979613" y="555625"/>
            <a:ext cx="4743450" cy="4062413"/>
            <a:chOff x="755576" y="375246"/>
            <a:chExt cx="4743450" cy="4061519"/>
          </a:xfrm>
        </p:grpSpPr>
        <p:pic>
          <p:nvPicPr>
            <p:cNvPr id="8195" name="Picture 2" descr="http://i1.itc.cn/20130718/923_822362a8_4f77_28b0_84e9_61644028c1a4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131590"/>
              <a:ext cx="4743450" cy="330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6" name="TextBox 2"/>
            <p:cNvSpPr txBox="1">
              <a:spLocks noChangeArrowheads="1"/>
            </p:cNvSpPr>
            <p:nvPr/>
          </p:nvSpPr>
          <p:spPr bwMode="auto">
            <a:xfrm>
              <a:off x="2051720" y="375246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捉迷藏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265113" y="627063"/>
            <a:ext cx="4210050" cy="4440237"/>
            <a:chOff x="2235027" y="640508"/>
            <a:chExt cx="4210050" cy="4439766"/>
          </a:xfrm>
        </p:grpSpPr>
        <p:pic>
          <p:nvPicPr>
            <p:cNvPr id="9222" name="Picture 2" descr="http://img.cache.cdqss.com/images/attachement/jpg/site2/20100527/001a807f744a0d67e9200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35027" y="1203598"/>
              <a:ext cx="4210050" cy="3876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3" name="TextBox 2"/>
            <p:cNvSpPr txBox="1">
              <a:spLocks noChangeArrowheads="1"/>
            </p:cNvSpPr>
            <p:nvPr/>
          </p:nvSpPr>
          <p:spPr bwMode="auto">
            <a:xfrm>
              <a:off x="2771800" y="640508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滚铁环</a:t>
              </a:r>
            </a:p>
          </p:txBody>
        </p:sp>
      </p:grpSp>
      <p:grpSp>
        <p:nvGrpSpPr>
          <p:cNvPr id="9219" name="组合 3"/>
          <p:cNvGrpSpPr>
            <a:grpSpLocks/>
          </p:cNvGrpSpPr>
          <p:nvPr/>
        </p:nvGrpSpPr>
        <p:grpSpPr bwMode="auto">
          <a:xfrm>
            <a:off x="4500563" y="830263"/>
            <a:ext cx="3875087" cy="3871912"/>
            <a:chOff x="4716016" y="1190624"/>
            <a:chExt cx="3876356" cy="3871156"/>
          </a:xfrm>
        </p:grpSpPr>
        <p:pic>
          <p:nvPicPr>
            <p:cNvPr id="9220" name="Picture 4" descr="http://www.vsread.com/iconograph/dffb947f3e1b3e3f2e9405619279785b.jpg"/>
            <p:cNvPicPr>
              <a:picLocks noChangeAspect="1" noChangeArrowheads="1"/>
            </p:cNvPicPr>
            <p:nvPr/>
          </p:nvPicPr>
          <p:blipFill>
            <a:blip r:embed="rId3" cstate="print"/>
            <a:srcRect b="12488"/>
            <a:stretch>
              <a:fillRect/>
            </a:stretch>
          </p:blipFill>
          <p:spPr bwMode="auto">
            <a:xfrm>
              <a:off x="4716016" y="1190624"/>
              <a:ext cx="3876356" cy="3871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1" name="TextBox 5"/>
            <p:cNvSpPr txBox="1">
              <a:spLocks noChangeArrowheads="1"/>
            </p:cNvSpPr>
            <p:nvPr/>
          </p:nvSpPr>
          <p:spPr bwMode="auto">
            <a:xfrm>
              <a:off x="5499322" y="1200296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玩陀螺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755650" y="1995488"/>
            <a:ext cx="8034338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想一想：仔细看图，猜一猜。图上的小朋友在玩些什么游戏？这个游戏你玩过吗？你还做过哪些游戏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885825" y="484188"/>
            <a:ext cx="192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交际指导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b="1" dirty="0" smtClean="0">
            <a:latin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376</Words>
  <Characters>0</Characters>
  <Application>Microsoft Office PowerPoint</Application>
  <DocSecurity>0</DocSecurity>
  <PresentationFormat>全屏显示(16:9)</PresentationFormat>
  <Lines>0</Lines>
  <Paragraphs>25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lbx777</cp:lastModifiedBy>
  <cp:revision>语文备课大师【全免费】</cp:revision>
  <dcterms:created xsi:type="dcterms:W3CDTF">2016-10-29T08:56:49Z</dcterms:created>
  <dcterms:modified xsi:type="dcterms:W3CDTF">2017-04-17T16:31:20Z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