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8" r:id="rId2"/>
  </p:sldMasterIdLst>
  <p:notesMasterIdLst>
    <p:notesMasterId r:id="rId20"/>
  </p:notesMasterIdLst>
  <p:handoutMasterIdLst>
    <p:handoutMasterId r:id="rId21"/>
  </p:handoutMasterIdLst>
  <p:sldIdLst>
    <p:sldId id="523" r:id="rId3"/>
    <p:sldId id="718" r:id="rId4"/>
    <p:sldId id="749" r:id="rId5"/>
    <p:sldId id="750" r:id="rId6"/>
    <p:sldId id="767" r:id="rId7"/>
    <p:sldId id="768" r:id="rId8"/>
    <p:sldId id="769" r:id="rId9"/>
    <p:sldId id="770" r:id="rId10"/>
    <p:sldId id="751" r:id="rId11"/>
    <p:sldId id="721" r:id="rId12"/>
    <p:sldId id="752" r:id="rId13"/>
    <p:sldId id="754" r:id="rId14"/>
    <p:sldId id="760" r:id="rId15"/>
    <p:sldId id="761" r:id="rId16"/>
    <p:sldId id="762" r:id="rId17"/>
    <p:sldId id="763" r:id="rId18"/>
    <p:sldId id="765" r:id="rId1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黑体" panose="02010609060101010101" pitchFamily="49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6">
          <p15:clr>
            <a:srgbClr val="A4A3A4"/>
          </p15:clr>
        </p15:guide>
        <p15:guide id="2" pos="52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14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D60093"/>
    <a:srgbClr val="FF6600"/>
    <a:srgbClr val="FF7C80"/>
    <a:srgbClr val="FF0066"/>
    <a:srgbClr val="09CBE5"/>
    <a:srgbClr val="FF3300"/>
    <a:srgbClr val="FF505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 varScale="1">
        <p:scale>
          <a:sx n="113" d="100"/>
          <a:sy n="113" d="100"/>
        </p:scale>
        <p:origin x="312" y="90"/>
      </p:cViewPr>
      <p:guideLst>
        <p:guide orient="horz" pos="2556"/>
        <p:guide pos="5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71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40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2018/12/11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49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49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0"/>
            <a:ext cx="4286250" cy="88960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9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9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2018/12/11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29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48" y="4768341"/>
            <a:ext cx="2057722" cy="273906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9423" y="4768341"/>
            <a:ext cx="3086582" cy="2739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959" y="4768341"/>
            <a:ext cx="2057722" cy="273906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2306" y="3652697"/>
            <a:ext cx="9156544" cy="1491968"/>
            <a:chOff x="-15784" y="4869160"/>
            <a:chExt cx="12206818" cy="198884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2018/12/11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1022"/>
          <a:stretch>
            <a:fillRect/>
          </a:stretch>
        </p:blipFill>
        <p:spPr>
          <a:xfrm>
            <a:off x="-8136" y="-7549"/>
            <a:ext cx="9100820" cy="4874260"/>
          </a:xfrm>
          <a:prstGeom prst="snip1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14420" y="1587500"/>
            <a:ext cx="3566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人教三年级下册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3390265" y="757555"/>
            <a:ext cx="3478530" cy="829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趣味故事会</a:t>
            </a:r>
          </a:p>
        </p:txBody>
      </p:sp>
      <p:sp>
        <p:nvSpPr>
          <p:cNvPr id="4" name="TextBox 9"/>
          <p:cNvSpPr txBox="1"/>
          <p:nvPr/>
        </p:nvSpPr>
        <p:spPr>
          <a:xfrm>
            <a:off x="7525504" y="-50800"/>
            <a:ext cx="156718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" y="2850647"/>
            <a:ext cx="1901190" cy="201612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289040" y="2124207"/>
            <a:ext cx="1063625" cy="1373505"/>
            <a:chOff x="4808" y="638"/>
            <a:chExt cx="4784" cy="682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8" y="638"/>
              <a:ext cx="4784" cy="682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08" y="6614"/>
              <a:ext cx="849" cy="69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795" y="439552"/>
            <a:ext cx="1374140" cy="1684655"/>
          </a:xfrm>
          <a:prstGeom prst="rect">
            <a:avLst/>
          </a:prstGeom>
        </p:spPr>
      </p:pic>
      <p:sp>
        <p:nvSpPr>
          <p:cNvPr id="8" name="矩形标注 7"/>
          <p:cNvSpPr/>
          <p:nvPr/>
        </p:nvSpPr>
        <p:spPr>
          <a:xfrm>
            <a:off x="1920875" y="757687"/>
            <a:ext cx="6758305" cy="1278255"/>
          </a:xfrm>
          <a:prstGeom prst="wedgeRectCallout">
            <a:avLst>
              <a:gd name="adj1" fmla="val -56135"/>
              <a:gd name="adj2" fmla="val -5688"/>
            </a:avLst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风魔王：哈哈哈！我是威力无比的风魔王，我发起脾气来，能吹倒房屋，拔起大树，掀起波浪……哈哈哈！那儿有一片森林，我要冲过去！。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1829435" y="2280285"/>
            <a:ext cx="4338320" cy="802640"/>
          </a:xfrm>
          <a:prstGeom prst="wedgeRectCallout">
            <a:avLst>
              <a:gd name="adj1" fmla="val 54124"/>
              <a:gd name="adj2" fmla="val 407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小树：</a:t>
            </a:r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老树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爷爷，</a:t>
            </a:r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风魔王要来了，这可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怎么办呢？</a:t>
            </a:r>
          </a:p>
        </p:txBody>
      </p:sp>
      <p:sp>
        <p:nvSpPr>
          <p:cNvPr id="13" name="矩形标注 12"/>
          <p:cNvSpPr/>
          <p:nvPr/>
        </p:nvSpPr>
        <p:spPr>
          <a:xfrm>
            <a:off x="2265045" y="3574547"/>
            <a:ext cx="5290820" cy="911225"/>
          </a:xfrm>
          <a:prstGeom prst="wedgeRectCallout">
            <a:avLst>
              <a:gd name="adj1" fmla="val -56135"/>
              <a:gd name="adj2" fmla="val -5688"/>
            </a:avLst>
          </a:prstGeom>
          <a:ln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老树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爷爷：孩子们，别怕，手挽手，肩并肩，大家一起对付它！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" y="71252"/>
            <a:ext cx="4131945" cy="14046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0720" y="926597"/>
            <a:ext cx="2571750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小组交流，试讲故事</a:t>
            </a:r>
          </a:p>
        </p:txBody>
      </p:sp>
      <p:sp>
        <p:nvSpPr>
          <p:cNvPr id="4" name="矩形 3"/>
          <p:cNvSpPr/>
          <p:nvPr/>
        </p:nvSpPr>
        <p:spPr>
          <a:xfrm>
            <a:off x="609600" y="2143892"/>
            <a:ext cx="17068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组员讲故事</a:t>
            </a:r>
          </a:p>
        </p:txBody>
      </p:sp>
      <p:sp>
        <p:nvSpPr>
          <p:cNvPr id="5" name="右箭头 4"/>
          <p:cNvSpPr/>
          <p:nvPr/>
        </p:nvSpPr>
        <p:spPr>
          <a:xfrm>
            <a:off x="2488565" y="2230252"/>
            <a:ext cx="504190" cy="2882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0090" y="2144527"/>
            <a:ext cx="20116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其他组员评价</a:t>
            </a:r>
          </a:p>
        </p:txBody>
      </p:sp>
      <p:sp>
        <p:nvSpPr>
          <p:cNvPr id="7" name="右箭头 6"/>
          <p:cNvSpPr/>
          <p:nvPr/>
        </p:nvSpPr>
        <p:spPr>
          <a:xfrm rot="5400000">
            <a:off x="4013835" y="2818262"/>
            <a:ext cx="504190" cy="28829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766695" y="3328802"/>
            <a:ext cx="37947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他哪里讲得好，哪里还需改进</a:t>
            </a:r>
            <a:endParaRPr lang="zh-CN" altLang="en-US" sz="2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5483860" y="2229617"/>
            <a:ext cx="504190" cy="2882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86170" y="2144527"/>
            <a:ext cx="20116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选出小组代表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5" grpId="0" bldLvl="0" animBg="1"/>
      <p:bldP spid="6" grpId="0" bldLvl="0" animBg="1"/>
      <p:bldP spid="7" grpId="0" bldLvl="0" animBg="1"/>
      <p:bldP spid="100" grpId="0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" y="71252"/>
            <a:ext cx="4131945" cy="14046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0720" y="926597"/>
            <a:ext cx="2571750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小组代表 全班交流</a:t>
            </a:r>
          </a:p>
        </p:txBody>
      </p:sp>
      <p:sp>
        <p:nvSpPr>
          <p:cNvPr id="5" name="右箭头 4"/>
          <p:cNvSpPr/>
          <p:nvPr/>
        </p:nvSpPr>
        <p:spPr>
          <a:xfrm>
            <a:off x="4170045" y="1897512"/>
            <a:ext cx="504190" cy="2882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5400000">
            <a:off x="6345555" y="2508382"/>
            <a:ext cx="504190" cy="2882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725" y="1811152"/>
            <a:ext cx="29260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小组代表讲故事比赛</a:t>
            </a:r>
          </a:p>
        </p:txBody>
      </p:sp>
      <p:sp>
        <p:nvSpPr>
          <p:cNvPr id="13" name="矩形 12"/>
          <p:cNvSpPr/>
          <p:nvPr/>
        </p:nvSpPr>
        <p:spPr>
          <a:xfrm>
            <a:off x="4878705" y="1811787"/>
            <a:ext cx="29260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学生对其提问、评价</a:t>
            </a:r>
          </a:p>
        </p:txBody>
      </p:sp>
      <p:sp>
        <p:nvSpPr>
          <p:cNvPr id="15" name="矩形 14"/>
          <p:cNvSpPr/>
          <p:nvPr/>
        </p:nvSpPr>
        <p:spPr>
          <a:xfrm>
            <a:off x="4531995" y="3022097"/>
            <a:ext cx="38404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评选出本班的“故事大王”</a:t>
            </a:r>
          </a:p>
        </p:txBody>
      </p:sp>
      <p:sp>
        <p:nvSpPr>
          <p:cNvPr id="17" name="右箭头 16"/>
          <p:cNvSpPr/>
          <p:nvPr/>
        </p:nvSpPr>
        <p:spPr>
          <a:xfrm rot="5400000">
            <a:off x="6345555" y="3662177"/>
            <a:ext cx="504190" cy="2882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531995" y="4147317"/>
            <a:ext cx="3840480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评选出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本班的“最佳评委”</a:t>
            </a:r>
          </a:p>
        </p:txBody>
      </p:sp>
      <p:sp>
        <p:nvSpPr>
          <p:cNvPr id="19" name="右箭头 18"/>
          <p:cNvSpPr/>
          <p:nvPr/>
        </p:nvSpPr>
        <p:spPr>
          <a:xfrm rot="10800000">
            <a:off x="3665855" y="3660907"/>
            <a:ext cx="504190" cy="28829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3555" y="3482472"/>
            <a:ext cx="292608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颁发光荣勋章</a:t>
            </a:r>
          </a:p>
        </p:txBody>
      </p:sp>
      <p:pic>
        <p:nvPicPr>
          <p:cNvPr id="4" name="图片 3" descr="timg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5245" y="340492"/>
            <a:ext cx="2669540" cy="1470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3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21676"/>
          <a:stretch>
            <a:fillRect/>
          </a:stretch>
        </p:blipFill>
        <p:spPr>
          <a:xfrm>
            <a:off x="359410" y="544962"/>
            <a:ext cx="7807960" cy="33889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57350" y="2843662"/>
            <a:ext cx="5212080" cy="768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小组代表讲故事比赛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21676"/>
          <a:stretch>
            <a:fillRect/>
          </a:stretch>
        </p:blipFill>
        <p:spPr>
          <a:xfrm>
            <a:off x="359410" y="544962"/>
            <a:ext cx="7807960" cy="33889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57350" y="2843662"/>
            <a:ext cx="5212080" cy="768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学生对其提问、评价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21676"/>
          <a:stretch>
            <a:fillRect/>
          </a:stretch>
        </p:blipFill>
        <p:spPr>
          <a:xfrm>
            <a:off x="359410" y="544962"/>
            <a:ext cx="7807960" cy="33889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19150" y="2843662"/>
            <a:ext cx="6888480" cy="768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评选出本班的“故事大王”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21676"/>
          <a:stretch>
            <a:fillRect/>
          </a:stretch>
        </p:blipFill>
        <p:spPr>
          <a:xfrm>
            <a:off x="359410" y="544962"/>
            <a:ext cx="7807960" cy="33889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19150" y="2843662"/>
            <a:ext cx="6888480" cy="768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评选出本班的“最佳评委”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15" y="7752"/>
            <a:ext cx="3933825" cy="216725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491105" y="2175007"/>
            <a:ext cx="4754880" cy="10147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颁发光荣勋章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30350" y="517022"/>
            <a:ext cx="6083300" cy="1383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304800"/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</a:t>
            </a:r>
            <a:r>
              <a:rPr 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有趣的故事大家都爱听，让我们组织一次“趣味故事会”，大家都来讲讲有趣的故事吧！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b="32652"/>
          <a:stretch>
            <a:fillRect/>
          </a:stretch>
        </p:blipFill>
        <p:spPr>
          <a:xfrm>
            <a:off x="1181735" y="2050547"/>
            <a:ext cx="6626225" cy="2391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2422"/>
          <a:stretch>
            <a:fillRect/>
          </a:stretch>
        </p:blipFill>
        <p:spPr>
          <a:xfrm flipH="1">
            <a:off x="211455" y="1634622"/>
            <a:ext cx="2120900" cy="26904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94560" y="1157102"/>
            <a:ext cx="64554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你喜欢的故事的名字是什么呢</a:t>
            </a:r>
            <a:r>
              <a:rPr lang="en-US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  <a:endParaRPr lang="en-US" altLang="en-US" sz="3600" b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96110" y="2042927"/>
            <a:ext cx="63296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6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谁愿意来给大家讲一个？</a:t>
            </a:r>
            <a:endParaRPr lang="zh-CN" altLang="en-US" sz="32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23745" y="2846837"/>
            <a:ext cx="63296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老师也特别喜欢这个故事，我也想给大家讲一次，请同学们做评委，看看我俩</a:t>
            </a:r>
            <a:r>
              <a:rPr lang="zh-CN" sz="28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谁讲得好</a:t>
            </a:r>
            <a:r>
              <a:rPr 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r>
              <a:rPr lang="zh-CN" sz="28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好在哪儿</a:t>
            </a:r>
            <a:r>
              <a:rPr 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575" y="75062"/>
            <a:ext cx="4558030" cy="841375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7"/>
              <a:ext cx="44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范讲引领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692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2422"/>
          <a:stretch>
            <a:fillRect/>
          </a:stretch>
        </p:blipFill>
        <p:spPr>
          <a:xfrm flipH="1">
            <a:off x="211455" y="1634622"/>
            <a:ext cx="2120900" cy="26904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96720" y="1312677"/>
            <a:ext cx="69824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说说你喜欢听谁的故事？为什么？</a:t>
            </a:r>
            <a:endParaRPr lang="en-US" altLang="en-US" sz="3600" b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562" y="560572"/>
            <a:ext cx="6626149" cy="3550046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507615" y="3151002"/>
            <a:ext cx="434721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如何讲好故事？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194112" y="795615"/>
            <a:ext cx="777362" cy="962175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2731770" y="1396497"/>
            <a:ext cx="6041390" cy="70231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1.</a:t>
            </a:r>
            <a:r>
              <a:rPr lang="zh-CN" altLang="en-US" sz="2400"/>
              <a:t>注意语气、表情的变化，加上适当的手势。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654935" y="2521082"/>
            <a:ext cx="3598545" cy="70231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2</a:t>
            </a:r>
            <a:r>
              <a:rPr lang="zh-CN" altLang="en-US" sz="2800"/>
              <a:t>.</a:t>
            </a:r>
            <a:r>
              <a:rPr lang="zh-CN" altLang="en-US" sz="2400"/>
              <a:t>故事要生动、有趣。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2654935" y="3479297"/>
            <a:ext cx="3598545" cy="70231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3</a:t>
            </a:r>
            <a:r>
              <a:rPr lang="zh-CN" altLang="en-US" sz="2800"/>
              <a:t>.</a:t>
            </a:r>
            <a:r>
              <a:rPr lang="zh-CN" altLang="en-US" sz="2400"/>
              <a:t>表情要自然、大方。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t="2422"/>
          <a:stretch>
            <a:fillRect/>
          </a:stretch>
        </p:blipFill>
        <p:spPr>
          <a:xfrm flipH="1">
            <a:off x="211455" y="1921007"/>
            <a:ext cx="2120900" cy="26904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2640" y="2429642"/>
            <a:ext cx="1620520" cy="235585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575" y="75062"/>
            <a:ext cx="4558030" cy="841375"/>
            <a:chOff x="45" y="118"/>
            <a:chExt cx="7178" cy="1325"/>
          </a:xfrm>
        </p:grpSpPr>
        <p:sp>
          <p:nvSpPr>
            <p:cNvPr id="4" name="文本框 3"/>
            <p:cNvSpPr txBox="1"/>
            <p:nvPr/>
          </p:nvSpPr>
          <p:spPr>
            <a:xfrm>
              <a:off x="2790" y="307"/>
              <a:ext cx="44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讲</a:t>
              </a:r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故事要求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919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2422"/>
          <a:stretch>
            <a:fillRect/>
          </a:stretch>
        </p:blipFill>
        <p:spPr>
          <a:xfrm flipH="1">
            <a:off x="211455" y="1847982"/>
            <a:ext cx="2178685" cy="2763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88820" y="1751462"/>
            <a:ext cx="68275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304800"/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除了讲故事外，我们在</a:t>
            </a:r>
            <a:r>
              <a:rPr lang="zh-CN" sz="3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听故事</a:t>
            </a:r>
            <a:r>
              <a:rPr lang="zh-CN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的时候，应该注意些什么呢？</a:t>
            </a:r>
            <a:endParaRPr lang="zh-CN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575" y="75062"/>
            <a:ext cx="4558030" cy="841375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7"/>
              <a:ext cx="44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听</a:t>
              </a:r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故事要求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919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1463040" y="907547"/>
            <a:ext cx="5641340" cy="70231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1.认真听，记住故事的主要内容。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75" y="459872"/>
            <a:ext cx="1171575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90" y="3367537"/>
            <a:ext cx="1114425" cy="11430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463040" y="2221362"/>
            <a:ext cx="7557770" cy="70231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2.听懂故事的来龙去脉，能说出故事哪里有趣。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55" y="1986412"/>
            <a:ext cx="1238250" cy="1171575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1463040" y="3587882"/>
            <a:ext cx="4701540" cy="70231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3.有问题等听完后再提出来。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2422"/>
          <a:stretch>
            <a:fillRect/>
          </a:stretch>
        </p:blipFill>
        <p:spPr>
          <a:xfrm flipH="1">
            <a:off x="211455" y="1634622"/>
            <a:ext cx="2120900" cy="26904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205990" y="1416817"/>
            <a:ext cx="57334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试着分角色朗读下面这段话，注意</a:t>
            </a:r>
            <a:r>
              <a:rPr lang="zh-CN" sz="36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语气</a:t>
            </a:r>
            <a:r>
              <a:rPr lang="zh-CN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，可适当做出</a:t>
            </a:r>
            <a:r>
              <a:rPr lang="zh-CN" sz="3600" b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动作和表情</a:t>
            </a:r>
            <a:r>
              <a:rPr lang="zh-CN" sz="36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使故事更精彩！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575" y="75062"/>
            <a:ext cx="4558030" cy="841375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7"/>
              <a:ext cx="44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语言训练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692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</Words>
  <Application>Microsoft Office PowerPoint</Application>
  <PresentationFormat>全屏显示(16:9)</PresentationFormat>
  <Paragraphs>44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Times New Roman</vt:lpstr>
      <vt:lpstr>Calibri</vt:lpstr>
      <vt:lpstr>楷体</vt:lpstr>
      <vt:lpstr>微软雅黑</vt:lpstr>
      <vt:lpstr>黑体</vt:lpstr>
      <vt:lpstr>1_Office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130</cp:revision>
  <dcterms:created xsi:type="dcterms:W3CDTF">2017-03-17T02:28:00Z</dcterms:created>
  <dcterms:modified xsi:type="dcterms:W3CDTF">2018-12-11T02:47:49Z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