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1" r:id="rId4"/>
    <p:sldId id="264" r:id="rId5"/>
    <p:sldId id="263" r:id="rId7"/>
    <p:sldId id="315" r:id="rId8"/>
    <p:sldId id="273" r:id="rId9"/>
    <p:sldId id="323" r:id="rId10"/>
    <p:sldId id="324" r:id="rId11"/>
    <p:sldId id="325" r:id="rId12"/>
    <p:sldId id="303" r:id="rId13"/>
    <p:sldId id="305" r:id="rId14"/>
    <p:sldId id="293" r:id="rId15"/>
    <p:sldId id="258" r:id="rId16"/>
    <p:sldId id="275" r:id="rId17"/>
    <p:sldId id="301" r:id="rId18"/>
    <p:sldId id="276" r:id="rId19"/>
    <p:sldId id="316" r:id="rId20"/>
    <p:sldId id="314" r:id="rId21"/>
    <p:sldId id="321" r:id="rId22"/>
    <p:sldId id="322" r:id="rId23"/>
    <p:sldId id="267" r:id="rId24"/>
    <p:sldId id="286" r:id="rId25"/>
    <p:sldId id="288" r:id="rId26"/>
    <p:sldId id="262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0B63"/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90" autoAdjust="0"/>
    <p:restoredTop sz="94614" autoAdjust="0"/>
  </p:normalViewPr>
  <p:slideViewPr>
    <p:cSldViewPr>
      <p:cViewPr>
        <p:scale>
          <a:sx n="90" d="100"/>
          <a:sy n="90" d="100"/>
        </p:scale>
        <p:origin x="-870" y="78"/>
      </p:cViewPr>
      <p:guideLst>
        <p:guide orient="horz" pos="2160"/>
        <p:guide pos="286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9D5C-0580-480D-AA2E-5596DA47B7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8596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40" y="6675437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64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596" y="714356"/>
            <a:ext cx="8286808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5458" y="135660"/>
            <a:ext cx="1757142" cy="553296"/>
          </a:xfrm>
          <a:prstGeom prst="rect">
            <a:avLst/>
          </a:prstGeom>
          <a:noFill/>
        </p:spPr>
      </p:pic>
      <p:cxnSp>
        <p:nvCxnSpPr>
          <p:cNvPr id="12" name="直接连接符 11"/>
          <p:cNvCxnSpPr/>
          <p:nvPr userDrawn="1"/>
        </p:nvCxnSpPr>
        <p:spPr>
          <a:xfrm>
            <a:off x="428596" y="6356370"/>
            <a:ext cx="8286808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://baike.sogou.com/lemma/ShowInnerLink.htm?lemmaId=91709&amp;ss_c=ssc.citiao.link" TargetMode="External"/><Relationship Id="rId4" Type="http://schemas.openxmlformats.org/officeDocument/2006/relationships/hyperlink" Target="http://baike.sogou.com/lemma/ShowInnerLink.htm?lemmaId=6091952&amp;ss_c=ssc.citiao.link" TargetMode="External"/><Relationship Id="rId3" Type="http://schemas.openxmlformats.org/officeDocument/2006/relationships/hyperlink" Target="http://baike.sogou.com/lemma/ShowInnerLink.htm?lemmaId=59828&amp;ss_c=ssc.citiao.link" TargetMode="External"/><Relationship Id="rId2" Type="http://schemas.openxmlformats.org/officeDocument/2006/relationships/hyperlink" Target="http://baike.sogou.com/lemma/ShowInnerLink.htm?lemmaId=73440&amp;ss_c=ssc.citiao.link" TargetMode="External"/><Relationship Id="rId1" Type="http://schemas.openxmlformats.org/officeDocument/2006/relationships/hyperlink" Target="http://baike.sogou.com/lemma/ShowInnerLink.htm?lemmaId=5139443&amp;ss_c=ssc.citiao.link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/>
          <p:nvPr/>
        </p:nvSpPr>
        <p:spPr>
          <a:xfrm>
            <a:off x="1907704" y="2947591"/>
            <a:ext cx="572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二年级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 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语文 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下册</a:t>
            </a:r>
            <a:endParaRPr lang="zh-CN" altLang="en-US" sz="4400" dirty="0"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2428860" y="1844824"/>
            <a:ext cx="44291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北京版</a:t>
            </a:r>
            <a:endParaRPr lang="zh-CN" altLang="en-US" sz="54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1512000" y="2852936"/>
            <a:ext cx="61200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784986" y="1988840"/>
            <a:ext cx="171531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 </a:t>
            </a:r>
            <a:r>
              <a:rPr lang="en-US" altLang="zh-CN" sz="5400" dirty="0" err="1" smtClean="0">
                <a:latin typeface="Calibri" panose="020F0502020204030204" pitchFamily="34" charset="0"/>
              </a:rPr>
              <a:t>yóu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3" name="TextBox 26"/>
          <p:cNvSpPr txBox="1">
            <a:spLocks noChangeArrowheads="1"/>
          </p:cNvSpPr>
          <p:nvPr/>
        </p:nvSpPr>
        <p:spPr bwMode="auto">
          <a:xfrm>
            <a:off x="2786050" y="4071942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：香油     绿油油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5776" y="2276872"/>
            <a:ext cx="62310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字义：动植物体内所含的脂肪或矿产的碳氢化合物的混和液体，一般不溶于水，容易燃烧。</a:t>
            </a:r>
            <a:endParaRPr lang="zh-CN" altLang="en-US" sz="3600" dirty="0"/>
          </a:p>
        </p:txBody>
      </p:sp>
      <p:grpSp>
        <p:nvGrpSpPr>
          <p:cNvPr id="3" name="组合 20"/>
          <p:cNvGrpSpPr/>
          <p:nvPr/>
        </p:nvGrpSpPr>
        <p:grpSpPr>
          <a:xfrm>
            <a:off x="642910" y="2857496"/>
            <a:ext cx="1785950" cy="1643868"/>
            <a:chOff x="-2214610" y="714356"/>
            <a:chExt cx="1785950" cy="1643868"/>
          </a:xfrm>
        </p:grpSpPr>
        <p:sp>
          <p:nvSpPr>
            <p:cNvPr id="16" name="矩形 15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6" idx="1"/>
              <a:endCxn id="16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6" idx="0"/>
              <a:endCxn id="16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3786182" y="1428736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3"/>
          <p:cNvSpPr txBox="1">
            <a:spLocks noChangeArrowheads="1"/>
          </p:cNvSpPr>
          <p:nvPr/>
        </p:nvSpPr>
        <p:spPr bwMode="auto">
          <a:xfrm>
            <a:off x="760664" y="2713638"/>
            <a:ext cx="1596758" cy="17851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1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油</a:t>
            </a:r>
            <a:endParaRPr lang="zh-CN" altLang="en-US" sz="11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3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" name="同侧圆角矩形 3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5" name="同侧圆角矩形 4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10" y="214311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近义词：</a:t>
            </a:r>
            <a:endParaRPr lang="zh-CN" altLang="en-US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634655" y="2854639"/>
            <a:ext cx="15311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仔细</a:t>
            </a:r>
            <a:r>
              <a:rPr lang="en-US" altLang="zh-CN" sz="3600" dirty="0" smtClean="0"/>
              <a:t>---</a:t>
            </a:r>
            <a:endParaRPr lang="zh-CN" altLang="en-US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2214546" y="2857496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认真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2910" y="378619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反义词：</a:t>
            </a:r>
            <a:endParaRPr lang="zh-CN" altLang="en-US" sz="3600" dirty="0"/>
          </a:p>
        </p:txBody>
      </p:sp>
      <p:sp>
        <p:nvSpPr>
          <p:cNvPr id="19" name="TextBox 18"/>
          <p:cNvSpPr txBox="1"/>
          <p:nvPr/>
        </p:nvSpPr>
        <p:spPr>
          <a:xfrm>
            <a:off x="642910" y="4714884"/>
            <a:ext cx="15311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仔细</a:t>
            </a:r>
            <a:r>
              <a:rPr lang="en-US" altLang="zh-CN" sz="3600" dirty="0" smtClean="0"/>
              <a:t>---</a:t>
            </a:r>
            <a:endParaRPr lang="zh-CN" altLang="en-US" sz="3600" dirty="0"/>
          </a:p>
        </p:txBody>
      </p:sp>
      <p:sp>
        <p:nvSpPr>
          <p:cNvPr id="20" name="TextBox 19"/>
          <p:cNvSpPr txBox="1"/>
          <p:nvPr/>
        </p:nvSpPr>
        <p:spPr>
          <a:xfrm>
            <a:off x="2214546" y="4714884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马虎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14744" y="2786058"/>
            <a:ext cx="15311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美丽</a:t>
            </a:r>
            <a:r>
              <a:rPr lang="en-US" altLang="zh-CN" sz="3600" dirty="0" smtClean="0"/>
              <a:t>---</a:t>
            </a:r>
            <a:endParaRPr lang="zh-CN" altLang="en-US" sz="3600" dirty="0"/>
          </a:p>
        </p:txBody>
      </p:sp>
      <p:sp>
        <p:nvSpPr>
          <p:cNvPr id="25" name="TextBox 24"/>
          <p:cNvSpPr txBox="1"/>
          <p:nvPr/>
        </p:nvSpPr>
        <p:spPr>
          <a:xfrm>
            <a:off x="5072066" y="2786058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漂亮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29124" y="4714884"/>
            <a:ext cx="15311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美丽</a:t>
            </a:r>
            <a:r>
              <a:rPr lang="en-US" altLang="zh-CN" sz="3600" dirty="0" smtClean="0"/>
              <a:t>---</a:t>
            </a:r>
            <a:endParaRPr lang="zh-CN" altLang="en-US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5929322" y="4714884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丑陋</a:t>
            </a: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8" grpId="0"/>
      <p:bldP spid="19" grpId="0"/>
      <p:bldP spid="20" grpId="0"/>
      <p:bldP spid="23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3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" name="同侧圆角矩形 3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5" name="同侧圆角矩形 4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6182" y="1428736"/>
            <a:ext cx="278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词语解释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2357430"/>
            <a:ext cx="5357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茁壮：</a:t>
            </a:r>
            <a:r>
              <a:rPr lang="zh-CN" altLang="en-US" sz="3200" dirty="0" smtClean="0"/>
              <a:t>肥大壮实；成长壮大。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034" y="2928934"/>
            <a:ext cx="82803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引人注目：</a:t>
            </a:r>
            <a:r>
              <a:rPr lang="zh-CN" altLang="en-US" sz="3200" dirty="0" smtClean="0"/>
              <a:t>由于与众不同或明显的特性而引起人的注意。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4143380"/>
            <a:ext cx="8459367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天坛：</a:t>
            </a:r>
            <a:r>
              <a:rPr lang="zh-CN" altLang="en-US" sz="3200" dirty="0" smtClean="0"/>
              <a:t>明清两代帝王用以祭天和祈祷丰年的建</a:t>
            </a:r>
            <a:endParaRPr lang="en-US" altLang="zh-CN" sz="3200" dirty="0" smtClean="0"/>
          </a:p>
          <a:p>
            <a:r>
              <a:rPr lang="zh-CN" altLang="en-US" sz="3200" dirty="0" smtClean="0"/>
              <a:t>筑。在原北京外城的东南部。始建于明永乐十</a:t>
            </a:r>
            <a:endParaRPr lang="en-US" altLang="zh-CN" sz="3200" dirty="0" smtClean="0"/>
          </a:p>
          <a:p>
            <a:r>
              <a:rPr lang="zh-CN" altLang="en-US" sz="3200" dirty="0" smtClean="0"/>
              <a:t>八年</a:t>
            </a:r>
            <a:r>
              <a:rPr lang="en-US" altLang="zh-CN" sz="3200" dirty="0" smtClean="0"/>
              <a:t>(1420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)</a:t>
            </a:r>
            <a:r>
              <a:rPr lang="zh-CN" altLang="en-US" sz="3200" dirty="0" smtClean="0"/>
              <a:t>，总面积为</a:t>
            </a:r>
            <a:r>
              <a:rPr lang="en-US" altLang="zh-CN" sz="3200" dirty="0" smtClean="0"/>
              <a:t>273</a:t>
            </a:r>
            <a:r>
              <a:rPr lang="zh-CN" altLang="en-US" sz="3200" dirty="0" smtClean="0"/>
              <a:t>公顷。主要建筑祈</a:t>
            </a:r>
            <a:endParaRPr lang="en-US" altLang="zh-CN" sz="3200" dirty="0" smtClean="0"/>
          </a:p>
          <a:p>
            <a:r>
              <a:rPr lang="zh-CN" altLang="en-US" sz="3200" dirty="0" smtClean="0"/>
              <a:t>年殿、皇穹宇、圜丘建造在南北纵轴上。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20222" y="185736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00298" y="128586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导入新课</a:t>
            </a:r>
            <a:endParaRPr lang="zh-CN" altLang="en-US" sz="36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428596" y="2285992"/>
            <a:ext cx="421484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1985</a:t>
            </a:r>
            <a:r>
              <a:rPr lang="zh-CN" altLang="en-US" sz="3600" dirty="0" smtClean="0"/>
              <a:t>年的植树节，是个令人难忘的日子。为什么呢</a:t>
            </a:r>
            <a:r>
              <a:rPr lang="en-US" altLang="zh-CN" sz="3600" dirty="0" smtClean="0"/>
              <a:t>?</a:t>
            </a:r>
            <a:r>
              <a:rPr lang="zh-CN" altLang="en-US" sz="3600" dirty="0" smtClean="0"/>
              <a:t>请自由读课文</a:t>
            </a:r>
            <a:r>
              <a:rPr lang="en-US" altLang="zh-CN" sz="3600" dirty="0" smtClean="0"/>
              <a:t>《</a:t>
            </a:r>
            <a:r>
              <a:rPr lang="zh-CN" altLang="en-US" sz="3600" dirty="0" smtClean="0"/>
              <a:t>邓小平爷爷植树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。</a:t>
            </a:r>
            <a:endParaRPr lang="zh-CN" altLang="en-US" sz="36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86314" y="2428868"/>
            <a:ext cx="40957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00034" y="3143248"/>
            <a:ext cx="7715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茁壮的树。因为是邓小平爷爷亲手种下的。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5720" y="2071678"/>
            <a:ext cx="8572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同学们，天坛公园里有一棵怎样的柏树？它还有一个名字，叫“小平树”，你知道为什么吗？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357158" y="3786190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看着这棵柏树，你有哪些问题？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642910" y="4500570"/>
            <a:ext cx="8215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a. </a:t>
            </a:r>
            <a:r>
              <a:rPr lang="zh-CN" altLang="en-US" sz="3200" dirty="0" smtClean="0">
                <a:solidFill>
                  <a:srgbClr val="FF0000"/>
                </a:solidFill>
              </a:rPr>
              <a:t>柏树是什么时候种下的？</a:t>
            </a:r>
            <a:br>
              <a:rPr lang="zh-CN" altLang="en-US" sz="3200" dirty="0" smtClean="0">
                <a:solidFill>
                  <a:srgbClr val="FF0000"/>
                </a:solidFill>
              </a:rPr>
            </a:br>
            <a:r>
              <a:rPr lang="en-US" altLang="zh-CN" sz="3200" dirty="0" smtClean="0">
                <a:solidFill>
                  <a:srgbClr val="FF0000"/>
                </a:solidFill>
              </a:rPr>
              <a:t>b. </a:t>
            </a:r>
            <a:r>
              <a:rPr lang="zh-CN" altLang="en-US" sz="3200" dirty="0" smtClean="0">
                <a:solidFill>
                  <a:srgbClr val="FF0000"/>
                </a:solidFill>
              </a:rPr>
              <a:t>邓小平爷爷是怎样种这棵柏树的？</a:t>
            </a:r>
            <a:br>
              <a:rPr lang="zh-CN" altLang="en-US" sz="3200" dirty="0" smtClean="0">
                <a:solidFill>
                  <a:srgbClr val="FF0000"/>
                </a:solidFill>
              </a:rPr>
            </a:br>
            <a:r>
              <a:rPr lang="en-US" altLang="zh-CN" sz="3200" dirty="0" smtClean="0">
                <a:solidFill>
                  <a:srgbClr val="FF0000"/>
                </a:solidFill>
              </a:rPr>
              <a:t>c. </a:t>
            </a:r>
            <a:r>
              <a:rPr lang="zh-CN" altLang="en-US" sz="3200" dirty="0" smtClean="0">
                <a:solidFill>
                  <a:srgbClr val="FF0000"/>
                </a:solidFill>
              </a:rPr>
              <a:t>邓小平爷爷为什么要种这棵柏树？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9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420222" y="185736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71472" y="2071678"/>
            <a:ext cx="7643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/>
              <a:t>1985</a:t>
            </a:r>
            <a:r>
              <a:rPr lang="zh-CN" altLang="en-US" sz="3600" dirty="0" smtClean="0"/>
              <a:t>年的植树节，邓小平爷爷（                ）地种柏树。</a:t>
            </a:r>
            <a:endParaRPr lang="zh-CN" altLang="en-US" sz="3600" b="1" dirty="0"/>
          </a:p>
        </p:txBody>
      </p:sp>
      <p:sp>
        <p:nvSpPr>
          <p:cNvPr id="11" name="矩形 10"/>
          <p:cNvSpPr/>
          <p:nvPr/>
        </p:nvSpPr>
        <p:spPr>
          <a:xfrm>
            <a:off x="357158" y="3500438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起劲、仔细、认真、一丝不苟、小心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0034" y="4286256"/>
            <a:ext cx="4572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具体是指哪些动作？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714348" y="5143512"/>
            <a:ext cx="66479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挖、挑选、移、填、站在、扶正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28596" y="2285992"/>
            <a:ext cx="43577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邓小平爷爷为什么种树？他是怎么想的？</a:t>
            </a:r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500034" y="3786190"/>
            <a:ext cx="4214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邓小平爷爷热爱祖国，一心为国。绿化</a:t>
            </a:r>
            <a:r>
              <a:rPr lang="zh-CN" altLang="en-US" sz="3200" dirty="0">
                <a:solidFill>
                  <a:srgbClr val="FF0000"/>
                </a:solidFill>
              </a:rPr>
              <a:t>祖国。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86380" y="1285860"/>
            <a:ext cx="2981330" cy="499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14348" y="2214554"/>
            <a:ext cx="507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B50B63"/>
                </a:solidFill>
              </a:rPr>
              <a:t>你最想对邓小平爷爷说什么？</a:t>
            </a:r>
            <a:endParaRPr lang="zh-CN" altLang="en-US" sz="2800" b="1" dirty="0">
              <a:solidFill>
                <a:srgbClr val="B50B63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14414" y="2857496"/>
            <a:ext cx="32147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您太辛苦了。 </a:t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57950" y="2143116"/>
            <a:ext cx="226695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1000100" y="3571876"/>
            <a:ext cx="43577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您把祖国建设得更好，您为我们作出了榜样。 </a:t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概括主题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28596" y="2500306"/>
            <a:ext cx="83582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课文通篇均以优美的文笔记叙了邓小平植树的过程。激发我们保护环境，植树绿化的愿望。</a:t>
            </a:r>
            <a:br>
              <a:rPr lang="zh-CN" altLang="en-US" sz="3600" dirty="0" smtClean="0"/>
            </a:b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拓展提升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015893" y="1268760"/>
            <a:ext cx="464347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本书记叙了小平同志的求学历程、戎马岁月、治国方略、外交风云、情感世界、兴趣爱好</a:t>
            </a:r>
            <a:r>
              <a:rPr lang="en-US" altLang="zh-CN" sz="3200" dirty="0" smtClean="0"/>
              <a:t>……</a:t>
            </a:r>
            <a:r>
              <a:rPr lang="zh-CN" altLang="en-US" sz="3200" dirty="0" smtClean="0"/>
              <a:t>从中可以了解他崇高的品格风范、他的辉煌业绩、他睿智的思想。让我们一起缅怀伟人。</a:t>
            </a:r>
            <a:endParaRPr lang="zh-CN" altLang="en-US" sz="32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00100" y="2285992"/>
            <a:ext cx="2457625" cy="3957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28728" y="1071546"/>
            <a:ext cx="614366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6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13 </a:t>
            </a:r>
            <a:r>
              <a:rPr lang="zh-CN" altLang="en-US" sz="6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邓小平植树</a:t>
            </a:r>
            <a:endParaRPr lang="zh-CN" altLang="en-US" sz="66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14414" y="2357430"/>
            <a:ext cx="6835417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图解结构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500430" y="1857364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邓小平植树</a:t>
            </a:r>
            <a:endParaRPr lang="zh-CN" alt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2357422" y="2714620"/>
            <a:ext cx="26597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1985</a:t>
            </a:r>
            <a:r>
              <a:rPr lang="zh-CN" altLang="en-US" sz="3200" dirty="0" smtClean="0"/>
              <a:t>年植树节</a:t>
            </a:r>
            <a:endParaRPr lang="en-US" altLang="zh-CN" sz="32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5500694" y="3429000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植树绿化</a:t>
            </a:r>
            <a:endParaRPr lang="en-US" altLang="zh-CN" sz="3600" dirty="0" smtClean="0"/>
          </a:p>
          <a:p>
            <a:r>
              <a:rPr lang="zh-CN" altLang="en-US" sz="3600" dirty="0" smtClean="0"/>
              <a:t>保护环境</a:t>
            </a:r>
            <a:endParaRPr lang="zh-CN" altLang="en-US" sz="3600" dirty="0"/>
          </a:p>
        </p:txBody>
      </p:sp>
      <p:sp>
        <p:nvSpPr>
          <p:cNvPr id="9" name="左大括号 8"/>
          <p:cNvSpPr/>
          <p:nvPr/>
        </p:nvSpPr>
        <p:spPr>
          <a:xfrm flipH="1">
            <a:off x="5072066" y="3000372"/>
            <a:ext cx="214314" cy="214314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71802" y="3357562"/>
            <a:ext cx="18573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布满汗珠</a:t>
            </a:r>
            <a:endParaRPr lang="en-US" altLang="zh-CN" sz="2800" dirty="0" smtClean="0"/>
          </a:p>
          <a:p>
            <a:r>
              <a:rPr lang="zh-CN" altLang="en-US" sz="2800" dirty="0" smtClean="0"/>
              <a:t>不肯休息</a:t>
            </a:r>
            <a:endParaRPr lang="en-US" altLang="zh-CN" sz="2800" dirty="0" smtClean="0"/>
          </a:p>
        </p:txBody>
      </p:sp>
      <p:sp>
        <p:nvSpPr>
          <p:cNvPr id="13" name="矩形 12"/>
          <p:cNvSpPr/>
          <p:nvPr/>
        </p:nvSpPr>
        <p:spPr>
          <a:xfrm>
            <a:off x="3000364" y="485776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美丽的风景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随堂练习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42910" y="1928802"/>
            <a:ext cx="4470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1.</a:t>
            </a:r>
            <a:r>
              <a:rPr lang="zh-CN" altLang="en-US" sz="3600" dirty="0" smtClean="0"/>
              <a:t>看拼音</a:t>
            </a:r>
            <a:r>
              <a:rPr lang="zh-CN" altLang="en-US" sz="3600" smtClean="0"/>
              <a:t>，写词语。</a:t>
            </a:r>
            <a:endParaRPr lang="zh-CN" altLang="en-US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928662" y="3357562"/>
            <a:ext cx="17363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植      树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86182" y="3429000"/>
            <a:ext cx="16321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天     坛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00826" y="3357562"/>
            <a:ext cx="16321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汗     珠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85852" y="4929198"/>
            <a:ext cx="18405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茁       壮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pic>
        <p:nvPicPr>
          <p:cNvPr id="4098" name="Picture 2" descr="http://www.taopic.com/uploads/allimg/110816/22-110Q60935172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43834" y="928670"/>
            <a:ext cx="1243322" cy="1023912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4786314" y="4857760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令    人    难      忘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5786" y="3000372"/>
            <a:ext cx="79296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 smtClean="0">
                <a:solidFill>
                  <a:srgbClr val="7030A0"/>
                </a:solidFill>
              </a:rPr>
              <a:t>zhí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     </a:t>
            </a:r>
            <a:r>
              <a:rPr lang="en-US" altLang="zh-CN" sz="3600" b="1" dirty="0" err="1" smtClean="0">
                <a:solidFill>
                  <a:srgbClr val="7030A0"/>
                </a:solidFill>
              </a:rPr>
              <a:t>shù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      </a:t>
            </a:r>
            <a:r>
              <a:rPr lang="en-US" altLang="zh-CN" sz="3600" b="1" dirty="0" err="1" smtClean="0">
                <a:solidFill>
                  <a:srgbClr val="7030A0"/>
                </a:solidFill>
              </a:rPr>
              <a:t>tiān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     </a:t>
            </a:r>
            <a:r>
              <a:rPr lang="en-US" altLang="zh-CN" sz="3600" b="1" dirty="0" err="1" smtClean="0">
                <a:solidFill>
                  <a:srgbClr val="7030A0"/>
                </a:solidFill>
              </a:rPr>
              <a:t>tán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      </a:t>
            </a:r>
            <a:r>
              <a:rPr lang="en-US" altLang="zh-CN" sz="3600" b="1" dirty="0" err="1" smtClean="0">
                <a:solidFill>
                  <a:srgbClr val="7030A0"/>
                </a:solidFill>
              </a:rPr>
              <a:t>hàn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   </a:t>
            </a:r>
            <a:r>
              <a:rPr lang="en-US" altLang="zh-CN" sz="3600" b="1" dirty="0" err="1" smtClean="0">
                <a:solidFill>
                  <a:srgbClr val="7030A0"/>
                </a:solidFill>
              </a:rPr>
              <a:t>zhū</a:t>
            </a:r>
            <a:endParaRPr lang="en-US" altLang="zh-CN" sz="3600" b="1" dirty="0" smtClean="0">
              <a:solidFill>
                <a:srgbClr val="7030A0"/>
              </a:solidFill>
            </a:endParaRPr>
          </a:p>
          <a:p>
            <a:endParaRPr lang="en-US" altLang="zh-CN" sz="3600" b="1" dirty="0" smtClean="0">
              <a:solidFill>
                <a:srgbClr val="7030A0"/>
              </a:solidFill>
            </a:endParaRPr>
          </a:p>
          <a:p>
            <a:r>
              <a:rPr lang="en-US" altLang="zh-CN" sz="3600" b="1" dirty="0" err="1" smtClean="0">
                <a:solidFill>
                  <a:srgbClr val="7030A0"/>
                </a:solidFill>
              </a:rPr>
              <a:t>zhuó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   </a:t>
            </a:r>
            <a:r>
              <a:rPr lang="en-US" altLang="zh-CN" sz="3600" b="1" dirty="0" err="1" smtClean="0">
                <a:solidFill>
                  <a:srgbClr val="7030A0"/>
                </a:solidFill>
              </a:rPr>
              <a:t>zhuàng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      </a:t>
            </a:r>
            <a:r>
              <a:rPr lang="en-US" altLang="zh-CN" sz="3600" b="1" dirty="0" err="1" smtClean="0">
                <a:solidFill>
                  <a:srgbClr val="7030A0"/>
                </a:solidFill>
              </a:rPr>
              <a:t>lìng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 </a:t>
            </a:r>
            <a:r>
              <a:rPr lang="en-US" altLang="zh-CN" sz="3600" b="1" dirty="0" err="1" smtClean="0">
                <a:solidFill>
                  <a:srgbClr val="7030A0"/>
                </a:solidFill>
              </a:rPr>
              <a:t>rén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 </a:t>
            </a:r>
            <a:r>
              <a:rPr lang="en-US" altLang="zh-CN" sz="3600" b="1" dirty="0" err="1" smtClean="0">
                <a:solidFill>
                  <a:srgbClr val="7030A0"/>
                </a:solidFill>
              </a:rPr>
              <a:t>nán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   </a:t>
            </a:r>
            <a:r>
              <a:rPr lang="en-US" altLang="zh-CN" sz="3600" b="1" dirty="0" err="1" smtClean="0">
                <a:solidFill>
                  <a:srgbClr val="7030A0"/>
                </a:solidFill>
              </a:rPr>
              <a:t>wàng</a:t>
            </a:r>
            <a:endParaRPr lang="en-US" altLang="zh-CN" sz="3600" b="1" dirty="0" smtClean="0">
              <a:solidFill>
                <a:srgbClr val="7030A0"/>
              </a:solidFill>
            </a:endParaRPr>
          </a:p>
          <a:p>
            <a:endParaRPr lang="en-US" altLang="zh-CN" sz="3600" b="1" dirty="0" smtClean="0">
              <a:solidFill>
                <a:srgbClr val="7030A0"/>
              </a:solidFill>
            </a:endParaRPr>
          </a:p>
          <a:p>
            <a:endParaRPr lang="zh-CN" altLang="en-US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8" grpId="0"/>
      <p:bldP spid="19" grpId="0"/>
      <p:bldP spid="23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随堂练习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928662" y="2071678"/>
            <a:ext cx="271464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2.</a:t>
            </a:r>
            <a:r>
              <a:rPr lang="zh-CN" altLang="en-US" sz="3600" dirty="0" smtClean="0"/>
              <a:t>补充词语。</a:t>
            </a:r>
            <a:endParaRPr lang="zh-CN" altLang="en-US" sz="3600" dirty="0"/>
          </a:p>
        </p:txBody>
      </p:sp>
      <p:pic>
        <p:nvPicPr>
          <p:cNvPr id="3074" name="Picture 2" descr="http://www.6xiu.com/d/file/vector/uploadphotos/vector/dongzhiwu/j09/big/1465_BAI030054.jpg"/>
          <p:cNvPicPr>
            <a:picLocks noChangeAspect="1" noChangeArrowheads="1"/>
          </p:cNvPicPr>
          <p:nvPr/>
        </p:nvPicPr>
        <p:blipFill>
          <a:blip r:embed="rId1"/>
          <a:srcRect b="3172"/>
          <a:stretch>
            <a:fillRect/>
          </a:stretch>
        </p:blipFill>
        <p:spPr bwMode="auto">
          <a:xfrm>
            <a:off x="6929423" y="4143380"/>
            <a:ext cx="2214577" cy="1706282"/>
          </a:xfrm>
          <a:prstGeom prst="rect">
            <a:avLst/>
          </a:prstGeom>
          <a:noFill/>
        </p:spPr>
      </p:pic>
      <p:sp>
        <p:nvSpPr>
          <p:cNvPr id="16" name="矩形 15"/>
          <p:cNvSpPr/>
          <p:nvPr/>
        </p:nvSpPr>
        <p:spPr>
          <a:xfrm>
            <a:off x="1000100" y="2786058"/>
            <a:ext cx="47149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（                ）的日子</a:t>
            </a:r>
            <a:endParaRPr lang="en-US" altLang="zh-CN" sz="3600" b="1" dirty="0" smtClean="0">
              <a:solidFill>
                <a:srgbClr val="7030A0"/>
              </a:solidFill>
            </a:endParaRPr>
          </a:p>
          <a:p>
            <a:r>
              <a:rPr lang="zh-CN" altLang="en-US" sz="3600" b="1" dirty="0" smtClean="0">
                <a:solidFill>
                  <a:srgbClr val="7030A0"/>
                </a:solidFill>
              </a:rPr>
              <a:t>（                ）的笑容</a:t>
            </a:r>
            <a:endParaRPr lang="en-US" altLang="zh-CN" sz="3600" b="1" dirty="0" smtClean="0">
              <a:solidFill>
                <a:srgbClr val="7030A0"/>
              </a:solidFill>
            </a:endParaRPr>
          </a:p>
          <a:p>
            <a:r>
              <a:rPr lang="zh-CN" altLang="en-US" sz="3600" b="1" dirty="0" smtClean="0">
                <a:solidFill>
                  <a:srgbClr val="7030A0"/>
                </a:solidFill>
              </a:rPr>
              <a:t>（                ）的风景</a:t>
            </a:r>
            <a:endParaRPr lang="en-US" altLang="zh-CN" sz="3600" b="1" dirty="0" smtClean="0">
              <a:solidFill>
                <a:srgbClr val="7030A0"/>
              </a:solidFill>
            </a:endParaRPr>
          </a:p>
          <a:p>
            <a:r>
              <a:rPr lang="zh-CN" altLang="en-US" sz="3600" b="1" dirty="0" smtClean="0">
                <a:solidFill>
                  <a:srgbClr val="7030A0"/>
                </a:solidFill>
              </a:rPr>
              <a:t>（                ）的柏树苗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43042" y="2714620"/>
            <a:ext cx="1500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难忘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14480" y="3357562"/>
            <a:ext cx="1500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满意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3042" y="4000504"/>
            <a:ext cx="1500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美丽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14480" y="4572008"/>
            <a:ext cx="1500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茁壮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  <p:bldP spid="10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作业布置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714348" y="2071678"/>
            <a:ext cx="67866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1</a:t>
            </a:r>
            <a:r>
              <a:rPr lang="zh-CN" altLang="en-US" sz="3600" dirty="0" smtClean="0">
                <a:latin typeface="+mn-ea"/>
              </a:rPr>
              <a:t>．默写本课的生字。</a:t>
            </a:r>
            <a:br>
              <a:rPr lang="zh-CN" altLang="en-US" sz="3600" dirty="0" smtClean="0">
                <a:latin typeface="+mn-ea"/>
              </a:rPr>
            </a:br>
            <a:r>
              <a:rPr lang="en-US" altLang="zh-CN" sz="3600" dirty="0" smtClean="0">
                <a:latin typeface="+mn-ea"/>
              </a:rPr>
              <a:t>2</a:t>
            </a:r>
            <a:r>
              <a:rPr lang="zh-CN" altLang="en-US" sz="3600" dirty="0" smtClean="0">
                <a:latin typeface="+mn-ea"/>
              </a:rPr>
              <a:t>．有感情地朗读课文。</a:t>
            </a:r>
            <a:endParaRPr lang="zh-CN" altLang="en-US" sz="3600" dirty="0">
              <a:latin typeface="+mn-ea"/>
            </a:endParaRPr>
          </a:p>
        </p:txBody>
      </p:sp>
      <p:pic>
        <p:nvPicPr>
          <p:cNvPr id="2050" name="Picture 2" descr="http://img1.juimg.com/160405/330817-16040515455911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3699322"/>
            <a:ext cx="4456189" cy="2580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420888"/>
            <a:ext cx="5588681" cy="390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dell\Desktop\图片1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36" y="500042"/>
            <a:ext cx="6322436" cy="31069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71116" y="1052736"/>
            <a:ext cx="2256668" cy="643016"/>
            <a:chOff x="489783" y="1720168"/>
            <a:chExt cx="2256668" cy="643016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489783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674403" y="1720168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itchFamily="2" charset="-122"/>
                  <a:ea typeface="华文新魏" pitchFamily="2" charset="-122"/>
                  <a:cs typeface="黑体" panose="02010609060101010101" charset="-122"/>
                </a:rPr>
                <a:t>资料宝袋</a:t>
              </a: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303127" y="1979626"/>
            <a:ext cx="54292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邓小平（</a:t>
            </a:r>
            <a:r>
              <a:rPr lang="en-US" altLang="zh-CN" sz="2800" dirty="0" smtClean="0"/>
              <a:t>1904</a:t>
            </a:r>
            <a:r>
              <a:rPr lang="zh-CN" altLang="en-US" sz="2800" dirty="0" smtClean="0"/>
              <a:t>－</a:t>
            </a:r>
            <a:r>
              <a:rPr lang="en-US" altLang="zh-CN" sz="2800" dirty="0" smtClean="0">
                <a:hlinkClick r:id="rId1"/>
              </a:rPr>
              <a:t>1997</a:t>
            </a:r>
            <a:r>
              <a:rPr lang="zh-CN" altLang="en-US" sz="2800" dirty="0" smtClean="0"/>
              <a:t>），生于</a:t>
            </a:r>
            <a:r>
              <a:rPr lang="zh-CN" altLang="en-US" sz="2800" dirty="0" smtClean="0">
                <a:hlinkClick r:id="rId2"/>
              </a:rPr>
              <a:t>四川省广安</a:t>
            </a:r>
            <a:r>
              <a:rPr lang="zh-CN" altLang="en-US" sz="2800" dirty="0" smtClean="0"/>
              <a:t>县协兴乡牌坊村，马克思主义者，无产阶级革命家、政治家、</a:t>
            </a:r>
            <a:r>
              <a:rPr lang="zh-CN" altLang="en-US" sz="2800" dirty="0" smtClean="0">
                <a:hlinkClick r:id="rId3"/>
              </a:rPr>
              <a:t>军事家</a:t>
            </a:r>
            <a:r>
              <a:rPr lang="zh-CN" altLang="en-US" sz="2800" dirty="0" smtClean="0"/>
              <a:t>、</a:t>
            </a:r>
            <a:r>
              <a:rPr lang="zh-CN" altLang="en-US" sz="2800" dirty="0" smtClean="0">
                <a:hlinkClick r:id="rId4"/>
              </a:rPr>
              <a:t>外交家</a:t>
            </a:r>
            <a:r>
              <a:rPr lang="zh-CN" altLang="en-US" sz="2800" dirty="0" smtClean="0"/>
              <a:t>，同时也是</a:t>
            </a:r>
            <a:r>
              <a:rPr lang="zh-CN" altLang="en-US" sz="2800" dirty="0" smtClean="0">
                <a:hlinkClick r:id="rId5"/>
              </a:rPr>
              <a:t>中国人民解放军</a:t>
            </a:r>
            <a:r>
              <a:rPr lang="zh-CN" altLang="en-US" sz="2800" dirty="0" smtClean="0"/>
              <a:t>、中华人民共和国的主要领导人之一。他是中国社会主义改革开放和现代化建设的总设计师，创立了邓小平理论。</a:t>
            </a:r>
            <a:endParaRPr lang="zh-CN" altLang="en-US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2357430"/>
            <a:ext cx="2609853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预习检查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924812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28596" y="2285992"/>
            <a:ext cx="8494633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1.</a:t>
            </a:r>
            <a:r>
              <a:rPr lang="zh-CN" altLang="en-US" sz="3600" dirty="0" smtClean="0"/>
              <a:t>认识</a:t>
            </a:r>
            <a:r>
              <a:rPr lang="en-US" altLang="zh-CN" sz="3600" dirty="0" smtClean="0"/>
              <a:t>14</a:t>
            </a:r>
            <a:r>
              <a:rPr lang="zh-CN" altLang="en-US" sz="3600" dirty="0" smtClean="0"/>
              <a:t>个生字，会写</a:t>
            </a:r>
            <a:r>
              <a:rPr lang="en-US" altLang="zh-CN" sz="3600" dirty="0" smtClean="0"/>
              <a:t>9</a:t>
            </a:r>
            <a:r>
              <a:rPr lang="zh-CN" altLang="en-US" sz="3600" dirty="0" smtClean="0"/>
              <a:t>个生字。正确</a:t>
            </a:r>
            <a:endParaRPr lang="en-US" altLang="zh-CN" sz="3600" dirty="0" smtClean="0"/>
          </a:p>
          <a:p>
            <a:r>
              <a:rPr lang="zh-CN" altLang="en-US" sz="3600" dirty="0" smtClean="0"/>
              <a:t>读写“高龄、手握、树坑、额头、布满、</a:t>
            </a:r>
            <a:endParaRPr lang="en-US" altLang="zh-CN" sz="3600" dirty="0" smtClean="0"/>
          </a:p>
          <a:p>
            <a:r>
              <a:rPr lang="zh-CN" altLang="en-US" sz="3600" dirty="0" smtClean="0"/>
              <a:t>挖好、柏树、退后、引人注目、植树、</a:t>
            </a:r>
            <a:endParaRPr lang="en-US" altLang="zh-CN" sz="3600" dirty="0" smtClean="0"/>
          </a:p>
          <a:p>
            <a:r>
              <a:rPr lang="zh-CN" altLang="en-US" sz="3600" dirty="0" smtClean="0"/>
              <a:t>天坛、汗珠、茁壮、连声、令人难忘”等</a:t>
            </a:r>
            <a:endParaRPr lang="en-US" altLang="zh-CN" sz="3600" dirty="0" smtClean="0"/>
          </a:p>
          <a:p>
            <a:r>
              <a:rPr lang="zh-CN" altLang="en-US" sz="3600" dirty="0" smtClean="0"/>
              <a:t>词语。</a:t>
            </a:r>
            <a:endParaRPr lang="en-US" altLang="zh-CN" sz="3600" dirty="0" smtClean="0">
              <a:latin typeface="+mn-ea"/>
            </a:endParaRPr>
          </a:p>
          <a:p>
            <a:r>
              <a:rPr lang="en-US" altLang="zh-CN" sz="3600" dirty="0" smtClean="0"/>
              <a:t>2.</a:t>
            </a:r>
            <a:r>
              <a:rPr lang="zh-CN" altLang="en-US" sz="3600" dirty="0" smtClean="0"/>
              <a:t>正确、流利、有感情地朗读课文。</a:t>
            </a:r>
            <a:endParaRPr lang="zh-CN" altLang="en-US" sz="3600" dirty="0" smtClean="0"/>
          </a:p>
        </p:txBody>
      </p:sp>
      <p:sp>
        <p:nvSpPr>
          <p:cNvPr id="22530" name="AutoShape 2" descr="http://img02.tooopen.com/images/20140225/sy_55651111744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532" name="AutoShape 4" descr="http://img02.tooopen.com/images/20140225/sy_55651111744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3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" name="同侧圆角矩形 3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5" name="同侧圆角矩形 4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43240" y="2928934"/>
            <a:ext cx="378621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邓 令 坛 龄 引 握 挖 坑 额 布 茁 柏 填 退</a:t>
            </a:r>
            <a:endParaRPr lang="zh-CN" altLang="en-US" sz="4400" b="1" dirty="0"/>
          </a:p>
        </p:txBody>
      </p:sp>
      <p:grpSp>
        <p:nvGrpSpPr>
          <p:cNvPr id="11" name="组合 10"/>
          <p:cNvGrpSpPr/>
          <p:nvPr/>
        </p:nvGrpSpPr>
        <p:grpSpPr>
          <a:xfrm>
            <a:off x="928662" y="2214554"/>
            <a:ext cx="6643734" cy="3416738"/>
            <a:chOff x="928662" y="2214554"/>
            <a:chExt cx="6643734" cy="3416738"/>
          </a:xfrm>
        </p:grpSpPr>
        <p:sp>
          <p:nvSpPr>
            <p:cNvPr id="7" name="矩形 6"/>
            <p:cNvSpPr/>
            <p:nvPr/>
          </p:nvSpPr>
          <p:spPr>
            <a:xfrm>
              <a:off x="1928794" y="2214554"/>
              <a:ext cx="5643602" cy="335758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506" name="Picture 2" descr="http://pica.nipic.com/2007-12-19/20071219213358833_2.jpg"/>
            <p:cNvPicPr>
              <a:picLocks noChangeAspect="1" noChangeArrowheads="1"/>
            </p:cNvPicPr>
            <p:nvPr/>
          </p:nvPicPr>
          <p:blipFill>
            <a:blip r:embed="rId1"/>
            <a:srcRect t="37007" r="74495"/>
            <a:stretch>
              <a:fillRect/>
            </a:stretch>
          </p:blipFill>
          <p:spPr bwMode="auto">
            <a:xfrm>
              <a:off x="928662" y="3277695"/>
              <a:ext cx="2222484" cy="2353597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1142976" y="2071678"/>
            <a:ext cx="1143808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err="1" smtClean="0">
                <a:latin typeface="Calibri" panose="020F0502020204030204" pitchFamily="34" charset="0"/>
              </a:rPr>
              <a:t>zhí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3" name="TextBox 26"/>
          <p:cNvSpPr txBox="1">
            <a:spLocks noChangeArrowheads="1"/>
          </p:cNvSpPr>
          <p:nvPr/>
        </p:nvSpPr>
        <p:spPr bwMode="auto">
          <a:xfrm>
            <a:off x="2643174" y="3214686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：种植   栽植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5776" y="2276872"/>
            <a:ext cx="3730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 栽种。</a:t>
            </a:r>
            <a:endParaRPr lang="zh-CN" altLang="en-US" sz="3600" dirty="0"/>
          </a:p>
        </p:txBody>
      </p:sp>
      <p:grpSp>
        <p:nvGrpSpPr>
          <p:cNvPr id="21" name="组合 20"/>
          <p:cNvGrpSpPr/>
          <p:nvPr/>
        </p:nvGrpSpPr>
        <p:grpSpPr>
          <a:xfrm>
            <a:off x="1357290" y="2857496"/>
            <a:ext cx="1071570" cy="1071570"/>
            <a:chOff x="-2214610" y="714356"/>
            <a:chExt cx="1785950" cy="1643868"/>
          </a:xfrm>
        </p:grpSpPr>
        <p:sp>
          <p:nvSpPr>
            <p:cNvPr id="16" name="矩形 15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6" idx="1"/>
              <a:endCxn id="16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6" idx="0"/>
              <a:endCxn id="16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1428728" y="2857496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植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86182" y="1428736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4"/>
          <p:cNvSpPr txBox="1">
            <a:spLocks noChangeArrowheads="1"/>
          </p:cNvSpPr>
          <p:nvPr/>
        </p:nvSpPr>
        <p:spPr bwMode="auto">
          <a:xfrm>
            <a:off x="1071538" y="4143380"/>
            <a:ext cx="1500198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altLang="zh-CN" sz="5400" dirty="0" err="1" smtClean="0">
                <a:latin typeface="Calibri" panose="020F0502020204030204" pitchFamily="34" charset="0"/>
              </a:rPr>
              <a:t>lìng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9" name="TextBox 26"/>
          <p:cNvSpPr txBox="1">
            <a:spLocks noChangeArrowheads="1"/>
          </p:cNvSpPr>
          <p:nvPr/>
        </p:nvSpPr>
        <p:spPr bwMode="auto">
          <a:xfrm>
            <a:off x="2643974" y="5369226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：命令    法令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56576" y="4431412"/>
            <a:ext cx="6230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字义：使，使得。</a:t>
            </a:r>
            <a:endParaRPr lang="zh-CN" altLang="en-US" sz="3600" dirty="0"/>
          </a:p>
        </p:txBody>
      </p:sp>
      <p:grpSp>
        <p:nvGrpSpPr>
          <p:cNvPr id="24" name="组合 23"/>
          <p:cNvGrpSpPr/>
          <p:nvPr/>
        </p:nvGrpSpPr>
        <p:grpSpPr>
          <a:xfrm>
            <a:off x="1358090" y="5012036"/>
            <a:ext cx="1071570" cy="1071570"/>
            <a:chOff x="-2214610" y="714356"/>
            <a:chExt cx="1785950" cy="1643868"/>
          </a:xfrm>
        </p:grpSpPr>
        <p:sp>
          <p:nvSpPr>
            <p:cNvPr id="25" name="矩形 2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5" idx="0"/>
              <a:endCxn id="2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1428728" y="5072074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令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1" grpId="0"/>
      <p:bldP spid="17" grpId="0"/>
      <p:bldP spid="19" grpId="0"/>
      <p:bldP spid="23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857224" y="2071678"/>
            <a:ext cx="1572436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sz="5400" dirty="0" err="1" smtClean="0"/>
              <a:t>nán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3" name="TextBox 26"/>
          <p:cNvSpPr txBox="1">
            <a:spLocks noChangeArrowheads="1"/>
          </p:cNvSpPr>
          <p:nvPr/>
        </p:nvSpPr>
        <p:spPr bwMode="auto">
          <a:xfrm>
            <a:off x="2643174" y="3214686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：难处    难点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5776" y="2276872"/>
            <a:ext cx="6159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字义：不容易，做起来费事。</a:t>
            </a:r>
            <a:endParaRPr lang="zh-CN" altLang="en-US" sz="3600" dirty="0"/>
          </a:p>
        </p:txBody>
      </p:sp>
      <p:grpSp>
        <p:nvGrpSpPr>
          <p:cNvPr id="3" name="组合 20"/>
          <p:cNvGrpSpPr/>
          <p:nvPr/>
        </p:nvGrpSpPr>
        <p:grpSpPr>
          <a:xfrm>
            <a:off x="1357290" y="2857496"/>
            <a:ext cx="1071570" cy="1071570"/>
            <a:chOff x="-2214610" y="714356"/>
            <a:chExt cx="1785950" cy="1643868"/>
          </a:xfrm>
        </p:grpSpPr>
        <p:sp>
          <p:nvSpPr>
            <p:cNvPr id="16" name="矩形 15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6" idx="1"/>
              <a:endCxn id="16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6" idx="0"/>
              <a:endCxn id="16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1428728" y="2857496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难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86182" y="1428736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4"/>
          <p:cNvSpPr txBox="1">
            <a:spLocks noChangeArrowheads="1"/>
          </p:cNvSpPr>
          <p:nvPr/>
        </p:nvSpPr>
        <p:spPr bwMode="auto">
          <a:xfrm>
            <a:off x="928662" y="4143380"/>
            <a:ext cx="164307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sz="5400" dirty="0" err="1" smtClean="0"/>
              <a:t>tán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9" name="TextBox 26"/>
          <p:cNvSpPr txBox="1">
            <a:spLocks noChangeArrowheads="1"/>
          </p:cNvSpPr>
          <p:nvPr/>
        </p:nvSpPr>
        <p:spPr bwMode="auto">
          <a:xfrm>
            <a:off x="2643974" y="5369226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：花坛    天坛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56576" y="4431412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字义：用土堆成的平台</a:t>
            </a:r>
            <a:endParaRPr lang="zh-CN" altLang="en-US" sz="3600" dirty="0"/>
          </a:p>
        </p:txBody>
      </p:sp>
      <p:grpSp>
        <p:nvGrpSpPr>
          <p:cNvPr id="4" name="组合 23"/>
          <p:cNvGrpSpPr/>
          <p:nvPr/>
        </p:nvGrpSpPr>
        <p:grpSpPr>
          <a:xfrm>
            <a:off x="1358090" y="5012036"/>
            <a:ext cx="1071570" cy="1071570"/>
            <a:chOff x="-2214610" y="714356"/>
            <a:chExt cx="1785950" cy="1643868"/>
          </a:xfrm>
        </p:grpSpPr>
        <p:sp>
          <p:nvSpPr>
            <p:cNvPr id="25" name="矩形 2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5" idx="0"/>
              <a:endCxn id="2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1428728" y="5072074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坛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1" grpId="0"/>
      <p:bldP spid="17" grpId="0"/>
      <p:bldP spid="19" grpId="0"/>
      <p:bldP spid="23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1000100" y="2000240"/>
            <a:ext cx="142956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sz="5400" dirty="0" err="1" smtClean="0"/>
              <a:t>bù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3" name="TextBox 26"/>
          <p:cNvSpPr txBox="1">
            <a:spLocks noChangeArrowheads="1"/>
          </p:cNvSpPr>
          <p:nvPr/>
        </p:nvSpPr>
        <p:spPr bwMode="auto">
          <a:xfrm>
            <a:off x="2643174" y="3214686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：布置    布满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5776" y="2276872"/>
            <a:ext cx="4016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字义：散布，分布。</a:t>
            </a:r>
            <a:endParaRPr lang="zh-CN" altLang="en-US" sz="3600" dirty="0"/>
          </a:p>
        </p:txBody>
      </p:sp>
      <p:grpSp>
        <p:nvGrpSpPr>
          <p:cNvPr id="3" name="组合 20"/>
          <p:cNvGrpSpPr/>
          <p:nvPr/>
        </p:nvGrpSpPr>
        <p:grpSpPr>
          <a:xfrm>
            <a:off x="1357290" y="2857496"/>
            <a:ext cx="1071570" cy="1071570"/>
            <a:chOff x="-2214610" y="714356"/>
            <a:chExt cx="1785950" cy="1643868"/>
          </a:xfrm>
        </p:grpSpPr>
        <p:sp>
          <p:nvSpPr>
            <p:cNvPr id="16" name="矩形 15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6" idx="1"/>
              <a:endCxn id="16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6" idx="0"/>
              <a:endCxn id="16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1428728" y="2857496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布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86182" y="1428736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4"/>
          <p:cNvSpPr txBox="1">
            <a:spLocks noChangeArrowheads="1"/>
          </p:cNvSpPr>
          <p:nvPr/>
        </p:nvSpPr>
        <p:spPr bwMode="auto">
          <a:xfrm>
            <a:off x="857224" y="4000504"/>
            <a:ext cx="1500198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sz="5400" dirty="0" err="1" smtClean="0"/>
              <a:t>hàn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9" name="TextBox 26"/>
          <p:cNvSpPr txBox="1">
            <a:spLocks noChangeArrowheads="1"/>
          </p:cNvSpPr>
          <p:nvPr/>
        </p:nvSpPr>
        <p:spPr bwMode="auto">
          <a:xfrm>
            <a:off x="2643174" y="5500702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：汗水    出汗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56576" y="4431412"/>
            <a:ext cx="62302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字义：由身体的毛孔排泄出来的液体。</a:t>
            </a:r>
            <a:endParaRPr lang="zh-CN" altLang="en-US" sz="3600" dirty="0"/>
          </a:p>
        </p:txBody>
      </p:sp>
      <p:grpSp>
        <p:nvGrpSpPr>
          <p:cNvPr id="4" name="组合 23"/>
          <p:cNvGrpSpPr/>
          <p:nvPr/>
        </p:nvGrpSpPr>
        <p:grpSpPr>
          <a:xfrm>
            <a:off x="1358090" y="5012036"/>
            <a:ext cx="1071570" cy="1071570"/>
            <a:chOff x="-2214610" y="714356"/>
            <a:chExt cx="1785950" cy="1643868"/>
          </a:xfrm>
        </p:grpSpPr>
        <p:sp>
          <p:nvSpPr>
            <p:cNvPr id="25" name="矩形 2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5" idx="0"/>
              <a:endCxn id="2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1428728" y="5072074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汗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1" grpId="0"/>
      <p:bldP spid="17" grpId="0"/>
      <p:bldP spid="19" grpId="0"/>
      <p:bldP spid="23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999623" y="1988857"/>
            <a:ext cx="178595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sz="5400" dirty="0" err="1" smtClean="0"/>
              <a:t>zhuó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3" name="TextBox 26"/>
          <p:cNvSpPr txBox="1">
            <a:spLocks noChangeArrowheads="1"/>
          </p:cNvSpPr>
          <p:nvPr/>
        </p:nvSpPr>
        <p:spPr bwMode="auto">
          <a:xfrm>
            <a:off x="2643174" y="3214686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：茁壮   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55776" y="2276872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字义：壮盛，壮健。</a:t>
            </a:r>
            <a:endParaRPr lang="zh-CN" altLang="en-US" sz="3600" dirty="0"/>
          </a:p>
        </p:txBody>
      </p:sp>
      <p:grpSp>
        <p:nvGrpSpPr>
          <p:cNvPr id="3" name="组合 20"/>
          <p:cNvGrpSpPr/>
          <p:nvPr/>
        </p:nvGrpSpPr>
        <p:grpSpPr>
          <a:xfrm>
            <a:off x="1357290" y="2857496"/>
            <a:ext cx="1071570" cy="1071570"/>
            <a:chOff x="-2214610" y="714356"/>
            <a:chExt cx="1785950" cy="1643868"/>
          </a:xfrm>
        </p:grpSpPr>
        <p:sp>
          <p:nvSpPr>
            <p:cNvPr id="16" name="矩形 15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6" idx="1"/>
              <a:endCxn id="16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6" idx="0"/>
              <a:endCxn id="16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1428728" y="2857496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茁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86182" y="1428736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我会写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4"/>
          <p:cNvSpPr txBox="1">
            <a:spLocks noChangeArrowheads="1"/>
          </p:cNvSpPr>
          <p:nvPr/>
        </p:nvSpPr>
        <p:spPr bwMode="auto">
          <a:xfrm>
            <a:off x="928662" y="4000504"/>
            <a:ext cx="142876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latin typeface="Calibri" panose="020F0502020204030204" pitchFamily="34" charset="0"/>
              </a:rPr>
              <a:t> </a:t>
            </a:r>
            <a:r>
              <a:rPr lang="en-US" sz="5400" dirty="0" err="1" smtClean="0"/>
              <a:t>tuì</a:t>
            </a:r>
            <a:endParaRPr lang="en-US" altLang="zh-CN" sz="5400" b="0" dirty="0">
              <a:latin typeface="Calibri" panose="020F0502020204030204" pitchFamily="34" charset="0"/>
            </a:endParaRPr>
          </a:p>
        </p:txBody>
      </p:sp>
      <p:sp>
        <p:nvSpPr>
          <p:cNvPr id="19" name="TextBox 26"/>
          <p:cNvSpPr txBox="1">
            <a:spLocks noChangeArrowheads="1"/>
          </p:cNvSpPr>
          <p:nvPr/>
        </p:nvSpPr>
        <p:spPr bwMode="auto">
          <a:xfrm>
            <a:off x="2643974" y="5369226"/>
            <a:ext cx="44640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组词</a:t>
            </a:r>
            <a:r>
              <a:rPr lang="zh-CN" altLang="en-US" sz="3600" dirty="0" smtClean="0">
                <a:latin typeface="Calibri" panose="020F0502020204030204" pitchFamily="34" charset="0"/>
              </a:rPr>
              <a:t>：后退  退步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56576" y="4431412"/>
            <a:ext cx="3801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字义：向后移动。</a:t>
            </a:r>
            <a:endParaRPr lang="zh-CN" altLang="en-US" sz="3600" dirty="0"/>
          </a:p>
        </p:txBody>
      </p:sp>
      <p:grpSp>
        <p:nvGrpSpPr>
          <p:cNvPr id="4" name="组合 23"/>
          <p:cNvGrpSpPr/>
          <p:nvPr/>
        </p:nvGrpSpPr>
        <p:grpSpPr>
          <a:xfrm>
            <a:off x="1358090" y="5012036"/>
            <a:ext cx="1071570" cy="1071570"/>
            <a:chOff x="-2214610" y="714356"/>
            <a:chExt cx="1785950" cy="1643868"/>
          </a:xfrm>
        </p:grpSpPr>
        <p:sp>
          <p:nvSpPr>
            <p:cNvPr id="25" name="矩形 2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1"/>
              <a:endCxn id="2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5" idx="0"/>
              <a:endCxn id="2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1428728" y="5072074"/>
            <a:ext cx="100013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退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1" grpId="0"/>
      <p:bldP spid="17" grpId="0"/>
      <p:bldP spid="19" grpId="0"/>
      <p:bldP spid="23" grpId="0"/>
      <p:bldP spid="2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1546</Words>
  <Application>WPS 演示</Application>
  <PresentationFormat>全屏显示(4:3)</PresentationFormat>
  <Paragraphs>253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华文楷体</vt:lpstr>
      <vt:lpstr>Candara</vt:lpstr>
      <vt:lpstr>黑体</vt:lpstr>
      <vt:lpstr>华文中宋</vt:lpstr>
      <vt:lpstr>方正大标宋简体</vt:lpstr>
      <vt:lpstr>微软雅黑</vt:lpstr>
      <vt:lpstr>华文新魏</vt:lpstr>
      <vt:lpstr>Calibri</vt:lpstr>
      <vt:lpstr>楷体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过堂风</cp:lastModifiedBy>
  <cp:revision>468</cp:revision>
  <dcterms:created xsi:type="dcterms:W3CDTF">2015-12-12T09:16:00Z</dcterms:created>
  <dcterms:modified xsi:type="dcterms:W3CDTF">2018-02-26T15:04:01Z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