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95" r:id="rId2"/>
    <p:sldId id="265" r:id="rId3"/>
    <p:sldId id="371" r:id="rId4"/>
    <p:sldId id="372" r:id="rId5"/>
    <p:sldId id="270" r:id="rId6"/>
    <p:sldId id="373" r:id="rId7"/>
    <p:sldId id="271" r:id="rId8"/>
    <p:sldId id="374" r:id="rId9"/>
    <p:sldId id="290" r:id="rId10"/>
    <p:sldId id="375"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6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4F81BD"/>
    <a:srgbClr val="C0C0C0"/>
    <a:srgbClr val="333333"/>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94660"/>
  </p:normalViewPr>
  <p:slideViewPr>
    <p:cSldViewPr showGuides="1">
      <p:cViewPr varScale="1">
        <p:scale>
          <a:sx n="46" d="100"/>
          <a:sy n="46" d="100"/>
        </p:scale>
        <p:origin x="-90" y="-558"/>
      </p:cViewPr>
      <p:guideLst>
        <p:guide orient="horz" pos="2160"/>
        <p:guide pos="369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16" name="TextBox 15">
            <a:hlinkClick r:id="rId2"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考点直击</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7" name="TextBox 16">
            <a:hlinkClick r:id="rId3"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真题演练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6197901" y="-27384"/>
            <a:chExt cx="1443037" cy="880109"/>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7" name="TextBox 16">
              <a:hlinkClick r:id="rId3"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考点直击</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17">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真题演练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19" name="TextBox 18">
            <a:hlinkClick r:id="rId2"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考点直击</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10" name="图片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0" name="TextBox 19">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真题演练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占位符 1"/>
          <p:cNvSpPr txBox="1">
            <a:spLocks/>
          </p:cNvSpPr>
          <p:nvPr userDrawn="1"/>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kern="1200" smtClean="0">
                <a:solidFill>
                  <a:schemeClr val="tx1"/>
                </a:solidFill>
                <a:effectLst/>
                <a:latin typeface="黑体" panose="02010600030101010101" pitchFamily="2" charset="-122"/>
                <a:ea typeface="黑体" panose="02010600030101010101" pitchFamily="2" charset="-122"/>
                <a:cs typeface="+mj-cs"/>
              </a:rPr>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61"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单元知能整合</a:t>
            </a:r>
            <a:endParaRPr dirty="0"/>
          </a:p>
        </p:txBody>
      </p:sp>
    </p:spTree>
    <p:extLst>
      <p:ext uri="{BB962C8B-B14F-4D97-AF65-F5344CB8AC3E}">
        <p14:creationId xmlns:p14="http://schemas.microsoft.com/office/powerpoint/2010/main" xmlns=""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467544" y="971436"/>
            <a:ext cx="7992888" cy="369332"/>
          </a:xfrm>
          <a:prstGeom prst="rect">
            <a:avLst/>
          </a:prstGeom>
          <a:noFill/>
        </p:spPr>
        <p:txBody>
          <a:bodyPr wrap="square" rtlCol="0">
            <a:spAutoFit/>
          </a:bodyPr>
          <a:lstStyle/>
          <a:p>
            <a:r>
              <a:rPr lang="en-US" altLang="zh-CN" dirty="0" smtClean="0"/>
              <a:t>1       2       3</a:t>
            </a:r>
            <a:endParaRPr lang="zh-CN" altLang="en-US" dirty="0"/>
          </a:p>
        </p:txBody>
      </p:sp>
      <p:sp>
        <p:nvSpPr>
          <p:cNvPr id="26" name="矩形 25">
            <a:hlinkClick r:id="rId2" action="ppaction://hlinksldjump"/>
          </p:cNvPr>
          <p:cNvSpPr/>
          <p:nvPr/>
        </p:nvSpPr>
        <p:spPr>
          <a:xfrm>
            <a:off x="954496"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3" action="ppaction://hlinksldjump"/>
          </p:cNvPr>
          <p:cNvSpPr/>
          <p:nvPr/>
        </p:nvSpPr>
        <p:spPr>
          <a:xfrm>
            <a:off x="1445018" y="987053"/>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4" action="ppaction://hlinksldjump"/>
          </p:cNvPr>
          <p:cNvSpPr/>
          <p:nvPr/>
        </p:nvSpPr>
        <p:spPr>
          <a:xfrm>
            <a:off x="46822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指倒映江中的陡峭山崖。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崩坼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本指倒塌断裂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此指江水中的山影破碎散乱。作者担心竹篙一撑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江面激起水波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把江中的山影漾乱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美景被破坏。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9964252"/>
      </p:ext>
    </p:extLst>
  </p:cSld>
  <p:clrMapOvr>
    <a:masterClrMapping/>
  </p:clrMapOvr>
  <p:transition spd="slow">
    <p:cover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如何鉴赏诗歌中的形象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一、古代诗歌的形象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与意境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诗歌的形象有客体与主体之分。客体形象指的是诗中刻意描绘的物象等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包括人物和自然景物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主体形象指的是蕴藏在客体形象中带有作者浓郁感情的自我形象。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诗歌中的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之别。意象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即诗歌中依托的形象物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它可以是人象、物象、景象、事象等。如张继《枫桥夜泊》中的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月落乌啼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江枫渔火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孤舟客子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等蕴含着诗人感情的意象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就是古典诗歌里面失意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漂泊的客子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形象的代称。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夜半钟声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则从一种单纯意象上升为一种静谧地表现孤独失意士人的情景交融的形象。意境则是诗人强烈的思想感情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和生动的客观事物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相契合而成的一种情景交融、形神兼备的艺术境界。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古典诗歌中的形象是意蕴和情感的载体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它与作者思想感情、审美倾向之间有着相对固定的意义对应关系。例如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谁家今夜扁舟子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何处相思明月楼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张若虚《春江花月夜》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亲朋无一字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老病有孤舟。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杜甫《登岳阳楼》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人随沙岸向江村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余亦乘舟归鹿门。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孟浩然《夜归鹿门歌》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春水碧于天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画船听雨眠。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韦庄《菩萨蛮》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在这里出现的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就承继了传统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或用来寄托游子漂泊之感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或倾诉思慕幸福追求自由之情。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55232247"/>
      </p:ext>
    </p:extLst>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二、古代诗歌形象鉴赏的命题特点和解答注意事项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提问方式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作者笔下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形象具有怎样的特点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其间寄托了作者怎样的情怀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这首诗歌为我们展现了一幅怎样的画面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请分析情景交融的意境。</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这首诗歌营造了怎样的意境氛围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表达了作者怎样的思想感情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解答要领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它的固定格式分为三个部分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用自己的语言把诗歌所刻画的形象、所描绘的画面、所营造的意境描绘出来。这里有两个要点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一是用自己的语言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切忌直接引用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二是要描绘出主要的景物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不必每句、每个景物都写到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但要写到大部分的、主要的景物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语言力求优美。第二部分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在描绘出图景后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用一句简练的话语概括这些景物所营造的情境的氛围特点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或幽静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或萧瑟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或生机勃勃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或孤清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根据这首诗歌情境氛围的特点再来谈诗人的思想感情。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2844983"/>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en-US" altLang="zh-CN" dirty="0" smtClean="0"/>
              <a:t>1       2       3</a:t>
            </a:r>
            <a:endParaRPr lang="zh-CN" altLang="en-US" dirty="0"/>
          </a:p>
        </p:txBody>
      </p:sp>
      <p:sp>
        <p:nvSpPr>
          <p:cNvPr id="8" name="矩形 7">
            <a:hlinkClick r:id="rId2" action="ppaction://hlinksldjump"/>
          </p:cNvPr>
          <p:cNvSpPr/>
          <p:nvPr/>
        </p:nvSpPr>
        <p:spPr>
          <a:xfrm>
            <a:off x="954496"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3" action="ppaction://hlinksldjump"/>
          </p:cNvPr>
          <p:cNvSpPr/>
          <p:nvPr/>
        </p:nvSpPr>
        <p:spPr>
          <a:xfrm>
            <a:off x="1445018" y="987053"/>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46822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太湖恬亭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槛临溪上绿阴围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溪岸高低入翠微。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日落断桥人独立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水涵幽树鸟相依。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清游始觉心无累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静处谁知世有机。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更待夜深同徙倚</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秋风斜月钓舟归。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徙倚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流连不去。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第二联描绘了怎样的画面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over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en-US" altLang="zh-CN" dirty="0" smtClean="0"/>
              <a:t>1       2       3</a:t>
            </a:r>
            <a:endParaRPr lang="zh-CN" altLang="en-US" dirty="0"/>
          </a:p>
        </p:txBody>
      </p:sp>
      <p:sp>
        <p:nvSpPr>
          <p:cNvPr id="8" name="矩形 7">
            <a:hlinkClick r:id="rId2" action="ppaction://hlinksldjump"/>
          </p:cNvPr>
          <p:cNvSpPr/>
          <p:nvPr/>
        </p:nvSpPr>
        <p:spPr>
          <a:xfrm>
            <a:off x="954496"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3" action="ppaction://hlinksldjump"/>
          </p:cNvPr>
          <p:cNvSpPr/>
          <p:nvPr/>
        </p:nvSpPr>
        <p:spPr>
          <a:xfrm>
            <a:off x="1445018" y="987053"/>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46822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本题考查鉴赏诗歌形象的能力。欣赏诗的画面美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主要从四方面着手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一是物象的组合方式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二是画面色彩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三是动态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四是静态。答题思路可分为四个部分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分析形象内涵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描摹诗歌图景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概括形象意境特点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剖析作者思想情感。解答本题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应抓住关键词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日落断桥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水涵幽树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可知作者描绘了一幅人景相融的静态画面。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人景相融的宁静画面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断桥边夕阳西下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树影倒映水中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鸟雀在枝头相互依偎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诗人独自欣赏美景。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32210299"/>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en-US" altLang="zh-CN" dirty="0" smtClean="0"/>
              <a:t>1       2       3</a:t>
            </a:r>
            <a:endParaRPr lang="zh-CN" altLang="en-US" dirty="0"/>
          </a:p>
        </p:txBody>
      </p:sp>
      <p:sp>
        <p:nvSpPr>
          <p:cNvPr id="33" name="矩形 32">
            <a:hlinkClick r:id="rId2" action="ppaction://hlinksldjump"/>
          </p:cNvPr>
          <p:cNvSpPr/>
          <p:nvPr/>
        </p:nvSpPr>
        <p:spPr>
          <a:xfrm>
            <a:off x="954496"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hlinkClick r:id="rId3" action="ppaction://hlinksldjump"/>
          </p:cNvPr>
          <p:cNvSpPr/>
          <p:nvPr/>
        </p:nvSpPr>
        <p:spPr>
          <a:xfrm>
            <a:off x="1445018" y="987053"/>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4" action="ppaction://hlinksldjump"/>
          </p:cNvPr>
          <p:cNvSpPr/>
          <p:nvPr/>
        </p:nvSpPr>
        <p:spPr>
          <a:xfrm>
            <a:off x="46822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35488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发临洮将赴北庭留别</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闻说轮台路</a:t>
            </a:r>
            <a:r>
              <a:rPr lang="zh-CN" altLang="zh-CN" sz="2200" baseline="300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连年见雪飞。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春风不曾到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汉使亦应稀。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白草通疏勒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青山过武威。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勤王敢道远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私向梦中归。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临洮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在今甘肃临潭西。北庭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唐六都护府之一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治所为庭州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今新疆吉木萨尔北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轮台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庭州属县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在今新疆乌鲁木齐。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与《白雪歌送武判官归京》相比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本诗描写塞外景物的角度有何不同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en-US" altLang="zh-CN" dirty="0" smtClean="0"/>
              <a:t>1       2       3</a:t>
            </a:r>
            <a:endParaRPr lang="zh-CN" altLang="en-US" dirty="0"/>
          </a:p>
        </p:txBody>
      </p:sp>
      <p:sp>
        <p:nvSpPr>
          <p:cNvPr id="33" name="矩形 32">
            <a:hlinkClick r:id="rId2" action="ppaction://hlinksldjump"/>
          </p:cNvPr>
          <p:cNvSpPr/>
          <p:nvPr/>
        </p:nvSpPr>
        <p:spPr>
          <a:xfrm>
            <a:off x="954496"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hlinkClick r:id="rId3" action="ppaction://hlinksldjump"/>
          </p:cNvPr>
          <p:cNvSpPr/>
          <p:nvPr/>
        </p:nvSpPr>
        <p:spPr>
          <a:xfrm>
            <a:off x="1445018" y="987053"/>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4" action="ppaction://hlinksldjump"/>
          </p:cNvPr>
          <p:cNvSpPr/>
          <p:nvPr/>
        </p:nvSpPr>
        <p:spPr>
          <a:xfrm>
            <a:off x="46822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本题考查鉴赏诗歌表达技巧的能力。解题时应注意两点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一是知道景物描写的虚实、动静、视听等不同的角度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二是把这首诗与《白雪歌送武判官归京》进行对比。《白雪歌送武判官归京》中的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忽如一夜春风来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千树万树梨花开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是用比喻写眼前实景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白草通疏勒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青山过武威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属于虚写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是出于想象的。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本诗描写的边塞风光并非作者亲眼所见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而是出于想象。从标题可以看出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作者此时尚处于前往边塞的途中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二字也表明后面的描写是凭听闻所得。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9166518"/>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467544" y="971436"/>
            <a:ext cx="7992888" cy="369332"/>
          </a:xfrm>
          <a:prstGeom prst="rect">
            <a:avLst/>
          </a:prstGeom>
          <a:noFill/>
        </p:spPr>
        <p:txBody>
          <a:bodyPr wrap="square" rtlCol="0">
            <a:spAutoFit/>
          </a:bodyPr>
          <a:lstStyle/>
          <a:p>
            <a:r>
              <a:rPr lang="en-US" altLang="zh-CN" dirty="0" smtClean="0"/>
              <a:t>1       2       3</a:t>
            </a:r>
            <a:endParaRPr lang="zh-CN" altLang="en-US" dirty="0"/>
          </a:p>
        </p:txBody>
      </p:sp>
      <p:sp>
        <p:nvSpPr>
          <p:cNvPr id="26" name="矩形 25">
            <a:hlinkClick r:id="rId2" action="ppaction://hlinksldjump"/>
          </p:cNvPr>
          <p:cNvSpPr/>
          <p:nvPr/>
        </p:nvSpPr>
        <p:spPr>
          <a:xfrm>
            <a:off x="954496"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hlinkClick r:id="rId3" action="ppaction://hlinksldjump"/>
          </p:cNvPr>
          <p:cNvSpPr/>
          <p:nvPr/>
        </p:nvSpPr>
        <p:spPr>
          <a:xfrm>
            <a:off x="1445018" y="987053"/>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hlinkClick r:id="rId4" action="ppaction://hlinksldjump"/>
          </p:cNvPr>
          <p:cNvSpPr/>
          <p:nvPr/>
        </p:nvSpPr>
        <p:spPr>
          <a:xfrm>
            <a:off x="46822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387659"/>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阅读下面这首词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好</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黄之隽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高卧小船梢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仰看插江峰色。都被绿痕皴断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是丛篁幽石。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天开十折画屏风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遮住半江黑。仔细乱篙撑处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怕悬崖崩坼。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末尾两句中的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崩坼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分别指什么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作者为何说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乱篙撑处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怕悬崖崩坼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作者在这里用了虚写手法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写出了自己在江中夹岸而行的幻觉。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如果是实写是不怕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撑篙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自然指的是江中的悬崖倒影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崩坼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也不是真的山崩地坼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而是竹篙划水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悬崖倒影在水中荡漾的景象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1.1.1</Template>
  <TotalTime>249</TotalTime>
  <Words>993</Words>
  <Application>Microsoft Office PowerPoint</Application>
  <PresentationFormat>全屏显示(4:3)</PresentationFormat>
  <Paragraphs>49</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1.1.1</vt:lpstr>
      <vt:lpstr>单元知能整合</vt:lpstr>
      <vt:lpstr>幻灯片 2</vt:lpstr>
      <vt:lpstr>幻灯片 3</vt:lpstr>
      <vt:lpstr>幻灯片 4</vt:lpstr>
      <vt:lpstr>幻灯片 5</vt:lpstr>
      <vt:lpstr>幻灯片 6</vt:lpstr>
      <vt:lpstr>幻灯片 7</vt:lpstr>
      <vt:lpstr>幻灯片 8</vt:lpstr>
      <vt:lpstr>幻灯片 9</vt:lpstr>
      <vt:lpstr>幻灯片 10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2014-03-08T02:47:57Z</dcterms:created>
  <dcterms:modified xsi:type="dcterms:W3CDTF">2017-11-07T08:13:29Z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