
<file path=[Content_Types].xml><?xml version="1.0" encoding="utf-8"?>
<Types xmlns="http://schemas.openxmlformats.org/package/2006/content-types">
  <Override PartName="/ppt/slides/slide6.xml" ContentType="application/vnd.openxmlformats-officedocument.presentationml.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15.xml" ContentType="application/vnd.openxmlformats-officedocument.presentationml.tags+xml"/>
  <Override PartName="/ppt/tags/tag24.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ppt/tags/tag19.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60" r:id="rId2"/>
    <p:sldId id="262" r:id="rId3"/>
    <p:sldId id="263" r:id="rId4"/>
    <p:sldId id="264" r:id="rId5"/>
    <p:sldId id="259" r:id="rId6"/>
    <p:sldId id="265" r:id="rId7"/>
    <p:sldId id="266" r:id="rId8"/>
    <p:sldId id="267" r:id="rId9"/>
    <p:sldId id="268" r:id="rId10"/>
    <p:sldId id="269" r:id="rId11"/>
    <p:sldId id="270" r:id="rId12"/>
    <p:sldId id="271" r:id="rId13"/>
    <p:sldId id="272" r:id="rId14"/>
    <p:sldId id="274" r:id="rId15"/>
    <p:sldId id="276" r:id="rId16"/>
    <p:sldId id="277" r:id="rId17"/>
    <p:sldId id="278" r:id="rId18"/>
    <p:sldId id="279" r:id="rId19"/>
    <p:sldId id="280" r:id="rId20"/>
    <p:sldId id="283" r:id="rId21"/>
    <p:sldId id="281" r:id="rId22"/>
    <p:sldId id="282" r:id="rId23"/>
    <p:sldId id="28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4E5"/>
    <a:srgbClr val="F4B183"/>
    <a:srgbClr val="F08010"/>
    <a:srgbClr val="0000FF"/>
    <a:srgbClr val="F1B04E"/>
    <a:srgbClr val="221A19"/>
    <a:srgbClr val="D0693D"/>
    <a:srgbClr val="9A755C"/>
    <a:srgbClr val="FFAA58"/>
    <a:srgbClr val="D7873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07" d="100"/>
          <a:sy n="107" d="100"/>
        </p:scale>
        <p:origin x="-108" y="-498"/>
      </p:cViewPr>
      <p:guideLst>
        <p:guide orient="horz" pos="2160"/>
        <p:guide pos="3852"/>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pPr/>
              <a:t>2020/8/25</a:t>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pPr/>
              <a:t>‹#›</a:t>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pPr/>
              <a:t>2020/8/25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pPr/>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7.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pic>
        <p:nvPicPr>
          <p:cNvPr id="2052" name="图片 6" descr="b54711df37e2"/>
          <p:cNvPicPr>
            <a:picLocks noChangeAspect="1"/>
          </p:cNvPicPr>
          <p:nvPr/>
        </p:nvPicPr>
        <p:blipFill>
          <a:blip r:embed="rId2" cstate="print">
            <a:clrChange>
              <a:clrFrom>
                <a:srgbClr val="FFFFFF"/>
              </a:clrFrom>
              <a:clrTo>
                <a:srgbClr val="FFFFFF">
                  <a:alpha val="0"/>
                </a:srgbClr>
              </a:clrTo>
            </a:clrChange>
          </a:blip>
          <a:srcRect b="11533"/>
          <a:stretch>
            <a:fillRect/>
          </a:stretch>
        </p:blipFill>
        <p:spPr>
          <a:xfrm>
            <a:off x="-55562" y="1000125"/>
            <a:ext cx="12325350" cy="5851525"/>
          </a:xfrm>
          <a:prstGeom prst="rect">
            <a:avLst/>
          </a:prstGeom>
          <a:noFill/>
          <a:ln w="9525">
            <a:noFill/>
          </a:ln>
        </p:spPr>
      </p:pic>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pic>
        <p:nvPicPr>
          <p:cNvPr id="3076" name="图片 12" descr="图片儿童 我让她要"/>
          <p:cNvPicPr>
            <a:picLocks noChangeAspect="1"/>
          </p:cNvPicPr>
          <p:nvPr/>
        </p:nvPicPr>
        <p:blipFill>
          <a:blip r:embed="rId2" cstate="print"/>
          <a:srcRect l="3629" t="49545" r="4625"/>
          <a:stretch>
            <a:fillRect/>
          </a:stretch>
        </p:blipFill>
        <p:spPr>
          <a:xfrm>
            <a:off x="-68262" y="3175"/>
            <a:ext cx="12331700" cy="1441450"/>
          </a:xfrm>
          <a:prstGeom prst="rect">
            <a:avLst/>
          </a:prstGeom>
          <a:noFill/>
          <a:ln w="9525">
            <a:noFill/>
          </a:ln>
        </p:spPr>
      </p:pic>
      <p:pic>
        <p:nvPicPr>
          <p:cNvPr id="3078" name="图片 15" descr="图片儿童 我让她要"/>
          <p:cNvPicPr>
            <a:picLocks noChangeAspect="1"/>
          </p:cNvPicPr>
          <p:nvPr/>
        </p:nvPicPr>
        <p:blipFill>
          <a:blip r:embed="rId2" cstate="print"/>
          <a:srcRect l="4568" t="-555" r="3854" b="57561"/>
          <a:stretch>
            <a:fillRect/>
          </a:stretch>
        </p:blipFill>
        <p:spPr>
          <a:xfrm>
            <a:off x="-58737" y="5638800"/>
            <a:ext cx="12307887" cy="1228725"/>
          </a:xfrm>
          <a:prstGeom prst="rect">
            <a:avLst/>
          </a:prstGeom>
          <a:noFill/>
          <a:ln w="9525">
            <a:noFill/>
          </a:ln>
        </p:spPr>
      </p:pic>
      <p:grpSp>
        <p:nvGrpSpPr>
          <p:cNvPr id="3079" name="组合 19"/>
          <p:cNvGrpSpPr/>
          <p:nvPr/>
        </p:nvGrpSpPr>
        <p:grpSpPr>
          <a:xfrm>
            <a:off x="446088" y="-382587"/>
            <a:ext cx="3017837" cy="1778000"/>
            <a:chOff x="649" y="-261"/>
            <a:chExt cx="4752" cy="2800"/>
          </a:xfrm>
        </p:grpSpPr>
        <p:sp>
          <p:nvSpPr>
            <p:cNvPr id="21" name="矩形 20"/>
            <p:cNvSpPr/>
            <p:nvPr userDrawn="1"/>
          </p:nvSpPr>
          <p:spPr>
            <a:xfrm>
              <a:off x="649" y="1203"/>
              <a:ext cx="3897" cy="1073"/>
            </a:xfrm>
            <a:prstGeom prst="rect">
              <a:avLst/>
            </a:prstGeom>
            <a:noFill/>
            <a:ln w="19050">
              <a:solidFill>
                <a:srgbClr val="D88438"/>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3081" name="图片 21" descr="asdfl"/>
            <p:cNvPicPr>
              <a:picLocks noChangeAspect="1"/>
            </p:cNvPicPr>
            <p:nvPr userDrawn="1"/>
          </p:nvPicPr>
          <p:blipFill>
            <a:blip r:embed="rId3" cstate="print">
              <a:clrChange>
                <a:clrFrom>
                  <a:srgbClr val="FAFAFA"/>
                </a:clrFrom>
                <a:clrTo>
                  <a:srgbClr val="FAFAFA">
                    <a:alpha val="0"/>
                  </a:srgbClr>
                </a:clrTo>
              </a:clrChange>
            </a:blip>
            <a:stretch>
              <a:fillRect/>
            </a:stretch>
          </p:blipFill>
          <p:spPr>
            <a:xfrm>
              <a:off x="2601" y="-261"/>
              <a:ext cx="2801" cy="2801"/>
            </a:xfrm>
            <a:prstGeom prst="rect">
              <a:avLst/>
            </a:prstGeom>
            <a:noFill/>
            <a:ln w="9525">
              <a:noFill/>
            </a:ln>
          </p:spPr>
        </p:pic>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pic>
        <p:nvPicPr>
          <p:cNvPr id="4100" name="图片 12" descr="图片儿童 我让她要"/>
          <p:cNvPicPr>
            <a:picLocks noChangeAspect="1"/>
          </p:cNvPicPr>
          <p:nvPr/>
        </p:nvPicPr>
        <p:blipFill>
          <a:blip r:embed="rId2" cstate="print"/>
          <a:srcRect l="3629" t="49545" r="4625"/>
          <a:stretch>
            <a:fillRect/>
          </a:stretch>
        </p:blipFill>
        <p:spPr>
          <a:xfrm>
            <a:off x="-68262" y="3175"/>
            <a:ext cx="12331700" cy="1441450"/>
          </a:xfrm>
          <a:prstGeom prst="rect">
            <a:avLst/>
          </a:prstGeom>
          <a:noFill/>
          <a:ln w="9525">
            <a:noFill/>
          </a:ln>
        </p:spPr>
      </p:pic>
      <p:pic>
        <p:nvPicPr>
          <p:cNvPr id="4102" name="图片 15" descr="图片儿童 我让她要"/>
          <p:cNvPicPr>
            <a:picLocks noChangeAspect="1"/>
          </p:cNvPicPr>
          <p:nvPr/>
        </p:nvPicPr>
        <p:blipFill>
          <a:blip r:embed="rId2" cstate="print"/>
          <a:srcRect l="4568" t="-555" r="3854" b="57561"/>
          <a:stretch>
            <a:fillRect/>
          </a:stretch>
        </p:blipFill>
        <p:spPr>
          <a:xfrm>
            <a:off x="-58737" y="5638800"/>
            <a:ext cx="12307887" cy="1228725"/>
          </a:xfrm>
          <a:prstGeom prst="rect">
            <a:avLst/>
          </a:prstGeom>
          <a:noFill/>
          <a:ln w="9525">
            <a:noFill/>
          </a:ln>
        </p:spPr>
      </p:pic>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pic>
        <p:nvPicPr>
          <p:cNvPr id="5124" name="图片 12" descr="图片儿童 我让她要"/>
          <p:cNvPicPr>
            <a:picLocks noChangeAspect="1"/>
          </p:cNvPicPr>
          <p:nvPr userDrawn="1"/>
        </p:nvPicPr>
        <p:blipFill>
          <a:blip r:embed="rId2" cstate="print"/>
          <a:srcRect l="3629" t="49545" r="3854"/>
          <a:stretch>
            <a:fillRect/>
          </a:stretch>
        </p:blipFill>
        <p:spPr>
          <a:xfrm>
            <a:off x="-136525" y="3175"/>
            <a:ext cx="12434888" cy="1441450"/>
          </a:xfrm>
          <a:prstGeom prst="rect">
            <a:avLst/>
          </a:prstGeom>
          <a:noFill/>
          <a:ln w="9525">
            <a:noFill/>
          </a:ln>
        </p:spPr>
      </p:pic>
      <p:sp>
        <p:nvSpPr>
          <p:cNvPr id="8" name="矩形 7"/>
          <p:cNvSpPr/>
          <p:nvPr userDrawn="1"/>
        </p:nvSpPr>
        <p:spPr>
          <a:xfrm>
            <a:off x="8709025" y="3548063"/>
            <a:ext cx="3384550" cy="2971800"/>
          </a:xfrm>
          <a:prstGeom prst="rect">
            <a:avLst/>
          </a:prstGeom>
          <a:blipFill rotWithShape="1">
            <a:blip r:embed="rId3" cstate="print">
              <a:alphaModFix amt="48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5127" name="组合 19"/>
          <p:cNvGrpSpPr/>
          <p:nvPr userDrawn="1"/>
        </p:nvGrpSpPr>
        <p:grpSpPr>
          <a:xfrm>
            <a:off x="446088" y="-382587"/>
            <a:ext cx="3017837" cy="1778000"/>
            <a:chOff x="649" y="-261"/>
            <a:chExt cx="4752" cy="2800"/>
          </a:xfrm>
        </p:grpSpPr>
        <p:sp>
          <p:nvSpPr>
            <p:cNvPr id="21" name="矩形 20"/>
            <p:cNvSpPr/>
            <p:nvPr userDrawn="1"/>
          </p:nvSpPr>
          <p:spPr>
            <a:xfrm>
              <a:off x="649" y="1203"/>
              <a:ext cx="3897" cy="1073"/>
            </a:xfrm>
            <a:prstGeom prst="rect">
              <a:avLst/>
            </a:prstGeom>
            <a:noFill/>
            <a:ln w="19050">
              <a:solidFill>
                <a:srgbClr val="D88438"/>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5129" name="图片 21" descr="asdfl"/>
            <p:cNvPicPr>
              <a:picLocks noChangeAspect="1"/>
            </p:cNvPicPr>
            <p:nvPr userDrawn="1"/>
          </p:nvPicPr>
          <p:blipFill>
            <a:blip r:embed="rId4" cstate="print">
              <a:clrChange>
                <a:clrFrom>
                  <a:srgbClr val="FAFAFA"/>
                </a:clrFrom>
                <a:clrTo>
                  <a:srgbClr val="FAFAFA">
                    <a:alpha val="0"/>
                  </a:srgbClr>
                </a:clrTo>
              </a:clrChange>
            </a:blip>
            <a:stretch>
              <a:fillRect/>
            </a:stretch>
          </p:blipFill>
          <p:spPr>
            <a:xfrm>
              <a:off x="2601" y="-261"/>
              <a:ext cx="2801" cy="2801"/>
            </a:xfrm>
            <a:prstGeom prst="rect">
              <a:avLst/>
            </a:prstGeom>
            <a:noFill/>
            <a:ln w="9525">
              <a:noFill/>
            </a:ln>
          </p:spPr>
        </p:pic>
      </p:gr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节标题">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pic>
        <p:nvPicPr>
          <p:cNvPr id="6148" name="图片 12" descr="图片儿童 我让她要"/>
          <p:cNvPicPr>
            <a:picLocks noChangeAspect="1"/>
          </p:cNvPicPr>
          <p:nvPr userDrawn="1"/>
        </p:nvPicPr>
        <p:blipFill>
          <a:blip r:embed="rId2" cstate="print"/>
          <a:srcRect l="3629" t="49545" r="3854"/>
          <a:stretch>
            <a:fillRect/>
          </a:stretch>
        </p:blipFill>
        <p:spPr>
          <a:xfrm>
            <a:off x="-136525" y="3175"/>
            <a:ext cx="12434888" cy="1441450"/>
          </a:xfrm>
          <a:prstGeom prst="rect">
            <a:avLst/>
          </a:prstGeom>
          <a:noFill/>
          <a:ln w="9525">
            <a:noFill/>
          </a:ln>
        </p:spPr>
      </p:pic>
      <p:sp>
        <p:nvSpPr>
          <p:cNvPr id="8" name="矩形 7"/>
          <p:cNvSpPr/>
          <p:nvPr userDrawn="1"/>
        </p:nvSpPr>
        <p:spPr>
          <a:xfrm>
            <a:off x="8709025" y="3548063"/>
            <a:ext cx="3384550" cy="2971800"/>
          </a:xfrm>
          <a:prstGeom prst="rect">
            <a:avLst/>
          </a:prstGeom>
          <a:blipFill rotWithShape="1">
            <a:blip r:embed="rId3" cstate="print">
              <a:alphaModFix amt="48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sp>
        <p:nvSpPr>
          <p:cNvPr id="10" name="矩形 9"/>
          <p:cNvSpPr/>
          <p:nvPr userDrawn="1"/>
        </p:nvSpPr>
        <p:spPr>
          <a:xfrm>
            <a:off x="9737725" y="4151313"/>
            <a:ext cx="2271713" cy="2727325"/>
          </a:xfrm>
          <a:prstGeom prst="rect">
            <a:avLst/>
          </a:prstGeom>
          <a:blipFill rotWithShape="1">
            <a:blip r:embed="rId2" cstate="print">
              <a:alphaModFix amt="57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7173" name="图片 12" descr="图片儿童 我让她要"/>
          <p:cNvPicPr>
            <a:picLocks noChangeAspect="1"/>
          </p:cNvPicPr>
          <p:nvPr userDrawn="1"/>
        </p:nvPicPr>
        <p:blipFill>
          <a:blip r:embed="rId3" cstate="print"/>
          <a:srcRect l="3629" t="49545" r="3854"/>
          <a:stretch>
            <a:fillRect/>
          </a:stretch>
        </p:blipFill>
        <p:spPr>
          <a:xfrm>
            <a:off x="-98425" y="-9525"/>
            <a:ext cx="12434888" cy="1443038"/>
          </a:xfrm>
          <a:prstGeom prst="rect">
            <a:avLst/>
          </a:prstGeom>
          <a:noFill/>
          <a:ln w="9525">
            <a:noFill/>
          </a:ln>
        </p:spPr>
      </p:pic>
      <p:pic>
        <p:nvPicPr>
          <p:cNvPr id="7175" name="图片 15" descr="图片儿童 我让她要"/>
          <p:cNvPicPr>
            <a:picLocks noChangeAspect="1"/>
          </p:cNvPicPr>
          <p:nvPr userDrawn="1"/>
        </p:nvPicPr>
        <p:blipFill>
          <a:blip r:embed="rId3" cstate="print"/>
          <a:srcRect l="3629" t="-555" r="3854" b="57561"/>
          <a:stretch>
            <a:fillRect/>
          </a:stretch>
        </p:blipFill>
        <p:spPr>
          <a:xfrm>
            <a:off x="-114300" y="5649913"/>
            <a:ext cx="12434888" cy="1228725"/>
          </a:xfrm>
          <a:prstGeom prst="rect">
            <a:avLst/>
          </a:prstGeom>
          <a:noFill/>
          <a:ln w="9525">
            <a:noFill/>
          </a:ln>
        </p:spPr>
      </p:pic>
      <p:pic>
        <p:nvPicPr>
          <p:cNvPr id="9" name="图片 8" descr="cartoon_vector_illustration_autumn_60445_m"/>
          <p:cNvPicPr>
            <a:picLocks noChangeAspect="1"/>
          </p:cNvPicPr>
          <p:nvPr userDrawn="1"/>
        </p:nvPicPr>
        <p:blipFill>
          <a:blip r:embed="rId4" cstate="print">
            <a:clrChange>
              <a:clrFrom>
                <a:srgbClr val="FFFFFF">
                  <a:alpha val="100000"/>
                </a:srgbClr>
              </a:clrFrom>
              <a:clrTo>
                <a:srgbClr val="FFFFFF">
                  <a:alpha val="100000"/>
                  <a:alpha val="0"/>
                </a:srgbClr>
              </a:clrTo>
            </a:clrChange>
          </a:blip>
          <a:stretch>
            <a:fillRect/>
          </a:stretch>
        </p:blipFill>
        <p:spPr>
          <a:xfrm>
            <a:off x="9974580" y="5253355"/>
            <a:ext cx="1983740" cy="1245870"/>
          </a:xfrm>
          <a:prstGeom prst="ellipse">
            <a:avLst/>
          </a:prstGeom>
          <a:effectLst>
            <a:softEdge rad="88900"/>
          </a:effectLst>
        </p:spPr>
      </p:pic>
      <p:grpSp>
        <p:nvGrpSpPr>
          <p:cNvPr id="7177" name="组合 19"/>
          <p:cNvGrpSpPr/>
          <p:nvPr userDrawn="1"/>
        </p:nvGrpSpPr>
        <p:grpSpPr>
          <a:xfrm>
            <a:off x="446088" y="-382587"/>
            <a:ext cx="3017837" cy="1778000"/>
            <a:chOff x="649" y="-261"/>
            <a:chExt cx="4752" cy="2800"/>
          </a:xfrm>
        </p:grpSpPr>
        <p:sp>
          <p:nvSpPr>
            <p:cNvPr id="21" name="矩形 20"/>
            <p:cNvSpPr/>
            <p:nvPr userDrawn="1"/>
          </p:nvSpPr>
          <p:spPr>
            <a:xfrm>
              <a:off x="649" y="1203"/>
              <a:ext cx="3897" cy="1073"/>
            </a:xfrm>
            <a:prstGeom prst="rect">
              <a:avLst/>
            </a:prstGeom>
            <a:noFill/>
            <a:ln w="19050">
              <a:solidFill>
                <a:srgbClr val="D88438"/>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7179" name="图片 21" descr="asdfl"/>
            <p:cNvPicPr>
              <a:picLocks noChangeAspect="1"/>
            </p:cNvPicPr>
            <p:nvPr userDrawn="1"/>
          </p:nvPicPr>
          <p:blipFill>
            <a:blip r:embed="rId5" cstate="print">
              <a:clrChange>
                <a:clrFrom>
                  <a:srgbClr val="FAFAFA"/>
                </a:clrFrom>
                <a:clrTo>
                  <a:srgbClr val="FAFAFA">
                    <a:alpha val="0"/>
                  </a:srgbClr>
                </a:clrTo>
              </a:clrChange>
            </a:blip>
            <a:stretch>
              <a:fillRect/>
            </a:stretch>
          </p:blipFill>
          <p:spPr>
            <a:xfrm>
              <a:off x="2601" y="-261"/>
              <a:ext cx="2801" cy="2801"/>
            </a:xfrm>
            <a:prstGeom prst="rect">
              <a:avLst/>
            </a:prstGeom>
            <a:noFill/>
            <a:ln w="9525">
              <a:noFill/>
            </a:ln>
          </p:spPr>
        </p:pic>
      </p:gr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sp>
        <p:nvSpPr>
          <p:cNvPr id="7" name="KSO_TEMPLATE" hidden="1"/>
          <p:cNvSpPr/>
          <p:nvPr>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pic>
        <p:nvPicPr>
          <p:cNvPr id="1027" name="图片 10" descr="图片2"/>
          <p:cNvPicPr>
            <a:picLocks noChangeAspect="1"/>
          </p:cNvPicPr>
          <p:nvPr/>
        </p:nvPicPr>
        <p:blipFill>
          <a:blip r:embed="rId9" cstate="print"/>
          <a:srcRect l="1610" t="10167" r="2222" b="10167"/>
          <a:stretch>
            <a:fillRect/>
          </a:stretch>
        </p:blipFill>
        <p:spPr>
          <a:xfrm>
            <a:off x="-9525" y="-4762"/>
            <a:ext cx="12242800" cy="6856412"/>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5.xml"/><Relationship Id="rId1" Type="http://schemas.openxmlformats.org/officeDocument/2006/relationships/tags" Target="../tags/tag11.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151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新课导入</a:t>
            </a:r>
          </a:p>
        </p:txBody>
      </p:sp>
      <p:sp>
        <p:nvSpPr>
          <p:cNvPr id="3" name="文本框 2"/>
          <p:cNvSpPr txBox="1"/>
          <p:nvPr/>
        </p:nvSpPr>
        <p:spPr>
          <a:xfrm>
            <a:off x="711200" y="1715770"/>
            <a:ext cx="10990580" cy="1531620"/>
          </a:xfrm>
          <a:prstGeom prst="rect">
            <a:avLst/>
          </a:prstGeom>
          <a:noFill/>
        </p:spPr>
        <p:txBody>
          <a:bodyPr wrap="square" rtlCol="0" anchor="t">
            <a:spAutoFit/>
          </a:bodyPr>
          <a:lstStyle/>
          <a:p>
            <a:pPr fontAlgn="auto">
              <a:lnSpc>
                <a:spcPct val="130000"/>
              </a:lnSpc>
            </a:pPr>
            <a:r>
              <a:rPr lang="en-US" altLang="zh-CN" sz="3600" b="1" dirty="0">
                <a:latin typeface="Times New Roman" panose="02020603050405020304" pitchFamily="18" charset="0"/>
                <a:ea typeface="宋体" panose="02010600030101010101" pitchFamily="2" charset="-122"/>
                <a:sym typeface="+mn-ea"/>
              </a:rPr>
              <a:t>        </a:t>
            </a:r>
            <a:r>
              <a:rPr lang="zh-CN" altLang="en-US" sz="3600" b="1" dirty="0">
                <a:latin typeface="Times New Roman" panose="02020603050405020304" pitchFamily="18" charset="0"/>
                <a:ea typeface="宋体" panose="02010600030101010101" pitchFamily="2" charset="-122"/>
                <a:sym typeface="+mn-ea"/>
              </a:rPr>
              <a:t>现代诗也叫“白话诗”，最早可追溯到清末，与古典诗歌相比，不拘格式和韵律。</a:t>
            </a:r>
            <a:endParaRPr lang="zh-CN" altLang="en-US" sz="3600"/>
          </a:p>
        </p:txBody>
      </p:sp>
      <p:sp>
        <p:nvSpPr>
          <p:cNvPr id="4" name="文本框 3"/>
          <p:cNvSpPr txBox="1"/>
          <p:nvPr/>
        </p:nvSpPr>
        <p:spPr>
          <a:xfrm>
            <a:off x="697865" y="3426460"/>
            <a:ext cx="10800080" cy="2284095"/>
          </a:xfrm>
          <a:prstGeom prst="rect">
            <a:avLst/>
          </a:prstGeom>
          <a:noFill/>
        </p:spPr>
        <p:txBody>
          <a:bodyPr wrap="square" rtlCol="0" anchor="t">
            <a:spAutoFit/>
          </a:bodyPr>
          <a:lstStyle/>
          <a:p>
            <a:pPr algn="l" fontAlgn="auto">
              <a:lnSpc>
                <a:spcPct val="132000"/>
              </a:lnSpc>
            </a:pPr>
            <a:r>
              <a:rPr lang="en-US" altLang="zh-CN" sz="3600" b="1">
                <a:latin typeface="宋体" panose="02010600030101010101" pitchFamily="2" charset="-122"/>
                <a:ea typeface="宋体" panose="02010600030101010101" pitchFamily="2" charset="-122"/>
              </a:rPr>
              <a:t>    </a:t>
            </a:r>
            <a:r>
              <a:rPr lang="zh-CN" altLang="en-US" sz="3600" b="1">
                <a:latin typeface="宋体" panose="02010600030101010101" pitchFamily="2" charset="-122"/>
                <a:ea typeface="宋体" panose="02010600030101010101" pitchFamily="2" charset="-122"/>
              </a:rPr>
              <a:t>诗歌的艺术概括力很强，鉴赏时要从诗歌凝练含蓄的</a:t>
            </a:r>
            <a:r>
              <a:rPr lang="zh-CN" altLang="en-US" sz="3600" b="1">
                <a:solidFill>
                  <a:srgbClr val="FF0000"/>
                </a:solidFill>
                <a:latin typeface="宋体" panose="02010600030101010101" pitchFamily="2" charset="-122"/>
                <a:ea typeface="宋体" panose="02010600030101010101" pitchFamily="2" charset="-122"/>
              </a:rPr>
              <a:t>语言</a:t>
            </a:r>
            <a:r>
              <a:rPr lang="zh-CN" altLang="en-US" sz="3600" b="1">
                <a:latin typeface="宋体" panose="02010600030101010101" pitchFamily="2" charset="-122"/>
                <a:ea typeface="宋体" panose="02010600030101010101" pitchFamily="2" charset="-122"/>
              </a:rPr>
              <a:t>入手，把握关键</a:t>
            </a:r>
            <a:r>
              <a:rPr lang="zh-CN" altLang="en-US" sz="3600" b="1">
                <a:solidFill>
                  <a:srgbClr val="FF0000"/>
                </a:solidFill>
                <a:latin typeface="宋体" panose="02010600030101010101" pitchFamily="2" charset="-122"/>
                <a:ea typeface="宋体" panose="02010600030101010101" pitchFamily="2" charset="-122"/>
              </a:rPr>
              <a:t>语句的深层含义</a:t>
            </a:r>
            <a:r>
              <a:rPr lang="zh-CN" altLang="en-US" sz="3600" b="1">
                <a:latin typeface="宋体" panose="02010600030101010101" pitchFamily="2" charset="-122"/>
                <a:ea typeface="宋体" panose="02010600030101010101" pitchFamily="2" charset="-122"/>
              </a:rPr>
              <a:t>，品味诗歌抒发的</a:t>
            </a:r>
            <a:r>
              <a:rPr lang="zh-CN" altLang="en-US" sz="3600" b="1">
                <a:solidFill>
                  <a:srgbClr val="FF0000"/>
                </a:solidFill>
                <a:latin typeface="宋体" panose="02010600030101010101" pitchFamily="2" charset="-122"/>
                <a:ea typeface="宋体" panose="02010600030101010101" pitchFamily="2" charset="-122"/>
              </a:rPr>
              <a:t>情感</a:t>
            </a:r>
            <a:r>
              <a:rPr lang="zh-CN" altLang="en-US" sz="3600" b="1">
                <a:latin typeface="宋体" panose="02010600030101010101" pitchFamily="2" charset="-122"/>
                <a:ea typeface="宋体" panose="02010600030101010101" pitchFamily="2" charset="-122"/>
              </a:rPr>
              <a:t>，感受诗歌的优美</a:t>
            </a:r>
            <a:r>
              <a:rPr lang="zh-CN" altLang="en-US" sz="3600" b="1">
                <a:solidFill>
                  <a:srgbClr val="FF0000"/>
                </a:solidFill>
                <a:latin typeface="宋体" panose="02010600030101010101" pitchFamily="2" charset="-122"/>
                <a:ea typeface="宋体" panose="02010600030101010101" pitchFamily="2" charset="-122"/>
              </a:rPr>
              <a:t>意境</a:t>
            </a:r>
            <a:r>
              <a:rPr lang="zh-CN" altLang="en-US" sz="3600" b="1">
                <a:latin typeface="宋体" panose="02010600030101010101" pitchFamily="2" charset="-122"/>
                <a:ea typeface="宋体" panose="02010600030101010101" pitchFamily="2" charset="-122"/>
              </a:rPr>
              <a:t>等。</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送人头"/>
          <p:cNvPicPr>
            <a:picLocks noChangeAspect="1"/>
          </p:cNvPicPr>
          <p:nvPr/>
        </p:nvPicPr>
        <p:blipFill>
          <a:blip r:embed="rId4" cstate="print"/>
          <a:srcRect t="13564"/>
          <a:stretch>
            <a:fillRect/>
          </a:stretch>
        </p:blipFill>
        <p:spPr>
          <a:xfrm>
            <a:off x="803910" y="1184275"/>
            <a:ext cx="3946525" cy="4782820"/>
          </a:xfrm>
          <a:prstGeom prst="rect">
            <a:avLst/>
          </a:prstGeom>
          <a:effectLst>
            <a:softEdge rad="292100"/>
          </a:effectLst>
        </p:spPr>
      </p:pic>
      <p:sp>
        <p:nvSpPr>
          <p:cNvPr id="32769" name="文本框 14338"/>
          <p:cNvSpPr txBox="1"/>
          <p:nvPr/>
        </p:nvSpPr>
        <p:spPr>
          <a:xfrm>
            <a:off x="5194300" y="1598930"/>
            <a:ext cx="4504055" cy="1419860"/>
          </a:xfrm>
          <a:prstGeom prst="rect">
            <a:avLst/>
          </a:prstGeom>
          <a:noFill/>
          <a:ln w="9525">
            <a:noFill/>
          </a:ln>
        </p:spPr>
        <p:txBody>
          <a:bodyPr wrap="square" anchor="t">
            <a:spAutoFit/>
          </a:bodyPr>
          <a:lstStyle/>
          <a:p>
            <a:pPr fontAlgn="auto">
              <a:lnSpc>
                <a:spcPct val="120000"/>
              </a:lnSpc>
              <a:spcBef>
                <a:spcPts val="0"/>
              </a:spcBef>
            </a:pPr>
            <a:r>
              <a:rPr lang="zh-CN" altLang="en-US" sz="3600" b="1" dirty="0">
                <a:latin typeface="楷体" panose="02010609060101010101" charset="-122"/>
                <a:ea typeface="楷体" panose="02010609060101010101" charset="-122"/>
              </a:rPr>
              <a:t>头白的芦苇，</a:t>
            </a:r>
          </a:p>
          <a:p>
            <a:pPr fontAlgn="auto">
              <a:lnSpc>
                <a:spcPct val="120000"/>
              </a:lnSpc>
              <a:spcBef>
                <a:spcPts val="0"/>
              </a:spcBef>
            </a:pPr>
            <a:r>
              <a:rPr lang="zh-CN" altLang="en-US" sz="3600" b="1" dirty="0">
                <a:latin typeface="楷体" panose="02010609060101010101" charset="-122"/>
                <a:ea typeface="楷体" panose="02010609060101010101" charset="-122"/>
              </a:rPr>
              <a:t>也妆成一瞬的红颜了。</a:t>
            </a:r>
            <a:endParaRPr lang="en-US" altLang="zh-CN" sz="3600" b="1" dirty="0">
              <a:latin typeface="楷体" panose="02010609060101010101" charset="-122"/>
              <a:ea typeface="楷体" panose="02010609060101010101" charset="-122"/>
            </a:endParaRPr>
          </a:p>
        </p:txBody>
      </p:sp>
      <p:sp>
        <p:nvSpPr>
          <p:cNvPr id="14340" name="文本框 14339"/>
          <p:cNvSpPr txBox="1"/>
          <p:nvPr/>
        </p:nvSpPr>
        <p:spPr>
          <a:xfrm>
            <a:off x="5134610" y="3327400"/>
            <a:ext cx="6146800" cy="2251710"/>
          </a:xfrm>
          <a:prstGeom prst="rect">
            <a:avLst/>
          </a:prstGeom>
          <a:noFill/>
          <a:ln w="9525">
            <a:noFill/>
          </a:ln>
        </p:spPr>
        <p:txBody>
          <a:bodyPr wrap="square" anchor="t">
            <a:spAutoFit/>
          </a:bodyPr>
          <a:lstStyle/>
          <a:p>
            <a:pPr fontAlgn="auto">
              <a:lnSpc>
                <a:spcPct val="130000"/>
              </a:lnSpc>
              <a:spcBef>
                <a:spcPts val="0"/>
              </a:spcBef>
            </a:pPr>
            <a:r>
              <a:rPr lang="en-US" altLang="zh-CN" sz="3600" b="1" dirty="0">
                <a:solidFill>
                  <a:srgbClr val="D0693D"/>
                </a:solidFill>
                <a:latin typeface="Arial" panose="020B0604020202020204" pitchFamily="34" charset="0"/>
                <a:ea typeface="宋体" panose="02010600030101010101" pitchFamily="2" charset="-122"/>
              </a:rPr>
              <a:t>       </a:t>
            </a:r>
            <a:r>
              <a:rPr lang="zh-CN" altLang="en-US" sz="3600" b="1" dirty="0">
                <a:solidFill>
                  <a:srgbClr val="D0693D"/>
                </a:solidFill>
                <a:latin typeface="Arial" panose="020B0604020202020204" pitchFamily="34" charset="0"/>
                <a:ea typeface="宋体" panose="02010600030101010101" pitchFamily="2" charset="-122"/>
              </a:rPr>
              <a:t>拟人的手法，通过“妆”和“红颜”，把芦苇人格化，给全诗平添了情趣和生气。</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p:cTn id="7" dur="500" fill="hold"/>
                                        <p:tgtEl>
                                          <p:spTgt spid="14340"/>
                                        </p:tgtEl>
                                        <p:attrNameLst>
                                          <p:attrName>ppt_w</p:attrName>
                                        </p:attrNameLst>
                                      </p:cBhvr>
                                      <p:tavLst>
                                        <p:tav tm="0">
                                          <p:val>
                                            <p:fltVal val="0"/>
                                          </p:val>
                                        </p:tav>
                                        <p:tav tm="100000">
                                          <p:val>
                                            <p:strVal val="#ppt_w"/>
                                          </p:val>
                                        </p:tav>
                                      </p:tavLst>
                                    </p:anim>
                                    <p:anim calcmode="lin" valueType="num">
                                      <p:cBhvr>
                                        <p:cTn id="8" dur="500" fill="hold"/>
                                        <p:tgtEl>
                                          <p:spTgt spid="14340"/>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合作探究</a:t>
            </a:r>
          </a:p>
        </p:txBody>
      </p:sp>
      <p:sp>
        <p:nvSpPr>
          <p:cNvPr id="33793" name="文本框 27650"/>
          <p:cNvSpPr txBox="1"/>
          <p:nvPr/>
        </p:nvSpPr>
        <p:spPr>
          <a:xfrm>
            <a:off x="1347470" y="1675765"/>
            <a:ext cx="9720263" cy="1531620"/>
          </a:xfrm>
          <a:prstGeom prst="rect">
            <a:avLst/>
          </a:prstGeom>
          <a:noFill/>
          <a:ln w="9525">
            <a:noFill/>
          </a:ln>
        </p:spPr>
        <p:txBody>
          <a:bodyPr anchor="t">
            <a:spAutoFit/>
          </a:bodyPr>
          <a:lstStyle/>
          <a:p>
            <a:pPr fontAlgn="auto">
              <a:lnSpc>
                <a:spcPct val="130000"/>
              </a:lnSpc>
              <a:spcBef>
                <a:spcPts val="0"/>
              </a:spcBef>
            </a:pPr>
            <a:r>
              <a:rPr lang="en-US" altLang="zh-CN" sz="3600" b="1" dirty="0">
                <a:latin typeface="Arial" panose="020B0604020202020204" pitchFamily="34" charset="0"/>
                <a:ea typeface="宋体" panose="02010600030101010101" pitchFamily="2" charset="-122"/>
              </a:rPr>
              <a:t>1. </a:t>
            </a:r>
            <a:r>
              <a:rPr lang="zh-CN" altLang="en-US" sz="3600" b="1" dirty="0">
                <a:latin typeface="Arial" panose="020B0604020202020204" pitchFamily="34" charset="0"/>
                <a:ea typeface="宋体" panose="02010600030101010101" pitchFamily="2" charset="-122"/>
              </a:rPr>
              <a:t>归巢的鸟儿为什么不顾疲倦，还要驮着偌大  </a:t>
            </a:r>
          </a:p>
          <a:p>
            <a:pPr fontAlgn="auto">
              <a:lnSpc>
                <a:spcPct val="130000"/>
              </a:lnSpc>
              <a:spcBef>
                <a:spcPts val="0"/>
              </a:spcBef>
            </a:pPr>
            <a:r>
              <a:rPr lang="zh-CN" altLang="en-US" sz="3600" b="1" dirty="0">
                <a:latin typeface="Arial" panose="020B0604020202020204" pitchFamily="34" charset="0"/>
                <a:ea typeface="宋体" panose="02010600030101010101" pitchFamily="2" charset="-122"/>
              </a:rPr>
              <a:t>    的太阳回去？</a:t>
            </a:r>
          </a:p>
        </p:txBody>
      </p:sp>
      <p:sp>
        <p:nvSpPr>
          <p:cNvPr id="27652" name="文本框 27651"/>
          <p:cNvSpPr txBox="1"/>
          <p:nvPr/>
        </p:nvSpPr>
        <p:spPr>
          <a:xfrm>
            <a:off x="1412240" y="3303270"/>
            <a:ext cx="9372600" cy="2251710"/>
          </a:xfrm>
          <a:prstGeom prst="rect">
            <a:avLst/>
          </a:prstGeom>
          <a:noFill/>
          <a:ln w="9525">
            <a:noFill/>
          </a:ln>
        </p:spPr>
        <p:txBody>
          <a:bodyPr wrap="square" anchor="t">
            <a:spAutoFit/>
          </a:bodyPr>
          <a:lstStyle/>
          <a:p>
            <a:pPr fontAlgn="auto">
              <a:lnSpc>
                <a:spcPct val="130000"/>
              </a:lnSpc>
              <a:spcBef>
                <a:spcPts val="0"/>
              </a:spcBef>
            </a:pPr>
            <a:r>
              <a:rPr lang="zh-CN" altLang="en-US" sz="3600" b="1" dirty="0">
                <a:solidFill>
                  <a:srgbClr val="0000FF"/>
                </a:solidFill>
                <a:latin typeface="楷体" panose="02010609060101010101" charset="-122"/>
                <a:ea typeface="楷体" panose="02010609060101010101" charset="-122"/>
              </a:rPr>
              <a:t>鸟儿喜欢夕阳这个发光的宝贝，它要驮回去赏玩；鸟儿很淘气，它要试试自己的力气</a:t>
            </a:r>
            <a:r>
              <a:rPr lang="en-US" altLang="zh-CN" sz="3600" b="1" dirty="0">
                <a:solidFill>
                  <a:srgbClr val="0000FF"/>
                </a:solidFill>
                <a:latin typeface="楷体" panose="02010609060101010101" charset="-122"/>
                <a:ea typeface="楷体" panose="02010609060101010101" charset="-122"/>
              </a:rPr>
              <a:t>……</a:t>
            </a:r>
            <a:r>
              <a:rPr lang="zh-CN" altLang="en-US" sz="3600" b="1" dirty="0">
                <a:solidFill>
                  <a:srgbClr val="0000FF"/>
                </a:solidFill>
                <a:latin typeface="楷体" panose="02010609060101010101" charset="-122"/>
                <a:ea typeface="楷体" panose="02010609060101010101" charset="-122"/>
              </a:rPr>
              <a:t>这是诗人的想象，让诗富有情趣。</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2">
                                            <p:txEl>
                                              <p:pRg st="0" end="0"/>
                                            </p:txEl>
                                          </p:spTgt>
                                        </p:tgtEl>
                                        <p:attrNameLst>
                                          <p:attrName>style.visibility</p:attrName>
                                        </p:attrNameLst>
                                      </p:cBhvr>
                                      <p:to>
                                        <p:strVal val="visible"/>
                                      </p:to>
                                    </p:set>
                                    <p:anim calcmode="lin" valueType="num">
                                      <p:cBhvr>
                                        <p:cTn id="7" dur="500" fill="hold"/>
                                        <p:tgtEl>
                                          <p:spTgt spid="27652">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2765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文本框 27653"/>
          <p:cNvSpPr txBox="1"/>
          <p:nvPr/>
        </p:nvSpPr>
        <p:spPr>
          <a:xfrm>
            <a:off x="1137285" y="1412240"/>
            <a:ext cx="10225088" cy="1531620"/>
          </a:xfrm>
          <a:prstGeom prst="rect">
            <a:avLst/>
          </a:prstGeom>
          <a:noFill/>
          <a:ln w="9525">
            <a:noFill/>
          </a:ln>
        </p:spPr>
        <p:txBody>
          <a:bodyPr anchor="t">
            <a:spAutoFit/>
          </a:bodyPr>
          <a:lstStyle/>
          <a:p>
            <a:pPr fontAlgn="auto">
              <a:lnSpc>
                <a:spcPct val="130000"/>
              </a:lnSpc>
              <a:spcBef>
                <a:spcPts val="0"/>
              </a:spcBef>
            </a:pPr>
            <a:r>
              <a:rPr lang="en-US" altLang="zh-CN" sz="3600" b="1" dirty="0">
                <a:latin typeface="Arial" panose="020B0604020202020204" pitchFamily="34" charset="0"/>
                <a:ea typeface="宋体" panose="02010600030101010101" pitchFamily="2" charset="-122"/>
              </a:rPr>
              <a:t>2. </a:t>
            </a:r>
            <a:r>
              <a:rPr lang="zh-CN" altLang="en-US" sz="3600" b="1" dirty="0">
                <a:latin typeface="Arial" panose="020B0604020202020204" pitchFamily="34" charset="0"/>
                <a:ea typeface="宋体" panose="02010600030101010101" pitchFamily="2" charset="-122"/>
              </a:rPr>
              <a:t>诗中有哪些画面给你留下了深刻的印象？语言  </a:t>
            </a:r>
          </a:p>
          <a:p>
            <a:pPr fontAlgn="auto">
              <a:lnSpc>
                <a:spcPct val="130000"/>
              </a:lnSpc>
              <a:spcBef>
                <a:spcPts val="0"/>
              </a:spcBef>
            </a:pPr>
            <a:r>
              <a:rPr lang="zh-CN" altLang="en-US" sz="3600" b="1" dirty="0">
                <a:latin typeface="Arial" panose="020B0604020202020204" pitchFamily="34" charset="0"/>
                <a:ea typeface="宋体" panose="02010600030101010101" pitchFamily="2" charset="-122"/>
              </a:rPr>
              <a:t>   上有什么表达效果？</a:t>
            </a:r>
          </a:p>
        </p:txBody>
      </p:sp>
      <p:sp>
        <p:nvSpPr>
          <p:cNvPr id="27656" name="文本框 27655"/>
          <p:cNvSpPr txBox="1"/>
          <p:nvPr/>
        </p:nvSpPr>
        <p:spPr>
          <a:xfrm>
            <a:off x="1126490" y="3055620"/>
            <a:ext cx="9843135" cy="2971800"/>
          </a:xfrm>
          <a:prstGeom prst="rect">
            <a:avLst/>
          </a:prstGeom>
          <a:noFill/>
          <a:ln w="9525">
            <a:noFill/>
          </a:ln>
        </p:spPr>
        <p:txBody>
          <a:bodyPr wrap="square" anchor="t">
            <a:spAutoFit/>
          </a:bodyPr>
          <a:lstStyle/>
          <a:p>
            <a:pPr fontAlgn="auto">
              <a:lnSpc>
                <a:spcPct val="130000"/>
              </a:lnSpc>
              <a:spcBef>
                <a:spcPts val="0"/>
              </a:spcBef>
            </a:pPr>
            <a:r>
              <a:rPr lang="zh-CN" altLang="en-US" sz="3600" b="1" dirty="0">
                <a:solidFill>
                  <a:srgbClr val="0000FF"/>
                </a:solidFill>
                <a:latin typeface="楷体" panose="02010609060101010101" charset="-122"/>
                <a:ea typeface="楷体" panose="02010609060101010101" charset="-122"/>
                <a:sym typeface="Arial" panose="020B0604020202020204" pitchFamily="34" charset="0"/>
              </a:rPr>
              <a:t>拟人手法的运用，使诗歌具有灵动的画面感。将秋日夕阳下的江边美景渲染得美丽无比。夕阳下，归巢的鸟儿，顽皮地驮着它，让平常的景色显得更灵动，画面动静结合，充满了情趣。</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 calcmode="lin" valueType="num">
                                      <p:cBhvr>
                                        <p:cTn id="7" dur="500" fill="hold"/>
                                        <p:tgtEl>
                                          <p:spTgt spid="27654"/>
                                        </p:tgtEl>
                                        <p:attrNameLst>
                                          <p:attrName>ppt_x</p:attrName>
                                        </p:attrNameLst>
                                      </p:cBhvr>
                                      <p:tavLst>
                                        <p:tav tm="0">
                                          <p:val>
                                            <p:strVal val="#ppt_x"/>
                                          </p:val>
                                        </p:tav>
                                        <p:tav tm="100000">
                                          <p:val>
                                            <p:strVal val="#ppt_x"/>
                                          </p:val>
                                        </p:tav>
                                      </p:tavLst>
                                    </p:anim>
                                    <p:anim calcmode="lin" valueType="num">
                                      <p:cBhvr>
                                        <p:cTn id="8"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6"/>
                                        </p:tgtEl>
                                        <p:attrNameLst>
                                          <p:attrName>style.visibility</p:attrName>
                                        </p:attrNameLst>
                                      </p:cBhvr>
                                      <p:to>
                                        <p:strVal val="visible"/>
                                      </p:to>
                                    </p:set>
                                    <p:anim calcmode="lin" valueType="num">
                                      <p:cBhvr>
                                        <p:cTn id="13" dur="500" fill="hold"/>
                                        <p:tgtEl>
                                          <p:spTgt spid="27656"/>
                                        </p:tgtEl>
                                        <p:attrNameLst>
                                          <p:attrName>ppt_x</p:attrName>
                                        </p:attrNameLst>
                                      </p:cBhvr>
                                      <p:tavLst>
                                        <p:tav tm="0">
                                          <p:val>
                                            <p:strVal val="#ppt_x"/>
                                          </p:val>
                                        </p:tav>
                                        <p:tav tm="100000">
                                          <p:val>
                                            <p:strVal val="#ppt_x"/>
                                          </p:val>
                                        </p:tav>
                                      </p:tavLst>
                                    </p:anim>
                                    <p:anim calcmode="lin" valueType="num">
                                      <p:cBhvr>
                                        <p:cTn id="14"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2765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3" cstate="print"/>
          <a:stretch>
            <a:fillRect/>
          </a:stretch>
        </p:blipFill>
        <p:spPr>
          <a:xfrm>
            <a:off x="4435475" y="1264920"/>
            <a:ext cx="7672705" cy="5755005"/>
          </a:xfrm>
          <a:prstGeom prst="rect">
            <a:avLst/>
          </a:prstGeom>
        </p:spPr>
      </p:pic>
      <p:sp>
        <p:nvSpPr>
          <p:cNvPr id="3" name="矩形 2"/>
          <p:cNvSpPr/>
          <p:nvPr/>
        </p:nvSpPr>
        <p:spPr>
          <a:xfrm>
            <a:off x="1411288" y="1515110"/>
            <a:ext cx="4150995" cy="169164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10400" b="1">
                <a:solidFill>
                  <a:srgbClr val="F1B04E"/>
                </a:solidFill>
                <a:effectLst/>
                <a:latin typeface="华康少女文字W5(P)" panose="040F0500000000000000" charset="-122"/>
                <a:ea typeface="华康少女文字W5(P)" panose="040F0500000000000000" charset="-122"/>
              </a:rPr>
              <a:t>花牛歌</a:t>
            </a:r>
          </a:p>
        </p:txBody>
      </p:sp>
      <p:sp>
        <p:nvSpPr>
          <p:cNvPr id="5" name="文本框 4"/>
          <p:cNvSpPr txBox="1"/>
          <p:nvPr/>
        </p:nvSpPr>
        <p:spPr>
          <a:xfrm>
            <a:off x="3551555" y="3511550"/>
            <a:ext cx="2048510" cy="829945"/>
          </a:xfrm>
          <a:prstGeom prst="rect">
            <a:avLst/>
          </a:prstGeom>
          <a:noFill/>
        </p:spPr>
        <p:txBody>
          <a:bodyPr wrap="square" rtlCol="0">
            <a:spAutoFit/>
          </a:bodyPr>
          <a:lstStyle/>
          <a:p>
            <a:r>
              <a:rPr lang="zh-CN" altLang="en-US" sz="4800" b="1">
                <a:solidFill>
                  <a:schemeClr val="accent4">
                    <a:lumMod val="75000"/>
                  </a:schemeClr>
                </a:solidFill>
                <a:latin typeface="仿宋" panose="02010609060101010101" charset="-122"/>
                <a:ea typeface="仿宋" panose="02010609060101010101" charset="-122"/>
              </a:rPr>
              <a:t>徐志摩</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走近作者</a:t>
            </a:r>
          </a:p>
        </p:txBody>
      </p:sp>
      <p:pic>
        <p:nvPicPr>
          <p:cNvPr id="36867" name="Picture 2" descr="https://timgsa.baidu.com/timg?image&amp;quality=80&amp;size=b9999_10000&amp;sec=1553678297447&amp;di=7d3832c2b9a171ad016832eb87d9f21a&amp;imgtype=0&amp;src=http%3A%2F%2Fn.sinaimg.cn%2Ftranslate%2F20161207%2FY9JA-fxyipxf7943254.jpg"/>
          <p:cNvPicPr>
            <a:picLocks noChangeAspect="1"/>
          </p:cNvPicPr>
          <p:nvPr/>
        </p:nvPicPr>
        <p:blipFill>
          <a:blip r:embed="rId3" cstate="print"/>
          <a:srcRect l="23489" r="22200"/>
          <a:stretch>
            <a:fillRect/>
          </a:stretch>
        </p:blipFill>
        <p:spPr>
          <a:xfrm>
            <a:off x="8645208" y="1521460"/>
            <a:ext cx="2665412" cy="3584575"/>
          </a:xfrm>
          <a:prstGeom prst="ellipse">
            <a:avLst/>
          </a:prstGeom>
          <a:effectLst>
            <a:softEdge rad="114300"/>
          </a:effectLst>
        </p:spPr>
      </p:pic>
      <p:sp>
        <p:nvSpPr>
          <p:cNvPr id="4" name="文本框 3"/>
          <p:cNvSpPr txBox="1"/>
          <p:nvPr/>
        </p:nvSpPr>
        <p:spPr>
          <a:xfrm>
            <a:off x="549275" y="1380490"/>
            <a:ext cx="7816850" cy="4815840"/>
          </a:xfrm>
          <a:prstGeom prst="rect">
            <a:avLst/>
          </a:prstGeom>
          <a:noFill/>
        </p:spPr>
        <p:txBody>
          <a:bodyPr wrap="square" rtlCol="0">
            <a:spAutoFit/>
          </a:bodyPr>
          <a:lstStyle/>
          <a:p>
            <a:pPr fontAlgn="auto">
              <a:lnSpc>
                <a:spcPct val="120000"/>
              </a:lnSpc>
            </a:pPr>
            <a:r>
              <a:rPr lang="en-US" altLang="zh-CN" sz="3200" b="1" spc="20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spc="20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浙江嘉兴海宁硖石人，现代诗人、散文家。原名章垿</a:t>
            </a:r>
            <a:r>
              <a:rPr lang="en-US" altLang="zh-CN" sz="3200" b="1" spc="20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[xù]</a:t>
            </a:r>
            <a:r>
              <a:rPr lang="zh-CN" altLang="en-US" sz="3200" b="1" spc="20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，字槱</a:t>
            </a:r>
            <a:r>
              <a:rPr lang="en-US" altLang="zh-CN" sz="3200" b="1" spc="20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[yǒu]</a:t>
            </a:r>
            <a:r>
              <a:rPr lang="zh-CN" altLang="en-US" sz="3200" b="1" spc="20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森，留学英国时改名志摩。</a:t>
            </a:r>
          </a:p>
          <a:p>
            <a:pPr fontAlgn="auto">
              <a:lnSpc>
                <a:spcPct val="120000"/>
              </a:lnSpc>
            </a:pPr>
            <a:r>
              <a:rPr lang="zh-CN" altLang="en-US" sz="3200" b="1" spc="20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    在剑桥两年深受西方教育的熏陶及欧美浪漫主义和唯美派诗人的影响，奠定其</a:t>
            </a:r>
            <a:r>
              <a:rPr lang="zh-CN" altLang="en-US" sz="32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浪漫主义的诗风</a:t>
            </a:r>
            <a:r>
              <a:rPr lang="zh-CN" altLang="en-US" sz="3200" b="1" spc="20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a:t>
            </a:r>
          </a:p>
          <a:p>
            <a:pPr fontAlgn="auto">
              <a:lnSpc>
                <a:spcPct val="120000"/>
              </a:lnSpc>
            </a:pPr>
            <a:r>
              <a:rPr lang="zh-CN" altLang="en-US" sz="3200" b="1" spc="20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    新月派代表诗人，代表作品有</a:t>
            </a:r>
            <a:r>
              <a:rPr lang="en-US" altLang="zh-CN" sz="32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再别康桥</a:t>
            </a:r>
            <a:r>
              <a:rPr lang="en-US" altLang="zh-CN" sz="32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翡冷翠的一夜</a:t>
            </a:r>
            <a:r>
              <a:rPr lang="en-US" altLang="zh-CN" sz="3200" b="1" spc="200"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spc="20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rPr>
              <a:t>。</a:t>
            </a:r>
          </a:p>
        </p:txBody>
      </p:sp>
      <p:sp>
        <p:nvSpPr>
          <p:cNvPr id="5" name="文本框 4"/>
          <p:cNvSpPr txBox="1"/>
          <p:nvPr/>
        </p:nvSpPr>
        <p:spPr>
          <a:xfrm>
            <a:off x="8554720" y="5173345"/>
            <a:ext cx="3153410" cy="1076325"/>
          </a:xfrm>
          <a:prstGeom prst="rect">
            <a:avLst/>
          </a:prstGeom>
          <a:noFill/>
        </p:spPr>
        <p:txBody>
          <a:bodyPr wrap="square" rtlCol="0" anchor="t">
            <a:spAutoFit/>
          </a:bodyPr>
          <a:lstStyle/>
          <a:p>
            <a:r>
              <a:rPr lang="zh-CN" altLang="en-US" sz="3200" b="1" dirty="0">
                <a:solidFill>
                  <a:schemeClr val="tx2"/>
                </a:solidFill>
                <a:latin typeface="宋体" panose="02010600030101010101" pitchFamily="2" charset="-122"/>
                <a:ea typeface="宋体" panose="02010600030101010101" pitchFamily="2" charset="-122"/>
                <a:sym typeface="+mn-ea"/>
              </a:rPr>
              <a:t>徐志摩（</a:t>
            </a:r>
            <a:r>
              <a:rPr lang="en-US" altLang="zh-CN" sz="3200" b="1" dirty="0">
                <a:solidFill>
                  <a:schemeClr val="tx2"/>
                </a:solidFill>
                <a:latin typeface="宋体" panose="02010600030101010101" pitchFamily="2" charset="-122"/>
                <a:ea typeface="宋体" panose="02010600030101010101" pitchFamily="2" charset="-122"/>
                <a:sym typeface="+mn-ea"/>
              </a:rPr>
              <a:t>1897—1931</a:t>
            </a:r>
            <a:r>
              <a:rPr lang="zh-CN" altLang="en-US" sz="3200" b="1" dirty="0">
                <a:solidFill>
                  <a:schemeClr val="tx2"/>
                </a:solidFill>
                <a:latin typeface="宋体" panose="02010600030101010101" pitchFamily="2" charset="-122"/>
                <a:ea typeface="宋体" panose="02010600030101010101" pitchFamily="2" charset="-122"/>
                <a:sym typeface="+mn-ea"/>
              </a:rPr>
              <a:t>）</a:t>
            </a:r>
            <a:endParaRPr lang="zh-CN" altLang="en-US" sz="320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4035" y="2012315"/>
            <a:ext cx="11348720" cy="3568065"/>
          </a:xfrm>
          <a:prstGeom prst="rect">
            <a:avLst/>
          </a:prstGeom>
          <a:solidFill>
            <a:schemeClr val="bg1">
              <a:alpha val="7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宋体" panose="02010600030101010101" pitchFamily="2" charset="-122"/>
                <a:ea typeface="宋体" panose="02010600030101010101" pitchFamily="2" charset="-122"/>
                <a:sym typeface="+mn-ea"/>
              </a:rPr>
              <a:t>这首诗描绘了哪些景物？这些景物构成了怎样的画面？</a:t>
            </a:r>
            <a:endParaRPr lang="zh-CN" altLang="en-US"/>
          </a:p>
        </p:txBody>
      </p:sp>
      <p:sp>
        <p:nvSpPr>
          <p:cNvPr id="8" name="文本框 7"/>
          <p:cNvSpPr txBox="1"/>
          <p:nvPr/>
        </p:nvSpPr>
        <p:spPr>
          <a:xfrm>
            <a:off x="5476875" y="2329815"/>
            <a:ext cx="6254750" cy="2848610"/>
          </a:xfrm>
          <a:prstGeom prst="rect">
            <a:avLst/>
          </a:prstGeom>
          <a:noFill/>
        </p:spPr>
        <p:txBody>
          <a:bodyPr wrap="none" rtlCol="0" anchor="t">
            <a:spAutoFit/>
          </a:bodyPr>
          <a:lstStyle/>
          <a:p>
            <a:pPr fontAlgn="auto">
              <a:lnSpc>
                <a:spcPct val="140000"/>
              </a:lnSpc>
            </a:pPr>
            <a:r>
              <a:rPr lang="zh-CN" altLang="en-US" sz="3200" b="1" spc="200" dirty="0">
                <a:solidFill>
                  <a:schemeClr val="tx1"/>
                </a:solidFill>
                <a:uFillTx/>
                <a:latin typeface="黑体" panose="02010609060101010101" charset="-122"/>
                <a:ea typeface="黑体" panose="02010609060101010101" charset="-122"/>
                <a:sym typeface="+mn-ea"/>
              </a:rPr>
              <a:t>这首诗描绘了哪些景物？</a:t>
            </a:r>
          </a:p>
          <a:p>
            <a:pPr fontAlgn="auto">
              <a:lnSpc>
                <a:spcPct val="140000"/>
              </a:lnSpc>
            </a:pPr>
            <a:r>
              <a:rPr lang="zh-CN" altLang="en-US" sz="3200" b="1" spc="200" dirty="0">
                <a:solidFill>
                  <a:schemeClr val="tx1"/>
                </a:solidFill>
                <a:uFillTx/>
                <a:latin typeface="黑体" panose="02010609060101010101" charset="-122"/>
                <a:ea typeface="黑体" panose="02010609060101010101" charset="-122"/>
                <a:sym typeface="+mn-ea"/>
              </a:rPr>
              <a:t>这首诗刻画了花牛怎样的形象？</a:t>
            </a:r>
          </a:p>
          <a:p>
            <a:pPr fontAlgn="auto">
              <a:lnSpc>
                <a:spcPct val="140000"/>
              </a:lnSpc>
            </a:pPr>
            <a:r>
              <a:rPr lang="zh-CN" altLang="en-US" sz="3200" b="1" spc="200">
                <a:solidFill>
                  <a:schemeClr val="tx1"/>
                </a:solidFill>
                <a:uFillTx/>
                <a:latin typeface="黑体" panose="02010609060101010101" charset="-122"/>
                <a:ea typeface="黑体" panose="02010609060101010101" charset="-122"/>
              </a:rPr>
              <a:t>你从哪些地方可以看出来？</a:t>
            </a:r>
          </a:p>
          <a:p>
            <a:pPr fontAlgn="auto">
              <a:lnSpc>
                <a:spcPct val="140000"/>
              </a:lnSpc>
            </a:pPr>
            <a:r>
              <a:rPr lang="zh-CN" altLang="en-US" sz="3200" b="1" spc="200">
                <a:solidFill>
                  <a:schemeClr val="tx1"/>
                </a:solidFill>
                <a:uFillTx/>
                <a:latin typeface="黑体" panose="02010609060101010101" charset="-122"/>
                <a:ea typeface="黑体" panose="02010609060101010101" charset="-122"/>
              </a:rPr>
              <a:t>这首诗表达了作者怎样的情感？</a:t>
            </a:r>
          </a:p>
        </p:txBody>
      </p:sp>
      <p:pic>
        <p:nvPicPr>
          <p:cNvPr id="3" name="图片 2" descr="timg"/>
          <p:cNvPicPr>
            <a:picLocks noChangeAspect="1"/>
          </p:cNvPicPr>
          <p:nvPr/>
        </p:nvPicPr>
        <p:blipFill>
          <a:blip r:embed="rId3" cstate="print">
            <a:clrChange>
              <a:clrFrom>
                <a:srgbClr val="FDFDFD">
                  <a:alpha val="100000"/>
                </a:srgbClr>
              </a:clrFrom>
              <a:clrTo>
                <a:srgbClr val="FDFDFD">
                  <a:alpha val="100000"/>
                  <a:alpha val="0"/>
                </a:srgbClr>
              </a:clrTo>
            </a:clrChange>
          </a:blip>
          <a:stretch>
            <a:fillRect/>
          </a:stretch>
        </p:blipFill>
        <p:spPr>
          <a:xfrm>
            <a:off x="820420" y="2264410"/>
            <a:ext cx="4099560" cy="3064510"/>
          </a:xfrm>
          <a:prstGeom prst="rect">
            <a:avLst/>
          </a:prstGeom>
          <a:effectLst/>
        </p:spPr>
      </p:pic>
      <p:cxnSp>
        <p:nvCxnSpPr>
          <p:cNvPr id="6" name="直接连接符 5"/>
          <p:cNvCxnSpPr/>
          <p:nvPr/>
        </p:nvCxnSpPr>
        <p:spPr>
          <a:xfrm>
            <a:off x="5241290" y="2000885"/>
            <a:ext cx="0" cy="3602355"/>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整体感知</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图片 2" descr="tiagfdmg"/>
          <p:cNvPicPr>
            <a:picLocks noChangeAspect="1"/>
          </p:cNvPicPr>
          <p:nvPr/>
        </p:nvPicPr>
        <p:blipFill>
          <a:blip r:embed="rId3" cstate="print">
            <a:clrChange>
              <a:clrFrom>
                <a:srgbClr val="F7F7F7"/>
              </a:clrFrom>
              <a:clrTo>
                <a:srgbClr val="F7F7F7">
                  <a:alpha val="0"/>
                </a:srgbClr>
              </a:clrTo>
            </a:clrChange>
          </a:blip>
          <a:stretch>
            <a:fillRect/>
          </a:stretch>
        </p:blipFill>
        <p:spPr>
          <a:xfrm>
            <a:off x="-34925" y="5122545"/>
            <a:ext cx="12261850" cy="1753235"/>
          </a:xfrm>
          <a:prstGeom prst="rect">
            <a:avLst/>
          </a:prstGeom>
          <a:noFill/>
          <a:ln w="9525">
            <a:noFill/>
          </a:ln>
        </p:spPr>
      </p:pic>
      <p:sp>
        <p:nvSpPr>
          <p:cNvPr id="38914" name="文本框 3"/>
          <p:cNvSpPr txBox="1"/>
          <p:nvPr/>
        </p:nvSpPr>
        <p:spPr>
          <a:xfrm>
            <a:off x="4717415" y="682625"/>
            <a:ext cx="2479675" cy="706755"/>
          </a:xfrm>
          <a:prstGeom prst="rect">
            <a:avLst/>
          </a:prstGeom>
          <a:noFill/>
          <a:ln w="9525">
            <a:noFill/>
          </a:ln>
        </p:spPr>
        <p:txBody>
          <a:bodyPr wrap="square" anchor="t">
            <a:spAutoFit/>
          </a:bodyPr>
          <a:lstStyle/>
          <a:p>
            <a:r>
              <a:rPr lang="zh-CN" altLang="en-US" sz="4000" b="1">
                <a:latin typeface="黑体" panose="02010609060101010101" charset="-122"/>
                <a:ea typeface="黑体" panose="02010609060101010101" charset="-122"/>
              </a:rPr>
              <a:t>花 牛 歌</a:t>
            </a:r>
          </a:p>
        </p:txBody>
      </p:sp>
      <p:sp>
        <p:nvSpPr>
          <p:cNvPr id="38915" name="文本框 4"/>
          <p:cNvSpPr txBox="1"/>
          <p:nvPr/>
        </p:nvSpPr>
        <p:spPr>
          <a:xfrm>
            <a:off x="6972935" y="1424305"/>
            <a:ext cx="1739265" cy="583565"/>
          </a:xfrm>
          <a:prstGeom prst="rect">
            <a:avLst/>
          </a:prstGeom>
          <a:noFill/>
          <a:ln w="9525">
            <a:noFill/>
          </a:ln>
        </p:spPr>
        <p:txBody>
          <a:bodyPr wrap="square" anchor="t">
            <a:spAutoFit/>
          </a:bodyPr>
          <a:lstStyle/>
          <a:p>
            <a:r>
              <a:rPr lang="zh-CN" altLang="en-US" sz="3200" b="1">
                <a:latin typeface="仿宋" panose="02010609060101010101" charset="-122"/>
                <a:ea typeface="仿宋" panose="02010609060101010101" charset="-122"/>
              </a:rPr>
              <a:t>徐志摩</a:t>
            </a:r>
          </a:p>
        </p:txBody>
      </p:sp>
      <p:sp>
        <p:nvSpPr>
          <p:cNvPr id="38916" name="文本框 5"/>
          <p:cNvSpPr txBox="1"/>
          <p:nvPr/>
        </p:nvSpPr>
        <p:spPr>
          <a:xfrm>
            <a:off x="1523365" y="1969453"/>
            <a:ext cx="3979863" cy="3412490"/>
          </a:xfrm>
          <a:prstGeom prst="rect">
            <a:avLst/>
          </a:prstGeom>
          <a:noFill/>
          <a:ln w="9525">
            <a:noFill/>
          </a:ln>
        </p:spPr>
        <p:txBody>
          <a:bodyPr wrap="square" anchor="t">
            <a:spAutoFit/>
          </a:bodyPr>
          <a:lstStyle/>
          <a:p>
            <a:pPr>
              <a:lnSpc>
                <a:spcPct val="120000"/>
              </a:lnSpc>
            </a:pPr>
            <a:r>
              <a:rPr lang="zh-CN" altLang="en-US" sz="3600" b="1">
                <a:latin typeface="楷体" panose="02010609060101010101" charset="-122"/>
                <a:ea typeface="楷体" panose="02010609060101010101" charset="-122"/>
              </a:rPr>
              <a:t>花牛在草地里坐，</a:t>
            </a:r>
          </a:p>
          <a:p>
            <a:pPr>
              <a:lnSpc>
                <a:spcPct val="120000"/>
              </a:lnSpc>
            </a:pPr>
            <a:r>
              <a:rPr lang="zh-CN" altLang="en-US" sz="3600" b="1">
                <a:latin typeface="楷体" panose="02010609060101010101" charset="-122"/>
                <a:ea typeface="楷体" panose="02010609060101010101" charset="-122"/>
              </a:rPr>
              <a:t>压扁了一穗剪秋萝。</a:t>
            </a:r>
          </a:p>
          <a:p>
            <a:pPr>
              <a:lnSpc>
                <a:spcPct val="120000"/>
              </a:lnSpc>
            </a:pPr>
            <a:endParaRPr lang="zh-CN" altLang="en-US" sz="3600" b="1">
              <a:latin typeface="楷体" panose="02010609060101010101" charset="-122"/>
              <a:ea typeface="楷体" panose="02010609060101010101" charset="-122"/>
            </a:endParaRPr>
          </a:p>
          <a:p>
            <a:pPr>
              <a:lnSpc>
                <a:spcPct val="120000"/>
              </a:lnSpc>
            </a:pPr>
            <a:r>
              <a:rPr lang="zh-CN" altLang="en-US" sz="3600" b="1">
                <a:latin typeface="楷体" panose="02010609060101010101" charset="-122"/>
                <a:ea typeface="楷体" panose="02010609060101010101" charset="-122"/>
              </a:rPr>
              <a:t>花牛在草地里眠，</a:t>
            </a:r>
          </a:p>
          <a:p>
            <a:pPr>
              <a:lnSpc>
                <a:spcPct val="120000"/>
              </a:lnSpc>
            </a:pPr>
            <a:r>
              <a:rPr lang="zh-CN" altLang="en-US" sz="3600" b="1">
                <a:latin typeface="楷体" panose="02010609060101010101" charset="-122"/>
                <a:ea typeface="楷体" panose="02010609060101010101" charset="-122"/>
              </a:rPr>
              <a:t>白云霸占了半个天。</a:t>
            </a:r>
          </a:p>
        </p:txBody>
      </p:sp>
      <p:sp>
        <p:nvSpPr>
          <p:cNvPr id="38917" name="文本框 6"/>
          <p:cNvSpPr txBox="1"/>
          <p:nvPr/>
        </p:nvSpPr>
        <p:spPr>
          <a:xfrm>
            <a:off x="6208713" y="1998345"/>
            <a:ext cx="5030787" cy="3412490"/>
          </a:xfrm>
          <a:prstGeom prst="rect">
            <a:avLst/>
          </a:prstGeom>
          <a:noFill/>
          <a:ln w="9525">
            <a:noFill/>
          </a:ln>
        </p:spPr>
        <p:txBody>
          <a:bodyPr wrap="square" anchor="t">
            <a:spAutoFit/>
          </a:bodyPr>
          <a:lstStyle/>
          <a:p>
            <a:pPr>
              <a:lnSpc>
                <a:spcPct val="120000"/>
              </a:lnSpc>
            </a:pPr>
            <a:r>
              <a:rPr lang="zh-CN" altLang="en-US" sz="3600" b="1">
                <a:latin typeface="楷体" panose="02010609060101010101" charset="-122"/>
                <a:ea typeface="楷体" panose="02010609060101010101" charset="-122"/>
              </a:rPr>
              <a:t>花牛在草地里走，</a:t>
            </a:r>
          </a:p>
          <a:p>
            <a:pPr>
              <a:lnSpc>
                <a:spcPct val="120000"/>
              </a:lnSpc>
            </a:pPr>
            <a:r>
              <a:rPr lang="zh-CN" altLang="en-US" sz="3600" b="1">
                <a:latin typeface="楷体" panose="02010609060101010101" charset="-122"/>
                <a:ea typeface="楷体" panose="02010609060101010101" charset="-122"/>
              </a:rPr>
              <a:t>小尾巴甩得滴溜溜。</a:t>
            </a:r>
          </a:p>
          <a:p>
            <a:pPr>
              <a:lnSpc>
                <a:spcPct val="120000"/>
              </a:lnSpc>
            </a:pPr>
            <a:endParaRPr lang="zh-CN" altLang="en-US" sz="3600" b="1">
              <a:latin typeface="楷体" panose="02010609060101010101" charset="-122"/>
              <a:ea typeface="楷体" panose="02010609060101010101" charset="-122"/>
            </a:endParaRPr>
          </a:p>
          <a:p>
            <a:pPr>
              <a:lnSpc>
                <a:spcPct val="120000"/>
              </a:lnSpc>
            </a:pPr>
            <a:r>
              <a:rPr lang="zh-CN" altLang="en-US" sz="3600" b="1">
                <a:latin typeface="楷体" panose="02010609060101010101" charset="-122"/>
                <a:ea typeface="楷体" panose="02010609060101010101" charset="-122"/>
              </a:rPr>
              <a:t>花牛在草地里做梦，</a:t>
            </a:r>
          </a:p>
          <a:p>
            <a:pPr>
              <a:lnSpc>
                <a:spcPct val="120000"/>
              </a:lnSpc>
            </a:pPr>
            <a:r>
              <a:rPr lang="zh-CN" altLang="en-US" sz="3600" b="1">
                <a:latin typeface="楷体" panose="02010609060101010101" charset="-122"/>
                <a:ea typeface="楷体" panose="02010609060101010101" charset="-122"/>
              </a:rPr>
              <a:t>太阳偷渡了西山的青峰。</a:t>
            </a:r>
          </a:p>
        </p:txBody>
      </p:sp>
      <p:cxnSp>
        <p:nvCxnSpPr>
          <p:cNvPr id="2" name="直接连接符 1"/>
          <p:cNvCxnSpPr/>
          <p:nvPr/>
        </p:nvCxnSpPr>
        <p:spPr>
          <a:xfrm>
            <a:off x="5864860" y="2134870"/>
            <a:ext cx="0" cy="3098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自主学习</a:t>
            </a:r>
          </a:p>
        </p:txBody>
      </p:sp>
      <p:sp>
        <p:nvSpPr>
          <p:cNvPr id="3" name="文本框 2"/>
          <p:cNvSpPr txBox="1"/>
          <p:nvPr/>
        </p:nvSpPr>
        <p:spPr>
          <a:xfrm>
            <a:off x="1038860" y="1525270"/>
            <a:ext cx="4795520" cy="645160"/>
          </a:xfrm>
          <a:prstGeom prst="rect">
            <a:avLst/>
          </a:prstGeom>
          <a:noFill/>
        </p:spPr>
        <p:txBody>
          <a:bodyPr wrap="square" rtlCol="0">
            <a:spAutoFit/>
          </a:bodyPr>
          <a:lstStyle/>
          <a:p>
            <a:r>
              <a:rPr lang="zh-CN" altLang="en-US" sz="3600">
                <a:latin typeface="黑体" panose="02010609060101010101" charset="-122"/>
                <a:ea typeface="黑体" panose="02010609060101010101" charset="-122"/>
              </a:rPr>
              <a:t>诗歌中描写了哪些景物？</a:t>
            </a:r>
          </a:p>
        </p:txBody>
      </p:sp>
      <p:sp>
        <p:nvSpPr>
          <p:cNvPr id="39938" name="矩形 2"/>
          <p:cNvSpPr/>
          <p:nvPr/>
        </p:nvSpPr>
        <p:spPr>
          <a:xfrm>
            <a:off x="1452880" y="2283460"/>
            <a:ext cx="9398000" cy="645160"/>
          </a:xfrm>
          <a:prstGeom prst="rect">
            <a:avLst/>
          </a:prstGeom>
          <a:noFill/>
          <a:ln w="9525">
            <a:noFill/>
          </a:ln>
        </p:spPr>
        <p:txBody>
          <a:bodyPr wrap="square" anchor="t">
            <a:spAutoFit/>
          </a:bodyPr>
          <a:lstStyle/>
          <a:p>
            <a:r>
              <a:rPr lang="zh-CN" altLang="en-US" sz="3600" b="1" dirty="0">
                <a:solidFill>
                  <a:srgbClr val="0000FF"/>
                </a:solidFill>
                <a:latin typeface="楷体" panose="02010609060101010101" charset="-122"/>
                <a:ea typeface="楷体" panose="02010609060101010101" charset="-122"/>
              </a:rPr>
              <a:t>花牛、草地、剪秋萝、白云、太阳、青峰</a:t>
            </a:r>
          </a:p>
        </p:txBody>
      </p:sp>
      <p:sp>
        <p:nvSpPr>
          <p:cNvPr id="4" name="文本框 3"/>
          <p:cNvSpPr txBox="1"/>
          <p:nvPr/>
        </p:nvSpPr>
        <p:spPr>
          <a:xfrm>
            <a:off x="1038860" y="3100070"/>
            <a:ext cx="9173845" cy="645160"/>
          </a:xfrm>
          <a:prstGeom prst="rect">
            <a:avLst/>
          </a:prstGeom>
          <a:noFill/>
        </p:spPr>
        <p:txBody>
          <a:bodyPr wrap="square" rtlCol="0">
            <a:spAutoFit/>
          </a:bodyPr>
          <a:lstStyle/>
          <a:p>
            <a:r>
              <a:rPr lang="zh-CN" altLang="en-US" sz="3600">
                <a:latin typeface="黑体" panose="02010609060101010101" charset="-122"/>
                <a:ea typeface="黑体" panose="02010609060101010101" charset="-122"/>
              </a:rPr>
              <a:t>淘气的花牛在草地里做了哪些有趣的事情？</a:t>
            </a:r>
          </a:p>
        </p:txBody>
      </p:sp>
      <p:sp>
        <p:nvSpPr>
          <p:cNvPr id="5" name="矩形 2"/>
          <p:cNvSpPr/>
          <p:nvPr/>
        </p:nvSpPr>
        <p:spPr>
          <a:xfrm>
            <a:off x="1452880" y="3898900"/>
            <a:ext cx="9398000" cy="2748280"/>
          </a:xfrm>
          <a:prstGeom prst="rect">
            <a:avLst/>
          </a:prstGeom>
          <a:noFill/>
          <a:ln w="9525">
            <a:noFill/>
          </a:ln>
        </p:spPr>
        <p:txBody>
          <a:bodyPr wrap="square" anchor="t">
            <a:spAutoFit/>
          </a:bodyPr>
          <a:lstStyle/>
          <a:p>
            <a:pPr fontAlgn="auto">
              <a:lnSpc>
                <a:spcPct val="120000"/>
              </a:lnSpc>
            </a:pPr>
            <a:r>
              <a:rPr lang="zh-CN" altLang="en-US" sz="3600" b="1" dirty="0">
                <a:solidFill>
                  <a:srgbClr val="0000FF"/>
                </a:solidFill>
                <a:latin typeface="楷体" panose="02010609060101010101" charset="-122"/>
                <a:ea typeface="楷体" panose="02010609060101010101" charset="-122"/>
              </a:rPr>
              <a:t>坐在草地上，压扁了剪秋萝；</a:t>
            </a:r>
          </a:p>
          <a:p>
            <a:pPr fontAlgn="auto">
              <a:lnSpc>
                <a:spcPct val="120000"/>
              </a:lnSpc>
            </a:pPr>
            <a:r>
              <a:rPr lang="zh-CN" altLang="en-US" sz="3600" b="1" dirty="0">
                <a:solidFill>
                  <a:srgbClr val="0000FF"/>
                </a:solidFill>
                <a:latin typeface="楷体" panose="02010609060101010101" charset="-122"/>
                <a:ea typeface="楷体" panose="02010609060101010101" charset="-122"/>
              </a:rPr>
              <a:t>在草地上睡觉；</a:t>
            </a:r>
          </a:p>
          <a:p>
            <a:pPr fontAlgn="auto">
              <a:lnSpc>
                <a:spcPct val="120000"/>
              </a:lnSpc>
            </a:pPr>
            <a:r>
              <a:rPr lang="zh-CN" altLang="en-US" sz="3600" b="1" dirty="0">
                <a:solidFill>
                  <a:srgbClr val="0000FF"/>
                </a:solidFill>
                <a:latin typeface="楷体" panose="02010609060101010101" charset="-122"/>
                <a:ea typeface="楷体" panose="02010609060101010101" charset="-122"/>
              </a:rPr>
              <a:t>甩着尾巴在草地里走；</a:t>
            </a:r>
          </a:p>
          <a:p>
            <a:pPr fontAlgn="auto">
              <a:lnSpc>
                <a:spcPct val="120000"/>
              </a:lnSpc>
            </a:pPr>
            <a:r>
              <a:rPr lang="zh-CN" altLang="en-US" sz="3600" b="1" dirty="0">
                <a:solidFill>
                  <a:srgbClr val="0000FF"/>
                </a:solidFill>
                <a:latin typeface="楷体" panose="02010609060101010101" charset="-122"/>
                <a:ea typeface="楷体" panose="02010609060101010101" charset="-122"/>
              </a:rPr>
              <a:t>在草地上做梦。</a:t>
            </a:r>
          </a:p>
        </p:txBody>
      </p:sp>
      <p:sp>
        <p:nvSpPr>
          <p:cNvPr id="6" name="右大括号 5"/>
          <p:cNvSpPr/>
          <p:nvPr/>
        </p:nvSpPr>
        <p:spPr>
          <a:xfrm>
            <a:off x="7559040" y="4232275"/>
            <a:ext cx="576580" cy="2074545"/>
          </a:xfrm>
          <a:prstGeom prst="rightBrace">
            <a:avLst/>
          </a:prstGeom>
          <a:ln w="19050">
            <a:solidFill>
              <a:srgbClr val="221A1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4800" b="1" dirty="0"/>
          </a:p>
        </p:txBody>
      </p:sp>
      <p:sp>
        <p:nvSpPr>
          <p:cNvPr id="10" name="矩形 9"/>
          <p:cNvSpPr/>
          <p:nvPr/>
        </p:nvSpPr>
        <p:spPr>
          <a:xfrm>
            <a:off x="8490175" y="4801275"/>
            <a:ext cx="1935480" cy="92202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cap="none" spc="0" dirty="0" smtClean="0">
                <a:solidFill>
                  <a:schemeClr val="accent1">
                    <a:lumMod val="75000"/>
                  </a:schemeClr>
                </a:solidFill>
                <a:effectLst/>
              </a:rPr>
              <a:t>自  由</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strips(downLeft)">
                                      <p:cBhvr>
                                        <p:cTn id="7" dur="5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strips(downLef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4" grpId="0"/>
      <p:bldP spid="5" grpId="0"/>
      <p:bldP spid="6" grpId="0" animBg="1"/>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知识锦囊</a:t>
            </a:r>
          </a:p>
        </p:txBody>
      </p:sp>
      <p:pic>
        <p:nvPicPr>
          <p:cNvPr id="3" name="图片 2" descr="SDLKFJL"/>
          <p:cNvPicPr>
            <a:picLocks noChangeAspect="1"/>
          </p:cNvPicPr>
          <p:nvPr/>
        </p:nvPicPr>
        <p:blipFill>
          <a:blip r:embed="rId3" cstate="print"/>
          <a:srcRect l="9188"/>
          <a:stretch>
            <a:fillRect/>
          </a:stretch>
        </p:blipFill>
        <p:spPr>
          <a:xfrm>
            <a:off x="5666740" y="1443990"/>
            <a:ext cx="5705475" cy="4200525"/>
          </a:xfrm>
          <a:prstGeom prst="rect">
            <a:avLst/>
          </a:prstGeom>
        </p:spPr>
      </p:pic>
      <p:sp>
        <p:nvSpPr>
          <p:cNvPr id="5" name="矩形 4"/>
          <p:cNvSpPr/>
          <p:nvPr/>
        </p:nvSpPr>
        <p:spPr>
          <a:xfrm>
            <a:off x="770890" y="2114550"/>
            <a:ext cx="6746240" cy="4470400"/>
          </a:xfrm>
          <a:prstGeom prst="rect">
            <a:avLst/>
          </a:prstGeom>
          <a:solidFill>
            <a:schemeClr val="bg1">
              <a:alpha val="74000"/>
            </a:schemeClr>
          </a:solidFill>
          <a:ln>
            <a:noFill/>
          </a:ln>
          <a:effectLst>
            <a:softEdge rad="241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48410" y="2642870"/>
            <a:ext cx="5740400" cy="3412490"/>
          </a:xfrm>
          <a:prstGeom prst="rect">
            <a:avLst/>
          </a:prstGeom>
          <a:noFill/>
        </p:spPr>
        <p:txBody>
          <a:bodyPr wrap="square" rtlCol="0">
            <a:spAutoFit/>
          </a:bodyPr>
          <a:lstStyle/>
          <a:p>
            <a:pPr fontAlgn="auto">
              <a:lnSpc>
                <a:spcPct val="120000"/>
              </a:lnSpc>
            </a:pPr>
            <a:r>
              <a:rPr lang="en-US" altLang="zh-CN" sz="3600" b="1" dirty="0">
                <a:solidFill>
                  <a:schemeClr val="tx1"/>
                </a:solidFill>
                <a:latin typeface="楷体" panose="02010609060101010101" charset="-122"/>
                <a:ea typeface="楷体" panose="02010609060101010101" charset="-122"/>
                <a:sym typeface="+mn-ea"/>
              </a:rPr>
              <a:t>    </a:t>
            </a:r>
            <a:r>
              <a:rPr lang="zh-CN" altLang="en-US" sz="3600" b="1" dirty="0">
                <a:solidFill>
                  <a:srgbClr val="FF0000"/>
                </a:solidFill>
                <a:latin typeface="楷体" panose="02010609060101010101" charset="-122"/>
                <a:ea typeface="楷体" panose="02010609060101010101" charset="-122"/>
                <a:sym typeface="+mn-ea"/>
              </a:rPr>
              <a:t>剪秋罗</a:t>
            </a:r>
            <a:r>
              <a:rPr lang="zh-CN" altLang="en-US" sz="3600" b="1" dirty="0">
                <a:solidFill>
                  <a:schemeClr val="tx1"/>
                </a:solidFill>
                <a:latin typeface="楷体" panose="02010609060101010101" charset="-122"/>
                <a:ea typeface="楷体" panose="02010609060101010101" charset="-122"/>
                <a:sym typeface="+mn-ea"/>
              </a:rPr>
              <a:t>是一种美丽的开花植物，因为花瓣的形状杂乱尖锐</a:t>
            </a:r>
            <a:r>
              <a:rPr lang="en-US" altLang="zh-CN" sz="3600" b="1" dirty="0">
                <a:solidFill>
                  <a:schemeClr val="tx1"/>
                </a:solidFill>
                <a:latin typeface="楷体" panose="02010609060101010101" charset="-122"/>
                <a:ea typeface="楷体" panose="02010609060101010101" charset="-122"/>
                <a:sym typeface="+mn-ea"/>
              </a:rPr>
              <a:t>, </a:t>
            </a:r>
            <a:r>
              <a:rPr lang="zh-CN" altLang="en-US" sz="3600" b="1" dirty="0">
                <a:solidFill>
                  <a:schemeClr val="tx1"/>
                </a:solidFill>
                <a:latin typeface="楷体" panose="02010609060101010101" charset="-122"/>
                <a:ea typeface="楷体" panose="02010609060101010101" charset="-122"/>
                <a:sym typeface="+mn-ea"/>
              </a:rPr>
              <a:t>似乎是被人用剪刀随意裁剪过似的</a:t>
            </a:r>
            <a:r>
              <a:rPr lang="en-US" altLang="zh-CN" sz="3600" b="1" dirty="0">
                <a:solidFill>
                  <a:schemeClr val="tx1"/>
                </a:solidFill>
                <a:latin typeface="楷体" panose="02010609060101010101" charset="-122"/>
                <a:ea typeface="楷体" panose="02010609060101010101" charset="-122"/>
                <a:sym typeface="+mn-ea"/>
              </a:rPr>
              <a:t>, </a:t>
            </a:r>
            <a:r>
              <a:rPr lang="zh-CN" altLang="en-US" sz="3600" b="1" dirty="0">
                <a:solidFill>
                  <a:schemeClr val="tx1"/>
                </a:solidFill>
                <a:latin typeface="楷体" panose="02010609060101010101" charset="-122"/>
                <a:ea typeface="楷体" panose="02010609060101010101" charset="-122"/>
                <a:sym typeface="+mn-ea"/>
              </a:rPr>
              <a:t>又因为开放在秋天</a:t>
            </a:r>
            <a:r>
              <a:rPr lang="en-US" altLang="zh-CN" sz="3600" b="1" dirty="0">
                <a:solidFill>
                  <a:schemeClr val="tx1"/>
                </a:solidFill>
                <a:latin typeface="楷体" panose="02010609060101010101" charset="-122"/>
                <a:ea typeface="楷体" panose="02010609060101010101" charset="-122"/>
                <a:sym typeface="+mn-ea"/>
              </a:rPr>
              <a:t>,</a:t>
            </a:r>
            <a:r>
              <a:rPr lang="zh-CN" altLang="en-US" sz="3600" b="1" dirty="0">
                <a:solidFill>
                  <a:schemeClr val="tx1"/>
                </a:solidFill>
                <a:latin typeface="楷体" panose="02010609060101010101" charset="-122"/>
                <a:ea typeface="楷体" panose="02010609060101010101" charset="-122"/>
                <a:sym typeface="+mn-ea"/>
              </a:rPr>
              <a:t>因此得名剪秋罗。</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诗歌赏析</a:t>
            </a:r>
          </a:p>
        </p:txBody>
      </p:sp>
      <p:sp>
        <p:nvSpPr>
          <p:cNvPr id="3" name="文本框 2"/>
          <p:cNvSpPr txBox="1"/>
          <p:nvPr/>
        </p:nvSpPr>
        <p:spPr>
          <a:xfrm>
            <a:off x="1513840" y="1953895"/>
            <a:ext cx="4967605" cy="1419860"/>
          </a:xfrm>
          <a:prstGeom prst="rect">
            <a:avLst/>
          </a:prstGeom>
          <a:noFill/>
        </p:spPr>
        <p:txBody>
          <a:bodyPr wrap="square" rtlCol="0" anchor="t">
            <a:spAutoFit/>
          </a:bodyPr>
          <a:lstStyle/>
          <a:p>
            <a:pPr>
              <a:lnSpc>
                <a:spcPct val="120000"/>
              </a:lnSpc>
            </a:pPr>
            <a:r>
              <a:rPr lang="zh-CN" altLang="en-US" sz="3600" b="1">
                <a:latin typeface="楷体" panose="02010609060101010101" charset="-122"/>
                <a:ea typeface="楷体" panose="02010609060101010101" charset="-122"/>
                <a:sym typeface="+mn-ea"/>
              </a:rPr>
              <a:t>花牛在草地里坐，</a:t>
            </a:r>
            <a:endParaRPr lang="zh-CN" altLang="en-US" sz="3600" b="1">
              <a:latin typeface="楷体" panose="02010609060101010101" charset="-122"/>
              <a:ea typeface="楷体" panose="02010609060101010101" charset="-122"/>
            </a:endParaRPr>
          </a:p>
          <a:p>
            <a:pPr>
              <a:lnSpc>
                <a:spcPct val="120000"/>
              </a:lnSpc>
            </a:pPr>
            <a:r>
              <a:rPr lang="zh-CN" altLang="en-US" sz="3600" b="1">
                <a:latin typeface="楷体" panose="02010609060101010101" charset="-122"/>
                <a:ea typeface="楷体" panose="02010609060101010101" charset="-122"/>
                <a:sym typeface="+mn-ea"/>
              </a:rPr>
              <a:t>压扁了一穗剪秋萝。</a:t>
            </a:r>
            <a:endParaRPr lang="zh-CN" altLang="en-US" sz="3600"/>
          </a:p>
        </p:txBody>
      </p:sp>
      <p:sp>
        <p:nvSpPr>
          <p:cNvPr id="4" name="文本框 3"/>
          <p:cNvSpPr txBox="1"/>
          <p:nvPr/>
        </p:nvSpPr>
        <p:spPr>
          <a:xfrm>
            <a:off x="1493520" y="3660775"/>
            <a:ext cx="4398645" cy="1419860"/>
          </a:xfrm>
          <a:prstGeom prst="rect">
            <a:avLst/>
          </a:prstGeom>
          <a:noFill/>
        </p:spPr>
        <p:txBody>
          <a:bodyPr wrap="square" rtlCol="0" anchor="t">
            <a:spAutoFit/>
          </a:bodyPr>
          <a:lstStyle/>
          <a:p>
            <a:pPr>
              <a:lnSpc>
                <a:spcPct val="120000"/>
              </a:lnSpc>
            </a:pPr>
            <a:r>
              <a:rPr lang="zh-CN" altLang="en-US" sz="3600" b="1">
                <a:latin typeface="楷体" panose="02010609060101010101" charset="-122"/>
                <a:ea typeface="楷体" panose="02010609060101010101" charset="-122"/>
                <a:sym typeface="+mn-ea"/>
              </a:rPr>
              <a:t>花牛在草地里走，</a:t>
            </a:r>
            <a:endParaRPr lang="zh-CN" altLang="en-US" sz="3600" b="1">
              <a:latin typeface="楷体" panose="02010609060101010101" charset="-122"/>
              <a:ea typeface="楷体" panose="02010609060101010101" charset="-122"/>
            </a:endParaRPr>
          </a:p>
          <a:p>
            <a:pPr>
              <a:lnSpc>
                <a:spcPct val="120000"/>
              </a:lnSpc>
            </a:pPr>
            <a:r>
              <a:rPr lang="zh-CN" altLang="en-US" sz="3600" b="1">
                <a:latin typeface="楷体" panose="02010609060101010101" charset="-122"/>
                <a:ea typeface="楷体" panose="02010609060101010101" charset="-122"/>
                <a:sym typeface="+mn-ea"/>
              </a:rPr>
              <a:t>小尾巴甩得滴溜溜。</a:t>
            </a:r>
            <a:endParaRPr lang="zh-CN" altLang="en-US" sz="3600"/>
          </a:p>
        </p:txBody>
      </p:sp>
      <p:sp>
        <p:nvSpPr>
          <p:cNvPr id="5" name="椭圆 4"/>
          <p:cNvSpPr/>
          <p:nvPr/>
        </p:nvSpPr>
        <p:spPr>
          <a:xfrm>
            <a:off x="4296410" y="2073910"/>
            <a:ext cx="640080" cy="548640"/>
          </a:xfrm>
          <a:prstGeom prst="ellipse">
            <a:avLst/>
          </a:prstGeom>
          <a:noFill/>
          <a:ln w="28575">
            <a:solidFill>
              <a:srgbClr val="FF0000"/>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534160" y="2744470"/>
            <a:ext cx="1126490" cy="548640"/>
          </a:xfrm>
          <a:prstGeom prst="ellipse">
            <a:avLst/>
          </a:prstGeom>
          <a:noFill/>
          <a:ln w="28575">
            <a:solidFill>
              <a:srgbClr val="FF0000"/>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534160" y="3811270"/>
            <a:ext cx="3807460" cy="1198880"/>
            <a:chOff x="2416" y="5954"/>
            <a:chExt cx="5996" cy="1888"/>
          </a:xfrm>
        </p:grpSpPr>
        <p:sp>
          <p:nvSpPr>
            <p:cNvPr id="7" name="椭圆 6"/>
            <p:cNvSpPr/>
            <p:nvPr/>
          </p:nvSpPr>
          <p:spPr>
            <a:xfrm>
              <a:off x="6766" y="5954"/>
              <a:ext cx="1008" cy="864"/>
            </a:xfrm>
            <a:prstGeom prst="ellipse">
              <a:avLst/>
            </a:prstGeom>
            <a:noFill/>
            <a:ln w="28575">
              <a:solidFill>
                <a:srgbClr val="FF0000"/>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416" y="6978"/>
              <a:ext cx="5997" cy="864"/>
            </a:xfrm>
            <a:prstGeom prst="ellipse">
              <a:avLst/>
            </a:prstGeom>
            <a:noFill/>
            <a:ln w="28575">
              <a:solidFill>
                <a:srgbClr val="FF0000"/>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6045835" y="2214880"/>
            <a:ext cx="3550285" cy="922020"/>
            <a:chOff x="9489" y="3488"/>
            <a:chExt cx="5591" cy="1452"/>
          </a:xfrm>
        </p:grpSpPr>
        <p:sp>
          <p:nvSpPr>
            <p:cNvPr id="9" name="右箭头 8"/>
            <p:cNvSpPr/>
            <p:nvPr/>
          </p:nvSpPr>
          <p:spPr>
            <a:xfrm>
              <a:off x="9489" y="3798"/>
              <a:ext cx="1814" cy="794"/>
            </a:xfrm>
            <a:prstGeom prst="rightArrow">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032" y="3488"/>
              <a:ext cx="3048" cy="1452"/>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cap="none" spc="0" dirty="0" smtClean="0">
                  <a:solidFill>
                    <a:schemeClr val="accent1">
                      <a:lumMod val="75000"/>
                    </a:schemeClr>
                  </a:solidFill>
                  <a:effectLst/>
                </a:rPr>
                <a:t>淘  气</a:t>
              </a:r>
            </a:p>
          </p:txBody>
        </p:sp>
      </p:grpSp>
      <p:sp>
        <p:nvSpPr>
          <p:cNvPr id="11" name="右箭头 10"/>
          <p:cNvSpPr/>
          <p:nvPr/>
        </p:nvSpPr>
        <p:spPr>
          <a:xfrm>
            <a:off x="6045696" y="4189641"/>
            <a:ext cx="1152128" cy="504056"/>
          </a:xfrm>
          <a:prstGeom prst="rightArrow">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661500" y="3963075"/>
            <a:ext cx="1935480" cy="92202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zh-CN" altLang="en-US" sz="5400" b="1" cap="none" spc="0" dirty="0" smtClean="0">
                <a:solidFill>
                  <a:schemeClr val="accent1">
                    <a:lumMod val="75000"/>
                  </a:schemeClr>
                </a:solidFill>
                <a:effectLst/>
              </a:rPr>
              <a:t>快  乐</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strips(downLeft)">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linds(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strips(downLeft)">
                                      <p:cBhvr>
                                        <p:cTn id="25" dur="500"/>
                                        <p:tgtEl>
                                          <p:spTgt spid="11"/>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strips(down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stretch>
            <a:fillRect/>
          </a:stretch>
        </p:blipFill>
        <p:spPr>
          <a:xfrm>
            <a:off x="1504950" y="1358265"/>
            <a:ext cx="9182100" cy="1569720"/>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00100" y="1160780"/>
            <a:ext cx="4378325" cy="1419860"/>
          </a:xfrm>
          <a:prstGeom prst="rect">
            <a:avLst/>
          </a:prstGeom>
          <a:noFill/>
        </p:spPr>
        <p:txBody>
          <a:bodyPr wrap="square" rtlCol="0" anchor="t">
            <a:spAutoFit/>
          </a:bodyPr>
          <a:lstStyle/>
          <a:p>
            <a:pPr>
              <a:lnSpc>
                <a:spcPct val="120000"/>
              </a:lnSpc>
            </a:pPr>
            <a:r>
              <a:rPr lang="zh-CN" altLang="en-US" sz="3600" b="1">
                <a:latin typeface="楷体" panose="02010609060101010101" charset="-122"/>
                <a:ea typeface="楷体" panose="02010609060101010101" charset="-122"/>
                <a:sym typeface="+mn-ea"/>
              </a:rPr>
              <a:t>花牛在草地里眠，</a:t>
            </a:r>
            <a:endParaRPr lang="zh-CN" altLang="en-US" sz="3600" b="1">
              <a:latin typeface="楷体" panose="02010609060101010101" charset="-122"/>
              <a:ea typeface="楷体" panose="02010609060101010101" charset="-122"/>
            </a:endParaRPr>
          </a:p>
          <a:p>
            <a:pPr>
              <a:lnSpc>
                <a:spcPct val="120000"/>
              </a:lnSpc>
            </a:pPr>
            <a:r>
              <a:rPr lang="zh-CN" altLang="en-US" sz="3600" b="1">
                <a:latin typeface="楷体" panose="02010609060101010101" charset="-122"/>
                <a:ea typeface="楷体" panose="02010609060101010101" charset="-122"/>
                <a:sym typeface="+mn-ea"/>
              </a:rPr>
              <a:t>白云霸占了半个天。</a:t>
            </a:r>
            <a:endParaRPr lang="zh-CN" altLang="en-US" sz="3600"/>
          </a:p>
        </p:txBody>
      </p:sp>
      <p:sp>
        <p:nvSpPr>
          <p:cNvPr id="4" name="文本框 3"/>
          <p:cNvSpPr txBox="1"/>
          <p:nvPr/>
        </p:nvSpPr>
        <p:spPr>
          <a:xfrm>
            <a:off x="6799580" y="1384935"/>
            <a:ext cx="4985385" cy="5405755"/>
          </a:xfrm>
          <a:prstGeom prst="rect">
            <a:avLst/>
          </a:prstGeom>
          <a:noFill/>
        </p:spPr>
        <p:txBody>
          <a:bodyPr wrap="square" rtlCol="0">
            <a:spAutoFit/>
          </a:bodyPr>
          <a:lstStyle/>
          <a:p>
            <a:pPr fontAlgn="auto">
              <a:lnSpc>
                <a:spcPct val="120000"/>
              </a:lnSpc>
            </a:pPr>
            <a:r>
              <a:rPr lang="en-US" altLang="zh-CN" sz="3600" b="1" dirty="0" smtClean="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dirty="0" smtClean="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这句话运用了拟人的手法，写出了白云之多，天气之好，大自然之美丽。同时</a:t>
            </a:r>
            <a:r>
              <a:rPr lang="en-US" altLang="zh-CN" sz="3600" b="1" dirty="0" smtClean="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dirty="0" smtClean="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“霸占”一词把静态的白云动态化了，使整个画面生动活泼。</a:t>
            </a:r>
            <a:endParaRPr lang="zh-CN" altLang="en-US" sz="36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20000"/>
              </a:lnSpc>
            </a:pPr>
            <a:endParaRPr lang="zh-CN" altLang="en-US" sz="36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descr="asdflk"/>
          <p:cNvPicPr>
            <a:picLocks noChangeAspect="1"/>
          </p:cNvPicPr>
          <p:nvPr/>
        </p:nvPicPr>
        <p:blipFill>
          <a:blip r:embed="rId3" cstate="print"/>
          <a:srcRect t="7492" b="7916"/>
          <a:stretch>
            <a:fillRect/>
          </a:stretch>
        </p:blipFill>
        <p:spPr>
          <a:xfrm>
            <a:off x="880110" y="2680335"/>
            <a:ext cx="5227955" cy="3521710"/>
          </a:xfrm>
          <a:prstGeom prst="rect">
            <a:avLst/>
          </a:prstGeom>
        </p:spPr>
      </p:pic>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6440" y="1129665"/>
            <a:ext cx="5292725" cy="1419860"/>
          </a:xfrm>
          <a:prstGeom prst="rect">
            <a:avLst/>
          </a:prstGeom>
          <a:noFill/>
        </p:spPr>
        <p:txBody>
          <a:bodyPr wrap="square" rtlCol="0" anchor="t">
            <a:spAutoFit/>
          </a:bodyPr>
          <a:lstStyle/>
          <a:p>
            <a:pPr>
              <a:lnSpc>
                <a:spcPct val="120000"/>
              </a:lnSpc>
            </a:pPr>
            <a:r>
              <a:rPr lang="zh-CN" altLang="en-US" sz="3600" b="1">
                <a:latin typeface="楷体" panose="02010609060101010101" charset="-122"/>
                <a:ea typeface="楷体" panose="02010609060101010101" charset="-122"/>
                <a:sym typeface="+mn-ea"/>
              </a:rPr>
              <a:t>花牛在草地里做梦，</a:t>
            </a:r>
            <a:endParaRPr lang="zh-CN" altLang="en-US" sz="3600" b="1">
              <a:latin typeface="楷体" panose="02010609060101010101" charset="-122"/>
              <a:ea typeface="楷体" panose="02010609060101010101" charset="-122"/>
            </a:endParaRPr>
          </a:p>
          <a:p>
            <a:pPr>
              <a:lnSpc>
                <a:spcPct val="120000"/>
              </a:lnSpc>
            </a:pPr>
            <a:r>
              <a:rPr lang="zh-CN" altLang="en-US" sz="3600" b="1">
                <a:latin typeface="楷体" panose="02010609060101010101" charset="-122"/>
                <a:ea typeface="楷体" panose="02010609060101010101" charset="-122"/>
                <a:sym typeface="+mn-ea"/>
              </a:rPr>
              <a:t>太阳偷渡了西山的青峰。</a:t>
            </a:r>
            <a:endParaRPr lang="zh-CN" altLang="en-US" sz="3600"/>
          </a:p>
        </p:txBody>
      </p:sp>
      <p:sp>
        <p:nvSpPr>
          <p:cNvPr id="14340" name="文本框 14339"/>
          <p:cNvSpPr txBox="1"/>
          <p:nvPr/>
        </p:nvSpPr>
        <p:spPr>
          <a:xfrm>
            <a:off x="6596380" y="1346835"/>
            <a:ext cx="4970145" cy="4741545"/>
          </a:xfrm>
          <a:prstGeom prst="rect">
            <a:avLst/>
          </a:prstGeom>
          <a:noFill/>
          <a:ln w="9525">
            <a:noFill/>
          </a:ln>
        </p:spPr>
        <p:txBody>
          <a:bodyPr wrap="square" anchor="t">
            <a:spAutoFit/>
          </a:bodyPr>
          <a:lstStyle/>
          <a:p>
            <a:pPr fontAlgn="auto">
              <a:lnSpc>
                <a:spcPct val="120000"/>
              </a:lnSpc>
              <a:spcBef>
                <a:spcPts val="0"/>
              </a:spcBef>
            </a:pPr>
            <a:r>
              <a:rPr lang="en-US" altLang="zh-CN" sz="3600" b="1" spc="300" dirty="0">
                <a:solidFill>
                  <a:srgbClr val="0000FF"/>
                </a:solidFill>
                <a:uFillTx/>
                <a:latin typeface="Arial" panose="020B0604020202020204" pitchFamily="34" charset="0"/>
                <a:ea typeface="宋体" panose="02010600030101010101" pitchFamily="2" charset="-122"/>
              </a:rPr>
              <a:t>      </a:t>
            </a:r>
            <a:r>
              <a:rPr lang="zh-CN" altLang="en-US" sz="3600" b="1" spc="300" dirty="0">
                <a:solidFill>
                  <a:srgbClr val="0000FF"/>
                </a:solidFill>
                <a:uFillTx/>
                <a:latin typeface="Arial" panose="020B0604020202020204" pitchFamily="34" charset="0"/>
                <a:ea typeface="宋体" panose="02010600030101010101" pitchFamily="2" charset="-122"/>
              </a:rPr>
              <a:t>运用拟人的修辞手法，通过“做梦”和“偷渡”，把花牛和太阳人格化，写出了它们的俏皮可爱，给全诗平添了情趣和生气。</a:t>
            </a:r>
          </a:p>
        </p:txBody>
      </p:sp>
      <p:pic>
        <p:nvPicPr>
          <p:cNvPr id="3" name="图片 2" descr="timg.jpg撒抵抗力"/>
          <p:cNvPicPr>
            <a:picLocks noChangeAspect="1"/>
          </p:cNvPicPr>
          <p:nvPr/>
        </p:nvPicPr>
        <p:blipFill>
          <a:blip r:embed="rId4" cstate="print"/>
          <a:stretch>
            <a:fillRect/>
          </a:stretch>
        </p:blipFill>
        <p:spPr>
          <a:xfrm>
            <a:off x="777875" y="2671445"/>
            <a:ext cx="5126990" cy="344805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p:cTn id="7" dur="500" fill="hold"/>
                                        <p:tgtEl>
                                          <p:spTgt spid="14340"/>
                                        </p:tgtEl>
                                        <p:attrNameLst>
                                          <p:attrName>ppt_w</p:attrName>
                                        </p:attrNameLst>
                                      </p:cBhvr>
                                      <p:tavLst>
                                        <p:tav tm="0">
                                          <p:val>
                                            <p:fltVal val="0"/>
                                          </p:val>
                                        </p:tav>
                                        <p:tav tm="100000">
                                          <p:val>
                                            <p:strVal val="#ppt_w"/>
                                          </p:val>
                                        </p:tav>
                                      </p:tavLst>
                                    </p:anim>
                                    <p:anim calcmode="lin" valueType="num">
                                      <p:cBhvr>
                                        <p:cTn id="8" dur="500" fill="hold"/>
                                        <p:tgtEl>
                                          <p:spTgt spid="14340"/>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合作探究</a:t>
            </a:r>
          </a:p>
        </p:txBody>
      </p:sp>
      <p:sp>
        <p:nvSpPr>
          <p:cNvPr id="5" name="矩形 4"/>
          <p:cNvSpPr/>
          <p:nvPr/>
        </p:nvSpPr>
        <p:spPr>
          <a:xfrm>
            <a:off x="1095375" y="1509395"/>
            <a:ext cx="9944735" cy="1419860"/>
          </a:xfrm>
          <a:prstGeom prst="rect">
            <a:avLst/>
          </a:prstGeom>
        </p:spPr>
        <p:txBody>
          <a:bodyPr wrap="square">
            <a:spAutoFit/>
          </a:bodyPr>
          <a:lstStyle/>
          <a:p>
            <a:pPr fontAlgn="auto">
              <a:lnSpc>
                <a:spcPct val="120000"/>
              </a:lnSpc>
            </a:pPr>
            <a:r>
              <a:rPr lang="zh-CN" altLang="en-US" sz="3600" b="1" dirty="0" smtClean="0">
                <a:latin typeface="黑体" panose="02010609060101010101" charset="-122"/>
                <a:ea typeface="黑体" panose="02010609060101010101" charset="-122"/>
              </a:rPr>
              <a:t>    这些景物构成了一幅怎样的画面？表现出了作者怎样的情感？</a:t>
            </a:r>
            <a:endParaRPr lang="zh-CN" altLang="en-US" sz="3600" dirty="0"/>
          </a:p>
        </p:txBody>
      </p:sp>
      <p:sp>
        <p:nvSpPr>
          <p:cNvPr id="6" name="TextBox 5"/>
          <p:cNvSpPr txBox="1"/>
          <p:nvPr/>
        </p:nvSpPr>
        <p:spPr>
          <a:xfrm>
            <a:off x="1257935" y="2964180"/>
            <a:ext cx="9782175" cy="4225290"/>
          </a:xfrm>
          <a:prstGeom prst="rect">
            <a:avLst/>
          </a:prstGeom>
          <a:noFill/>
        </p:spPr>
        <p:txBody>
          <a:bodyPr wrap="square" rtlCol="0">
            <a:spAutoFit/>
          </a:bodyPr>
          <a:lstStyle/>
          <a:p>
            <a:pPr fontAlgn="auto">
              <a:lnSpc>
                <a:spcPct val="120000"/>
              </a:lnSpc>
            </a:pPr>
            <a:r>
              <a:rPr lang="zh-CN" altLang="en-US" sz="3200" b="1" dirty="0" smtClean="0">
                <a:solidFill>
                  <a:srgbClr val="0000FF"/>
                </a:solidFill>
                <a:latin typeface="楷体" panose="02010609060101010101" charset="-122"/>
                <a:ea typeface="楷体" panose="02010609060101010101" charset="-122"/>
                <a:cs typeface="楷体" panose="02010609060101010101" charset="-122"/>
              </a:rPr>
              <a:t>    这首诗用</a:t>
            </a:r>
            <a:r>
              <a:rPr lang="zh-CN" altLang="en-US" sz="3200" b="1" dirty="0" smtClean="0">
                <a:solidFill>
                  <a:srgbClr val="FF0000"/>
                </a:solidFill>
                <a:latin typeface="楷体" panose="02010609060101010101" charset="-122"/>
                <a:ea typeface="楷体" panose="02010609060101010101" charset="-122"/>
                <a:cs typeface="楷体" panose="02010609060101010101" charset="-122"/>
              </a:rPr>
              <a:t>草地、白云、剪秋罗、落日、青峰</a:t>
            </a:r>
            <a:r>
              <a:rPr lang="zh-CN" altLang="en-US" sz="3200" b="1" dirty="0" smtClean="0">
                <a:solidFill>
                  <a:srgbClr val="0000FF"/>
                </a:solidFill>
                <a:latin typeface="楷体" panose="02010609060101010101" charset="-122"/>
                <a:ea typeface="楷体" panose="02010609060101010101" charset="-122"/>
                <a:cs typeface="楷体" panose="02010609060101010101" charset="-122"/>
              </a:rPr>
              <a:t>等这些自然美景作陪衬，描绘出了一只活泼可爱的花牛在大自然中快乐、自由行动的画面。</a:t>
            </a:r>
            <a:endParaRPr lang="en-US" altLang="zh-CN" sz="3200" b="1" dirty="0" smtClean="0">
              <a:solidFill>
                <a:srgbClr val="0000FF"/>
              </a:solidFill>
              <a:latin typeface="楷体" panose="02010609060101010101" charset="-122"/>
              <a:ea typeface="楷体" panose="02010609060101010101" charset="-122"/>
              <a:cs typeface="楷体" panose="02010609060101010101" charset="-122"/>
            </a:endParaRPr>
          </a:p>
          <a:p>
            <a:pPr fontAlgn="auto">
              <a:lnSpc>
                <a:spcPct val="120000"/>
              </a:lnSpc>
            </a:pPr>
            <a:r>
              <a:rPr lang="en-US" altLang="zh-CN" sz="3200" b="1" dirty="0" smtClean="0">
                <a:solidFill>
                  <a:srgbClr val="0000FF"/>
                </a:solidFill>
                <a:latin typeface="楷体" panose="02010609060101010101" charset="-122"/>
                <a:ea typeface="楷体" panose="02010609060101010101" charset="-122"/>
                <a:cs typeface="楷体" panose="02010609060101010101" charset="-122"/>
              </a:rPr>
              <a:t>    </a:t>
            </a:r>
            <a:r>
              <a:rPr lang="zh-CN" altLang="en-US" sz="3200" b="1" dirty="0" smtClean="0">
                <a:solidFill>
                  <a:srgbClr val="0000FF"/>
                </a:solidFill>
                <a:latin typeface="楷体" panose="02010609060101010101" charset="-122"/>
                <a:ea typeface="楷体" panose="02010609060101010101" charset="-122"/>
                <a:cs typeface="楷体" panose="02010609060101010101" charset="-122"/>
              </a:rPr>
              <a:t>这首诗用简单明朗、轻快活泼、一咏三叹的诗句形式，将草毡丛中的花牛行动景象巧妙生动地展现，表达了诗人对生活的热爱和对自由的追求。</a:t>
            </a:r>
          </a:p>
          <a:p>
            <a:pPr fontAlgn="auto">
              <a:lnSpc>
                <a:spcPct val="120000"/>
              </a:lnSpc>
            </a:pPr>
            <a:endParaRPr lang="zh-CN" altLang="en-US" sz="3200" b="1" dirty="0" smtClean="0">
              <a:solidFill>
                <a:srgbClr val="0000FF"/>
              </a:solidFill>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拓展延伸</a:t>
            </a:r>
          </a:p>
        </p:txBody>
      </p:sp>
      <p:sp>
        <p:nvSpPr>
          <p:cNvPr id="5" name="矩形 4"/>
          <p:cNvSpPr/>
          <p:nvPr/>
        </p:nvSpPr>
        <p:spPr>
          <a:xfrm>
            <a:off x="1586865" y="1646555"/>
            <a:ext cx="9621520" cy="1419860"/>
          </a:xfrm>
          <a:prstGeom prst="rect">
            <a:avLst/>
          </a:prstGeom>
        </p:spPr>
        <p:txBody>
          <a:bodyPr wrap="square">
            <a:spAutoFit/>
          </a:bodyPr>
          <a:lstStyle/>
          <a:p>
            <a:pPr fontAlgn="auto">
              <a:lnSpc>
                <a:spcPct val="120000"/>
              </a:lnSpc>
            </a:pPr>
            <a:r>
              <a:rPr lang="en-US" altLang="zh-CN" sz="3600" b="1" spc="300" dirty="0" smtClean="0">
                <a:solidFill>
                  <a:schemeClr val="tx1"/>
                </a:solidFill>
                <a:uFillTx/>
                <a:latin typeface="黑体" panose="02010609060101010101" charset="-122"/>
                <a:ea typeface="黑体" panose="02010609060101010101" charset="-122"/>
              </a:rPr>
              <a:t>1.</a:t>
            </a:r>
            <a:r>
              <a:rPr lang="zh-CN" altLang="en-US" sz="3600" b="1" spc="300" dirty="0" smtClean="0">
                <a:solidFill>
                  <a:schemeClr val="tx1"/>
                </a:solidFill>
                <a:uFillTx/>
                <a:latin typeface="黑体" panose="02010609060101010101" charset="-122"/>
                <a:ea typeface="黑体" panose="02010609060101010101" charset="-122"/>
              </a:rPr>
              <a:t>试着仿照《花牛歌》这首诗的句式特点，</a:t>
            </a:r>
          </a:p>
          <a:p>
            <a:pPr fontAlgn="auto">
              <a:lnSpc>
                <a:spcPct val="120000"/>
              </a:lnSpc>
            </a:pPr>
            <a:r>
              <a:rPr lang="zh-CN" altLang="en-US" sz="3600" b="1" spc="300" dirty="0" smtClean="0">
                <a:solidFill>
                  <a:schemeClr val="tx1"/>
                </a:solidFill>
                <a:uFillTx/>
                <a:latin typeface="黑体" panose="02010609060101010101" charset="-122"/>
                <a:ea typeface="黑体" panose="02010609060101010101" charset="-122"/>
              </a:rPr>
              <a:t>  续写这首诗。</a:t>
            </a:r>
          </a:p>
        </p:txBody>
      </p:sp>
      <p:sp>
        <p:nvSpPr>
          <p:cNvPr id="3" name="矩形 2"/>
          <p:cNvSpPr/>
          <p:nvPr/>
        </p:nvSpPr>
        <p:spPr>
          <a:xfrm>
            <a:off x="1586865" y="3274695"/>
            <a:ext cx="9333865" cy="2084070"/>
          </a:xfrm>
          <a:prstGeom prst="rect">
            <a:avLst/>
          </a:prstGeom>
        </p:spPr>
        <p:txBody>
          <a:bodyPr wrap="square">
            <a:spAutoFit/>
          </a:bodyPr>
          <a:lstStyle/>
          <a:p>
            <a:pPr fontAlgn="auto">
              <a:lnSpc>
                <a:spcPct val="120000"/>
              </a:lnSpc>
            </a:pPr>
            <a:r>
              <a:rPr lang="en-US" altLang="zh-CN" sz="3600" b="1" spc="300" dirty="0" smtClean="0">
                <a:solidFill>
                  <a:schemeClr val="tx1"/>
                </a:solidFill>
                <a:uFillTx/>
                <a:latin typeface="黑体" panose="02010609060101010101" charset="-122"/>
                <a:ea typeface="黑体" panose="02010609060101010101" charset="-122"/>
              </a:rPr>
              <a:t>2.</a:t>
            </a:r>
            <a:r>
              <a:rPr lang="zh-CN" altLang="en-US" sz="3600" b="1" spc="300" dirty="0" smtClean="0">
                <a:solidFill>
                  <a:schemeClr val="tx1"/>
                </a:solidFill>
                <a:uFillTx/>
                <a:latin typeface="黑体" panose="02010609060101010101" charset="-122"/>
                <a:ea typeface="黑体" panose="02010609060101010101" charset="-122"/>
              </a:rPr>
              <a:t>这两首诗在写法上面都融情于景，借着</a:t>
            </a:r>
          </a:p>
          <a:p>
            <a:pPr fontAlgn="auto">
              <a:lnSpc>
                <a:spcPct val="120000"/>
              </a:lnSpc>
            </a:pPr>
            <a:r>
              <a:rPr lang="zh-CN" altLang="en-US" sz="3600" b="1" spc="300" dirty="0" smtClean="0">
                <a:solidFill>
                  <a:schemeClr val="tx1"/>
                </a:solidFill>
                <a:uFillTx/>
                <a:latin typeface="黑体" panose="02010609060101010101" charset="-122"/>
                <a:ea typeface="黑体" panose="02010609060101010101" charset="-122"/>
              </a:rPr>
              <a:t>  眼前的景物抒写自己的情感，在课下试</a:t>
            </a:r>
          </a:p>
          <a:p>
            <a:pPr fontAlgn="auto">
              <a:lnSpc>
                <a:spcPct val="120000"/>
              </a:lnSpc>
            </a:pPr>
            <a:r>
              <a:rPr lang="zh-CN" altLang="en-US" sz="3600" b="1" spc="300" dirty="0" smtClean="0">
                <a:solidFill>
                  <a:schemeClr val="tx1"/>
                </a:solidFill>
                <a:uFillTx/>
                <a:latin typeface="黑体" panose="02010609060101010101" charset="-122"/>
                <a:ea typeface="黑体" panose="02010609060101010101" charset="-122"/>
              </a:rPr>
              <a:t>  着找一找类似的现代诗读一读吧。</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教学目标</a:t>
            </a:r>
          </a:p>
        </p:txBody>
      </p:sp>
      <p:grpSp>
        <p:nvGrpSpPr>
          <p:cNvPr id="7" name="组合 6"/>
          <p:cNvGrpSpPr/>
          <p:nvPr/>
        </p:nvGrpSpPr>
        <p:grpSpPr>
          <a:xfrm>
            <a:off x="1392555" y="1668780"/>
            <a:ext cx="9880600" cy="2251710"/>
            <a:chOff x="2193" y="2604"/>
            <a:chExt cx="15560" cy="3546"/>
          </a:xfrm>
        </p:grpSpPr>
        <p:grpSp>
          <p:nvGrpSpPr>
            <p:cNvPr id="6" name="组合 5"/>
            <p:cNvGrpSpPr/>
            <p:nvPr/>
          </p:nvGrpSpPr>
          <p:grpSpPr>
            <a:xfrm>
              <a:off x="2193" y="2801"/>
              <a:ext cx="1120" cy="1150"/>
              <a:chOff x="2193" y="2801"/>
              <a:chExt cx="1120" cy="1150"/>
            </a:xfrm>
          </p:grpSpPr>
          <p:sp>
            <p:nvSpPr>
              <p:cNvPr id="3" name="椭圆 2"/>
              <p:cNvSpPr/>
              <p:nvPr/>
            </p:nvSpPr>
            <p:spPr>
              <a:xfrm>
                <a:off x="2193" y="2801"/>
                <a:ext cx="1120" cy="1120"/>
              </a:xfrm>
              <a:prstGeom prst="ellipse">
                <a:avLst/>
              </a:prstGeom>
              <a:noFill/>
              <a:ln w="28575">
                <a:solidFill>
                  <a:srgbClr val="D0693D"/>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396" y="2839"/>
                <a:ext cx="715" cy="1113"/>
              </a:xfrm>
              <a:prstGeom prst="rect">
                <a:avLst/>
              </a:prstGeom>
              <a:noFill/>
            </p:spPr>
            <p:txBody>
              <a:bodyPr wrap="square" rtlCol="0">
                <a:spAutoFit/>
              </a:bodyPr>
              <a:lstStyle/>
              <a:p>
                <a:r>
                  <a:rPr lang="en-US" altLang="zh-CN" sz="4000" b="1">
                    <a:solidFill>
                      <a:srgbClr val="D0693D"/>
                    </a:solidFill>
                    <a:latin typeface="黑体" panose="02010609060101010101" charset="-122"/>
                    <a:ea typeface="黑体" panose="02010609060101010101" charset="-122"/>
                  </a:rPr>
                  <a:t>1</a:t>
                </a:r>
              </a:p>
            </p:txBody>
          </p:sp>
        </p:grpSp>
        <p:sp>
          <p:nvSpPr>
            <p:cNvPr id="5" name="文本框 4"/>
            <p:cNvSpPr txBox="1"/>
            <p:nvPr/>
          </p:nvSpPr>
          <p:spPr>
            <a:xfrm>
              <a:off x="3501" y="2604"/>
              <a:ext cx="14252" cy="3546"/>
            </a:xfrm>
            <a:prstGeom prst="rect">
              <a:avLst/>
            </a:prstGeom>
            <a:noFill/>
          </p:spPr>
          <p:txBody>
            <a:bodyPr wrap="square" rtlCol="0">
              <a:spAutoFit/>
            </a:bodyPr>
            <a:lstStyle/>
            <a:p>
              <a:pPr fontAlgn="auto">
                <a:lnSpc>
                  <a:spcPct val="130000"/>
                </a:lnSpc>
              </a:pPr>
              <a:r>
                <a:rPr lang="zh-CN" altLang="en-US" sz="3600" b="1" dirty="0">
                  <a:latin typeface="宋体" panose="02010600030101010101" pitchFamily="2" charset="-122"/>
                  <a:ea typeface="宋体" panose="02010600030101010101" pitchFamily="2" charset="-122"/>
                  <a:sym typeface="+mn-ea"/>
                </a:rPr>
                <a:t>有感情地朗读诗歌，明确诗中描绘了哪些景物，想象这些景物构成的画面。体会诗歌的优美的意境。</a:t>
              </a:r>
              <a:endParaRPr lang="zh-CN" altLang="en-US" sz="3600"/>
            </a:p>
          </p:txBody>
        </p:sp>
      </p:grpSp>
      <p:grpSp>
        <p:nvGrpSpPr>
          <p:cNvPr id="8" name="组合 7"/>
          <p:cNvGrpSpPr/>
          <p:nvPr/>
        </p:nvGrpSpPr>
        <p:grpSpPr>
          <a:xfrm>
            <a:off x="1392555" y="4044950"/>
            <a:ext cx="9880600" cy="1531620"/>
            <a:chOff x="2193" y="2604"/>
            <a:chExt cx="15560" cy="2412"/>
          </a:xfrm>
        </p:grpSpPr>
        <p:grpSp>
          <p:nvGrpSpPr>
            <p:cNvPr id="9" name="组合 8"/>
            <p:cNvGrpSpPr/>
            <p:nvPr/>
          </p:nvGrpSpPr>
          <p:grpSpPr>
            <a:xfrm>
              <a:off x="2193" y="2801"/>
              <a:ext cx="1120" cy="1151"/>
              <a:chOff x="2193" y="2801"/>
              <a:chExt cx="1120" cy="1151"/>
            </a:xfrm>
          </p:grpSpPr>
          <p:sp>
            <p:nvSpPr>
              <p:cNvPr id="10" name="椭圆 9"/>
              <p:cNvSpPr/>
              <p:nvPr/>
            </p:nvSpPr>
            <p:spPr>
              <a:xfrm>
                <a:off x="2193" y="2801"/>
                <a:ext cx="1120" cy="1120"/>
              </a:xfrm>
              <a:prstGeom prst="ellipse">
                <a:avLst/>
              </a:prstGeom>
              <a:noFill/>
              <a:ln w="28575">
                <a:solidFill>
                  <a:srgbClr val="D0693D"/>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396" y="2839"/>
                <a:ext cx="715" cy="1113"/>
              </a:xfrm>
              <a:prstGeom prst="rect">
                <a:avLst/>
              </a:prstGeom>
              <a:noFill/>
            </p:spPr>
            <p:txBody>
              <a:bodyPr wrap="square" rtlCol="0">
                <a:spAutoFit/>
              </a:bodyPr>
              <a:lstStyle/>
              <a:p>
                <a:r>
                  <a:rPr lang="en-US" altLang="zh-CN" sz="4000" b="1">
                    <a:solidFill>
                      <a:srgbClr val="D0693D"/>
                    </a:solidFill>
                    <a:latin typeface="黑体" panose="02010609060101010101" charset="-122"/>
                    <a:ea typeface="黑体" panose="02010609060101010101" charset="-122"/>
                  </a:rPr>
                  <a:t>2</a:t>
                </a:r>
              </a:p>
            </p:txBody>
          </p:sp>
        </p:grpSp>
        <p:sp>
          <p:nvSpPr>
            <p:cNvPr id="12" name="文本框 11"/>
            <p:cNvSpPr txBox="1"/>
            <p:nvPr/>
          </p:nvSpPr>
          <p:spPr>
            <a:xfrm>
              <a:off x="3501" y="2604"/>
              <a:ext cx="14252" cy="2412"/>
            </a:xfrm>
            <a:prstGeom prst="rect">
              <a:avLst/>
            </a:prstGeom>
            <a:noFill/>
          </p:spPr>
          <p:txBody>
            <a:bodyPr wrap="square" rtlCol="0">
              <a:spAutoFit/>
            </a:bodyPr>
            <a:lstStyle/>
            <a:p>
              <a:pPr fontAlgn="auto">
                <a:lnSpc>
                  <a:spcPct val="130000"/>
                </a:lnSpc>
              </a:pPr>
              <a:r>
                <a:rPr lang="zh-CN" altLang="en-US" sz="3600" b="1">
                  <a:latin typeface="宋体" panose="02010600030101010101" pitchFamily="2" charset="-122"/>
                  <a:ea typeface="宋体" panose="02010600030101010101" pitchFamily="2" charset="-122"/>
                </a:rPr>
                <a:t>能品味诗歌优美的语句并学会简单赏析，领悟诗歌所表达的思想感情。</a:t>
              </a:r>
            </a:p>
          </p:txBody>
        </p:sp>
      </p:gr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460" y="565785"/>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会</a:t>
            </a:r>
            <a:r>
              <a:rPr lang="zh-CN" altLang="en-US" sz="3600" b="1">
                <a:solidFill>
                  <a:srgbClr val="D0693D"/>
                </a:solidFill>
                <a:latin typeface="宋体" panose="02010600030101010101" pitchFamily="2" charset="-122"/>
                <a:ea typeface="宋体" panose="02010600030101010101" pitchFamily="2" charset="-122"/>
              </a:rPr>
              <a:t> </a:t>
            </a:r>
            <a:r>
              <a:rPr lang="zh-CN" altLang="en-US" sz="3600" b="1">
                <a:solidFill>
                  <a:srgbClr val="D0693D"/>
                </a:solidFill>
                <a:latin typeface="中圆体" panose="02010609000101010101" charset="0"/>
                <a:ea typeface="中圆体" panose="02010609000101010101" charset="0"/>
              </a:rPr>
              <a:t>认</a:t>
            </a:r>
            <a:r>
              <a:rPr lang="zh-CN" altLang="en-US" sz="3600" b="1">
                <a:solidFill>
                  <a:srgbClr val="D0693D"/>
                </a:solidFill>
                <a:latin typeface="宋体" panose="02010600030101010101" pitchFamily="2" charset="-122"/>
                <a:ea typeface="宋体" panose="02010600030101010101" pitchFamily="2" charset="-122"/>
              </a:rPr>
              <a:t> </a:t>
            </a:r>
            <a:r>
              <a:rPr lang="zh-CN" altLang="en-US" sz="3600" b="1">
                <a:solidFill>
                  <a:srgbClr val="D0693D"/>
                </a:solidFill>
                <a:latin typeface="中圆体" panose="02010609000101010101" charset="0"/>
                <a:ea typeface="中圆体" panose="02010609000101010101" charset="0"/>
              </a:rPr>
              <a:t>字</a:t>
            </a:r>
          </a:p>
        </p:txBody>
      </p:sp>
      <p:sp>
        <p:nvSpPr>
          <p:cNvPr id="34" name="圆角矩形 33"/>
          <p:cNvSpPr/>
          <p:nvPr/>
        </p:nvSpPr>
        <p:spPr>
          <a:xfrm>
            <a:off x="165100" y="1949450"/>
            <a:ext cx="11639550" cy="3570288"/>
          </a:xfrm>
          <a:prstGeom prst="roundRect">
            <a:avLst/>
          </a:prstGeom>
          <a:solidFill>
            <a:schemeClr val="bg1">
              <a:alpha val="53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cxnSp>
        <p:nvCxnSpPr>
          <p:cNvPr id="3" name="直接连接符 2"/>
          <p:cNvCxnSpPr/>
          <p:nvPr/>
        </p:nvCxnSpPr>
        <p:spPr>
          <a:xfrm>
            <a:off x="668338" y="2616200"/>
            <a:ext cx="10585450"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720725" y="4803775"/>
            <a:ext cx="10545763"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16389" name="文本框 10"/>
          <p:cNvSpPr txBox="1"/>
          <p:nvPr/>
        </p:nvSpPr>
        <p:spPr>
          <a:xfrm>
            <a:off x="1989138" y="3403600"/>
            <a:ext cx="1189037" cy="1322070"/>
          </a:xfrm>
          <a:prstGeom prst="rect">
            <a:avLst/>
          </a:prstGeom>
          <a:noFill/>
          <a:ln w="9525">
            <a:noFill/>
          </a:ln>
        </p:spPr>
        <p:txBody>
          <a:bodyPr wrap="square" anchor="t">
            <a:spAutoFit/>
          </a:bodyPr>
          <a:lstStyle/>
          <a:p>
            <a:r>
              <a:rPr lang="zh-CN" altLang="en-US" sz="8000" b="1">
                <a:latin typeface="楷体" panose="02010609060101010101" charset="-122"/>
                <a:ea typeface="楷体" panose="02010609060101010101" charset="-122"/>
              </a:rPr>
              <a:t>巢</a:t>
            </a:r>
          </a:p>
        </p:txBody>
      </p:sp>
      <p:sp>
        <p:nvSpPr>
          <p:cNvPr id="16390" name="文本框 11"/>
          <p:cNvSpPr txBox="1"/>
          <p:nvPr/>
        </p:nvSpPr>
        <p:spPr>
          <a:xfrm>
            <a:off x="3286125" y="3423285"/>
            <a:ext cx="1187450" cy="1322070"/>
          </a:xfrm>
          <a:prstGeom prst="rect">
            <a:avLst/>
          </a:prstGeom>
          <a:noFill/>
          <a:ln w="9525">
            <a:noFill/>
          </a:ln>
        </p:spPr>
        <p:txBody>
          <a:bodyPr wrap="square" anchor="t">
            <a:spAutoFit/>
          </a:bodyPr>
          <a:lstStyle/>
          <a:p>
            <a:r>
              <a:rPr lang="zh-CN" altLang="en-US" sz="8000" b="1">
                <a:latin typeface="楷体" panose="02010609060101010101" charset="-122"/>
                <a:ea typeface="楷体" panose="02010609060101010101" charset="-122"/>
              </a:rPr>
              <a:t>苇</a:t>
            </a:r>
          </a:p>
        </p:txBody>
      </p:sp>
      <p:sp>
        <p:nvSpPr>
          <p:cNvPr id="16391" name="文本框 12"/>
          <p:cNvSpPr txBox="1"/>
          <p:nvPr/>
        </p:nvSpPr>
        <p:spPr>
          <a:xfrm>
            <a:off x="4561840" y="3456623"/>
            <a:ext cx="1189038" cy="1322070"/>
          </a:xfrm>
          <a:prstGeom prst="rect">
            <a:avLst/>
          </a:prstGeom>
          <a:noFill/>
          <a:ln w="9525">
            <a:noFill/>
          </a:ln>
        </p:spPr>
        <p:txBody>
          <a:bodyPr wrap="square" anchor="t">
            <a:spAutoFit/>
          </a:bodyPr>
          <a:lstStyle/>
          <a:p>
            <a:r>
              <a:rPr lang="zh-CN" altLang="en-US" sz="8000" b="1">
                <a:latin typeface="楷体" panose="02010609060101010101" charset="-122"/>
                <a:ea typeface="楷体" panose="02010609060101010101" charset="-122"/>
              </a:rPr>
              <a:t>罗</a:t>
            </a:r>
          </a:p>
        </p:txBody>
      </p:sp>
      <p:sp>
        <p:nvSpPr>
          <p:cNvPr id="16392" name="文本框 18"/>
          <p:cNvSpPr txBox="1"/>
          <p:nvPr/>
        </p:nvSpPr>
        <p:spPr>
          <a:xfrm>
            <a:off x="5860415" y="3458210"/>
            <a:ext cx="1187450" cy="1322070"/>
          </a:xfrm>
          <a:prstGeom prst="rect">
            <a:avLst/>
          </a:prstGeom>
          <a:noFill/>
          <a:ln w="9525">
            <a:noFill/>
          </a:ln>
        </p:spPr>
        <p:txBody>
          <a:bodyPr wrap="square" anchor="t">
            <a:spAutoFit/>
          </a:bodyPr>
          <a:lstStyle/>
          <a:p>
            <a:r>
              <a:rPr lang="zh-CN" altLang="en-US" sz="8000" b="1">
                <a:latin typeface="楷体" panose="02010609060101010101" charset="-122"/>
                <a:ea typeface="楷体" panose="02010609060101010101" charset="-122"/>
              </a:rPr>
              <a:t>眠</a:t>
            </a:r>
          </a:p>
        </p:txBody>
      </p:sp>
      <p:sp>
        <p:nvSpPr>
          <p:cNvPr id="16393" name="文本框 19"/>
          <p:cNvSpPr txBox="1"/>
          <p:nvPr/>
        </p:nvSpPr>
        <p:spPr>
          <a:xfrm>
            <a:off x="7155815" y="3458210"/>
            <a:ext cx="1189038" cy="1322070"/>
          </a:xfrm>
          <a:prstGeom prst="rect">
            <a:avLst/>
          </a:prstGeom>
          <a:noFill/>
          <a:ln w="9525">
            <a:noFill/>
          </a:ln>
        </p:spPr>
        <p:txBody>
          <a:bodyPr wrap="square" anchor="t">
            <a:spAutoFit/>
          </a:bodyPr>
          <a:lstStyle/>
          <a:p>
            <a:r>
              <a:rPr lang="zh-CN" altLang="en-US" sz="8000" b="1">
                <a:latin typeface="楷体" panose="02010609060101010101" charset="-122"/>
                <a:ea typeface="楷体" panose="02010609060101010101" charset="-122"/>
              </a:rPr>
              <a:t>霸</a:t>
            </a:r>
          </a:p>
        </p:txBody>
      </p:sp>
      <p:sp>
        <p:nvSpPr>
          <p:cNvPr id="16394" name="文本框 23"/>
          <p:cNvSpPr txBox="1"/>
          <p:nvPr/>
        </p:nvSpPr>
        <p:spPr>
          <a:xfrm>
            <a:off x="8452803" y="3458210"/>
            <a:ext cx="1187450" cy="1322070"/>
          </a:xfrm>
          <a:prstGeom prst="rect">
            <a:avLst/>
          </a:prstGeom>
          <a:noFill/>
          <a:ln w="9525">
            <a:noFill/>
          </a:ln>
        </p:spPr>
        <p:txBody>
          <a:bodyPr wrap="square" anchor="t">
            <a:spAutoFit/>
          </a:bodyPr>
          <a:lstStyle/>
          <a:p>
            <a:r>
              <a:rPr lang="zh-CN" altLang="en-US" sz="8000" b="1">
                <a:latin typeface="楷体" panose="02010609060101010101" charset="-122"/>
                <a:ea typeface="楷体" panose="02010609060101010101" charset="-122"/>
              </a:rPr>
              <a:t>占</a:t>
            </a:r>
          </a:p>
        </p:txBody>
      </p:sp>
      <p:sp>
        <p:nvSpPr>
          <p:cNvPr id="26" name="文本框 25"/>
          <p:cNvSpPr txBox="1"/>
          <p:nvPr/>
        </p:nvSpPr>
        <p:spPr>
          <a:xfrm>
            <a:off x="1658620" y="2720340"/>
            <a:ext cx="2094230" cy="829945"/>
          </a:xfrm>
          <a:prstGeom prst="rect">
            <a:avLst/>
          </a:prstGeom>
          <a:noFill/>
          <a:ln w="9525">
            <a:noFill/>
          </a:ln>
        </p:spPr>
        <p:txBody>
          <a:bodyPr wrap="square" anchor="t">
            <a:spAutoFit/>
          </a:bodyPr>
          <a:lstStyle/>
          <a:p>
            <a:r>
              <a:rPr lang="en-US" altLang="zh-CN" sz="4800" b="1">
                <a:solidFill>
                  <a:srgbClr val="FF0000"/>
                </a:solidFill>
                <a:latin typeface="GB Pinyinok-D" panose="02010601030101010101" charset="-122"/>
                <a:ea typeface="GB Pinyinok-D" panose="02010601030101010101" charset="-122"/>
              </a:rPr>
              <a:t> </a:t>
            </a:r>
            <a:r>
              <a:rPr lang="en-US" altLang="zh-CN" sz="4800" b="1">
                <a:latin typeface="GB Pinyinok-D" panose="02010601030101010101" charset="-122"/>
                <a:ea typeface="GB Pinyinok-D" panose="02010601030101010101" charset="-122"/>
              </a:rPr>
              <a:t>cháo</a:t>
            </a:r>
          </a:p>
        </p:txBody>
      </p:sp>
      <p:sp>
        <p:nvSpPr>
          <p:cNvPr id="28" name="文本框 27"/>
          <p:cNvSpPr txBox="1"/>
          <p:nvPr/>
        </p:nvSpPr>
        <p:spPr>
          <a:xfrm>
            <a:off x="3427730" y="2720023"/>
            <a:ext cx="1303338" cy="829945"/>
          </a:xfrm>
          <a:prstGeom prst="rect">
            <a:avLst/>
          </a:prstGeom>
          <a:noFill/>
          <a:ln w="9525">
            <a:noFill/>
          </a:ln>
        </p:spPr>
        <p:txBody>
          <a:bodyPr wrap="square" anchor="t">
            <a:spAutoFit/>
          </a:bodyPr>
          <a:lstStyle/>
          <a:p>
            <a:pPr fontAlgn="auto"/>
            <a:r>
              <a:rPr lang="en-US" altLang="zh-CN" sz="4800" b="1" spc="-200" noProof="1">
                <a:latin typeface="GB Pinyinok-D" panose="02010601030101010101" charset="-122"/>
                <a:ea typeface="GB Pinyinok-D" panose="02010601030101010101" charset="-122"/>
              </a:rPr>
              <a:t>wěi</a:t>
            </a:r>
          </a:p>
        </p:txBody>
      </p:sp>
      <p:sp>
        <p:nvSpPr>
          <p:cNvPr id="29" name="文本框 28"/>
          <p:cNvSpPr txBox="1"/>
          <p:nvPr/>
        </p:nvSpPr>
        <p:spPr>
          <a:xfrm>
            <a:off x="4660900" y="2720340"/>
            <a:ext cx="990600" cy="829945"/>
          </a:xfrm>
          <a:prstGeom prst="rect">
            <a:avLst/>
          </a:prstGeom>
          <a:noFill/>
          <a:ln w="9525">
            <a:noFill/>
          </a:ln>
        </p:spPr>
        <p:txBody>
          <a:bodyPr wrap="square" anchor="t">
            <a:spAutoFit/>
          </a:bodyPr>
          <a:lstStyle/>
          <a:p>
            <a:r>
              <a:rPr lang="en-US" altLang="zh-CN" sz="4800" b="1">
                <a:latin typeface="GB Pinyinok-D" panose="02010601030101010101" charset="-122"/>
                <a:ea typeface="GB Pinyinok-D" panose="02010601030101010101" charset="-122"/>
              </a:rPr>
              <a:t>luó</a:t>
            </a:r>
          </a:p>
        </p:txBody>
      </p:sp>
      <p:sp>
        <p:nvSpPr>
          <p:cNvPr id="30" name="文本框 29"/>
          <p:cNvSpPr txBox="1"/>
          <p:nvPr/>
        </p:nvSpPr>
        <p:spPr>
          <a:xfrm>
            <a:off x="5736590" y="2731135"/>
            <a:ext cx="1485900" cy="829945"/>
          </a:xfrm>
          <a:prstGeom prst="rect">
            <a:avLst/>
          </a:prstGeom>
          <a:noFill/>
          <a:ln w="9525">
            <a:noFill/>
          </a:ln>
        </p:spPr>
        <p:txBody>
          <a:bodyPr wrap="square" anchor="t">
            <a:spAutoFit/>
          </a:bodyPr>
          <a:lstStyle/>
          <a:p>
            <a:r>
              <a:rPr lang="en-US" altLang="zh-CN" sz="4800" b="1">
                <a:latin typeface="GB Pinyinok-D" panose="02010601030101010101" charset="-122"/>
                <a:ea typeface="GB Pinyinok-D" panose="02010601030101010101" charset="-122"/>
              </a:rPr>
              <a:t>mián</a:t>
            </a:r>
          </a:p>
        </p:txBody>
      </p:sp>
      <p:sp>
        <p:nvSpPr>
          <p:cNvPr id="31" name="文本框 30"/>
          <p:cNvSpPr txBox="1"/>
          <p:nvPr/>
        </p:nvSpPr>
        <p:spPr>
          <a:xfrm>
            <a:off x="7354253" y="2731135"/>
            <a:ext cx="1101725" cy="829945"/>
          </a:xfrm>
          <a:prstGeom prst="rect">
            <a:avLst/>
          </a:prstGeom>
          <a:noFill/>
          <a:ln w="9525">
            <a:noFill/>
          </a:ln>
        </p:spPr>
        <p:txBody>
          <a:bodyPr wrap="square" anchor="t">
            <a:spAutoFit/>
          </a:bodyPr>
          <a:lstStyle/>
          <a:p>
            <a:r>
              <a:rPr lang="en-US" altLang="zh-CN" sz="4800" b="1">
                <a:latin typeface="GB Pinyinok-D" panose="02010601030101010101" charset="-122"/>
                <a:ea typeface="GB Pinyinok-D" panose="02010601030101010101" charset="-122"/>
              </a:rPr>
              <a:t>bà</a:t>
            </a:r>
          </a:p>
        </p:txBody>
      </p:sp>
      <p:sp>
        <p:nvSpPr>
          <p:cNvPr id="32" name="文本框 31"/>
          <p:cNvSpPr txBox="1"/>
          <p:nvPr/>
        </p:nvSpPr>
        <p:spPr>
          <a:xfrm>
            <a:off x="8392160" y="2720340"/>
            <a:ext cx="1529080" cy="829945"/>
          </a:xfrm>
          <a:prstGeom prst="rect">
            <a:avLst/>
          </a:prstGeom>
          <a:noFill/>
          <a:ln w="9525">
            <a:noFill/>
          </a:ln>
        </p:spPr>
        <p:txBody>
          <a:bodyPr wrap="square" anchor="t">
            <a:spAutoFit/>
          </a:bodyPr>
          <a:lstStyle/>
          <a:p>
            <a:pPr fontAlgn="auto"/>
            <a:r>
              <a:rPr lang="en-US" altLang="zh-CN" sz="4800" b="1" spc="-300" noProof="1">
                <a:latin typeface="GB Pinyinok-D" panose="02010601030101010101" charset="-122"/>
                <a:ea typeface="GB Pinyinok-D" panose="02010601030101010101" charset="-122"/>
              </a:rPr>
              <a:t>zhàn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8" grpId="0"/>
      <p:bldP spid="28" grpId="1"/>
      <p:bldP spid="29" grpId="0"/>
      <p:bldP spid="29" grpId="1"/>
      <p:bldP spid="30" grpId="0"/>
      <p:bldP spid="30" grpId="1"/>
      <p:bldP spid="31" grpId="0"/>
      <p:bldP spid="31" grpId="1"/>
      <p:bldP spid="32" grpId="0"/>
      <p:bldP spid="3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693065a44a13"/>
          <p:cNvPicPr>
            <a:picLocks noChangeAspect="1"/>
          </p:cNvPicPr>
          <p:nvPr/>
        </p:nvPicPr>
        <p:blipFill>
          <a:blip r:embed="rId3" cstate="print"/>
          <a:stretch>
            <a:fillRect/>
          </a:stretch>
        </p:blipFill>
        <p:spPr>
          <a:xfrm>
            <a:off x="1769745" y="570865"/>
            <a:ext cx="9038590" cy="6217920"/>
          </a:xfrm>
          <a:prstGeom prst="ellipse">
            <a:avLst/>
          </a:prstGeom>
          <a:effectLst>
            <a:softEdge rad="355600"/>
          </a:effectLst>
        </p:spPr>
      </p:pic>
      <p:sp>
        <p:nvSpPr>
          <p:cNvPr id="5" name="矩形 4"/>
          <p:cNvSpPr/>
          <p:nvPr/>
        </p:nvSpPr>
        <p:spPr>
          <a:xfrm>
            <a:off x="3995420" y="1635125"/>
            <a:ext cx="4859655" cy="1258570"/>
          </a:xfrm>
          <a:prstGeom prst="rect">
            <a:avLst/>
          </a:prstGeom>
          <a:solidFill>
            <a:schemeClr val="bg1">
              <a:alpha val="81000"/>
            </a:schemeClr>
          </a:solidFill>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047490" y="1693545"/>
            <a:ext cx="4773930" cy="1198880"/>
          </a:xfrm>
          <a:prstGeom prst="rect">
            <a:avLst/>
          </a:prstGeom>
          <a:noFill/>
          <a:ln>
            <a:noFill/>
          </a:ln>
        </p:spPr>
        <p:txBody>
          <a:bodyPr wrap="none" rtlCol="0" anchor="t">
            <a:spAutoFit/>
          </a:bodyPr>
          <a:lstStyle/>
          <a:p>
            <a:pPr algn="ctr"/>
            <a:r>
              <a:rPr lang="zh-CN" altLang="en-US" sz="7200" b="1">
                <a:solidFill>
                  <a:srgbClr val="9A755C"/>
                </a:solidFill>
                <a:effectLst>
                  <a:outerShdw blurRad="38100" dist="19050" dir="2700000" algn="tl" rotWithShape="0">
                    <a:schemeClr val="dk1">
                      <a:lumMod val="50000"/>
                      <a:alpha val="40000"/>
                    </a:schemeClr>
                  </a:outerShdw>
                </a:effectLst>
                <a:latin typeface="中圆体" panose="02010609000101010101" charset="0"/>
                <a:ea typeface="中圆体" panose="02010609000101010101" charset="0"/>
              </a:rPr>
              <a:t>秋晚的江上</a:t>
            </a:r>
          </a:p>
        </p:txBody>
      </p:sp>
      <p:sp>
        <p:nvSpPr>
          <p:cNvPr id="4" name="文本框 3"/>
          <p:cNvSpPr txBox="1"/>
          <p:nvPr/>
        </p:nvSpPr>
        <p:spPr>
          <a:xfrm>
            <a:off x="6350000" y="2983230"/>
            <a:ext cx="1743710" cy="706755"/>
          </a:xfrm>
          <a:prstGeom prst="rect">
            <a:avLst/>
          </a:prstGeom>
          <a:noFill/>
        </p:spPr>
        <p:txBody>
          <a:bodyPr wrap="square" rtlCol="0">
            <a:spAutoFit/>
          </a:bodyPr>
          <a:lstStyle/>
          <a:p>
            <a:r>
              <a:rPr lang="zh-CN" altLang="en-US" sz="4000" b="1">
                <a:solidFill>
                  <a:srgbClr val="FFFFFF"/>
                </a:solidFill>
                <a:latin typeface="宋体" panose="02010600030101010101" pitchFamily="2" charset="-122"/>
                <a:ea typeface="宋体" panose="02010600030101010101" pitchFamily="2" charset="-122"/>
              </a:rPr>
              <a:t>刘大白</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走近作者</a:t>
            </a:r>
          </a:p>
        </p:txBody>
      </p:sp>
      <p:pic>
        <p:nvPicPr>
          <p:cNvPr id="3" name="图片 2" descr="p50692348"/>
          <p:cNvPicPr>
            <a:picLocks noChangeAspect="1"/>
          </p:cNvPicPr>
          <p:nvPr/>
        </p:nvPicPr>
        <p:blipFill>
          <a:blip r:embed="rId3" cstate="print"/>
          <a:stretch>
            <a:fillRect/>
          </a:stretch>
        </p:blipFill>
        <p:spPr>
          <a:xfrm>
            <a:off x="961390" y="1611630"/>
            <a:ext cx="2999105" cy="3798570"/>
          </a:xfrm>
          <a:prstGeom prst="ellipse">
            <a:avLst/>
          </a:prstGeom>
        </p:spPr>
      </p:pic>
      <p:sp>
        <p:nvSpPr>
          <p:cNvPr id="4" name="文本框 3"/>
          <p:cNvSpPr txBox="1"/>
          <p:nvPr/>
        </p:nvSpPr>
        <p:spPr>
          <a:xfrm>
            <a:off x="4380230" y="1440815"/>
            <a:ext cx="7272655" cy="4570730"/>
          </a:xfrm>
          <a:prstGeom prst="rect">
            <a:avLst/>
          </a:prstGeom>
          <a:noFill/>
        </p:spPr>
        <p:txBody>
          <a:bodyPr wrap="square" rtlCol="0" anchor="t">
            <a:spAutoFit/>
          </a:bodyPr>
          <a:lstStyle/>
          <a:p>
            <a:pPr fontAlgn="auto">
              <a:lnSpc>
                <a:spcPct val="130000"/>
              </a:lnSpc>
            </a:pPr>
            <a:r>
              <a:rPr lang="en-US" altLang="zh-CN" sz="3200" b="1" dirty="0">
                <a:solidFill>
                  <a:schemeClr val="tx2"/>
                </a:solidFill>
                <a:latin typeface="宋体" panose="02010600030101010101" pitchFamily="2" charset="-122"/>
                <a:ea typeface="宋体" panose="02010600030101010101" pitchFamily="2" charset="-122"/>
                <a:sym typeface="+mn-ea"/>
              </a:rPr>
              <a:t>    </a:t>
            </a:r>
            <a:r>
              <a:rPr lang="zh-CN" altLang="en-US" sz="3200" b="1" dirty="0">
                <a:solidFill>
                  <a:schemeClr val="tx1"/>
                </a:solidFill>
                <a:latin typeface="宋体" panose="02010600030101010101" pitchFamily="2" charset="-122"/>
                <a:ea typeface="宋体" panose="02010600030101010101" pitchFamily="2" charset="-122"/>
                <a:sym typeface="+mn-ea"/>
              </a:rPr>
              <a:t>浙江绍兴人。与鲁迅先生是同乡好友，现代著名诗人，文学史家。</a:t>
            </a:r>
            <a:endParaRPr lang="en-US" altLang="zh-CN" sz="3200" b="1" dirty="0">
              <a:solidFill>
                <a:schemeClr val="tx1"/>
              </a:solidFill>
              <a:latin typeface="宋体" panose="02010600030101010101" pitchFamily="2" charset="-122"/>
              <a:ea typeface="宋体" panose="02010600030101010101" pitchFamily="2" charset="-122"/>
            </a:endParaRPr>
          </a:p>
          <a:p>
            <a:pPr fontAlgn="auto">
              <a:lnSpc>
                <a:spcPct val="130000"/>
              </a:lnSpc>
            </a:pPr>
            <a:r>
              <a:rPr lang="en-US" altLang="zh-CN" sz="3200" b="1" dirty="0">
                <a:solidFill>
                  <a:schemeClr val="tx1"/>
                </a:solidFill>
                <a:latin typeface="宋体" panose="02010600030101010101" pitchFamily="2" charset="-122"/>
                <a:ea typeface="宋体" panose="02010600030101010101" pitchFamily="2" charset="-122"/>
                <a:sym typeface="+mn-ea"/>
              </a:rPr>
              <a:t>    1925</a:t>
            </a:r>
            <a:r>
              <a:rPr lang="zh-CN" altLang="en-US" sz="3200" b="1" dirty="0">
                <a:solidFill>
                  <a:schemeClr val="tx1"/>
                </a:solidFill>
                <a:latin typeface="宋体" panose="02010600030101010101" pitchFamily="2" charset="-122"/>
                <a:ea typeface="宋体" panose="02010600030101010101" pitchFamily="2" charset="-122"/>
                <a:sym typeface="+mn-ea"/>
              </a:rPr>
              <a:t>年为复旦大学校歌作词。复旦校歌歌词介于文言与白话之间，兼取两者优处，由复旦师生传唱至今。</a:t>
            </a:r>
          </a:p>
          <a:p>
            <a:pPr fontAlgn="auto">
              <a:lnSpc>
                <a:spcPct val="130000"/>
              </a:lnSpc>
            </a:pPr>
            <a:r>
              <a:rPr lang="zh-CN" altLang="en-US" sz="3200"/>
              <a:t>       </a:t>
            </a:r>
            <a:r>
              <a:rPr lang="zh-CN" altLang="en-US" sz="3200" b="1">
                <a:latin typeface="宋体" panose="02010600030101010101" pitchFamily="2" charset="-122"/>
                <a:ea typeface="宋体" panose="02010600030101010101" pitchFamily="2" charset="-122"/>
                <a:cs typeface="宋体" panose="02010600030101010101" pitchFamily="2" charset="-122"/>
              </a:rPr>
              <a:t>著有诗集《旧梦》《</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卖布谣</a:t>
            </a:r>
            <a:r>
              <a:rPr lang="zh-CN" altLang="en-US" sz="3200" b="1">
                <a:latin typeface="宋体" panose="02010600030101010101" pitchFamily="2" charset="-122"/>
                <a:ea typeface="宋体" panose="02010600030101010101" pitchFamily="2" charset="-122"/>
                <a:cs typeface="宋体" panose="02010600030101010101" pitchFamily="2" charset="-122"/>
              </a:rPr>
              <a:t>》《秋之泪》等。本诗收录于诗集《</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游吻</a:t>
            </a:r>
            <a:r>
              <a:rPr lang="zh-CN" altLang="en-US" sz="3200" b="1">
                <a:latin typeface="宋体" panose="02010600030101010101" pitchFamily="2" charset="-122"/>
                <a:ea typeface="宋体" panose="02010600030101010101" pitchFamily="2" charset="-122"/>
                <a:cs typeface="宋体" panose="02010600030101010101" pitchFamily="2" charset="-122"/>
              </a:rPr>
              <a:t>》中。</a:t>
            </a:r>
          </a:p>
        </p:txBody>
      </p:sp>
      <p:sp>
        <p:nvSpPr>
          <p:cNvPr id="5" name="文本框 4"/>
          <p:cNvSpPr txBox="1"/>
          <p:nvPr/>
        </p:nvSpPr>
        <p:spPr>
          <a:xfrm>
            <a:off x="575945" y="5604510"/>
            <a:ext cx="3765550" cy="521970"/>
          </a:xfrm>
          <a:prstGeom prst="rect">
            <a:avLst/>
          </a:prstGeom>
          <a:noFill/>
        </p:spPr>
        <p:txBody>
          <a:bodyPr wrap="none" rtlCol="0" anchor="t">
            <a:spAutoFit/>
          </a:bodyPr>
          <a:lstStyle/>
          <a:p>
            <a:r>
              <a:rPr lang="zh-CN" altLang="en-US" sz="2800" b="1" dirty="0">
                <a:solidFill>
                  <a:schemeClr val="tx2"/>
                </a:solidFill>
                <a:latin typeface="宋体" panose="02010600030101010101" pitchFamily="2" charset="-122"/>
                <a:ea typeface="宋体" panose="02010600030101010101" pitchFamily="2" charset="-122"/>
                <a:sym typeface="+mn-ea"/>
              </a:rPr>
              <a:t>刘大白（</a:t>
            </a:r>
            <a:r>
              <a:rPr lang="en-US" altLang="zh-CN" sz="2800" b="1" dirty="0">
                <a:solidFill>
                  <a:schemeClr val="tx2"/>
                </a:solidFill>
                <a:latin typeface="宋体" panose="02010600030101010101" pitchFamily="2" charset="-122"/>
                <a:ea typeface="宋体" panose="02010600030101010101" pitchFamily="2" charset="-122"/>
                <a:sym typeface="+mn-ea"/>
              </a:rPr>
              <a:t>1880</a:t>
            </a:r>
            <a:r>
              <a:rPr lang="zh-CN" altLang="en-US" sz="2800" b="1" dirty="0">
                <a:solidFill>
                  <a:schemeClr val="tx2"/>
                </a:solidFill>
                <a:latin typeface="宋体" panose="02010600030101010101" pitchFamily="2" charset="-122"/>
                <a:ea typeface="宋体" panose="02010600030101010101" pitchFamily="2" charset="-122"/>
                <a:sym typeface="+mn-ea"/>
              </a:rPr>
              <a:t>～</a:t>
            </a:r>
            <a:r>
              <a:rPr lang="en-US" altLang="zh-CN" sz="2800" b="1" dirty="0">
                <a:solidFill>
                  <a:schemeClr val="tx2"/>
                </a:solidFill>
                <a:latin typeface="宋体" panose="02010600030101010101" pitchFamily="2" charset="-122"/>
                <a:ea typeface="宋体" panose="02010600030101010101" pitchFamily="2" charset="-122"/>
                <a:sym typeface="+mn-ea"/>
              </a:rPr>
              <a:t>1932</a:t>
            </a:r>
            <a:r>
              <a:rPr lang="zh-CN" altLang="en-US" sz="2800" b="1" dirty="0">
                <a:solidFill>
                  <a:schemeClr val="tx2"/>
                </a:solidFill>
                <a:latin typeface="宋体" panose="02010600030101010101" pitchFamily="2" charset="-122"/>
                <a:ea typeface="宋体" panose="02010600030101010101" pitchFamily="2" charset="-122"/>
                <a:sym typeface="+mn-ea"/>
              </a:rPr>
              <a:t>）</a:t>
            </a:r>
            <a:endParaRPr lang="zh-CN" altLang="en-US" sz="280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4035" y="2012315"/>
            <a:ext cx="11348720" cy="3568065"/>
          </a:xfrm>
          <a:prstGeom prst="rect">
            <a:avLst/>
          </a:prstGeom>
          <a:solidFill>
            <a:schemeClr val="bg1">
              <a:alpha val="7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宋体" panose="02010600030101010101" pitchFamily="2" charset="-122"/>
                <a:ea typeface="宋体" panose="02010600030101010101" pitchFamily="2" charset="-122"/>
                <a:sym typeface="+mn-ea"/>
              </a:rPr>
              <a:t>这首诗描绘了哪些景物？这些景物构成了怎样的画面？</a:t>
            </a:r>
            <a:endParaRPr lang="zh-CN" altLang="en-US"/>
          </a:p>
        </p:txBody>
      </p:sp>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整体感知</a:t>
            </a:r>
          </a:p>
        </p:txBody>
      </p:sp>
      <p:pic>
        <p:nvPicPr>
          <p:cNvPr id="4" name="图片 3" descr="说多了几分"/>
          <p:cNvPicPr>
            <a:picLocks noChangeAspect="1"/>
          </p:cNvPicPr>
          <p:nvPr/>
        </p:nvPicPr>
        <p:blipFill>
          <a:blip r:embed="rId3" cstate="print"/>
          <a:srcRect l="21506" t="16846" r="21124" b="19508"/>
          <a:stretch>
            <a:fillRect/>
          </a:stretch>
        </p:blipFill>
        <p:spPr>
          <a:xfrm>
            <a:off x="666750" y="2181225"/>
            <a:ext cx="4868545" cy="3241040"/>
          </a:xfrm>
          <a:prstGeom prst="rect">
            <a:avLst/>
          </a:prstGeom>
          <a:effectLst>
            <a:softEdge rad="381000"/>
          </a:effectLst>
        </p:spPr>
      </p:pic>
      <p:cxnSp>
        <p:nvCxnSpPr>
          <p:cNvPr id="6" name="直接连接符 5"/>
          <p:cNvCxnSpPr/>
          <p:nvPr/>
        </p:nvCxnSpPr>
        <p:spPr>
          <a:xfrm>
            <a:off x="5739130" y="2000885"/>
            <a:ext cx="0" cy="3602355"/>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015355" y="2329815"/>
            <a:ext cx="5821045" cy="2848610"/>
          </a:xfrm>
          <a:prstGeom prst="rect">
            <a:avLst/>
          </a:prstGeom>
          <a:noFill/>
        </p:spPr>
        <p:txBody>
          <a:bodyPr wrap="none" rtlCol="0" anchor="t">
            <a:spAutoFit/>
          </a:bodyPr>
          <a:lstStyle/>
          <a:p>
            <a:pPr fontAlgn="auto">
              <a:lnSpc>
                <a:spcPct val="140000"/>
              </a:lnSpc>
            </a:pPr>
            <a:r>
              <a:rPr lang="zh-CN" altLang="en-US" sz="3200" b="1" spc="200" dirty="0">
                <a:solidFill>
                  <a:schemeClr val="tx1"/>
                </a:solidFill>
                <a:uFillTx/>
                <a:latin typeface="黑体" panose="02010609060101010101" charset="-122"/>
                <a:ea typeface="黑体" panose="02010609060101010101" charset="-122"/>
                <a:sym typeface="+mn-ea"/>
              </a:rPr>
              <a:t>这首诗描绘了哪些景物？</a:t>
            </a:r>
          </a:p>
          <a:p>
            <a:pPr fontAlgn="auto">
              <a:lnSpc>
                <a:spcPct val="140000"/>
              </a:lnSpc>
            </a:pPr>
            <a:r>
              <a:rPr lang="zh-CN" altLang="en-US" sz="3200" b="1" spc="200" dirty="0">
                <a:solidFill>
                  <a:schemeClr val="tx1"/>
                </a:solidFill>
                <a:uFillTx/>
                <a:latin typeface="黑体" panose="02010609060101010101" charset="-122"/>
                <a:ea typeface="黑体" panose="02010609060101010101" charset="-122"/>
                <a:sym typeface="+mn-ea"/>
              </a:rPr>
              <a:t>这些景物构成了怎样的画面？</a:t>
            </a:r>
          </a:p>
          <a:p>
            <a:pPr fontAlgn="auto">
              <a:lnSpc>
                <a:spcPct val="140000"/>
              </a:lnSpc>
            </a:pPr>
            <a:r>
              <a:rPr lang="zh-CN" altLang="en-US" sz="3200" b="1" spc="200">
                <a:solidFill>
                  <a:schemeClr val="tx1"/>
                </a:solidFill>
                <a:uFillTx/>
                <a:latin typeface="黑体" panose="02010609060101010101" charset="-122"/>
                <a:ea typeface="黑体" panose="02010609060101010101" charset="-122"/>
              </a:rPr>
              <a:t>诗歌运用了什么修辞手法？</a:t>
            </a:r>
          </a:p>
          <a:p>
            <a:pPr fontAlgn="auto">
              <a:lnSpc>
                <a:spcPct val="140000"/>
              </a:lnSpc>
            </a:pPr>
            <a:r>
              <a:rPr lang="zh-CN" altLang="en-US" sz="3200" b="1" spc="200">
                <a:solidFill>
                  <a:schemeClr val="tx1"/>
                </a:solidFill>
                <a:uFillTx/>
                <a:latin typeface="黑体" panose="02010609060101010101" charset="-122"/>
                <a:ea typeface="黑体" panose="02010609060101010101" charset="-122"/>
              </a:rPr>
              <a:t>修辞手法的运用有什么好处？</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460" y="575310"/>
            <a:ext cx="2103120" cy="645160"/>
          </a:xfrm>
          <a:prstGeom prst="rect">
            <a:avLst/>
          </a:prstGeom>
          <a:noFill/>
        </p:spPr>
        <p:txBody>
          <a:bodyPr wrap="square" rtlCol="0">
            <a:spAutoFit/>
          </a:bodyPr>
          <a:lstStyle/>
          <a:p>
            <a:r>
              <a:rPr lang="zh-CN" altLang="en-US" sz="3600" b="1">
                <a:solidFill>
                  <a:srgbClr val="D0693D"/>
                </a:solidFill>
                <a:latin typeface="中圆体" panose="02010609000101010101" charset="0"/>
                <a:ea typeface="中圆体" panose="02010609000101010101" charset="0"/>
              </a:rPr>
              <a:t>诗歌赏析</a:t>
            </a:r>
          </a:p>
        </p:txBody>
      </p:sp>
      <p:sp>
        <p:nvSpPr>
          <p:cNvPr id="3" name="文本框 2"/>
          <p:cNvSpPr txBox="1"/>
          <p:nvPr/>
        </p:nvSpPr>
        <p:spPr>
          <a:xfrm>
            <a:off x="1494155" y="1570355"/>
            <a:ext cx="5021580" cy="1973580"/>
          </a:xfrm>
          <a:prstGeom prst="rect">
            <a:avLst/>
          </a:prstGeom>
          <a:noFill/>
        </p:spPr>
        <p:txBody>
          <a:bodyPr wrap="square" rtlCol="0">
            <a:spAutoFit/>
          </a:bodyPr>
          <a:lstStyle/>
          <a:p>
            <a:r>
              <a:rPr lang="zh-CN" altLang="en-US" sz="3600" b="1" spc="200">
                <a:solidFill>
                  <a:schemeClr val="tx1"/>
                </a:solidFill>
                <a:uFillTx/>
                <a:latin typeface="楷体" panose="02010609060101010101" charset="-122"/>
                <a:ea typeface="楷体" panose="02010609060101010101" charset="-122"/>
                <a:cs typeface="楷体" panose="02010609060101010101" charset="-122"/>
              </a:rPr>
              <a:t>归巢的鸟儿，</a:t>
            </a:r>
          </a:p>
          <a:p>
            <a:pPr fontAlgn="auto">
              <a:lnSpc>
                <a:spcPct val="120000"/>
              </a:lnSpc>
            </a:pPr>
            <a:r>
              <a:rPr lang="zh-CN" altLang="en-US" sz="3600" b="1" spc="200">
                <a:solidFill>
                  <a:schemeClr val="tx1"/>
                </a:solidFill>
                <a:uFillTx/>
                <a:latin typeface="楷体" panose="02010609060101010101" charset="-122"/>
                <a:ea typeface="楷体" panose="02010609060101010101" charset="-122"/>
                <a:cs typeface="楷体" panose="02010609060101010101" charset="-122"/>
              </a:rPr>
              <a:t>尽管是倦了，</a:t>
            </a:r>
          </a:p>
          <a:p>
            <a:pPr fontAlgn="auto">
              <a:lnSpc>
                <a:spcPct val="120000"/>
              </a:lnSpc>
            </a:pPr>
            <a:r>
              <a:rPr lang="zh-CN" altLang="en-US" sz="3600" b="1" spc="200">
                <a:solidFill>
                  <a:schemeClr val="tx1"/>
                </a:solidFill>
                <a:uFillTx/>
                <a:latin typeface="楷体" panose="02010609060101010101" charset="-122"/>
                <a:ea typeface="楷体" panose="02010609060101010101" charset="-122"/>
                <a:cs typeface="楷体" panose="02010609060101010101" charset="-122"/>
              </a:rPr>
              <a:t>还驮着斜阳回去。</a:t>
            </a:r>
          </a:p>
        </p:txBody>
      </p:sp>
      <p:sp>
        <p:nvSpPr>
          <p:cNvPr id="4" name="文本框 3"/>
          <p:cNvSpPr txBox="1"/>
          <p:nvPr/>
        </p:nvSpPr>
        <p:spPr>
          <a:xfrm>
            <a:off x="1494155" y="3598545"/>
            <a:ext cx="5021580" cy="2748280"/>
          </a:xfrm>
          <a:prstGeom prst="rect">
            <a:avLst/>
          </a:prstGeom>
          <a:noFill/>
        </p:spPr>
        <p:txBody>
          <a:bodyPr wrap="square" rtlCol="0" anchor="t">
            <a:spAutoFit/>
          </a:bodyPr>
          <a:lstStyle/>
          <a:p>
            <a:pPr fontAlgn="auto">
              <a:lnSpc>
                <a:spcPct val="120000"/>
              </a:lnSpc>
            </a:pPr>
            <a:r>
              <a:rPr lang="zh-CN" altLang="en-US" sz="3600" b="1" spc="200">
                <a:solidFill>
                  <a:schemeClr val="tx1"/>
                </a:solidFill>
                <a:uFillTx/>
                <a:latin typeface="楷体" panose="02010609060101010101" charset="-122"/>
                <a:ea typeface="楷体" panose="02010609060101010101" charset="-122"/>
                <a:cs typeface="楷体" panose="02010609060101010101" charset="-122"/>
                <a:sym typeface="+mn-ea"/>
              </a:rPr>
              <a:t>双翅一振，</a:t>
            </a:r>
            <a:endParaRPr lang="zh-CN" altLang="en-US" sz="3600" b="1" spc="200">
              <a:solidFill>
                <a:schemeClr val="tx1"/>
              </a:solidFill>
              <a:uFillTx/>
              <a:latin typeface="楷体" panose="02010609060101010101" charset="-122"/>
              <a:ea typeface="楷体" panose="02010609060101010101" charset="-122"/>
              <a:cs typeface="楷体" panose="02010609060101010101" charset="-122"/>
            </a:endParaRPr>
          </a:p>
          <a:p>
            <a:pPr fontAlgn="auto">
              <a:lnSpc>
                <a:spcPct val="120000"/>
              </a:lnSpc>
            </a:pPr>
            <a:r>
              <a:rPr lang="zh-CN" altLang="en-US" sz="3600" b="1" spc="200">
                <a:solidFill>
                  <a:schemeClr val="tx1"/>
                </a:solidFill>
                <a:uFillTx/>
                <a:latin typeface="楷体" panose="02010609060101010101" charset="-122"/>
                <a:ea typeface="楷体" panose="02010609060101010101" charset="-122"/>
                <a:cs typeface="楷体" panose="02010609060101010101" charset="-122"/>
                <a:sym typeface="+mn-ea"/>
              </a:rPr>
              <a:t>把斜阳掉在江上；</a:t>
            </a:r>
            <a:endParaRPr lang="zh-CN" altLang="en-US" sz="3600" b="1" spc="200">
              <a:solidFill>
                <a:schemeClr val="tx1"/>
              </a:solidFill>
              <a:uFillTx/>
              <a:latin typeface="楷体" panose="02010609060101010101" charset="-122"/>
              <a:ea typeface="楷体" panose="02010609060101010101" charset="-122"/>
              <a:cs typeface="楷体" panose="02010609060101010101" charset="-122"/>
            </a:endParaRPr>
          </a:p>
          <a:p>
            <a:pPr fontAlgn="auto">
              <a:lnSpc>
                <a:spcPct val="120000"/>
              </a:lnSpc>
            </a:pPr>
            <a:r>
              <a:rPr lang="zh-CN" altLang="en-US" sz="3600" b="1" spc="200">
                <a:solidFill>
                  <a:schemeClr val="tx1"/>
                </a:solidFill>
                <a:uFillTx/>
                <a:latin typeface="楷体" panose="02010609060101010101" charset="-122"/>
                <a:ea typeface="楷体" panose="02010609060101010101" charset="-122"/>
                <a:cs typeface="楷体" panose="02010609060101010101" charset="-122"/>
                <a:sym typeface="+mn-ea"/>
              </a:rPr>
              <a:t>头白的芦苇，</a:t>
            </a:r>
            <a:endParaRPr lang="zh-CN" altLang="en-US" sz="3600" b="1" spc="200">
              <a:solidFill>
                <a:schemeClr val="tx1"/>
              </a:solidFill>
              <a:uFillTx/>
              <a:latin typeface="楷体" panose="02010609060101010101" charset="-122"/>
              <a:ea typeface="楷体" panose="02010609060101010101" charset="-122"/>
              <a:cs typeface="楷体" panose="02010609060101010101" charset="-122"/>
            </a:endParaRPr>
          </a:p>
          <a:p>
            <a:pPr fontAlgn="auto">
              <a:lnSpc>
                <a:spcPct val="120000"/>
              </a:lnSpc>
            </a:pPr>
            <a:r>
              <a:rPr lang="zh-CN" altLang="en-US" sz="3600" b="1" spc="200">
                <a:solidFill>
                  <a:schemeClr val="tx1"/>
                </a:solidFill>
                <a:uFillTx/>
                <a:latin typeface="楷体" panose="02010609060101010101" charset="-122"/>
                <a:ea typeface="楷体" panose="02010609060101010101" charset="-122"/>
                <a:cs typeface="楷体" panose="02010609060101010101" charset="-122"/>
                <a:sym typeface="+mn-ea"/>
              </a:rPr>
              <a:t>也妆成一瞬的红颜了。</a:t>
            </a:r>
          </a:p>
        </p:txBody>
      </p:sp>
      <p:sp>
        <p:nvSpPr>
          <p:cNvPr id="5" name="椭圆 4"/>
          <p:cNvSpPr/>
          <p:nvPr/>
        </p:nvSpPr>
        <p:spPr>
          <a:xfrm>
            <a:off x="3072765" y="1570355"/>
            <a:ext cx="923290" cy="661670"/>
          </a:xfrm>
          <a:prstGeom prst="ellipse">
            <a:avLst/>
          </a:prstGeom>
          <a:noFill/>
          <a:ln w="28575">
            <a:solidFill>
              <a:srgbClr val="FF0000"/>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072765" y="2794000"/>
            <a:ext cx="923290" cy="661670"/>
          </a:xfrm>
          <a:prstGeom prst="ellipse">
            <a:avLst/>
          </a:prstGeom>
          <a:noFill/>
          <a:ln w="28575">
            <a:solidFill>
              <a:srgbClr val="FF0000"/>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930015" y="4294505"/>
            <a:ext cx="600075" cy="661670"/>
          </a:xfrm>
          <a:prstGeom prst="ellipse">
            <a:avLst/>
          </a:prstGeom>
          <a:noFill/>
          <a:ln w="28575">
            <a:solidFill>
              <a:srgbClr val="FF0000"/>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072765" y="4964430"/>
            <a:ext cx="923290" cy="661670"/>
          </a:xfrm>
          <a:prstGeom prst="ellipse">
            <a:avLst/>
          </a:prstGeom>
          <a:noFill/>
          <a:ln w="28575">
            <a:solidFill>
              <a:srgbClr val="FF0000"/>
            </a:solid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777355" y="1544955"/>
            <a:ext cx="3667125" cy="755650"/>
          </a:xfrm>
          <a:prstGeom prst="rect">
            <a:avLst/>
          </a:prstGeom>
          <a:noFill/>
        </p:spPr>
        <p:txBody>
          <a:bodyPr wrap="square" rtlCol="0">
            <a:spAutoFit/>
          </a:bodyPr>
          <a:lstStyle/>
          <a:p>
            <a:pPr fontAlgn="auto">
              <a:lnSpc>
                <a:spcPct val="120000"/>
              </a:lnSpc>
            </a:pPr>
            <a:r>
              <a:rPr lang="zh-CN" altLang="en-US" sz="3600">
                <a:latin typeface="黑体" panose="02010609060101010101" charset="-122"/>
                <a:ea typeface="黑体" panose="02010609060101010101" charset="-122"/>
              </a:rPr>
              <a:t>诗歌描绘的景物：</a:t>
            </a:r>
            <a:endParaRPr lang="en-US" altLang="zh-CN" sz="3600">
              <a:latin typeface="黑体" panose="02010609060101010101" charset="-122"/>
              <a:ea typeface="黑体" panose="02010609060101010101" charset="-122"/>
            </a:endParaRPr>
          </a:p>
        </p:txBody>
      </p:sp>
      <p:sp>
        <p:nvSpPr>
          <p:cNvPr id="31746" name="矩形 2"/>
          <p:cNvSpPr/>
          <p:nvPr/>
        </p:nvSpPr>
        <p:spPr>
          <a:xfrm>
            <a:off x="7261225" y="2473960"/>
            <a:ext cx="3119120" cy="2971800"/>
          </a:xfrm>
          <a:prstGeom prst="rect">
            <a:avLst/>
          </a:prstGeom>
          <a:noFill/>
          <a:ln w="9525">
            <a:noFill/>
          </a:ln>
        </p:spPr>
        <p:txBody>
          <a:bodyPr wrap="square" anchor="t">
            <a:spAutoFit/>
          </a:bodyPr>
          <a:lstStyle/>
          <a:p>
            <a:pPr fontAlgn="auto">
              <a:lnSpc>
                <a:spcPct val="130000"/>
              </a:lnSpc>
            </a:pPr>
            <a:r>
              <a:rPr lang="zh-CN" altLang="en-US" sz="3600" b="1" dirty="0">
                <a:solidFill>
                  <a:srgbClr val="D0693D"/>
                </a:solidFill>
                <a:latin typeface="楷体" panose="02010609060101010101" charset="-122"/>
                <a:ea typeface="楷体" panose="02010609060101010101" charset="-122"/>
                <a:cs typeface="楷体" panose="02010609060101010101" charset="-122"/>
              </a:rPr>
              <a:t>归巢的鸟儿</a:t>
            </a:r>
          </a:p>
          <a:p>
            <a:pPr fontAlgn="auto">
              <a:lnSpc>
                <a:spcPct val="130000"/>
              </a:lnSpc>
            </a:pPr>
            <a:r>
              <a:rPr lang="zh-CN" altLang="en-US" sz="3600" b="1" dirty="0">
                <a:solidFill>
                  <a:srgbClr val="D0693D"/>
                </a:solidFill>
                <a:latin typeface="楷体" panose="02010609060101010101" charset="-122"/>
                <a:ea typeface="楷体" panose="02010609060101010101" charset="-122"/>
                <a:cs typeface="楷体" panose="02010609060101010101" charset="-122"/>
              </a:rPr>
              <a:t>西沉的斜阳</a:t>
            </a:r>
          </a:p>
          <a:p>
            <a:pPr fontAlgn="auto">
              <a:lnSpc>
                <a:spcPct val="130000"/>
              </a:lnSpc>
            </a:pPr>
            <a:r>
              <a:rPr lang="zh-CN" altLang="en-US" sz="3600" b="1" dirty="0">
                <a:solidFill>
                  <a:srgbClr val="D0693D"/>
                </a:solidFill>
                <a:latin typeface="楷体" panose="02010609060101010101" charset="-122"/>
                <a:ea typeface="楷体" panose="02010609060101010101" charset="-122"/>
                <a:cs typeface="楷体" panose="02010609060101010101" charset="-122"/>
              </a:rPr>
              <a:t>滔滔的江水</a:t>
            </a:r>
          </a:p>
          <a:p>
            <a:pPr fontAlgn="auto">
              <a:lnSpc>
                <a:spcPct val="130000"/>
              </a:lnSpc>
            </a:pPr>
            <a:r>
              <a:rPr lang="zh-CN" altLang="en-US" sz="3600" b="1" dirty="0">
                <a:solidFill>
                  <a:srgbClr val="D0693D"/>
                </a:solidFill>
                <a:latin typeface="楷体" panose="02010609060101010101" charset="-122"/>
                <a:ea typeface="楷体" panose="02010609060101010101" charset="-122"/>
                <a:cs typeface="楷体" panose="02010609060101010101" charset="-122"/>
              </a:rPr>
              <a:t>白花花的芦苇</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fmla="#ppt_w*sin(2.5*pi*$)">
                                          <p:val>
                                            <p:fltVal val="0"/>
                                          </p:val>
                                        </p:tav>
                                        <p:tav tm="100000">
                                          <p:val>
                                            <p:fltVal val="1"/>
                                          </p:val>
                                        </p:tav>
                                      </p:tavLst>
                                    </p:anim>
                                    <p:anim calcmode="lin" valueType="num">
                                      <p:cBhvr>
                                        <p:cTn id="8" dur="5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0" fill="hold"/>
                                        <p:tgtEl>
                                          <p:spTgt spid="6"/>
                                        </p:tgtEl>
                                        <p:attrNameLst>
                                          <p:attrName>ppt_w</p:attrName>
                                        </p:attrNameLst>
                                      </p:cBhvr>
                                      <p:tavLst>
                                        <p:tav tm="0" fmla="#ppt_w*sin(2.5*pi*$)">
                                          <p:val>
                                            <p:fltVal val="0"/>
                                          </p:val>
                                        </p:tav>
                                        <p:tav tm="100000">
                                          <p:val>
                                            <p:fltVal val="1"/>
                                          </p:val>
                                        </p:tav>
                                      </p:tavLst>
                                    </p:anim>
                                    <p:anim calcmode="lin" valueType="num">
                                      <p:cBhvr>
                                        <p:cTn id="14" dur="5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9"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0" fill="hold"/>
                                        <p:tgtEl>
                                          <p:spTgt spid="7"/>
                                        </p:tgtEl>
                                        <p:attrNameLst>
                                          <p:attrName>ppt_w</p:attrName>
                                        </p:attrNameLst>
                                      </p:cBhvr>
                                      <p:tavLst>
                                        <p:tav tm="0" fmla="#ppt_w*sin(2.5*pi*$)">
                                          <p:val>
                                            <p:fltVal val="0"/>
                                          </p:val>
                                        </p:tav>
                                        <p:tav tm="100000">
                                          <p:val>
                                            <p:fltVal val="1"/>
                                          </p:val>
                                        </p:tav>
                                      </p:tavLst>
                                    </p:anim>
                                    <p:anim calcmode="lin" valueType="num">
                                      <p:cBhvr>
                                        <p:cTn id="20" dur="5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9"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0" fill="hold"/>
                                        <p:tgtEl>
                                          <p:spTgt spid="8"/>
                                        </p:tgtEl>
                                        <p:attrNameLst>
                                          <p:attrName>ppt_w</p:attrName>
                                        </p:attrNameLst>
                                      </p:cBhvr>
                                      <p:tavLst>
                                        <p:tav tm="0" fmla="#ppt_w*sin(2.5*pi*$)">
                                          <p:val>
                                            <p:fltVal val="0"/>
                                          </p:val>
                                        </p:tav>
                                        <p:tav tm="100000">
                                          <p:val>
                                            <p:fltVal val="1"/>
                                          </p:val>
                                        </p:tav>
                                      </p:tavLst>
                                    </p:anim>
                                    <p:anim calcmode="lin" valueType="num">
                                      <p:cBhvr>
                                        <p:cTn id="26" dur="5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9"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0" fill="hold"/>
                                        <p:tgtEl>
                                          <p:spTgt spid="9"/>
                                        </p:tgtEl>
                                        <p:attrNameLst>
                                          <p:attrName>ppt_w</p:attrName>
                                        </p:attrNameLst>
                                      </p:cBhvr>
                                      <p:tavLst>
                                        <p:tav tm="0" fmla="#ppt_w*sin(2.5*pi*$)">
                                          <p:val>
                                            <p:fltVal val="0"/>
                                          </p:val>
                                        </p:tav>
                                        <p:tav tm="100000">
                                          <p:val>
                                            <p:fltVal val="1"/>
                                          </p:val>
                                        </p:tav>
                                      </p:tavLst>
                                    </p:anim>
                                    <p:anim calcmode="lin" valueType="num">
                                      <p:cBhvr>
                                        <p:cTn id="32" dur="5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9" presetClass="entr" presetSubtype="10" fill="hold" grpId="0" nodeType="clickEffect">
                                  <p:stCondLst>
                                    <p:cond delay="0"/>
                                  </p:stCondLst>
                                  <p:childTnLst>
                                    <p:set>
                                      <p:cBhvr>
                                        <p:cTn id="36" dur="1" fill="hold">
                                          <p:stCondLst>
                                            <p:cond delay="0"/>
                                          </p:stCondLst>
                                        </p:cTn>
                                        <p:tgtEl>
                                          <p:spTgt spid="31746"/>
                                        </p:tgtEl>
                                        <p:attrNameLst>
                                          <p:attrName>style.visibility</p:attrName>
                                        </p:attrNameLst>
                                      </p:cBhvr>
                                      <p:to>
                                        <p:strVal val="visible"/>
                                      </p:to>
                                    </p:set>
                                    <p:anim calcmode="lin" valueType="num">
                                      <p:cBhvr>
                                        <p:cTn id="37" dur="5000" fill="hold"/>
                                        <p:tgtEl>
                                          <p:spTgt spid="31746"/>
                                        </p:tgtEl>
                                        <p:attrNameLst>
                                          <p:attrName>ppt_w</p:attrName>
                                        </p:attrNameLst>
                                      </p:cBhvr>
                                      <p:tavLst>
                                        <p:tav tm="0" fmla="#ppt_w*sin(2.5*pi*$)">
                                          <p:val>
                                            <p:fltVal val="0"/>
                                          </p:val>
                                        </p:tav>
                                        <p:tav tm="100000">
                                          <p:val>
                                            <p:fltVal val="1"/>
                                          </p:val>
                                        </p:tav>
                                      </p:tavLst>
                                    </p:anim>
                                    <p:anim calcmode="lin" valueType="num">
                                      <p:cBhvr>
                                        <p:cTn id="38" dur="5000" fill="hold"/>
                                        <p:tgtEl>
                                          <p:spTgt spid="3174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p:bldP spid="317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52475" y="1336675"/>
            <a:ext cx="4891405" cy="1419860"/>
          </a:xfrm>
          <a:prstGeom prst="rect">
            <a:avLst/>
          </a:prstGeom>
          <a:noFill/>
        </p:spPr>
        <p:txBody>
          <a:bodyPr wrap="square" rtlCol="0">
            <a:spAutoFit/>
          </a:bodyPr>
          <a:lstStyle/>
          <a:p>
            <a:pPr fontAlgn="auto">
              <a:lnSpc>
                <a:spcPct val="120000"/>
              </a:lnSpc>
            </a:pPr>
            <a:r>
              <a:rPr lang="zh-CN" altLang="en-US" sz="3600">
                <a:latin typeface="黑体" panose="02010609060101010101" charset="-122"/>
                <a:ea typeface="黑体" panose="02010609060101010101" charset="-122"/>
              </a:rPr>
              <a:t>诗歌为我们描绘了一幅怎样的图景呢？</a:t>
            </a:r>
            <a:endParaRPr lang="en-US" altLang="zh-CN" sz="3600">
              <a:latin typeface="黑体" panose="02010609060101010101" charset="-122"/>
              <a:ea typeface="黑体" panose="02010609060101010101" charset="-122"/>
            </a:endParaRPr>
          </a:p>
        </p:txBody>
      </p:sp>
      <p:pic>
        <p:nvPicPr>
          <p:cNvPr id="3" name="图片 2" descr="奥尔加了"/>
          <p:cNvPicPr>
            <a:picLocks noChangeAspect="1"/>
          </p:cNvPicPr>
          <p:nvPr/>
        </p:nvPicPr>
        <p:blipFill>
          <a:blip r:embed="rId3" cstate="print"/>
          <a:srcRect l="17790" b="15665"/>
          <a:stretch>
            <a:fillRect/>
          </a:stretch>
        </p:blipFill>
        <p:spPr>
          <a:xfrm>
            <a:off x="6018530" y="1758315"/>
            <a:ext cx="5637530" cy="3857625"/>
          </a:xfrm>
          <a:prstGeom prst="rect">
            <a:avLst/>
          </a:prstGeom>
          <a:effectLst>
            <a:softEdge rad="228600"/>
          </a:effectLst>
        </p:spPr>
      </p:pic>
      <p:sp>
        <p:nvSpPr>
          <p:cNvPr id="4" name="文本框 3"/>
          <p:cNvSpPr txBox="1"/>
          <p:nvPr/>
        </p:nvSpPr>
        <p:spPr>
          <a:xfrm>
            <a:off x="793115" y="2951480"/>
            <a:ext cx="5010785" cy="3044190"/>
          </a:xfrm>
          <a:prstGeom prst="rect">
            <a:avLst/>
          </a:prstGeom>
          <a:noFill/>
        </p:spPr>
        <p:txBody>
          <a:bodyPr wrap="square" rtlCol="0">
            <a:spAutoFit/>
          </a:bodyPr>
          <a:lstStyle/>
          <a:p>
            <a:pPr fontAlgn="auto">
              <a:lnSpc>
                <a:spcPct val="120000"/>
              </a:lnSpc>
            </a:pPr>
            <a:r>
              <a:rPr lang="zh-CN" altLang="en-US" sz="3200" b="1">
                <a:solidFill>
                  <a:srgbClr val="D0693D"/>
                </a:solidFill>
                <a:latin typeface="楷体" panose="02010609060101010101" charset="-122"/>
                <a:ea typeface="楷体" panose="02010609060101010101" charset="-122"/>
              </a:rPr>
              <a:t>秋天的傍晚时分，夕阳的余晖洒满江面，鸟儿在夕阳的映照下正飞回自己的巢里，江岸边的芦苇也在威风中轻轻地摇摆。</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0" fill="hold"/>
                                        <p:tgtEl>
                                          <p:spTgt spid="9"/>
                                        </p:tgtEl>
                                        <p:attrNameLst>
                                          <p:attrName>ppt_w</p:attrName>
                                        </p:attrNameLst>
                                      </p:cBhvr>
                                      <p:tavLst>
                                        <p:tav tm="0" fmla="#ppt_w*sin(2.5*pi*$)">
                                          <p:val>
                                            <p:fltVal val="0"/>
                                          </p:val>
                                        </p:tav>
                                        <p:tav tm="100000">
                                          <p:val>
                                            <p:fltVal val="1"/>
                                          </p:val>
                                        </p:tav>
                                      </p:tavLst>
                                    </p:anim>
                                    <p:anim calcmode="lin" valueType="num">
                                      <p:cBhvr>
                                        <p:cTn id="8" dur="5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1161</Words>
  <Application>Microsoft Office PowerPoint</Application>
  <PresentationFormat>自定义</PresentationFormat>
  <Paragraphs>119</Paragraphs>
  <Slides>23</Slides>
  <Notes>1</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老百晓在线</cp:lastModifiedBy>
  <cp:revision>14</cp:revision>
  <dcterms:created xsi:type="dcterms:W3CDTF">2019-06-10T06:53:00Z</dcterms:created>
  <dcterms:modified xsi:type="dcterms:W3CDTF">2020-08-24T18:20:03Z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2052-11.1.0.8696</vt:lpwstr>
  </property>
</Properties>
</file>