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customXml/itemProps24.xml" ContentType="application/vnd.openxmlformats-officedocument.customXmlProperties+xml"/>
  <Override PartName="/customXml/itemProps71.xml" ContentType="application/vnd.openxmlformats-officedocument.customXmlProperties+xml"/>
  <Override PartName="/customXml/itemProps113.xml" ContentType="application/vnd.openxmlformats-officedocument.customXmlProperties+xml"/>
  <Override PartName="/customXml/itemProps160.xml" ContentType="application/vnd.openxmlformats-officedocument.customXmlProperties+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50.xml" ContentType="application/vnd.openxmlformats-officedocument.presentationml.slide+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notesSlides/notesSlide41.xml" ContentType="application/vnd.openxmlformats-officedocument.presentationml.notesSlide+xml"/>
  <Override PartName="/ppt/notesSlides/notesSlide179.xml" ContentType="application/vnd.openxmlformats-officedocument.presentationml.notesSlide+xml"/>
  <Override PartName="/customXml/itemProps87.xml" ContentType="application/vnd.openxmlformats-officedocument.customXmlProperties+xml"/>
  <Override PartName="/ppt/slides/slide158.xml" ContentType="application/vnd.openxmlformats-officedocument.presentationml.slide+xml"/>
  <Override PartName="/customXml/itemProps129.xml" ContentType="application/vnd.openxmlformats-officedocument.customXmlProperties+xml"/>
  <Override PartName="/customXml/itemProps176.xml" ContentType="application/vnd.openxmlformats-officedocument.customXmlProperties+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notesSlides/notesSlide157.xml" ContentType="application/vnd.openxmlformats-officedocument.presentationml.notesSlide+xml"/>
  <Override PartName="/customXml/itemProps18.xml" ContentType="application/vnd.openxmlformats-officedocument.customXmlProperties+xml"/>
  <Override PartName="/customXml/itemProps65.xml" ContentType="application/vnd.openxmlformats-officedocument.customXmlProperties+xml"/>
  <Override PartName="/customXml/itemProps107.xml" ContentType="application/vnd.openxmlformats-officedocument.customXmlProperties+xml"/>
  <Override PartName="/customXml/itemProps154.xml" ContentType="application/vnd.openxmlformats-officedocument.customXmlProperties+xml"/>
  <Override PartName="/ppt/slides/slide88.xml" ContentType="application/vnd.openxmlformats-officedocument.presentationml.slide+xml"/>
  <Override PartName="/ppt/notesSlides/notesSlide135.xml" ContentType="application/vnd.openxmlformats-officedocument.presentationml.notesSlide+xml"/>
  <Override PartName="/ppt/notesSlides/notesSlide182.xml" ContentType="application/vnd.openxmlformats-officedocument.presentationml.notes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Default Extension="png" ContentType="image/png"/>
  <Override PartName="/ppt/notesSlides/notesSlide79.xml" ContentType="application/vnd.openxmlformats-officedocument.presentationml.notesSlide+xml"/>
  <Override PartName="/customXml/itemProps43.xml" ContentType="application/vnd.openxmlformats-officedocument.customXmlProperties+xml"/>
  <Override PartName="/customXml/itemProps90.xml" ContentType="application/vnd.openxmlformats-officedocument.customXmlProperties+xml"/>
  <Override PartName="/customXml/itemProps132.xml" ContentType="application/vnd.openxmlformats-officedocument.customXmlProperties+xml"/>
  <Override PartName="/ppt/theme/theme2.xml" ContentType="application/vnd.openxmlformats-officedocument.theme+xml"/>
  <Override PartName="/ppt/notesSlides/notesSlide57.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customXml/itemProps21.xml" ContentType="application/vnd.openxmlformats-officedocument.customXmlProperties+xml"/>
  <Override PartName="/customXml/itemProps110.xml" ContentType="application/vnd.openxmlformats-officedocument.customXmlProperties+xml"/>
  <Override PartName="/ppt/slides/slide44.xml" ContentType="application/vnd.openxmlformats-officedocument.presentationml.slide+xml"/>
  <Override PartName="/ppt/slides/slide91.xml" ContentType="application/vnd.openxmlformats-officedocument.presentationml.slide+xml"/>
  <Override PartName="/ppt/slides/slide22.xml" ContentType="application/vnd.openxmlformats-officedocument.presentationml.slide+xml"/>
  <Override PartName="/ppt/notesSlides/notesSlide35.xml" ContentType="application/vnd.openxmlformats-officedocument.presentationml.notesSlide+xml"/>
  <Override PartName="/ppt/notesSlides/notesSlide82.xml" ContentType="application/vnd.openxmlformats-officedocument.presentationml.notes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customXml/itemProps59.xml" ContentType="application/vnd.openxmlformats-officedocument.customXmlProperties+xml"/>
  <Override PartName="/ppt/slides/slide177.xml" ContentType="application/vnd.openxmlformats-officedocument.presentationml.slide+xml"/>
  <Override PartName="/ppt/notesSlides/notesSlide129.xml" ContentType="application/vnd.openxmlformats-officedocument.presentationml.notesSlide+xml"/>
  <Override PartName="/ppt/notesSlides/notesSlide176.xml" ContentType="application/vnd.openxmlformats-officedocument.presentationml.notesSlide+xml"/>
  <Override PartName="/customXml/itemProps7.xml" ContentType="application/vnd.openxmlformats-officedocument.customXmlProperties+xml"/>
  <Override PartName="/customXml/itemProps148.xml" ContentType="application/vnd.openxmlformats-officedocument.customXmlProperties+xml"/>
  <Override PartName="/ppt/slides/slide108.xml" ContentType="application/vnd.openxmlformats-officedocument.presentationml.slide+xml"/>
  <Override PartName="/ppt/slides/slide155.xml" ContentType="application/vnd.openxmlformats-officedocument.presentationml.slide+xml"/>
  <Override PartName="/customXml/itemProps37.xml" ContentType="application/vnd.openxmlformats-officedocument.customXmlProperties+xml"/>
  <Override PartName="/customXml/itemProps84.xml" ContentType="application/vnd.openxmlformats-officedocument.customXmlProperties+xml"/>
  <Override PartName="/customXml/itemProps126.xml" ContentType="application/vnd.openxmlformats-officedocument.customXmlProperties+xml"/>
  <Override PartName="/customXml/itemProps173.xml" ContentType="application/vnd.openxmlformats-officedocument.customXmlProperties+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customXml/itemProps15.xml" ContentType="application/vnd.openxmlformats-officedocument.customXmlProperties+xml"/>
  <Override PartName="/customXml/itemProps62.xml" ContentType="application/vnd.openxmlformats-officedocument.customXmlProperties+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customXml/itemProps104.xml" ContentType="application/vnd.openxmlformats-officedocument.customXmlProperties+xml"/>
  <Override PartName="/customXml/itemProps151.xml" ContentType="application/vnd.openxmlformats-officedocument.customXmlProperties+xml"/>
  <Override PartName="/ppt/slides/slide111.xml" ContentType="application/vnd.openxmlformats-officedocument.presentationml.slide+xml"/>
  <Override PartName="/ppt/notesSlides/notesSlide29.xml" ContentType="application/vnd.openxmlformats-officedocument.presentationml.notesSlide+xml"/>
  <Override PartName="/ppt/notesSlides/notesSlide76.xml" ContentType="application/vnd.openxmlformats-officedocument.presentationml.notesSlide+xml"/>
  <Override PartName="/customXml/itemProps40.xml" ContentType="application/vnd.openxmlformats-officedocument.customXmlProperties+xml"/>
  <Override PartName="/ppt/slides/slide16.xml" ContentType="application/vnd.openxmlformats-officedocument.presentationml.slide+xml"/>
  <Override PartName="/ppt/slides/slide63.xml" ContentType="application/vnd.openxmlformats-officedocument.presentationml.slide+xml"/>
  <Override PartName="/ppt/notesSlides/notesSlide110.xml" ContentType="application/vnd.openxmlformats-officedocument.presentationml.notesSlide+xml"/>
  <Override PartName="/ppt/slides/slide41.xml" ContentType="application/vnd.openxmlformats-officedocument.presentationml.slide+xml"/>
  <Override PartName="/ppt/notesSlides/notesSlide54.xml" ContentType="application/vnd.openxmlformats-officedocument.presentationml.notesSlide+xml"/>
  <Override PartName="/customXml/itemProps189.xml" ContentType="application/vnd.openxmlformats-officedocument.customXmlProperties+xml"/>
  <Override PartName="/ppt/slides/slide149.xml" ContentType="application/vnd.openxmlformats-officedocument.presentationml.slide+xml"/>
  <Override PartName="/ppt/notesSlides/notesSlide32.xml" ContentType="application/vnd.openxmlformats-officedocument.presentationml.notesSlide+xml"/>
  <Override PartName="/customXml/itemProps78.xml" ContentType="application/vnd.openxmlformats-officedocument.customXmlProperties+xml"/>
  <Override PartName="/customXml/itemProps167.xml" ContentType="application/vnd.openxmlformats-officedocument.customXmlProperties+xml"/>
  <Override PartName="/ppt/notesSlides/notesSlide148.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56.xml" ContentType="application/vnd.openxmlformats-officedocument.customXmlProperties+xml"/>
  <Override PartName="/customXml/itemProps145.xml" ContentType="application/vnd.openxmlformats-officedocument.customXmlProperties+xml"/>
  <Override PartName="/customXml/itemProps192.xml" ContentType="application/vnd.openxmlformats-officedocument.customXmlProperties+xml"/>
  <Override PartName="/ppt/slides/slide7.xml" ContentType="application/vnd.openxmlformats-officedocument.presentationml.slide+xml"/>
  <Override PartName="/ppt/notesSlides/notesSlide126.xml" ContentType="application/vnd.openxmlformats-officedocument.presentationml.notesSlide+xml"/>
  <Override PartName="/ppt/notesSlides/notesSlide173.xml" ContentType="application/vnd.openxmlformats-officedocument.presentationml.notesSlide+xml"/>
  <Override PartName="/customXml/itemProps34.xml" ContentType="application/vnd.openxmlformats-officedocument.customXmlProperties+xml"/>
  <Override PartName="/customXml/itemProps81.xml" ContentType="application/vnd.openxmlformats-officedocument.customXmlProperties+xml"/>
  <Override PartName="/customXml/itemProps123.xml" ContentType="application/vnd.openxmlformats-officedocument.customXmlProperties+xml"/>
  <Override PartName="/customXml/itemProps170.xml" ContentType="application/vnd.openxmlformats-officedocument.customXmlProperties+xml"/>
  <Override PartName="/ppt/slides/slide57.xml" ContentType="application/vnd.openxmlformats-officedocument.presentationml.slide+xml"/>
  <Override PartName="/ppt/slides/slide105.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104.xml" ContentType="application/vnd.openxmlformats-officedocument.presentationml.notesSlide+xml"/>
  <Override PartName="/ppt/notesSlides/notesSlide151.xml" ContentType="application/vnd.openxmlformats-officedocument.presentationml.notesSlide+xml"/>
  <Override PartName="/ppt/slides/slide130.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customXml/itemProps12.xml" ContentType="application/vnd.openxmlformats-officedocument.customXmlProperties+xml"/>
  <Override PartName="/customXml/itemProps101.xml" ContentType="application/vnd.openxmlformats-officedocument.customXmlProperties+xml"/>
  <Override PartName="/ppt/slides/slide35.xml" ContentType="application/vnd.openxmlformats-officedocument.presentationml.slide+xml"/>
  <Override PartName="/ppt/slides/slide82.xml" ContentType="application/vnd.openxmlformats-officedocument.presentationml.slide+xml"/>
  <Override PartName="/ppt/slides/slide13.xml" ContentType="application/vnd.openxmlformats-officedocument.presentationml.slide+xml"/>
  <Override PartName="/ppt/slides/slide60.xml" ContentType="application/vnd.openxmlformats-officedocument.presentationml.slide+xml"/>
  <Override PartName="/ppt/notesSlides/notesSlide26.xml" ContentType="application/vnd.openxmlformats-officedocument.presentationml.notesSlide+xml"/>
  <Override PartName="/ppt/notesSlides/notesSlide73.xml" ContentType="application/vnd.openxmlformats-officedocument.presentationml.notesSlide+xml"/>
  <Override PartName="/ppt/slides/slide168.xml" ContentType="application/vnd.openxmlformats-officedocument.presentationml.slide+xml"/>
  <Override PartName="/ppt/notesSlides/notesSlide51.xml" ContentType="application/vnd.openxmlformats-officedocument.presentationml.notesSlide+xml"/>
  <Override PartName="/ppt/notesSlides/notesSlide189.xml" ContentType="application/vnd.openxmlformats-officedocument.presentationml.notesSlide+xml"/>
  <Override PartName="/customXml/itemProps97.xml" ContentType="application/vnd.openxmlformats-officedocument.customXmlProperties+xml"/>
  <Override PartName="/customXml/itemProps139.xml" ContentType="application/vnd.openxmlformats-officedocument.customXmlProperties+xml"/>
  <Override PartName="/customXml/itemProps186.xml" ContentType="application/vnd.openxmlformats-officedocument.customXmlProperties+xml"/>
  <Override PartName="/ppt/notesSlides/notesSlide167.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customXml/itemProps28.xml" ContentType="application/vnd.openxmlformats-officedocument.customXmlProperties+xml"/>
  <Override PartName="/customXml/itemProps75.xml" ContentType="application/vnd.openxmlformats-officedocument.customXmlProperties+xml"/>
  <Override PartName="/customXml/itemProps117.xml" ContentType="application/vnd.openxmlformats-officedocument.customXmlProperties+xml"/>
  <Override PartName="/customXml/itemProps164.xml" ContentType="application/vnd.openxmlformats-officedocument.customXmlProperties+xml"/>
  <Override PartName="/ppt/slides/slide124.xml" ContentType="application/vnd.openxmlformats-officedocument.presentationml.slide+xml"/>
  <Override PartName="/ppt/slides/slide171.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notesSlides/notesSlide192.xml" ContentType="application/vnd.openxmlformats-officedocument.presentationml.notesSlide+xml"/>
  <Override PartName="/customXml/itemProps53.xml" ContentType="application/vnd.openxmlformats-officedocument.customXmlProperties+xml"/>
  <Override PartName="/customXml/itemProps142.xml" ContentType="application/vnd.openxmlformats-officedocument.customXmlProperties+xml"/>
  <Override PartName="/ppt/slides/slide29.xml" ContentType="application/vnd.openxmlformats-officedocument.presentationml.slide+xml"/>
  <Override PartName="/ppt/slides/slide76.xml" ContentType="application/vnd.openxmlformats-officedocument.presentationml.slide+xml"/>
  <Override PartName="/ppt/notesSlides/notesSlide123.xml" ContentType="application/vnd.openxmlformats-officedocument.presentationml.notesSlide+xml"/>
  <Override PartName="/ppt/notesSlides/notesSlide170.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54.xml" ContentType="application/vnd.openxmlformats-officedocument.presentationml.slide+xml"/>
  <Override PartName="/ppt/slides/slide102.xml" ContentType="application/vnd.openxmlformats-officedocument.presentationml.slide+xml"/>
  <Override PartName="/ppt/notesSlides/notesSlide67.xml" ContentType="application/vnd.openxmlformats-officedocument.presentationml.notesSlide+xml"/>
  <Override PartName="/customXml/itemProps31.xml" ContentType="application/vnd.openxmlformats-officedocument.customXmlProperties+xml"/>
  <Override PartName="/customXml/itemProps120.xml" ContentType="application/vnd.openxmlformats-officedocument.customXmlProperties+xml"/>
  <Override PartName="/ppt/notesSlides/notesSlide45.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customXml/itemProps169.xml" ContentType="application/vnd.openxmlformats-officedocument.customXmlProperties+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customXml/itemProps69.xml" ContentType="application/vnd.openxmlformats-officedocument.customXmlProperties+xml"/>
  <Override PartName="/customXml/itemProps158.xml" ContentType="application/vnd.openxmlformats-officedocument.customXmlProperties+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ppt/notesSlides/notesSlide186.xml" ContentType="application/vnd.openxmlformats-officedocument.presentationml.notesSlide+xml"/>
  <Override PartName="/customXml/itemProps6.xml" ContentType="application/vnd.openxmlformats-officedocument.customXmlProperties+xml"/>
  <Override PartName="/customXml/itemProps58.xml" ContentType="application/vnd.openxmlformats-officedocument.customXmlProperties+xml"/>
  <Override PartName="/customXml/itemProps147.xml" ContentType="application/vnd.openxmlformats-officedocument.customXmlProperties+xml"/>
  <Override PartName="/customXml/itemProps194.xml" ContentType="application/vnd.openxmlformats-officedocument.customXmlProperties+xml"/>
  <Override PartName="/ppt/slides/slide118.xml" ContentType="application/vnd.openxmlformats-officedocument.presentationml.slide+xml"/>
  <Override PartName="/ppt/slides/slide165.xml" ContentType="application/vnd.openxmlformats-officedocument.presentationml.slide+xml"/>
  <Override PartName="/ppt/notesSlides/notesSlide128.xml" ContentType="application/vnd.openxmlformats-officedocument.presentationml.notesSlide+xml"/>
  <Override PartName="/ppt/notesSlides/notesSlide175.xml" ContentType="application/vnd.openxmlformats-officedocument.presentationml.notesSlide+xml"/>
  <Override PartName="/customXml/itemProps36.xml" ContentType="application/vnd.openxmlformats-officedocument.customXmlProperties+xml"/>
  <Override PartName="/customXml/itemProps47.xml" ContentType="application/vnd.openxmlformats-officedocument.customXmlProperties+xml"/>
  <Override PartName="/customXml/itemProps83.xml" ContentType="application/vnd.openxmlformats-officedocument.customXmlProperties+xml"/>
  <Override PartName="/customXml/itemProps94.xml" ContentType="application/vnd.openxmlformats-officedocument.customXmlProperties+xml"/>
  <Override PartName="/customXml/itemProps136.xml" ContentType="application/vnd.openxmlformats-officedocument.customXmlProperties+xml"/>
  <Override PartName="/customXml/itemProps183.xml" ContentType="application/vnd.openxmlformats-officedocument.customXmlProperties+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notesSlides/notesSlide153.xml" ContentType="application/vnd.openxmlformats-officedocument.presentationml.notesSlide+xml"/>
  <Override PartName="/ppt/notesSlides/notesSlide164.xml" ContentType="application/vnd.openxmlformats-officedocument.presentationml.notesSlide+xml"/>
  <Override PartName="/customXml/itemProps25.xml" ContentType="application/vnd.openxmlformats-officedocument.customXmlProperties+xml"/>
  <Override PartName="/customXml/itemProps72.xml" ContentType="application/vnd.openxmlformats-officedocument.customXmlProperties+xml"/>
  <Override PartName="/customXml/itemProps114.xml" ContentType="application/vnd.openxmlformats-officedocument.customXmlProperties+xml"/>
  <Override PartName="/customXml/itemProps125.xml" ContentType="application/vnd.openxmlformats-officedocument.customXmlProperties+xml"/>
  <Override PartName="/customXml/itemProps161.xml" ContentType="application/vnd.openxmlformats-officedocument.customXmlProperties+xml"/>
  <Override PartName="/customXml/itemProps172.xml" ContentType="application/vnd.openxmlformats-officedocument.customXmlPropertie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notesSlides/notesSlide142.xml" ContentType="application/vnd.openxmlformats-officedocument.presentationml.notesSlide+xml"/>
  <Override PartName="/customXml/itemProps14.xml" ContentType="application/vnd.openxmlformats-officedocument.customXmlProperties+xml"/>
  <Override PartName="/customXml/itemProps61.xml" ContentType="application/vnd.openxmlformats-officedocument.customXmlProperties+xml"/>
  <Override PartName="/customXml/itemProps103.xml" ContentType="application/vnd.openxmlformats-officedocument.customXmlProperties+xml"/>
  <Override PartName="/customXml/itemProps150.xml" ContentType="application/vnd.openxmlformats-officedocument.customXmlPropertie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customXml/itemProps50.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customXml/itemProps99.xml" ContentType="application/vnd.openxmlformats-officedocument.customXmlProperties+xml"/>
  <Override PartName="/customXml/itemProps188.xml" ContentType="application/vnd.openxmlformats-officedocument.customXmlProperties+xml"/>
  <Override PartName="/ppt/slides/slide40.xml" ContentType="application/vnd.openxmlformats-officedocument.presentationml.slide+xml"/>
  <Override PartName="/ppt/slides/slide159.xml" ContentType="application/vnd.openxmlformats-officedocument.presentationml.slide+xml"/>
  <Override PartName="/ppt/notesSlides/notesSlide42.xml" ContentType="application/vnd.openxmlformats-officedocument.presentationml.notesSlide+xml"/>
  <Override PartName="/ppt/notesSlides/notesSlide169.xml" ContentType="application/vnd.openxmlformats-officedocument.presentationml.notesSlide+xml"/>
  <Override PartName="/customXml/itemProps88.xml" ContentType="application/vnd.openxmlformats-officedocument.customXmlProperties+xml"/>
  <Override PartName="/customXml/itemProps177.xml" ContentType="application/vnd.openxmlformats-officedocument.customXmlProperties+xml"/>
  <Override PartName="/ppt/slides/slide148.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158.xml" ContentType="application/vnd.openxmlformats-officedocument.presentationml.notesSlide+xml"/>
  <Override PartName="/customXml/itemProps77.xml" ContentType="application/vnd.openxmlformats-officedocument.customXmlProperties+xml"/>
  <Override PartName="/customXml/itemProps119.xml" ContentType="application/vnd.openxmlformats-officedocument.customXmlProperties+xml"/>
  <Override PartName="/customXml/itemProps166.xml" ContentType="application/vnd.openxmlformats-officedocument.customXmlProperties+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notesSlides/notesSlide147.xml" ContentType="application/vnd.openxmlformats-officedocument.presentationml.notesSlide+xml"/>
  <Override PartName="/customXml/itemProps19.xml" ContentType="application/vnd.openxmlformats-officedocument.customXmlProperties+xml"/>
  <Override PartName="/customXml/itemProps55.xml" ContentType="application/vnd.openxmlformats-officedocument.customXmlProperties+xml"/>
  <Override PartName="/customXml/itemProps66.xml" ContentType="application/vnd.openxmlformats-officedocument.customXmlProperties+xml"/>
  <Override PartName="/customXml/itemProps108.xml" ContentType="application/vnd.openxmlformats-officedocument.customXmlProperties+xml"/>
  <Override PartName="/customXml/itemProps144.xml" ContentType="application/vnd.openxmlformats-officedocument.customXmlProperties+xml"/>
  <Override PartName="/customXml/itemProps155.xml" ContentType="application/vnd.openxmlformats-officedocument.customXmlProperties+xml"/>
  <Override PartName="/customXml/itemProps191.xml" ContentType="application/vnd.openxmlformats-officedocument.customXmlProperties+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notesSlides/notesSlide125.xml" ContentType="application/vnd.openxmlformats-officedocument.presentationml.notesSlide+xml"/>
  <Override PartName="/ppt/notesSlides/notesSlide136.xml" ContentType="application/vnd.openxmlformats-officedocument.presentationml.notesSlide+xml"/>
  <Override PartName="/ppt/notesSlides/notesSlide172.xml" ContentType="application/vnd.openxmlformats-officedocument.presentationml.notesSlide+xml"/>
  <Override PartName="/ppt/notesSlides/notesSlide183.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customXml/itemProps44.xml" ContentType="application/vnd.openxmlformats-officedocument.customXmlProperties+xml"/>
  <Override PartName="/customXml/itemProps91.xml" ContentType="application/vnd.openxmlformats-officedocument.customXmlProperties+xml"/>
  <Override PartName="/customXml/itemProps133.xml" ContentType="application/vnd.openxmlformats-officedocument.customXmlProperties+xml"/>
  <Override PartName="/customXml/itemProps180.xml" ContentType="application/vnd.openxmlformats-officedocument.customXml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customXml/itemProps33.xml" ContentType="application/vnd.openxmlformats-officedocument.customXmlProperties+xml"/>
  <Override PartName="/customXml/itemProps80.xml" ContentType="application/vnd.openxmlformats-officedocument.customXmlProperties+xml"/>
  <Override PartName="/customXml/itemProps122.xml" ContentType="application/vnd.openxmlformats-officedocument.customXmlProperties+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customXml/itemProps100.xml" ContentType="application/vnd.openxmlformats-officedocument.customXmlProperties+xml"/>
  <Override PartName="/customXml/itemProps111.xml" ContentType="application/vnd.openxmlformats-officedocument.customXmlProperties+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notesSlides/notesSlide188.xml" ContentType="application/vnd.openxmlformats-officedocument.presentationml.notesSlide+xml"/>
  <Override PartName="/customXml/itemProps8.xml" ContentType="application/vnd.openxmlformats-officedocument.customXmlProperties+xml"/>
  <Override PartName="/customXml/itemProps149.xml" ContentType="application/vnd.openxmlformats-officedocument.customXmlProperties+xml"/>
  <Override PartName="/ppt/slides/slide167.xml" ContentType="application/vnd.openxmlformats-officedocument.presentationml.slide+xml"/>
  <Override PartName="/ppt/notesSlides/notesSlide50.xml" ContentType="application/vnd.openxmlformats-officedocument.presentationml.notesSlide+xml"/>
  <Override PartName="/ppt/notesSlides/notesSlide177.xml" ContentType="application/vnd.openxmlformats-officedocument.presentationml.notesSlide+xml"/>
  <Override PartName="/customXml/itemProps38.xml" ContentType="application/vnd.openxmlformats-officedocument.customXmlProperties+xml"/>
  <Override PartName="/customXml/itemProps49.xml" ContentType="application/vnd.openxmlformats-officedocument.customXmlProperties+xml"/>
  <Override PartName="/customXml/itemProps85.xml" ContentType="application/vnd.openxmlformats-officedocument.customXmlProperties+xml"/>
  <Override PartName="/customXml/itemProps96.xml" ContentType="application/vnd.openxmlformats-officedocument.customXmlProperties+xml"/>
  <Override PartName="/customXml/itemProps138.xml" ContentType="application/vnd.openxmlformats-officedocument.customXmlProperties+xml"/>
  <Override PartName="/customXml/itemProps185.xml" ContentType="application/vnd.openxmlformats-officedocument.customXmlProperties+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notesSlides/notesSlide166.xml" ContentType="application/vnd.openxmlformats-officedocument.presentationml.notesSlide+xml"/>
  <Override PartName="/customXml/itemProps27.xml" ContentType="application/vnd.openxmlformats-officedocument.customXmlProperties+xml"/>
  <Override PartName="/customXml/itemProps74.xml" ContentType="application/vnd.openxmlformats-officedocument.customXmlProperties+xml"/>
  <Override PartName="/customXml/itemProps116.xml" ContentType="application/vnd.openxmlformats-officedocument.customXmlProperties+xml"/>
  <Override PartName="/customXml/itemProps127.xml" ContentType="application/vnd.openxmlformats-officedocument.customXmlProperties+xml"/>
  <Override PartName="/customXml/itemProps163.xml" ContentType="application/vnd.openxmlformats-officedocument.customXmlProperties+xml"/>
  <Override PartName="/customXml/itemProps174.xml" ContentType="application/vnd.openxmlformats-officedocument.customXmlProperties+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notesSlides/notesSlide191.xml" ContentType="application/vnd.openxmlformats-officedocument.presentationml.notesSlide+xml"/>
  <Override PartName="/customXml/itemProps16.xml" ContentType="application/vnd.openxmlformats-officedocument.customXmlProperties+xml"/>
  <Override PartName="/customXml/itemProps63.xml" ContentType="application/vnd.openxmlformats-officedocument.customXmlProperties+xml"/>
  <Override PartName="/customXml/itemProps105.xml" ContentType="application/vnd.openxmlformats-officedocument.customXmlProperties+xml"/>
  <Override PartName="/customXml/itemProps152.xml" ContentType="application/vnd.openxmlformats-officedocument.customXmlProperties+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notesSlides/notesSlide180.xml" ContentType="application/vnd.openxmlformats-officedocument.presentationml.notesSlide+xml"/>
  <Override PartName="/customXml/itemProps41.xml" ContentType="application/vnd.openxmlformats-officedocument.customXmlProperties+xml"/>
  <Override PartName="/customXml/itemProps52.xml" ContentType="application/vnd.openxmlformats-officedocument.customXmlProperties+xml"/>
  <Override PartName="/customXml/itemProps141.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customXml/itemProps30.xml" ContentType="application/vnd.openxmlformats-officedocument.customXmlProperties+xml"/>
  <Override PartName="/customXml/itemProps130.xml" ContentType="application/vnd.openxmlformats-officedocument.customXmlProperties+xml"/>
  <Override PartName="/ppt/slides/slide53.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customXml/itemProps179.xml" ContentType="application/vnd.openxmlformats-officedocument.customXmlProperties+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customXml/itemProps79.xml" ContentType="application/vnd.openxmlformats-officedocument.customXmlProperties+xml"/>
  <Override PartName="/customXml/itemProps168.xml" ContentType="application/vnd.openxmlformats-officedocument.customXmlProperties+xml"/>
  <Override PartName="/ppt/slides/slide139.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customXml/itemProps57.xml" ContentType="application/vnd.openxmlformats-officedocument.customXmlProperties+xml"/>
  <Override PartName="/customXml/itemProps68.xml" ContentType="application/vnd.openxmlformats-officedocument.customXmlProperties+xml"/>
  <Override PartName="/customXml/itemProps146.xml" ContentType="application/vnd.openxmlformats-officedocument.customXmlProperties+xml"/>
  <Override PartName="/customXml/itemProps157.xml" ContentType="application/vnd.openxmlformats-officedocument.customXmlProperties+xml"/>
  <Override PartName="/customXml/itemProps193.xml" ContentType="application/vnd.openxmlformats-officedocument.customXmlProperties+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notesSlides/notesSlide174.xml" ContentType="application/vnd.openxmlformats-officedocument.presentationml.notesSlide+xml"/>
  <Override PartName="/ppt/notesSlides/notesSlide185.xml" ContentType="application/vnd.openxmlformats-officedocument.presentationml.notesSlide+xml"/>
  <Override PartName="/customXml/itemProps5.xml" ContentType="application/vnd.openxmlformats-officedocument.customXmlProperties+xml"/>
  <Override PartName="/customXml/itemProps46.xml" ContentType="application/vnd.openxmlformats-officedocument.customXmlProperties+xml"/>
  <Override PartName="/customXml/itemProps93.xml" ContentType="application/vnd.openxmlformats-officedocument.customXmlProperties+xml"/>
  <Override PartName="/customXml/itemProps135.xml" ContentType="application/vnd.openxmlformats-officedocument.customXmlProperties+xml"/>
  <Override PartName="/customXml/itemProps182.xml" ContentType="application/vnd.openxmlformats-officedocument.customXmlProperties+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notesSlides/notesSlide116.xml" ContentType="application/vnd.openxmlformats-officedocument.presentationml.notesSlide+xml"/>
  <Override PartName="/ppt/notesSlides/notesSlide163.xml" ContentType="application/vnd.openxmlformats-officedocument.presentationml.notesSlide+xml"/>
  <Override PartName="/customXml/itemProps35.xml" ContentType="application/vnd.openxmlformats-officedocument.customXmlProperties+xml"/>
  <Override PartName="/customXml/itemProps82.xml" ContentType="application/vnd.openxmlformats-officedocument.customXmlProperties+xml"/>
  <Override PartName="/customXml/itemProps124.xml" ContentType="application/vnd.openxmlformats-officedocument.customXmlProperties+xml"/>
  <Override PartName="/customXml/itemProps171.xml" ContentType="application/vnd.openxmlformats-officedocument.customXmlProperties+xml"/>
  <Override PartName="/ppt/slides/slide58.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customXml/itemProps13.xml" ContentType="application/vnd.openxmlformats-officedocument.customXmlProperties+xml"/>
  <Override PartName="/customXml/itemProps60.xml" ContentType="application/vnd.openxmlformats-officedocument.customXmlProperties+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customXml/itemProps102.xml" ContentType="application/vnd.openxmlformats-officedocument.customXmlProperties+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69.xml" ContentType="application/vnd.openxmlformats-officedocument.presentationml.slide+xml"/>
  <Override PartName="/ppt/tableStyles.xml" ContentType="application/vnd.openxmlformats-officedocument.presentationml.tableStyles+xml"/>
  <Override PartName="/ppt/notesSlides/notesSlide52.xml" ContentType="application/vnd.openxmlformats-officedocument.presentationml.notesSlide+xml"/>
  <Override PartName="/customXml/itemProps98.xml" ContentType="application/vnd.openxmlformats-officedocument.customXmlProperties+xml"/>
  <Override PartName="/customXml/itemProps187.xml" ContentType="application/vnd.openxmlformats-officedocument.customXmlProperties+xml"/>
  <Override PartName="/ppt/slides/slide147.xml" ContentType="application/vnd.openxmlformats-officedocument.presentationml.slide+xml"/>
  <Override PartName="/ppt/notesSlides/notesSlide30.xml" ContentType="application/vnd.openxmlformats-officedocument.presentationml.notesSlide+xml"/>
  <Override PartName="/ppt/notesSlides/notesSlide168.xml" ContentType="application/vnd.openxmlformats-officedocument.presentationml.notesSlide+xml"/>
  <Override PartName="/customXml/itemProps29.xml" ContentType="application/vnd.openxmlformats-officedocument.customXmlProperties+xml"/>
  <Override PartName="/customXml/itemProps76.xml" ContentType="application/vnd.openxmlformats-officedocument.customXmlProperties+xml"/>
  <Override PartName="/customXml/itemProps118.xml" ContentType="application/vnd.openxmlformats-officedocument.customXmlProperties+xml"/>
  <Override PartName="/customXml/itemProps165.xml" ContentType="application/vnd.openxmlformats-officedocument.customXmlProperties+xml"/>
  <Override PartName="/ppt/slides/slide99.xml" ContentType="application/vnd.openxmlformats-officedocument.presentationml.slide+xml"/>
  <Override PartName="/ppt/notesSlides/notesSlide146.xml" ContentType="application/vnd.openxmlformats-officedocument.presentationml.notesSlide+xml"/>
  <Override PartName="/ppt/notesSlides/notesSlide193.xml" ContentType="application/vnd.openxmlformats-officedocument.presentationml.notes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customXml/itemProps2.xml" ContentType="application/vnd.openxmlformats-officedocument.customXmlProperties+xml"/>
  <Override PartName="/customXml/itemProps54.xml" ContentType="application/vnd.openxmlformats-officedocument.customXmlProperties+xml"/>
  <Override PartName="/customXml/itemProps143.xml" ContentType="application/vnd.openxmlformats-officedocument.customXmlProperties+xml"/>
  <Override PartName="/customXml/itemProps190.xml" ContentType="application/vnd.openxmlformats-officedocument.customXmlProperties+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notesSlides/notesSlide68.xml" ContentType="application/vnd.openxmlformats-officedocument.presentationml.notesSlide+xml"/>
  <Override PartName="/ppt/notesSlides/notesSlide124.xml" ContentType="application/vnd.openxmlformats-officedocument.presentationml.notesSlide+xml"/>
  <Override PartName="/ppt/notesSlides/notesSlide171.xml" ContentType="application/vnd.openxmlformats-officedocument.presentationml.notesSlide+xml"/>
  <Override PartName="/customXml/itemProps32.xml" ContentType="application/vnd.openxmlformats-officedocument.customXmlProperties+xml"/>
  <Override PartName="/customXml/itemProps121.xml" ContentType="application/vnd.openxmlformats-officedocument.customXmlProperties+xml"/>
  <Override PartName="/ppt/slides/slide55.xml" ContentType="application/vnd.openxmlformats-officedocument.presentationml.slide+xml"/>
  <Override PartName="/ppt/notesSlides/notesSlide102.xml" ContentType="application/vnd.openxmlformats-officedocument.presentationml.notesSlide+xml"/>
  <Override PartName="/ppt/slides/slide33.xml" ContentType="application/vnd.openxmlformats-officedocument.presentationml.slide+xml"/>
  <Override PartName="/ppt/slides/slide80.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notesSlides/notesSlide24.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customXml/itemProps159.xml" ContentType="application/vnd.openxmlformats-officedocument.customXmlProperties+xml"/>
  <Override PartName="/ppt/slides/slide119.xml" ContentType="application/vnd.openxmlformats-officedocument.presentationml.slide+xml"/>
  <Override PartName="/ppt/slides/slide166.xml" ContentType="application/vnd.openxmlformats-officedocument.presentationml.slide+xml"/>
  <Override PartName="/ppt/notesSlides/notesSlide187.xml" ContentType="application/vnd.openxmlformats-officedocument.presentationml.notesSlide+xml"/>
  <Override PartName="/customXml/itemProps48.xml" ContentType="application/vnd.openxmlformats-officedocument.customXmlProperties+xml"/>
  <Override PartName="/customXml/itemProps95.xml" ContentType="application/vnd.openxmlformats-officedocument.customXmlProperties+xml"/>
  <Override PartName="/customXml/itemProps137.xml" ContentType="application/vnd.openxmlformats-officedocument.customXmlProperties+xml"/>
  <Override PartName="/customXml/itemProps184.xml" ContentType="application/vnd.openxmlformats-officedocument.customXmlProperties+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customXml/itemProps26.xml" ContentType="application/vnd.openxmlformats-officedocument.customXmlProperties+xml"/>
  <Override PartName="/customXml/itemProps73.xml" ContentType="application/vnd.openxmlformats-officedocument.customXmlProperties+xml"/>
  <Override PartName="/customXml/itemProps115.xml" ContentType="application/vnd.openxmlformats-officedocument.customXmlProperties+xml"/>
  <Override PartName="/customXml/itemProps162.xml" ContentType="application/vnd.openxmlformats-officedocument.customXmlProperties+xml"/>
  <Override PartName="/ppt/slides/slide122.xml" ContentType="application/vnd.openxmlformats-officedocument.presentationml.slide+xml"/>
  <Override PartName="/ppt/notesSlides/notesSlide87.xml" ContentType="application/vnd.openxmlformats-officedocument.presentationml.notesSlide+xml"/>
  <Override PartName="/ppt/notesSlides/notesSlide143.xml" ContentType="application/vnd.openxmlformats-officedocument.presentationml.notesSlide+xml"/>
  <Override PartName="/ppt/notesSlides/notesSlide190.xml" ContentType="application/vnd.openxmlformats-officedocument.presentationml.notesSlide+xml"/>
  <Override PartName="/customXml/itemProps51.xml" ContentType="application/vnd.openxmlformats-officedocument.customXmlProperties+xml"/>
  <Override PartName="/customXml/itemProps140.xml" ContentType="application/vnd.openxmlformats-officedocument.customXmlProperties+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121.xml" ContentType="application/vnd.openxmlformats-officedocument.presentationml.notesSlide+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43.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customXml/itemProps89.xml" ContentType="application/vnd.openxmlformats-officedocument.customXmlProperties+xml"/>
  <Override PartName="/customXml/itemProps178.xml" ContentType="application/vnd.openxmlformats-officedocument.customXmlProperties+xml"/>
  <Override PartName="/ppt/slides/slide138.xml" ContentType="application/vnd.openxmlformats-officedocument.presentationml.slide+xml"/>
  <Override PartName="/ppt/slides/slide185.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59.xml" ContentType="application/vnd.openxmlformats-officedocument.presentationml.notesSlide+xml"/>
  <Override PartName="/customXml/itemProps67.xml" ContentType="application/vnd.openxmlformats-officedocument.customXmlProperties+xml"/>
  <Override PartName="/customXml/itemProps109.xml" ContentType="application/vnd.openxmlformats-officedocument.customXmlProperties+xml"/>
  <Override PartName="/customXml/itemProps156.xml" ContentType="application/vnd.openxmlformats-officedocument.customXmlProperties+xml"/>
  <Override PartName="/ppt/notesSlides/notesSlide137.xml" ContentType="application/vnd.openxmlformats-officedocument.presentationml.notesSlide+xml"/>
  <Override PartName="/ppt/notesSlides/notesSlide184.xml" ContentType="application/vnd.openxmlformats-officedocument.presentationml.notes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customXml/itemProps45.xml" ContentType="application/vnd.openxmlformats-officedocument.customXmlProperties+xml"/>
  <Override PartName="/customXml/itemProps92.xml" ContentType="application/vnd.openxmlformats-officedocument.customXmlProperties+xml"/>
  <Override PartName="/customXml/itemProps134.xml" ContentType="application/vnd.openxmlformats-officedocument.customXmlProperties+xml"/>
  <Override PartName="/customXml/itemProps181.xml" ContentType="application/vnd.openxmlformats-officedocument.customXmlProperties+xml"/>
  <Override PartName="/ppt/slides/slide141.xml" ContentType="application/vnd.openxmlformats-officedocument.presentationml.slide+xml"/>
  <Override PartName="/ppt/notesSlides/notesSlide59.xml" ContentType="application/vnd.openxmlformats-officedocument.presentationml.notesSlide+xml"/>
  <Override PartName="/ppt/notesSlides/notesSlide115.xml" ContentType="application/vnd.openxmlformats-officedocument.presentationml.notesSlide+xml"/>
  <Override PartName="/ppt/notesSlides/notesSlide162.xml" ContentType="application/vnd.openxmlformats-officedocument.presentationml.notesSlide+xml"/>
  <Override PartName="/customXml/itemProps23.xml" ContentType="application/vnd.openxmlformats-officedocument.customXmlProperties+xml"/>
  <Override PartName="/customXml/itemProps70.xml" ContentType="application/vnd.openxmlformats-officedocument.customXmlProperties+xml"/>
  <Override PartName="/customXml/itemProps112.xml" ContentType="application/vnd.openxmlformats-officedocument.customXmlProperties+xml"/>
  <Override PartName="/ppt/slides/slide46.xml" ContentType="application/vnd.openxmlformats-officedocument.presentationml.slide+xml"/>
  <Override PartName="/ppt/slides/slide93.xml" ContentType="application/vnd.openxmlformats-officedocument.presentationml.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71.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62.xml" ContentType="application/vnd.openxmlformats-officedocument.presentationml.notesSlide+xml"/>
  <Override PartName="/ppt/slides/slide179.xml" ContentType="application/vnd.openxmlformats-officedocument.presentationml.slide+xml"/>
  <Override PartName="/ppt/notesSlides/notesSlide178.xml" ContentType="application/vnd.openxmlformats-officedocument.presentationml.notesSlide+xml"/>
  <Override PartName="/customXml/itemProps9.xml" ContentType="application/vnd.openxmlformats-officedocument.customXmlProperties+xml"/>
  <Override PartName="/ppt/slides/slide157.xml" ContentType="application/vnd.openxmlformats-officedocument.presentationml.slide+xml"/>
  <Override PartName="/ppt/notesSlides/notesSlide40.xml" ContentType="application/vnd.openxmlformats-officedocument.presentationml.notesSlide+xml"/>
  <Override PartName="/customXml/itemProps39.xml" ContentType="application/vnd.openxmlformats-officedocument.customXmlProperties+xml"/>
  <Override PartName="/customXml/itemProps86.xml" ContentType="application/vnd.openxmlformats-officedocument.customXmlProperties+xml"/>
  <Override PartName="/customXml/itemProps128.xml" ContentType="application/vnd.openxmlformats-officedocument.customXmlProperties+xml"/>
  <Override PartName="/customXml/itemProps175.xml" ContentType="application/vnd.openxmlformats-officedocument.customXmlProperties+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customXml/itemProps17.xml" ContentType="application/vnd.openxmlformats-officedocument.customXmlProperties+xml"/>
  <Override PartName="/customXml/itemProps64.xml" ContentType="application/vnd.openxmlformats-officedocument.customXmlProperties+xml"/>
  <Override PartName="/ppt/slides/slide87.xml" ContentType="application/vnd.openxmlformats-officedocument.presentationml.slide+xml"/>
  <Override PartName="/ppt/slides/slide135.xml" ContentType="application/vnd.openxmlformats-officedocument.presentationml.slide+xml"/>
  <Override PartName="/ppt/slides/slide182.xml" ContentType="application/vnd.openxmlformats-officedocument.presentationml.slide+xml"/>
  <Override PartName="/customXml/itemProps106.xml" ContentType="application/vnd.openxmlformats-officedocument.customXmlProperties+xml"/>
  <Override PartName="/customXml/itemProps153.xml" ContentType="application/vnd.openxmlformats-officedocument.customXmlProperties+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34.xml" ContentType="application/vnd.openxmlformats-officedocument.presentationml.notesSlide+xml"/>
  <Override PartName="/ppt/notesSlides/notesSlide181.xml" ContentType="application/vnd.openxmlformats-officedocument.presentationml.notesSlide+xml"/>
  <Override PartName="/customXml/itemProps42.xml" ContentType="application/vnd.openxmlformats-officedocument.customXmlProperties+xml"/>
  <Override PartName="/customXml/itemProps131.xml" ContentType="application/vnd.openxmlformats-officedocument.customXmlProperties+xml"/>
  <Override PartName="/ppt/slides/slide18.xml" ContentType="application/vnd.openxmlformats-officedocument.presentationml.slide+xml"/>
  <Override PartName="/ppt/slides/slide65.xml" ContentType="application/vnd.openxmlformats-officedocument.presentationml.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56.xml" ContentType="application/vnd.openxmlformats-officedocument.presentationml.notesSlide+xml"/>
  <Override PartName="/customXml/itemProps20.xml" ContentType="application/vnd.openxmlformats-officedocument.customXmlProperties+xml"/>
  <Override PartName="/ppt/notesSlides/notesSlide34.xml" ContentType="application/vnd.openxmlformats-officedocument.presentationml.notesSlide+xml"/>
  <Override PartName="/ppt/notesSlides/notesSlide8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95"/>
  </p:sldMasterIdLst>
  <p:notesMasterIdLst>
    <p:notesMasterId r:id="rId389"/>
  </p:notesMasterIdLst>
  <p:sldIdLst>
    <p:sldId id="256" r:id="rId196"/>
    <p:sldId id="258" r:id="rId197"/>
    <p:sldId id="259" r:id="rId198"/>
    <p:sldId id="260" r:id="rId199"/>
    <p:sldId id="261" r:id="rId200"/>
    <p:sldId id="262" r:id="rId201"/>
    <p:sldId id="263" r:id="rId202"/>
    <p:sldId id="264" r:id="rId203"/>
    <p:sldId id="265" r:id="rId204"/>
    <p:sldId id="266" r:id="rId205"/>
    <p:sldId id="267" r:id="rId206"/>
    <p:sldId id="268" r:id="rId207"/>
    <p:sldId id="269" r:id="rId208"/>
    <p:sldId id="270" r:id="rId209"/>
    <p:sldId id="271" r:id="rId210"/>
    <p:sldId id="272" r:id="rId211"/>
    <p:sldId id="273" r:id="rId212"/>
    <p:sldId id="274" r:id="rId213"/>
    <p:sldId id="275" r:id="rId214"/>
    <p:sldId id="276" r:id="rId215"/>
    <p:sldId id="278" r:id="rId216"/>
    <p:sldId id="279" r:id="rId217"/>
    <p:sldId id="280" r:id="rId218"/>
    <p:sldId id="281" r:id="rId219"/>
    <p:sldId id="282" r:id="rId220"/>
    <p:sldId id="283" r:id="rId221"/>
    <p:sldId id="284" r:id="rId222"/>
    <p:sldId id="285" r:id="rId223"/>
    <p:sldId id="286" r:id="rId224"/>
    <p:sldId id="288" r:id="rId225"/>
    <p:sldId id="289" r:id="rId226"/>
    <p:sldId id="290" r:id="rId227"/>
    <p:sldId id="291" r:id="rId228"/>
    <p:sldId id="292" r:id="rId229"/>
    <p:sldId id="293" r:id="rId230"/>
    <p:sldId id="294" r:id="rId231"/>
    <p:sldId id="295" r:id="rId232"/>
    <p:sldId id="296" r:id="rId233"/>
    <p:sldId id="297" r:id="rId234"/>
    <p:sldId id="298" r:id="rId235"/>
    <p:sldId id="299" r:id="rId236"/>
    <p:sldId id="300" r:id="rId237"/>
    <p:sldId id="301" r:id="rId238"/>
    <p:sldId id="302" r:id="rId239"/>
    <p:sldId id="303" r:id="rId240"/>
    <p:sldId id="304" r:id="rId241"/>
    <p:sldId id="305" r:id="rId242"/>
    <p:sldId id="306" r:id="rId243"/>
    <p:sldId id="308" r:id="rId244"/>
    <p:sldId id="309" r:id="rId245"/>
    <p:sldId id="310" r:id="rId246"/>
    <p:sldId id="311" r:id="rId247"/>
    <p:sldId id="312" r:id="rId248"/>
    <p:sldId id="313" r:id="rId249"/>
    <p:sldId id="315" r:id="rId250"/>
    <p:sldId id="316" r:id="rId251"/>
    <p:sldId id="317" r:id="rId252"/>
    <p:sldId id="318" r:id="rId253"/>
    <p:sldId id="319" r:id="rId254"/>
    <p:sldId id="320" r:id="rId255"/>
    <p:sldId id="321" r:id="rId256"/>
    <p:sldId id="322" r:id="rId257"/>
    <p:sldId id="323" r:id="rId258"/>
    <p:sldId id="324" r:id="rId259"/>
    <p:sldId id="325" r:id="rId260"/>
    <p:sldId id="326" r:id="rId261"/>
    <p:sldId id="327" r:id="rId262"/>
    <p:sldId id="328" r:id="rId263"/>
    <p:sldId id="329" r:id="rId264"/>
    <p:sldId id="330" r:id="rId265"/>
    <p:sldId id="331" r:id="rId266"/>
    <p:sldId id="332" r:id="rId267"/>
    <p:sldId id="333" r:id="rId268"/>
    <p:sldId id="334" r:id="rId269"/>
    <p:sldId id="335" r:id="rId270"/>
    <p:sldId id="336" r:id="rId271"/>
    <p:sldId id="337" r:id="rId272"/>
    <p:sldId id="338" r:id="rId273"/>
    <p:sldId id="339" r:id="rId274"/>
    <p:sldId id="340" r:id="rId275"/>
    <p:sldId id="341" r:id="rId276"/>
    <p:sldId id="342" r:id="rId277"/>
    <p:sldId id="343" r:id="rId278"/>
    <p:sldId id="344" r:id="rId279"/>
    <p:sldId id="345" r:id="rId280"/>
    <p:sldId id="346" r:id="rId281"/>
    <p:sldId id="347" r:id="rId282"/>
    <p:sldId id="348" r:id="rId283"/>
    <p:sldId id="349" r:id="rId284"/>
    <p:sldId id="350" r:id="rId285"/>
    <p:sldId id="352" r:id="rId286"/>
    <p:sldId id="353" r:id="rId287"/>
    <p:sldId id="354" r:id="rId288"/>
    <p:sldId id="355" r:id="rId289"/>
    <p:sldId id="356" r:id="rId290"/>
    <p:sldId id="357" r:id="rId291"/>
    <p:sldId id="358" r:id="rId292"/>
    <p:sldId id="359" r:id="rId293"/>
    <p:sldId id="360" r:id="rId294"/>
    <p:sldId id="361" r:id="rId295"/>
    <p:sldId id="362" r:id="rId296"/>
    <p:sldId id="363" r:id="rId297"/>
    <p:sldId id="364" r:id="rId298"/>
    <p:sldId id="365" r:id="rId299"/>
    <p:sldId id="366" r:id="rId300"/>
    <p:sldId id="367" r:id="rId301"/>
    <p:sldId id="368" r:id="rId302"/>
    <p:sldId id="369" r:id="rId303"/>
    <p:sldId id="370" r:id="rId304"/>
    <p:sldId id="371" r:id="rId305"/>
    <p:sldId id="372" r:id="rId306"/>
    <p:sldId id="373" r:id="rId307"/>
    <p:sldId id="374" r:id="rId308"/>
    <p:sldId id="376" r:id="rId309"/>
    <p:sldId id="377" r:id="rId310"/>
    <p:sldId id="378" r:id="rId311"/>
    <p:sldId id="379" r:id="rId312"/>
    <p:sldId id="380" r:id="rId313"/>
    <p:sldId id="381" r:id="rId314"/>
    <p:sldId id="382" r:id="rId315"/>
    <p:sldId id="383" r:id="rId316"/>
    <p:sldId id="384" r:id="rId317"/>
    <p:sldId id="385" r:id="rId318"/>
    <p:sldId id="386" r:id="rId319"/>
    <p:sldId id="387" r:id="rId320"/>
    <p:sldId id="388" r:id="rId321"/>
    <p:sldId id="389" r:id="rId322"/>
    <p:sldId id="390" r:id="rId323"/>
    <p:sldId id="391" r:id="rId324"/>
    <p:sldId id="392" r:id="rId325"/>
    <p:sldId id="394" r:id="rId326"/>
    <p:sldId id="395" r:id="rId327"/>
    <p:sldId id="396" r:id="rId328"/>
    <p:sldId id="397" r:id="rId329"/>
    <p:sldId id="398" r:id="rId330"/>
    <p:sldId id="399" r:id="rId331"/>
    <p:sldId id="400" r:id="rId332"/>
    <p:sldId id="401" r:id="rId333"/>
    <p:sldId id="402" r:id="rId334"/>
    <p:sldId id="403" r:id="rId335"/>
    <p:sldId id="404" r:id="rId336"/>
    <p:sldId id="405" r:id="rId337"/>
    <p:sldId id="406" r:id="rId338"/>
    <p:sldId id="408" r:id="rId339"/>
    <p:sldId id="409" r:id="rId340"/>
    <p:sldId id="410" r:id="rId341"/>
    <p:sldId id="411" r:id="rId342"/>
    <p:sldId id="412" r:id="rId343"/>
    <p:sldId id="413" r:id="rId344"/>
    <p:sldId id="414" r:id="rId345"/>
    <p:sldId id="416" r:id="rId346"/>
    <p:sldId id="417" r:id="rId347"/>
    <p:sldId id="418" r:id="rId348"/>
    <p:sldId id="419" r:id="rId349"/>
    <p:sldId id="420" r:id="rId350"/>
    <p:sldId id="421" r:id="rId351"/>
    <p:sldId id="423" r:id="rId352"/>
    <p:sldId id="424" r:id="rId353"/>
    <p:sldId id="425" r:id="rId354"/>
    <p:sldId id="427" r:id="rId355"/>
    <p:sldId id="428" r:id="rId356"/>
    <p:sldId id="429" r:id="rId357"/>
    <p:sldId id="431" r:id="rId358"/>
    <p:sldId id="432" r:id="rId359"/>
    <p:sldId id="433" r:id="rId360"/>
    <p:sldId id="435" r:id="rId361"/>
    <p:sldId id="436" r:id="rId362"/>
    <p:sldId id="437" r:id="rId363"/>
    <p:sldId id="438" r:id="rId364"/>
    <p:sldId id="440" r:id="rId365"/>
    <p:sldId id="441" r:id="rId366"/>
    <p:sldId id="442" r:id="rId367"/>
    <p:sldId id="443" r:id="rId368"/>
    <p:sldId id="444" r:id="rId369"/>
    <p:sldId id="445" r:id="rId370"/>
    <p:sldId id="446" r:id="rId371"/>
    <p:sldId id="447" r:id="rId372"/>
    <p:sldId id="448" r:id="rId373"/>
    <p:sldId id="449" r:id="rId374"/>
    <p:sldId id="450" r:id="rId375"/>
    <p:sldId id="451" r:id="rId376"/>
    <p:sldId id="453" r:id="rId377"/>
    <p:sldId id="454" r:id="rId378"/>
    <p:sldId id="455" r:id="rId379"/>
    <p:sldId id="456" r:id="rId380"/>
    <p:sldId id="457" r:id="rId381"/>
    <p:sldId id="458" r:id="rId382"/>
    <p:sldId id="459" r:id="rId383"/>
    <p:sldId id="460" r:id="rId384"/>
    <p:sldId id="461" r:id="rId385"/>
    <p:sldId id="462" r:id="rId386"/>
    <p:sldId id="463" r:id="rId387"/>
    <p:sldId id="464" r:id="rId388"/>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varScale="1">
        <p:scale>
          <a:sx n="65" d="100"/>
          <a:sy n="65" d="100"/>
        </p:scale>
        <p:origin x="-75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customXml" Target="../customXml/item117.xml"/><Relationship Id="rId299" Type="http://schemas.openxmlformats.org/officeDocument/2006/relationships/slide" Target="slides/slide104.xml"/><Relationship Id="rId21" Type="http://schemas.openxmlformats.org/officeDocument/2006/relationships/customXml" Target="../customXml/item21.xml"/><Relationship Id="rId63" Type="http://schemas.openxmlformats.org/officeDocument/2006/relationships/customXml" Target="../customXml/item63.xml"/><Relationship Id="rId159" Type="http://schemas.openxmlformats.org/officeDocument/2006/relationships/customXml" Target="../customXml/item159.xml"/><Relationship Id="rId324" Type="http://schemas.openxmlformats.org/officeDocument/2006/relationships/slide" Target="slides/slide129.xml"/><Relationship Id="rId366" Type="http://schemas.openxmlformats.org/officeDocument/2006/relationships/slide" Target="slides/slide171.xml"/><Relationship Id="rId170" Type="http://schemas.openxmlformats.org/officeDocument/2006/relationships/customXml" Target="../customXml/item170.xml"/><Relationship Id="rId191" Type="http://schemas.openxmlformats.org/officeDocument/2006/relationships/customXml" Target="../customXml/item191.xml"/><Relationship Id="rId205" Type="http://schemas.openxmlformats.org/officeDocument/2006/relationships/slide" Target="slides/slide10.xml"/><Relationship Id="rId226" Type="http://schemas.openxmlformats.org/officeDocument/2006/relationships/slide" Target="slides/slide31.xml"/><Relationship Id="rId247" Type="http://schemas.openxmlformats.org/officeDocument/2006/relationships/slide" Target="slides/slide52.xml"/><Relationship Id="rId107" Type="http://schemas.openxmlformats.org/officeDocument/2006/relationships/customXml" Target="../customXml/item107.xml"/><Relationship Id="rId268" Type="http://schemas.openxmlformats.org/officeDocument/2006/relationships/slide" Target="slides/slide73.xml"/><Relationship Id="rId289" Type="http://schemas.openxmlformats.org/officeDocument/2006/relationships/slide" Target="slides/slide94.xml"/><Relationship Id="rId11" Type="http://schemas.openxmlformats.org/officeDocument/2006/relationships/customXml" Target="../customXml/item11.xml"/><Relationship Id="rId32" Type="http://schemas.openxmlformats.org/officeDocument/2006/relationships/customXml" Target="../customXml/item32.xml"/><Relationship Id="rId53" Type="http://schemas.openxmlformats.org/officeDocument/2006/relationships/customXml" Target="../customXml/item53.xml"/><Relationship Id="rId74" Type="http://schemas.openxmlformats.org/officeDocument/2006/relationships/customXml" Target="../customXml/item74.xml"/><Relationship Id="rId128" Type="http://schemas.openxmlformats.org/officeDocument/2006/relationships/customXml" Target="../customXml/item128.xml"/><Relationship Id="rId149" Type="http://schemas.openxmlformats.org/officeDocument/2006/relationships/customXml" Target="../customXml/item149.xml"/><Relationship Id="rId314" Type="http://schemas.openxmlformats.org/officeDocument/2006/relationships/slide" Target="slides/slide119.xml"/><Relationship Id="rId335" Type="http://schemas.openxmlformats.org/officeDocument/2006/relationships/slide" Target="slides/slide140.xml"/><Relationship Id="rId356" Type="http://schemas.openxmlformats.org/officeDocument/2006/relationships/slide" Target="slides/slide161.xml"/><Relationship Id="rId377" Type="http://schemas.openxmlformats.org/officeDocument/2006/relationships/slide" Target="slides/slide182.xml"/><Relationship Id="rId5" Type="http://schemas.openxmlformats.org/officeDocument/2006/relationships/customXml" Target="../customXml/item5.xml"/><Relationship Id="rId95" Type="http://schemas.openxmlformats.org/officeDocument/2006/relationships/customXml" Target="../customXml/item95.xml"/><Relationship Id="rId160" Type="http://schemas.openxmlformats.org/officeDocument/2006/relationships/customXml" Target="../customXml/item160.xml"/><Relationship Id="rId181" Type="http://schemas.openxmlformats.org/officeDocument/2006/relationships/customXml" Target="../customXml/item181.xml"/><Relationship Id="rId216" Type="http://schemas.openxmlformats.org/officeDocument/2006/relationships/slide" Target="slides/slide21.xml"/><Relationship Id="rId237" Type="http://schemas.openxmlformats.org/officeDocument/2006/relationships/slide" Target="slides/slide42.xml"/><Relationship Id="rId258" Type="http://schemas.openxmlformats.org/officeDocument/2006/relationships/slide" Target="slides/slide63.xml"/><Relationship Id="rId279" Type="http://schemas.openxmlformats.org/officeDocument/2006/relationships/slide" Target="slides/slide84.xml"/><Relationship Id="rId22" Type="http://schemas.openxmlformats.org/officeDocument/2006/relationships/customXml" Target="../customXml/item22.xml"/><Relationship Id="rId43" Type="http://schemas.openxmlformats.org/officeDocument/2006/relationships/customXml" Target="../customXml/item43.xml"/><Relationship Id="rId64" Type="http://schemas.openxmlformats.org/officeDocument/2006/relationships/customXml" Target="../customXml/item64.xml"/><Relationship Id="rId118" Type="http://schemas.openxmlformats.org/officeDocument/2006/relationships/customXml" Target="../customXml/item118.xml"/><Relationship Id="rId139" Type="http://schemas.openxmlformats.org/officeDocument/2006/relationships/customXml" Target="../customXml/item139.xml"/><Relationship Id="rId290" Type="http://schemas.openxmlformats.org/officeDocument/2006/relationships/slide" Target="slides/slide95.xml"/><Relationship Id="rId304" Type="http://schemas.openxmlformats.org/officeDocument/2006/relationships/slide" Target="slides/slide109.xml"/><Relationship Id="rId325" Type="http://schemas.openxmlformats.org/officeDocument/2006/relationships/slide" Target="slides/slide130.xml"/><Relationship Id="rId346" Type="http://schemas.openxmlformats.org/officeDocument/2006/relationships/slide" Target="slides/slide151.xml"/><Relationship Id="rId367" Type="http://schemas.openxmlformats.org/officeDocument/2006/relationships/slide" Target="slides/slide172.xml"/><Relationship Id="rId388" Type="http://schemas.openxmlformats.org/officeDocument/2006/relationships/slide" Target="slides/slide193.xml"/><Relationship Id="rId85" Type="http://schemas.openxmlformats.org/officeDocument/2006/relationships/customXml" Target="../customXml/item85.xml"/><Relationship Id="rId150" Type="http://schemas.openxmlformats.org/officeDocument/2006/relationships/customXml" Target="../customXml/item150.xml"/><Relationship Id="rId171" Type="http://schemas.openxmlformats.org/officeDocument/2006/relationships/customXml" Target="../customXml/item171.xml"/><Relationship Id="rId192" Type="http://schemas.openxmlformats.org/officeDocument/2006/relationships/customXml" Target="../customXml/item192.xml"/><Relationship Id="rId206" Type="http://schemas.openxmlformats.org/officeDocument/2006/relationships/slide" Target="slides/slide11.xml"/><Relationship Id="rId227" Type="http://schemas.openxmlformats.org/officeDocument/2006/relationships/slide" Target="slides/slide32.xml"/><Relationship Id="rId248" Type="http://schemas.openxmlformats.org/officeDocument/2006/relationships/slide" Target="slides/slide53.xml"/><Relationship Id="rId269" Type="http://schemas.openxmlformats.org/officeDocument/2006/relationships/slide" Target="slides/slide74.xml"/><Relationship Id="rId12" Type="http://schemas.openxmlformats.org/officeDocument/2006/relationships/customXml" Target="../customXml/item12.xml"/><Relationship Id="rId33" Type="http://schemas.openxmlformats.org/officeDocument/2006/relationships/customXml" Target="../customXml/item33.xml"/><Relationship Id="rId108" Type="http://schemas.openxmlformats.org/officeDocument/2006/relationships/customXml" Target="../customXml/item108.xml"/><Relationship Id="rId129" Type="http://schemas.openxmlformats.org/officeDocument/2006/relationships/customXml" Target="../customXml/item129.xml"/><Relationship Id="rId280" Type="http://schemas.openxmlformats.org/officeDocument/2006/relationships/slide" Target="slides/slide85.xml"/><Relationship Id="rId315" Type="http://schemas.openxmlformats.org/officeDocument/2006/relationships/slide" Target="slides/slide120.xml"/><Relationship Id="rId336" Type="http://schemas.openxmlformats.org/officeDocument/2006/relationships/slide" Target="slides/slide141.xml"/><Relationship Id="rId357" Type="http://schemas.openxmlformats.org/officeDocument/2006/relationships/slide" Target="slides/slide162.xml"/><Relationship Id="rId54" Type="http://schemas.openxmlformats.org/officeDocument/2006/relationships/customXml" Target="../customXml/item54.xml"/><Relationship Id="rId75" Type="http://schemas.openxmlformats.org/officeDocument/2006/relationships/customXml" Target="../customXml/item75.xml"/><Relationship Id="rId96" Type="http://schemas.openxmlformats.org/officeDocument/2006/relationships/customXml" Target="../customXml/item96.xml"/><Relationship Id="rId140" Type="http://schemas.openxmlformats.org/officeDocument/2006/relationships/customXml" Target="../customXml/item140.xml"/><Relationship Id="rId161" Type="http://schemas.openxmlformats.org/officeDocument/2006/relationships/customXml" Target="../customXml/item161.xml"/><Relationship Id="rId182" Type="http://schemas.openxmlformats.org/officeDocument/2006/relationships/customXml" Target="../customXml/item182.xml"/><Relationship Id="rId217" Type="http://schemas.openxmlformats.org/officeDocument/2006/relationships/slide" Target="slides/slide22.xml"/><Relationship Id="rId378" Type="http://schemas.openxmlformats.org/officeDocument/2006/relationships/slide" Target="slides/slide183.xml"/><Relationship Id="rId6" Type="http://schemas.openxmlformats.org/officeDocument/2006/relationships/customXml" Target="../customXml/item6.xml"/><Relationship Id="rId238" Type="http://schemas.openxmlformats.org/officeDocument/2006/relationships/slide" Target="slides/slide43.xml"/><Relationship Id="rId259" Type="http://schemas.openxmlformats.org/officeDocument/2006/relationships/slide" Target="slides/slide64.xml"/><Relationship Id="rId23" Type="http://schemas.openxmlformats.org/officeDocument/2006/relationships/customXml" Target="../customXml/item23.xml"/><Relationship Id="rId119" Type="http://schemas.openxmlformats.org/officeDocument/2006/relationships/customXml" Target="../customXml/item119.xml"/><Relationship Id="rId270" Type="http://schemas.openxmlformats.org/officeDocument/2006/relationships/slide" Target="slides/slide75.xml"/><Relationship Id="rId291" Type="http://schemas.openxmlformats.org/officeDocument/2006/relationships/slide" Target="slides/slide96.xml"/><Relationship Id="rId305" Type="http://schemas.openxmlformats.org/officeDocument/2006/relationships/slide" Target="slides/slide110.xml"/><Relationship Id="rId326" Type="http://schemas.openxmlformats.org/officeDocument/2006/relationships/slide" Target="slides/slide131.xml"/><Relationship Id="rId347" Type="http://schemas.openxmlformats.org/officeDocument/2006/relationships/slide" Target="slides/slide152.xml"/><Relationship Id="rId44" Type="http://schemas.openxmlformats.org/officeDocument/2006/relationships/customXml" Target="../customXml/item44.xml"/><Relationship Id="rId65" Type="http://schemas.openxmlformats.org/officeDocument/2006/relationships/customXml" Target="../customXml/item65.xml"/><Relationship Id="rId86" Type="http://schemas.openxmlformats.org/officeDocument/2006/relationships/customXml" Target="../customXml/item86.xml"/><Relationship Id="rId130" Type="http://schemas.openxmlformats.org/officeDocument/2006/relationships/customXml" Target="../customXml/item130.xml"/><Relationship Id="rId151" Type="http://schemas.openxmlformats.org/officeDocument/2006/relationships/customXml" Target="../customXml/item151.xml"/><Relationship Id="rId368" Type="http://schemas.openxmlformats.org/officeDocument/2006/relationships/slide" Target="slides/slide173.xml"/><Relationship Id="rId389" Type="http://schemas.openxmlformats.org/officeDocument/2006/relationships/notesMaster" Target="notesMasters/notesMaster1.xml"/><Relationship Id="rId172" Type="http://schemas.openxmlformats.org/officeDocument/2006/relationships/customXml" Target="../customXml/item172.xml"/><Relationship Id="rId193" Type="http://schemas.openxmlformats.org/officeDocument/2006/relationships/customXml" Target="../customXml/item193.xml"/><Relationship Id="rId207" Type="http://schemas.openxmlformats.org/officeDocument/2006/relationships/slide" Target="slides/slide12.xml"/><Relationship Id="rId228" Type="http://schemas.openxmlformats.org/officeDocument/2006/relationships/slide" Target="slides/slide33.xml"/><Relationship Id="rId249" Type="http://schemas.openxmlformats.org/officeDocument/2006/relationships/slide" Target="slides/slide54.xml"/><Relationship Id="rId13" Type="http://schemas.openxmlformats.org/officeDocument/2006/relationships/customXml" Target="../customXml/item13.xml"/><Relationship Id="rId109" Type="http://schemas.openxmlformats.org/officeDocument/2006/relationships/customXml" Target="../customXml/item109.xml"/><Relationship Id="rId260" Type="http://schemas.openxmlformats.org/officeDocument/2006/relationships/slide" Target="slides/slide65.xml"/><Relationship Id="rId281" Type="http://schemas.openxmlformats.org/officeDocument/2006/relationships/slide" Target="slides/slide86.xml"/><Relationship Id="rId316" Type="http://schemas.openxmlformats.org/officeDocument/2006/relationships/slide" Target="slides/slide121.xml"/><Relationship Id="rId337" Type="http://schemas.openxmlformats.org/officeDocument/2006/relationships/slide" Target="slides/slide142.xml"/><Relationship Id="rId34" Type="http://schemas.openxmlformats.org/officeDocument/2006/relationships/customXml" Target="../customXml/item34.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20" Type="http://schemas.openxmlformats.org/officeDocument/2006/relationships/customXml" Target="../customXml/item120.xml"/><Relationship Id="rId141" Type="http://schemas.openxmlformats.org/officeDocument/2006/relationships/customXml" Target="../customXml/item141.xml"/><Relationship Id="rId358" Type="http://schemas.openxmlformats.org/officeDocument/2006/relationships/slide" Target="slides/slide163.xml"/><Relationship Id="rId379" Type="http://schemas.openxmlformats.org/officeDocument/2006/relationships/slide" Target="slides/slide184.xml"/><Relationship Id="rId7" Type="http://schemas.openxmlformats.org/officeDocument/2006/relationships/customXml" Target="../customXml/item7.xml"/><Relationship Id="rId162" Type="http://schemas.openxmlformats.org/officeDocument/2006/relationships/customXml" Target="../customXml/item162.xml"/><Relationship Id="rId183" Type="http://schemas.openxmlformats.org/officeDocument/2006/relationships/customXml" Target="../customXml/item183.xml"/><Relationship Id="rId218" Type="http://schemas.openxmlformats.org/officeDocument/2006/relationships/slide" Target="slides/slide23.xml"/><Relationship Id="rId239" Type="http://schemas.openxmlformats.org/officeDocument/2006/relationships/slide" Target="slides/slide44.xml"/><Relationship Id="rId390" Type="http://schemas.openxmlformats.org/officeDocument/2006/relationships/presProps" Target="presProps.xml"/><Relationship Id="rId250" Type="http://schemas.openxmlformats.org/officeDocument/2006/relationships/slide" Target="slides/slide55.xml"/><Relationship Id="rId271" Type="http://schemas.openxmlformats.org/officeDocument/2006/relationships/slide" Target="slides/slide76.xml"/><Relationship Id="rId292" Type="http://schemas.openxmlformats.org/officeDocument/2006/relationships/slide" Target="slides/slide97.xml"/><Relationship Id="rId306" Type="http://schemas.openxmlformats.org/officeDocument/2006/relationships/slide" Target="slides/slide111.xml"/><Relationship Id="rId24" Type="http://schemas.openxmlformats.org/officeDocument/2006/relationships/customXml" Target="../customXml/item24.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customXml" Target="../customXml/item110.xml"/><Relationship Id="rId131" Type="http://schemas.openxmlformats.org/officeDocument/2006/relationships/customXml" Target="../customXml/item131.xml"/><Relationship Id="rId327" Type="http://schemas.openxmlformats.org/officeDocument/2006/relationships/slide" Target="slides/slide132.xml"/><Relationship Id="rId348" Type="http://schemas.openxmlformats.org/officeDocument/2006/relationships/slide" Target="slides/slide153.xml"/><Relationship Id="rId369" Type="http://schemas.openxmlformats.org/officeDocument/2006/relationships/slide" Target="slides/slide174.xml"/><Relationship Id="rId152" Type="http://schemas.openxmlformats.org/officeDocument/2006/relationships/customXml" Target="../customXml/item152.xml"/><Relationship Id="rId173" Type="http://schemas.openxmlformats.org/officeDocument/2006/relationships/customXml" Target="../customXml/item173.xml"/><Relationship Id="rId194" Type="http://schemas.openxmlformats.org/officeDocument/2006/relationships/customXml" Target="../customXml/item194.xml"/><Relationship Id="rId208" Type="http://schemas.openxmlformats.org/officeDocument/2006/relationships/slide" Target="slides/slide13.xml"/><Relationship Id="rId229" Type="http://schemas.openxmlformats.org/officeDocument/2006/relationships/slide" Target="slides/slide34.xml"/><Relationship Id="rId380" Type="http://schemas.openxmlformats.org/officeDocument/2006/relationships/slide" Target="slides/slide185.xml"/><Relationship Id="rId240" Type="http://schemas.openxmlformats.org/officeDocument/2006/relationships/slide" Target="slides/slide45.xml"/><Relationship Id="rId261" Type="http://schemas.openxmlformats.org/officeDocument/2006/relationships/slide" Target="slides/slide66.xml"/><Relationship Id="rId14" Type="http://schemas.openxmlformats.org/officeDocument/2006/relationships/customXml" Target="../customXml/item14.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282" Type="http://schemas.openxmlformats.org/officeDocument/2006/relationships/slide" Target="slides/slide87.xml"/><Relationship Id="rId317" Type="http://schemas.openxmlformats.org/officeDocument/2006/relationships/slide" Target="slides/slide122.xml"/><Relationship Id="rId338" Type="http://schemas.openxmlformats.org/officeDocument/2006/relationships/slide" Target="slides/slide143.xml"/><Relationship Id="rId359" Type="http://schemas.openxmlformats.org/officeDocument/2006/relationships/slide" Target="slides/slide164.xml"/><Relationship Id="rId8" Type="http://schemas.openxmlformats.org/officeDocument/2006/relationships/customXml" Target="../customXml/item8.xml"/><Relationship Id="rId98" Type="http://schemas.openxmlformats.org/officeDocument/2006/relationships/customXml" Target="../customXml/item98.xml"/><Relationship Id="rId121" Type="http://schemas.openxmlformats.org/officeDocument/2006/relationships/customXml" Target="../customXml/item121.xml"/><Relationship Id="rId142" Type="http://schemas.openxmlformats.org/officeDocument/2006/relationships/customXml" Target="../customXml/item142.xml"/><Relationship Id="rId163" Type="http://schemas.openxmlformats.org/officeDocument/2006/relationships/customXml" Target="../customXml/item163.xml"/><Relationship Id="rId184" Type="http://schemas.openxmlformats.org/officeDocument/2006/relationships/customXml" Target="../customXml/item184.xml"/><Relationship Id="rId219" Type="http://schemas.openxmlformats.org/officeDocument/2006/relationships/slide" Target="slides/slide24.xml"/><Relationship Id="rId370" Type="http://schemas.openxmlformats.org/officeDocument/2006/relationships/slide" Target="slides/slide175.xml"/><Relationship Id="rId391" Type="http://schemas.openxmlformats.org/officeDocument/2006/relationships/viewProps" Target="viewProps.xml"/><Relationship Id="rId230" Type="http://schemas.openxmlformats.org/officeDocument/2006/relationships/slide" Target="slides/slide35.xml"/><Relationship Id="rId251" Type="http://schemas.openxmlformats.org/officeDocument/2006/relationships/slide" Target="slides/slide56.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272" Type="http://schemas.openxmlformats.org/officeDocument/2006/relationships/slide" Target="slides/slide77.xml"/><Relationship Id="rId293" Type="http://schemas.openxmlformats.org/officeDocument/2006/relationships/slide" Target="slides/slide98.xml"/><Relationship Id="rId307" Type="http://schemas.openxmlformats.org/officeDocument/2006/relationships/slide" Target="slides/slide112.xml"/><Relationship Id="rId328" Type="http://schemas.openxmlformats.org/officeDocument/2006/relationships/slide" Target="slides/slide133.xml"/><Relationship Id="rId349" Type="http://schemas.openxmlformats.org/officeDocument/2006/relationships/slide" Target="slides/slide154.xml"/><Relationship Id="rId88" Type="http://schemas.openxmlformats.org/officeDocument/2006/relationships/customXml" Target="../customXml/item88.xml"/><Relationship Id="rId111" Type="http://schemas.openxmlformats.org/officeDocument/2006/relationships/customXml" Target="../customXml/item111.xml"/><Relationship Id="rId132" Type="http://schemas.openxmlformats.org/officeDocument/2006/relationships/customXml" Target="../customXml/item132.xml"/><Relationship Id="rId153" Type="http://schemas.openxmlformats.org/officeDocument/2006/relationships/customXml" Target="../customXml/item153.xml"/><Relationship Id="rId174" Type="http://schemas.openxmlformats.org/officeDocument/2006/relationships/customXml" Target="../customXml/item174.xml"/><Relationship Id="rId195" Type="http://schemas.openxmlformats.org/officeDocument/2006/relationships/slideMaster" Target="slideMasters/slideMaster1.xml"/><Relationship Id="rId209" Type="http://schemas.openxmlformats.org/officeDocument/2006/relationships/slide" Target="slides/slide14.xml"/><Relationship Id="rId360" Type="http://schemas.openxmlformats.org/officeDocument/2006/relationships/slide" Target="slides/slide165.xml"/><Relationship Id="rId381" Type="http://schemas.openxmlformats.org/officeDocument/2006/relationships/slide" Target="slides/slide186.xml"/><Relationship Id="rId220" Type="http://schemas.openxmlformats.org/officeDocument/2006/relationships/slide" Target="slides/slide25.xml"/><Relationship Id="rId241" Type="http://schemas.openxmlformats.org/officeDocument/2006/relationships/slide" Target="slides/slide46.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262" Type="http://schemas.openxmlformats.org/officeDocument/2006/relationships/slide" Target="slides/slide67.xml"/><Relationship Id="rId283" Type="http://schemas.openxmlformats.org/officeDocument/2006/relationships/slide" Target="slides/slide88.xml"/><Relationship Id="rId318" Type="http://schemas.openxmlformats.org/officeDocument/2006/relationships/slide" Target="slides/slide123.xml"/><Relationship Id="rId339" Type="http://schemas.openxmlformats.org/officeDocument/2006/relationships/slide" Target="slides/slide144.xml"/><Relationship Id="rId78" Type="http://schemas.openxmlformats.org/officeDocument/2006/relationships/customXml" Target="../customXml/item78.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customXml" Target="../customXml/item122.xml"/><Relationship Id="rId143" Type="http://schemas.openxmlformats.org/officeDocument/2006/relationships/customXml" Target="../customXml/item143.xml"/><Relationship Id="rId164" Type="http://schemas.openxmlformats.org/officeDocument/2006/relationships/customXml" Target="../customXml/item164.xml"/><Relationship Id="rId185" Type="http://schemas.openxmlformats.org/officeDocument/2006/relationships/customXml" Target="../customXml/item185.xml"/><Relationship Id="rId350" Type="http://schemas.openxmlformats.org/officeDocument/2006/relationships/slide" Target="slides/slide155.xml"/><Relationship Id="rId371" Type="http://schemas.openxmlformats.org/officeDocument/2006/relationships/slide" Target="slides/slide176.xml"/><Relationship Id="rId9" Type="http://schemas.openxmlformats.org/officeDocument/2006/relationships/customXml" Target="../customXml/item9.xml"/><Relationship Id="rId210" Type="http://schemas.openxmlformats.org/officeDocument/2006/relationships/slide" Target="slides/slide15.xml"/><Relationship Id="rId392" Type="http://schemas.openxmlformats.org/officeDocument/2006/relationships/theme" Target="theme/theme1.xml"/><Relationship Id="rId26" Type="http://schemas.openxmlformats.org/officeDocument/2006/relationships/customXml" Target="../customXml/item26.xml"/><Relationship Id="rId231" Type="http://schemas.openxmlformats.org/officeDocument/2006/relationships/slide" Target="slides/slide36.xml"/><Relationship Id="rId252" Type="http://schemas.openxmlformats.org/officeDocument/2006/relationships/slide" Target="slides/slide57.xml"/><Relationship Id="rId273" Type="http://schemas.openxmlformats.org/officeDocument/2006/relationships/slide" Target="slides/slide78.xml"/><Relationship Id="rId294" Type="http://schemas.openxmlformats.org/officeDocument/2006/relationships/slide" Target="slides/slide99.xml"/><Relationship Id="rId308" Type="http://schemas.openxmlformats.org/officeDocument/2006/relationships/slide" Target="slides/slide113.xml"/><Relationship Id="rId329" Type="http://schemas.openxmlformats.org/officeDocument/2006/relationships/slide" Target="slides/slide134.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customXml" Target="../customXml/item112.xml"/><Relationship Id="rId133" Type="http://schemas.openxmlformats.org/officeDocument/2006/relationships/customXml" Target="../customXml/item133.xml"/><Relationship Id="rId154" Type="http://schemas.openxmlformats.org/officeDocument/2006/relationships/customXml" Target="../customXml/item154.xml"/><Relationship Id="rId175" Type="http://schemas.openxmlformats.org/officeDocument/2006/relationships/customXml" Target="../customXml/item175.xml"/><Relationship Id="rId340" Type="http://schemas.openxmlformats.org/officeDocument/2006/relationships/slide" Target="slides/slide145.xml"/><Relationship Id="rId361" Type="http://schemas.openxmlformats.org/officeDocument/2006/relationships/slide" Target="slides/slide166.xml"/><Relationship Id="rId196" Type="http://schemas.openxmlformats.org/officeDocument/2006/relationships/slide" Target="slides/slide1.xml"/><Relationship Id="rId200" Type="http://schemas.openxmlformats.org/officeDocument/2006/relationships/slide" Target="slides/slide5.xml"/><Relationship Id="rId382" Type="http://schemas.openxmlformats.org/officeDocument/2006/relationships/slide" Target="slides/slide187.xml"/><Relationship Id="rId16" Type="http://schemas.openxmlformats.org/officeDocument/2006/relationships/customXml" Target="../customXml/item16.xml"/><Relationship Id="rId221" Type="http://schemas.openxmlformats.org/officeDocument/2006/relationships/slide" Target="slides/slide26.xml"/><Relationship Id="rId242" Type="http://schemas.openxmlformats.org/officeDocument/2006/relationships/slide" Target="slides/slide47.xml"/><Relationship Id="rId263" Type="http://schemas.openxmlformats.org/officeDocument/2006/relationships/slide" Target="slides/slide68.xml"/><Relationship Id="rId284" Type="http://schemas.openxmlformats.org/officeDocument/2006/relationships/slide" Target="slides/slide89.xml"/><Relationship Id="rId319" Type="http://schemas.openxmlformats.org/officeDocument/2006/relationships/slide" Target="slides/slide124.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customXml" Target="../customXml/item123.xml"/><Relationship Id="rId144" Type="http://schemas.openxmlformats.org/officeDocument/2006/relationships/customXml" Target="../customXml/item144.xml"/><Relationship Id="rId330" Type="http://schemas.openxmlformats.org/officeDocument/2006/relationships/slide" Target="slides/slide135.xml"/><Relationship Id="rId90" Type="http://schemas.openxmlformats.org/officeDocument/2006/relationships/customXml" Target="../customXml/item90.xml"/><Relationship Id="rId165" Type="http://schemas.openxmlformats.org/officeDocument/2006/relationships/customXml" Target="../customXml/item165.xml"/><Relationship Id="rId186" Type="http://schemas.openxmlformats.org/officeDocument/2006/relationships/customXml" Target="../customXml/item186.xml"/><Relationship Id="rId351" Type="http://schemas.openxmlformats.org/officeDocument/2006/relationships/slide" Target="slides/slide156.xml"/><Relationship Id="rId372" Type="http://schemas.openxmlformats.org/officeDocument/2006/relationships/slide" Target="slides/slide177.xml"/><Relationship Id="rId393" Type="http://schemas.openxmlformats.org/officeDocument/2006/relationships/tableStyles" Target="tableStyles.xml"/><Relationship Id="rId211" Type="http://schemas.openxmlformats.org/officeDocument/2006/relationships/slide" Target="slides/slide16.xml"/><Relationship Id="rId232" Type="http://schemas.openxmlformats.org/officeDocument/2006/relationships/slide" Target="slides/slide37.xml"/><Relationship Id="rId253" Type="http://schemas.openxmlformats.org/officeDocument/2006/relationships/slide" Target="slides/slide58.xml"/><Relationship Id="rId274" Type="http://schemas.openxmlformats.org/officeDocument/2006/relationships/slide" Target="slides/slide79.xml"/><Relationship Id="rId295" Type="http://schemas.openxmlformats.org/officeDocument/2006/relationships/slide" Target="slides/slide100.xml"/><Relationship Id="rId309" Type="http://schemas.openxmlformats.org/officeDocument/2006/relationships/slide" Target="slides/slide114.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customXml" Target="../customXml/item69.xml"/><Relationship Id="rId113" Type="http://schemas.openxmlformats.org/officeDocument/2006/relationships/customXml" Target="../customXml/item113.xml"/><Relationship Id="rId134" Type="http://schemas.openxmlformats.org/officeDocument/2006/relationships/customXml" Target="../customXml/item134.xml"/><Relationship Id="rId320" Type="http://schemas.openxmlformats.org/officeDocument/2006/relationships/slide" Target="slides/slide125.xml"/><Relationship Id="rId80" Type="http://schemas.openxmlformats.org/officeDocument/2006/relationships/customXml" Target="../customXml/item80.xml"/><Relationship Id="rId155" Type="http://schemas.openxmlformats.org/officeDocument/2006/relationships/customXml" Target="../customXml/item155.xml"/><Relationship Id="rId176" Type="http://schemas.openxmlformats.org/officeDocument/2006/relationships/customXml" Target="../customXml/item176.xml"/><Relationship Id="rId197" Type="http://schemas.openxmlformats.org/officeDocument/2006/relationships/slide" Target="slides/slide2.xml"/><Relationship Id="rId341" Type="http://schemas.openxmlformats.org/officeDocument/2006/relationships/slide" Target="slides/slide146.xml"/><Relationship Id="rId362" Type="http://schemas.openxmlformats.org/officeDocument/2006/relationships/slide" Target="slides/slide167.xml"/><Relationship Id="rId383" Type="http://schemas.openxmlformats.org/officeDocument/2006/relationships/slide" Target="slides/slide188.xml"/><Relationship Id="rId201" Type="http://schemas.openxmlformats.org/officeDocument/2006/relationships/slide" Target="slides/slide6.xml"/><Relationship Id="rId222" Type="http://schemas.openxmlformats.org/officeDocument/2006/relationships/slide" Target="slides/slide27.xml"/><Relationship Id="rId243" Type="http://schemas.openxmlformats.org/officeDocument/2006/relationships/slide" Target="slides/slide48.xml"/><Relationship Id="rId264" Type="http://schemas.openxmlformats.org/officeDocument/2006/relationships/slide" Target="slides/slide69.xml"/><Relationship Id="rId285" Type="http://schemas.openxmlformats.org/officeDocument/2006/relationships/slide" Target="slides/slide90.xml"/><Relationship Id="rId17" Type="http://schemas.openxmlformats.org/officeDocument/2006/relationships/customXml" Target="../customXml/item17.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24" Type="http://schemas.openxmlformats.org/officeDocument/2006/relationships/customXml" Target="../customXml/item124.xml"/><Relationship Id="rId310" Type="http://schemas.openxmlformats.org/officeDocument/2006/relationships/slide" Target="slides/slide115.xml"/><Relationship Id="rId70" Type="http://schemas.openxmlformats.org/officeDocument/2006/relationships/customXml" Target="../customXml/item70.xml"/><Relationship Id="rId91" Type="http://schemas.openxmlformats.org/officeDocument/2006/relationships/customXml" Target="../customXml/item91.xml"/><Relationship Id="rId145" Type="http://schemas.openxmlformats.org/officeDocument/2006/relationships/customXml" Target="../customXml/item145.xml"/><Relationship Id="rId166" Type="http://schemas.openxmlformats.org/officeDocument/2006/relationships/customXml" Target="../customXml/item166.xml"/><Relationship Id="rId187" Type="http://schemas.openxmlformats.org/officeDocument/2006/relationships/customXml" Target="../customXml/item187.xml"/><Relationship Id="rId331" Type="http://schemas.openxmlformats.org/officeDocument/2006/relationships/slide" Target="slides/slide136.xml"/><Relationship Id="rId352" Type="http://schemas.openxmlformats.org/officeDocument/2006/relationships/slide" Target="slides/slide157.xml"/><Relationship Id="rId373" Type="http://schemas.openxmlformats.org/officeDocument/2006/relationships/slide" Target="slides/slide178.xml"/><Relationship Id="rId1" Type="http://schemas.openxmlformats.org/officeDocument/2006/relationships/customXml" Target="../customXml/item1.xml"/><Relationship Id="rId212" Type="http://schemas.openxmlformats.org/officeDocument/2006/relationships/slide" Target="slides/slide17.xml"/><Relationship Id="rId233" Type="http://schemas.openxmlformats.org/officeDocument/2006/relationships/slide" Target="slides/slide38.xml"/><Relationship Id="rId254" Type="http://schemas.openxmlformats.org/officeDocument/2006/relationships/slide" Target="slides/slide59.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customXml" Target="../customXml/item114.xml"/><Relationship Id="rId275" Type="http://schemas.openxmlformats.org/officeDocument/2006/relationships/slide" Target="slides/slide80.xml"/><Relationship Id="rId296" Type="http://schemas.openxmlformats.org/officeDocument/2006/relationships/slide" Target="slides/slide101.xml"/><Relationship Id="rId300" Type="http://schemas.openxmlformats.org/officeDocument/2006/relationships/slide" Target="slides/slide105.xml"/><Relationship Id="rId60" Type="http://schemas.openxmlformats.org/officeDocument/2006/relationships/customXml" Target="../customXml/item60.xml"/><Relationship Id="rId81" Type="http://schemas.openxmlformats.org/officeDocument/2006/relationships/customXml" Target="../customXml/item81.xml"/><Relationship Id="rId135" Type="http://schemas.openxmlformats.org/officeDocument/2006/relationships/customXml" Target="../customXml/item135.xml"/><Relationship Id="rId156" Type="http://schemas.openxmlformats.org/officeDocument/2006/relationships/customXml" Target="../customXml/item156.xml"/><Relationship Id="rId177" Type="http://schemas.openxmlformats.org/officeDocument/2006/relationships/customXml" Target="../customXml/item177.xml"/><Relationship Id="rId198" Type="http://schemas.openxmlformats.org/officeDocument/2006/relationships/slide" Target="slides/slide3.xml"/><Relationship Id="rId321" Type="http://schemas.openxmlformats.org/officeDocument/2006/relationships/slide" Target="slides/slide126.xml"/><Relationship Id="rId342" Type="http://schemas.openxmlformats.org/officeDocument/2006/relationships/slide" Target="slides/slide147.xml"/><Relationship Id="rId363" Type="http://schemas.openxmlformats.org/officeDocument/2006/relationships/slide" Target="slides/slide168.xml"/><Relationship Id="rId384" Type="http://schemas.openxmlformats.org/officeDocument/2006/relationships/slide" Target="slides/slide189.xml"/><Relationship Id="rId202" Type="http://schemas.openxmlformats.org/officeDocument/2006/relationships/slide" Target="slides/slide7.xml"/><Relationship Id="rId223" Type="http://schemas.openxmlformats.org/officeDocument/2006/relationships/slide" Target="slides/slide28.xml"/><Relationship Id="rId244" Type="http://schemas.openxmlformats.org/officeDocument/2006/relationships/slide" Target="slides/slide49.xml"/><Relationship Id="rId18" Type="http://schemas.openxmlformats.org/officeDocument/2006/relationships/customXml" Target="../customXml/item18.xml"/><Relationship Id="rId39" Type="http://schemas.openxmlformats.org/officeDocument/2006/relationships/customXml" Target="../customXml/item39.xml"/><Relationship Id="rId265" Type="http://schemas.openxmlformats.org/officeDocument/2006/relationships/slide" Target="slides/slide70.xml"/><Relationship Id="rId286" Type="http://schemas.openxmlformats.org/officeDocument/2006/relationships/slide" Target="slides/slide91.xml"/><Relationship Id="rId50" Type="http://schemas.openxmlformats.org/officeDocument/2006/relationships/customXml" Target="../customXml/item50.xml"/><Relationship Id="rId104" Type="http://schemas.openxmlformats.org/officeDocument/2006/relationships/customXml" Target="../customXml/item104.xml"/><Relationship Id="rId125" Type="http://schemas.openxmlformats.org/officeDocument/2006/relationships/customXml" Target="../customXml/item125.xml"/><Relationship Id="rId146" Type="http://schemas.openxmlformats.org/officeDocument/2006/relationships/customXml" Target="../customXml/item146.xml"/><Relationship Id="rId167" Type="http://schemas.openxmlformats.org/officeDocument/2006/relationships/customXml" Target="../customXml/item167.xml"/><Relationship Id="rId188" Type="http://schemas.openxmlformats.org/officeDocument/2006/relationships/customXml" Target="../customXml/item188.xml"/><Relationship Id="rId311" Type="http://schemas.openxmlformats.org/officeDocument/2006/relationships/slide" Target="slides/slide116.xml"/><Relationship Id="rId332" Type="http://schemas.openxmlformats.org/officeDocument/2006/relationships/slide" Target="slides/slide137.xml"/><Relationship Id="rId353" Type="http://schemas.openxmlformats.org/officeDocument/2006/relationships/slide" Target="slides/slide158.xml"/><Relationship Id="rId374" Type="http://schemas.openxmlformats.org/officeDocument/2006/relationships/slide" Target="slides/slide179.xml"/><Relationship Id="rId71" Type="http://schemas.openxmlformats.org/officeDocument/2006/relationships/customXml" Target="../customXml/item71.xml"/><Relationship Id="rId92" Type="http://schemas.openxmlformats.org/officeDocument/2006/relationships/customXml" Target="../customXml/item92.xml"/><Relationship Id="rId213" Type="http://schemas.openxmlformats.org/officeDocument/2006/relationships/slide" Target="slides/slide18.xml"/><Relationship Id="rId234" Type="http://schemas.openxmlformats.org/officeDocument/2006/relationships/slide" Target="slides/slide39.xml"/><Relationship Id="rId2" Type="http://schemas.openxmlformats.org/officeDocument/2006/relationships/customXml" Target="../customXml/item2.xml"/><Relationship Id="rId29" Type="http://schemas.openxmlformats.org/officeDocument/2006/relationships/customXml" Target="../customXml/item29.xml"/><Relationship Id="rId255" Type="http://schemas.openxmlformats.org/officeDocument/2006/relationships/slide" Target="slides/slide60.xml"/><Relationship Id="rId276" Type="http://schemas.openxmlformats.org/officeDocument/2006/relationships/slide" Target="slides/slide81.xml"/><Relationship Id="rId297" Type="http://schemas.openxmlformats.org/officeDocument/2006/relationships/slide" Target="slides/slide102.xml"/><Relationship Id="rId40" Type="http://schemas.openxmlformats.org/officeDocument/2006/relationships/customXml" Target="../customXml/item40.xml"/><Relationship Id="rId115" Type="http://schemas.openxmlformats.org/officeDocument/2006/relationships/customXml" Target="../customXml/item115.xml"/><Relationship Id="rId136" Type="http://schemas.openxmlformats.org/officeDocument/2006/relationships/customXml" Target="../customXml/item136.xml"/><Relationship Id="rId157" Type="http://schemas.openxmlformats.org/officeDocument/2006/relationships/customXml" Target="../customXml/item157.xml"/><Relationship Id="rId178" Type="http://schemas.openxmlformats.org/officeDocument/2006/relationships/customXml" Target="../customXml/item178.xml"/><Relationship Id="rId301" Type="http://schemas.openxmlformats.org/officeDocument/2006/relationships/slide" Target="slides/slide106.xml"/><Relationship Id="rId322" Type="http://schemas.openxmlformats.org/officeDocument/2006/relationships/slide" Target="slides/slide127.xml"/><Relationship Id="rId343" Type="http://schemas.openxmlformats.org/officeDocument/2006/relationships/slide" Target="slides/slide148.xml"/><Relationship Id="rId364" Type="http://schemas.openxmlformats.org/officeDocument/2006/relationships/slide" Target="slides/slide169.xml"/><Relationship Id="rId61" Type="http://schemas.openxmlformats.org/officeDocument/2006/relationships/customXml" Target="../customXml/item61.xml"/><Relationship Id="rId82" Type="http://schemas.openxmlformats.org/officeDocument/2006/relationships/customXml" Target="../customXml/item82.xml"/><Relationship Id="rId199" Type="http://schemas.openxmlformats.org/officeDocument/2006/relationships/slide" Target="slides/slide4.xml"/><Relationship Id="rId203" Type="http://schemas.openxmlformats.org/officeDocument/2006/relationships/slide" Target="slides/slide8.xml"/><Relationship Id="rId385" Type="http://schemas.openxmlformats.org/officeDocument/2006/relationships/slide" Target="slides/slide190.xml"/><Relationship Id="rId19" Type="http://schemas.openxmlformats.org/officeDocument/2006/relationships/customXml" Target="../customXml/item19.xml"/><Relationship Id="rId224" Type="http://schemas.openxmlformats.org/officeDocument/2006/relationships/slide" Target="slides/slide29.xml"/><Relationship Id="rId245" Type="http://schemas.openxmlformats.org/officeDocument/2006/relationships/slide" Target="slides/slide50.xml"/><Relationship Id="rId266" Type="http://schemas.openxmlformats.org/officeDocument/2006/relationships/slide" Target="slides/slide71.xml"/><Relationship Id="rId287" Type="http://schemas.openxmlformats.org/officeDocument/2006/relationships/slide" Target="slides/slide92.xml"/><Relationship Id="rId30" Type="http://schemas.openxmlformats.org/officeDocument/2006/relationships/customXml" Target="../customXml/item30.xml"/><Relationship Id="rId105" Type="http://schemas.openxmlformats.org/officeDocument/2006/relationships/customXml" Target="../customXml/item105.xml"/><Relationship Id="rId126" Type="http://schemas.openxmlformats.org/officeDocument/2006/relationships/customXml" Target="../customXml/item126.xml"/><Relationship Id="rId147" Type="http://schemas.openxmlformats.org/officeDocument/2006/relationships/customXml" Target="../customXml/item147.xml"/><Relationship Id="rId168" Type="http://schemas.openxmlformats.org/officeDocument/2006/relationships/customXml" Target="../customXml/item168.xml"/><Relationship Id="rId312" Type="http://schemas.openxmlformats.org/officeDocument/2006/relationships/slide" Target="slides/slide117.xml"/><Relationship Id="rId333" Type="http://schemas.openxmlformats.org/officeDocument/2006/relationships/slide" Target="slides/slide138.xml"/><Relationship Id="rId354" Type="http://schemas.openxmlformats.org/officeDocument/2006/relationships/slide" Target="slides/slide159.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189" Type="http://schemas.openxmlformats.org/officeDocument/2006/relationships/customXml" Target="../customXml/item189.xml"/><Relationship Id="rId375" Type="http://schemas.openxmlformats.org/officeDocument/2006/relationships/slide" Target="slides/slide180.xml"/><Relationship Id="rId3" Type="http://schemas.openxmlformats.org/officeDocument/2006/relationships/customXml" Target="../customXml/item3.xml"/><Relationship Id="rId214" Type="http://schemas.openxmlformats.org/officeDocument/2006/relationships/slide" Target="slides/slide19.xml"/><Relationship Id="rId235" Type="http://schemas.openxmlformats.org/officeDocument/2006/relationships/slide" Target="slides/slide40.xml"/><Relationship Id="rId256" Type="http://schemas.openxmlformats.org/officeDocument/2006/relationships/slide" Target="slides/slide61.xml"/><Relationship Id="rId277" Type="http://schemas.openxmlformats.org/officeDocument/2006/relationships/slide" Target="slides/slide82.xml"/><Relationship Id="rId298" Type="http://schemas.openxmlformats.org/officeDocument/2006/relationships/slide" Target="slides/slide103.xml"/><Relationship Id="rId116" Type="http://schemas.openxmlformats.org/officeDocument/2006/relationships/customXml" Target="../customXml/item116.xml"/><Relationship Id="rId137" Type="http://schemas.openxmlformats.org/officeDocument/2006/relationships/customXml" Target="../customXml/item137.xml"/><Relationship Id="rId158" Type="http://schemas.openxmlformats.org/officeDocument/2006/relationships/customXml" Target="../customXml/item158.xml"/><Relationship Id="rId302" Type="http://schemas.openxmlformats.org/officeDocument/2006/relationships/slide" Target="slides/slide107.xml"/><Relationship Id="rId323" Type="http://schemas.openxmlformats.org/officeDocument/2006/relationships/slide" Target="slides/slide128.xml"/><Relationship Id="rId344" Type="http://schemas.openxmlformats.org/officeDocument/2006/relationships/slide" Target="slides/slide149.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179" Type="http://schemas.openxmlformats.org/officeDocument/2006/relationships/customXml" Target="../customXml/item179.xml"/><Relationship Id="rId365" Type="http://schemas.openxmlformats.org/officeDocument/2006/relationships/slide" Target="slides/slide170.xml"/><Relationship Id="rId386" Type="http://schemas.openxmlformats.org/officeDocument/2006/relationships/slide" Target="slides/slide191.xml"/><Relationship Id="rId190" Type="http://schemas.openxmlformats.org/officeDocument/2006/relationships/customXml" Target="../customXml/item190.xml"/><Relationship Id="rId204" Type="http://schemas.openxmlformats.org/officeDocument/2006/relationships/slide" Target="slides/slide9.xml"/><Relationship Id="rId225" Type="http://schemas.openxmlformats.org/officeDocument/2006/relationships/slide" Target="slides/slide30.xml"/><Relationship Id="rId246" Type="http://schemas.openxmlformats.org/officeDocument/2006/relationships/slide" Target="slides/slide51.xml"/><Relationship Id="rId267" Type="http://schemas.openxmlformats.org/officeDocument/2006/relationships/slide" Target="slides/slide72.xml"/><Relationship Id="rId288" Type="http://schemas.openxmlformats.org/officeDocument/2006/relationships/slide" Target="slides/slide93.xml"/><Relationship Id="rId106" Type="http://schemas.openxmlformats.org/officeDocument/2006/relationships/customXml" Target="../customXml/item106.xml"/><Relationship Id="rId127" Type="http://schemas.openxmlformats.org/officeDocument/2006/relationships/customXml" Target="../customXml/item127.xml"/><Relationship Id="rId313" Type="http://schemas.openxmlformats.org/officeDocument/2006/relationships/slide" Target="slides/slide118.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94" Type="http://schemas.openxmlformats.org/officeDocument/2006/relationships/customXml" Target="../customXml/item94.xml"/><Relationship Id="rId148" Type="http://schemas.openxmlformats.org/officeDocument/2006/relationships/customXml" Target="../customXml/item148.xml"/><Relationship Id="rId169" Type="http://schemas.openxmlformats.org/officeDocument/2006/relationships/customXml" Target="../customXml/item169.xml"/><Relationship Id="rId334" Type="http://schemas.openxmlformats.org/officeDocument/2006/relationships/slide" Target="slides/slide139.xml"/><Relationship Id="rId355" Type="http://schemas.openxmlformats.org/officeDocument/2006/relationships/slide" Target="slides/slide160.xml"/><Relationship Id="rId376" Type="http://schemas.openxmlformats.org/officeDocument/2006/relationships/slide" Target="slides/slide181.xml"/><Relationship Id="rId4" Type="http://schemas.openxmlformats.org/officeDocument/2006/relationships/customXml" Target="../customXml/item4.xml"/><Relationship Id="rId180" Type="http://schemas.openxmlformats.org/officeDocument/2006/relationships/customXml" Target="../customXml/item180.xml"/><Relationship Id="rId215" Type="http://schemas.openxmlformats.org/officeDocument/2006/relationships/slide" Target="slides/slide20.xml"/><Relationship Id="rId236" Type="http://schemas.openxmlformats.org/officeDocument/2006/relationships/slide" Target="slides/slide41.xml"/><Relationship Id="rId257" Type="http://schemas.openxmlformats.org/officeDocument/2006/relationships/slide" Target="slides/slide62.xml"/><Relationship Id="rId278" Type="http://schemas.openxmlformats.org/officeDocument/2006/relationships/slide" Target="slides/slide83.xml"/><Relationship Id="rId303" Type="http://schemas.openxmlformats.org/officeDocument/2006/relationships/slide" Target="slides/slide108.xml"/><Relationship Id="rId42" Type="http://schemas.openxmlformats.org/officeDocument/2006/relationships/customXml" Target="../customXml/item42.xml"/><Relationship Id="rId84" Type="http://schemas.openxmlformats.org/officeDocument/2006/relationships/customXml" Target="../customXml/item84.xml"/><Relationship Id="rId138" Type="http://schemas.openxmlformats.org/officeDocument/2006/relationships/customXml" Target="../customXml/item138.xml"/><Relationship Id="rId345" Type="http://schemas.openxmlformats.org/officeDocument/2006/relationships/slide" Target="slides/slide150.xml"/><Relationship Id="rId387" Type="http://schemas.openxmlformats.org/officeDocument/2006/relationships/slide" Target="slides/slide19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2017-7-15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pic>
        <p:nvPicPr>
          <p:cNvPr id="2" name="图片 1" descr="53Bppt模板1-04"/>
          <p:cNvPicPr>
            <a:picLocks noChangeAspect="1"/>
          </p:cNvPicPr>
          <p:nvPr/>
        </p:nvPicPr>
        <p:blipFill>
          <a:blip r:embed="rId2" cstate="print"/>
          <a:stretch>
            <a:fillRect/>
          </a:stretch>
        </p:blipFill>
        <p:spPr>
          <a:xfrm>
            <a:off x="-102235" y="-5700"/>
            <a:ext cx="9360535" cy="6844972"/>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2017-7-15</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163.xml"/><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cstate="print">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823200" y="-969076"/>
            <a:ext cx="928688" cy="962742"/>
            <a:chOff x="7893906" y="683558"/>
            <a:chExt cx="928694" cy="965862"/>
          </a:xfrm>
        </p:grpSpPr>
        <p:sp>
          <p:nvSpPr>
            <p:cNvPr id="15" name="圆角矩形 14"/>
            <p:cNvSpPr/>
            <p:nvPr/>
          </p:nvSpPr>
          <p:spPr>
            <a:xfrm>
              <a:off x="7898669" y="683558"/>
              <a:ext cx="889006" cy="965862"/>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93906" y="1072762"/>
              <a:ext cx="928694" cy="522328"/>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7" action="ppaction://hlinksldjump"/>
                </a:rPr>
                <a:t>五年高考</a:t>
              </a:r>
              <a:endParaRPr kumimoji="0" lang="zh-CN" altLang="en-US" sz="14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8" action="ppaction://hlinksldjump"/>
                </a:rPr>
                <a:t>三年模拟</a:t>
              </a:r>
              <a:endParaRPr kumimoji="0" lang="zh-CN" altLang="en-US" sz="1400" b="1" i="0" u="none" strike="noStrike" kern="1200" cap="none" spc="0" normalizeH="0" baseline="0" noProof="0" dirty="0">
                <a:ln>
                  <a:noFill/>
                </a:ln>
                <a:solidFill>
                  <a:srgbClr val="7030A0"/>
                </a:solidFill>
                <a:effectLst/>
                <a:uLnTx/>
                <a:uFillTx/>
                <a:latin typeface="黑体" panose="02010609060101010101" pitchFamily="49" charset="-122"/>
                <a:ea typeface="黑体" panose="02010609060101010101" pitchFamily="49" charset="-122"/>
                <a:cs typeface="+mn-cs"/>
              </a:endParaRPr>
            </a:p>
          </p:txBody>
        </p:sp>
      </p:grpSp>
      <p:sp>
        <p:nvSpPr>
          <p:cNvPr id="4" name="矩形 3"/>
          <p:cNvSpPr/>
          <p:nvPr/>
        </p:nvSpPr>
        <p:spPr>
          <a:xfrm>
            <a:off x="7713346" y="-633"/>
            <a:ext cx="1461135" cy="815164"/>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customXml" Target="../../customXml/item20.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customXml" Target="../../customXml/item12.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4.xml"/><Relationship Id="rId1" Type="http://schemas.openxmlformats.org/officeDocument/2006/relationships/customXml" Target="../../customXml/item98.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4.xml"/><Relationship Id="rId1" Type="http://schemas.openxmlformats.org/officeDocument/2006/relationships/customXml" Target="../../customXml/item108.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4.xml"/><Relationship Id="rId1" Type="http://schemas.openxmlformats.org/officeDocument/2006/relationships/customXml" Target="../../customXml/item39.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4.xml"/><Relationship Id="rId1" Type="http://schemas.openxmlformats.org/officeDocument/2006/relationships/customXml" Target="../../customXml/item84.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4.xml"/><Relationship Id="rId1" Type="http://schemas.openxmlformats.org/officeDocument/2006/relationships/customXml" Target="../../customXml/item190.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4.xml"/><Relationship Id="rId1" Type="http://schemas.openxmlformats.org/officeDocument/2006/relationships/customXml" Target="../../customXml/item124.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4.xml"/><Relationship Id="rId1" Type="http://schemas.openxmlformats.org/officeDocument/2006/relationships/customXml" Target="../../customXml/item128.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4.xml"/><Relationship Id="rId1" Type="http://schemas.openxmlformats.org/officeDocument/2006/relationships/customXml" Target="../../customXml/item62.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4.xml"/><Relationship Id="rId1" Type="http://schemas.openxmlformats.org/officeDocument/2006/relationships/customXml" Target="../../customXml/item130.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4.xml"/><Relationship Id="rId1" Type="http://schemas.openxmlformats.org/officeDocument/2006/relationships/customXml" Target="../../customXml/item5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customXml" Target="../../customXml/item140.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4.xml"/><Relationship Id="rId1" Type="http://schemas.openxmlformats.org/officeDocument/2006/relationships/customXml" Target="../../customXml/item162.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4.xml"/><Relationship Id="rId1" Type="http://schemas.openxmlformats.org/officeDocument/2006/relationships/customXml" Target="../../customXml/item125.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4.xml"/><Relationship Id="rId1" Type="http://schemas.openxmlformats.org/officeDocument/2006/relationships/customXml" Target="../../customXml/item91.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4.xml"/><Relationship Id="rId1" Type="http://schemas.openxmlformats.org/officeDocument/2006/relationships/customXml" Target="../../customXml/item173.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4.xml"/><Relationship Id="rId1" Type="http://schemas.openxmlformats.org/officeDocument/2006/relationships/customXml" Target="../../customXml/item175.xm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4.xml"/><Relationship Id="rId1" Type="http://schemas.openxmlformats.org/officeDocument/2006/relationships/customXml" Target="../../customXml/item144.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4.xml"/><Relationship Id="rId1" Type="http://schemas.openxmlformats.org/officeDocument/2006/relationships/customXml" Target="../../customXml/item129.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4.xml"/><Relationship Id="rId1" Type="http://schemas.openxmlformats.org/officeDocument/2006/relationships/customXml" Target="../../customXml/item182.xml"/></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4.xml"/><Relationship Id="rId1" Type="http://schemas.openxmlformats.org/officeDocument/2006/relationships/customXml" Target="../../customXml/item94.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4.xml"/><Relationship Id="rId1" Type="http://schemas.openxmlformats.org/officeDocument/2006/relationships/customXml" Target="../../customXml/item6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customXml" Target="../../customXml/item37.xml"/></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4.xml"/><Relationship Id="rId1" Type="http://schemas.openxmlformats.org/officeDocument/2006/relationships/customXml" Target="../../customXml/item154.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4.xml"/><Relationship Id="rId1" Type="http://schemas.openxmlformats.org/officeDocument/2006/relationships/customXml" Target="../../customXml/item138.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4.xml"/><Relationship Id="rId1" Type="http://schemas.openxmlformats.org/officeDocument/2006/relationships/customXml" Target="../../customXml/item53.xm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4.xml"/><Relationship Id="rId1" Type="http://schemas.openxmlformats.org/officeDocument/2006/relationships/customXml" Target="../../customXml/item103.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4.xml"/><Relationship Id="rId1" Type="http://schemas.openxmlformats.org/officeDocument/2006/relationships/customXml" Target="../../customXml/item14.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4.xml"/><Relationship Id="rId1" Type="http://schemas.openxmlformats.org/officeDocument/2006/relationships/customXml" Target="../../customXml/item9.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4.xml"/><Relationship Id="rId1" Type="http://schemas.openxmlformats.org/officeDocument/2006/relationships/customXml" Target="../../customXml/item168.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4.xml"/><Relationship Id="rId1" Type="http://schemas.openxmlformats.org/officeDocument/2006/relationships/customXml" Target="../../customXml/item82.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4.xml"/><Relationship Id="rId1" Type="http://schemas.openxmlformats.org/officeDocument/2006/relationships/customXml" Target="../../customXml/item165.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4.xml"/><Relationship Id="rId1" Type="http://schemas.openxmlformats.org/officeDocument/2006/relationships/customXml" Target="../../customXml/item7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customXml" Target="../../customXml/item192.xml"/></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4.xml"/><Relationship Id="rId1" Type="http://schemas.openxmlformats.org/officeDocument/2006/relationships/customXml" Target="../../customXml/item38.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4.xml"/><Relationship Id="rId1" Type="http://schemas.openxmlformats.org/officeDocument/2006/relationships/customXml" Target="../../customXml/item109.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4.xml"/><Relationship Id="rId1" Type="http://schemas.openxmlformats.org/officeDocument/2006/relationships/customXml" Target="../../customXml/item22.xml"/></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4.xml"/><Relationship Id="rId1" Type="http://schemas.openxmlformats.org/officeDocument/2006/relationships/customXml" Target="../../customXml/item104.xml"/></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4.xml"/><Relationship Id="rId1" Type="http://schemas.openxmlformats.org/officeDocument/2006/relationships/customXml" Target="../../customXml/item47.xml"/></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4.xml"/><Relationship Id="rId1" Type="http://schemas.openxmlformats.org/officeDocument/2006/relationships/customXml" Target="../../customXml/item167.xml"/></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4.xml"/><Relationship Id="rId1" Type="http://schemas.openxmlformats.org/officeDocument/2006/relationships/customXml" Target="../../customXml/item151.xml"/></Relationships>
</file>

<file path=ppt/slides/_rels/slide137.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4.xml"/><Relationship Id="rId1" Type="http://schemas.openxmlformats.org/officeDocument/2006/relationships/customXml" Target="../../customXml/item43.xml"/></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138.xml"/><Relationship Id="rId2" Type="http://schemas.openxmlformats.org/officeDocument/2006/relationships/slideLayout" Target="../slideLayouts/slideLayout4.xml"/><Relationship Id="rId1" Type="http://schemas.openxmlformats.org/officeDocument/2006/relationships/customXml" Target="../../customXml/item113.xml"/></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4.xml"/><Relationship Id="rId1" Type="http://schemas.openxmlformats.org/officeDocument/2006/relationships/customXml" Target="../../customXml/item6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customXml" Target="../../customXml/item120.xml"/></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4.xml"/><Relationship Id="rId1" Type="http://schemas.openxmlformats.org/officeDocument/2006/relationships/customXml" Target="../../customXml/item166.xml"/></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4.xml"/><Relationship Id="rId1" Type="http://schemas.openxmlformats.org/officeDocument/2006/relationships/customXml" Target="../../customXml/item67.xml"/></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42.xml"/><Relationship Id="rId2" Type="http://schemas.openxmlformats.org/officeDocument/2006/relationships/slideLayout" Target="../slideLayouts/slideLayout4.xml"/><Relationship Id="rId1" Type="http://schemas.openxmlformats.org/officeDocument/2006/relationships/customXml" Target="../../customXml/item185.xml"/></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4.xml"/><Relationship Id="rId1" Type="http://schemas.openxmlformats.org/officeDocument/2006/relationships/customXml" Target="../../customXml/item169.xml"/></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144.xml"/><Relationship Id="rId2" Type="http://schemas.openxmlformats.org/officeDocument/2006/relationships/slideLayout" Target="../slideLayouts/slideLayout4.xml"/><Relationship Id="rId1" Type="http://schemas.openxmlformats.org/officeDocument/2006/relationships/customXml" Target="../../customXml/item4.xml"/></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4.xml"/><Relationship Id="rId1" Type="http://schemas.openxmlformats.org/officeDocument/2006/relationships/customXml" Target="../../customXml/item180.xml"/></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46.xml"/><Relationship Id="rId2" Type="http://schemas.openxmlformats.org/officeDocument/2006/relationships/slideLayout" Target="../slideLayouts/slideLayout4.xml"/><Relationship Id="rId1" Type="http://schemas.openxmlformats.org/officeDocument/2006/relationships/customXml" Target="../../customXml/item176.xml"/></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47.xml"/><Relationship Id="rId2" Type="http://schemas.openxmlformats.org/officeDocument/2006/relationships/slideLayout" Target="../slideLayouts/slideLayout4.xml"/><Relationship Id="rId1" Type="http://schemas.openxmlformats.org/officeDocument/2006/relationships/customXml" Target="../../customXml/item160.xml"/></Relationships>
</file>

<file path=ppt/slides/_rels/slide148.xml.rels><?xml version="1.0" encoding="UTF-8" standalone="yes"?>
<Relationships xmlns="http://schemas.openxmlformats.org/package/2006/relationships"><Relationship Id="rId3" Type="http://schemas.openxmlformats.org/officeDocument/2006/relationships/notesSlide" Target="../notesSlides/notesSlide148.xml"/><Relationship Id="rId2" Type="http://schemas.openxmlformats.org/officeDocument/2006/relationships/slideLayout" Target="../slideLayouts/slideLayout4.xml"/><Relationship Id="rId1" Type="http://schemas.openxmlformats.org/officeDocument/2006/relationships/customXml" Target="../../customXml/item136.xml"/></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149.xml"/><Relationship Id="rId2" Type="http://schemas.openxmlformats.org/officeDocument/2006/relationships/slideLayout" Target="../slideLayouts/slideLayout4.xml"/><Relationship Id="rId1" Type="http://schemas.openxmlformats.org/officeDocument/2006/relationships/customXml" Target="../../customXml/item4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customXml" Target="../../customXml/item74.xml"/></Relationships>
</file>

<file path=ppt/slides/_rels/slide150.xml.rels><?xml version="1.0" encoding="UTF-8" standalone="yes"?>
<Relationships xmlns="http://schemas.openxmlformats.org/package/2006/relationships"><Relationship Id="rId3" Type="http://schemas.openxmlformats.org/officeDocument/2006/relationships/notesSlide" Target="../notesSlides/notesSlide150.xml"/><Relationship Id="rId2" Type="http://schemas.openxmlformats.org/officeDocument/2006/relationships/slideLayout" Target="../slideLayouts/slideLayout4.xml"/><Relationship Id="rId1" Type="http://schemas.openxmlformats.org/officeDocument/2006/relationships/customXml" Target="../../customXml/item133.xml"/></Relationships>
</file>

<file path=ppt/slides/_rels/slide151.xml.rels><?xml version="1.0" encoding="UTF-8" standalone="yes"?>
<Relationships xmlns="http://schemas.openxmlformats.org/package/2006/relationships"><Relationship Id="rId3" Type="http://schemas.openxmlformats.org/officeDocument/2006/relationships/notesSlide" Target="../notesSlides/notesSlide151.xml"/><Relationship Id="rId2" Type="http://schemas.openxmlformats.org/officeDocument/2006/relationships/slideLayout" Target="../slideLayouts/slideLayout4.xml"/><Relationship Id="rId1" Type="http://schemas.openxmlformats.org/officeDocument/2006/relationships/customXml" Target="../../customXml/item186.xml"/></Relationships>
</file>

<file path=ppt/slides/_rels/slide152.xml.rels><?xml version="1.0" encoding="UTF-8" standalone="yes"?>
<Relationships xmlns="http://schemas.openxmlformats.org/package/2006/relationships"><Relationship Id="rId3" Type="http://schemas.openxmlformats.org/officeDocument/2006/relationships/notesSlide" Target="../notesSlides/notesSlide152.xml"/><Relationship Id="rId2" Type="http://schemas.openxmlformats.org/officeDocument/2006/relationships/slideLayout" Target="../slideLayouts/slideLayout4.xml"/><Relationship Id="rId1" Type="http://schemas.openxmlformats.org/officeDocument/2006/relationships/customXml" Target="../../customXml/item181.xml"/></Relationships>
</file>

<file path=ppt/slides/_rels/slide153.xml.rels><?xml version="1.0" encoding="UTF-8" standalone="yes"?>
<Relationships xmlns="http://schemas.openxmlformats.org/package/2006/relationships"><Relationship Id="rId3" Type="http://schemas.openxmlformats.org/officeDocument/2006/relationships/notesSlide" Target="../notesSlides/notesSlide153.xml"/><Relationship Id="rId2" Type="http://schemas.openxmlformats.org/officeDocument/2006/relationships/slideLayout" Target="../slideLayouts/slideLayout4.xml"/><Relationship Id="rId1" Type="http://schemas.openxmlformats.org/officeDocument/2006/relationships/customXml" Target="../../customXml/item93.xml"/></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4.xml"/><Relationship Id="rId1" Type="http://schemas.openxmlformats.org/officeDocument/2006/relationships/customXml" Target="../../customXml/item191.xml"/></Relationships>
</file>

<file path=ppt/slides/_rels/slide155.xml.rels><?xml version="1.0" encoding="UTF-8" standalone="yes"?>
<Relationships xmlns="http://schemas.openxmlformats.org/package/2006/relationships"><Relationship Id="rId3" Type="http://schemas.openxmlformats.org/officeDocument/2006/relationships/notesSlide" Target="../notesSlides/notesSlide155.xml"/><Relationship Id="rId2" Type="http://schemas.openxmlformats.org/officeDocument/2006/relationships/slideLayout" Target="../slideLayouts/slideLayout4.xml"/><Relationship Id="rId1" Type="http://schemas.openxmlformats.org/officeDocument/2006/relationships/customXml" Target="../../customXml/item58.xml"/></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56.xml"/><Relationship Id="rId2" Type="http://schemas.openxmlformats.org/officeDocument/2006/relationships/slideLayout" Target="../slideLayouts/slideLayout4.xml"/><Relationship Id="rId1" Type="http://schemas.openxmlformats.org/officeDocument/2006/relationships/customXml" Target="../../customXml/item3.xml"/></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57.xml"/><Relationship Id="rId2" Type="http://schemas.openxmlformats.org/officeDocument/2006/relationships/slideLayout" Target="../slideLayouts/slideLayout4.xml"/><Relationship Id="rId1" Type="http://schemas.openxmlformats.org/officeDocument/2006/relationships/customXml" Target="../../customXml/item119.xml"/></Relationships>
</file>

<file path=ppt/slides/_rels/slide158.xml.rels><?xml version="1.0" encoding="UTF-8" standalone="yes"?>
<Relationships xmlns="http://schemas.openxmlformats.org/package/2006/relationships"><Relationship Id="rId3" Type="http://schemas.openxmlformats.org/officeDocument/2006/relationships/notesSlide" Target="../notesSlides/notesSlide158.xml"/><Relationship Id="rId2" Type="http://schemas.openxmlformats.org/officeDocument/2006/relationships/slideLayout" Target="../slideLayouts/slideLayout4.xml"/><Relationship Id="rId1" Type="http://schemas.openxmlformats.org/officeDocument/2006/relationships/customXml" Target="../../customXml/item189.xml"/></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59.xml"/><Relationship Id="rId2" Type="http://schemas.openxmlformats.org/officeDocument/2006/relationships/slideLayout" Target="../slideLayouts/slideLayout4.xml"/><Relationship Id="rId1" Type="http://schemas.openxmlformats.org/officeDocument/2006/relationships/customXml" Target="../../customXml/item8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customXml" Target="../../customXml/item188.xml"/></Relationships>
</file>

<file path=ppt/slides/_rels/slide160.xml.rels><?xml version="1.0" encoding="UTF-8" standalone="yes"?>
<Relationships xmlns="http://schemas.openxmlformats.org/package/2006/relationships"><Relationship Id="rId3" Type="http://schemas.openxmlformats.org/officeDocument/2006/relationships/notesSlide" Target="../notesSlides/notesSlide160.xml"/><Relationship Id="rId2" Type="http://schemas.openxmlformats.org/officeDocument/2006/relationships/slideLayout" Target="../slideLayouts/slideLayout4.xml"/><Relationship Id="rId1" Type="http://schemas.openxmlformats.org/officeDocument/2006/relationships/customXml" Target="../../customXml/item42.xml"/></Relationships>
</file>

<file path=ppt/slides/_rels/slide161.xml.rels><?xml version="1.0" encoding="UTF-8" standalone="yes"?>
<Relationships xmlns="http://schemas.openxmlformats.org/package/2006/relationships"><Relationship Id="rId3" Type="http://schemas.openxmlformats.org/officeDocument/2006/relationships/notesSlide" Target="../notesSlides/notesSlide161.xml"/><Relationship Id="rId2" Type="http://schemas.openxmlformats.org/officeDocument/2006/relationships/slideLayout" Target="../slideLayouts/slideLayout4.xml"/><Relationship Id="rId1" Type="http://schemas.openxmlformats.org/officeDocument/2006/relationships/customXml" Target="../../customXml/item110.xml"/></Relationships>
</file>

<file path=ppt/slides/_rels/slide162.xml.rels><?xml version="1.0" encoding="UTF-8" standalone="yes"?>
<Relationships xmlns="http://schemas.openxmlformats.org/package/2006/relationships"><Relationship Id="rId3" Type="http://schemas.openxmlformats.org/officeDocument/2006/relationships/notesSlide" Target="../notesSlides/notesSlide162.xml"/><Relationship Id="rId2" Type="http://schemas.openxmlformats.org/officeDocument/2006/relationships/slideLayout" Target="../slideLayouts/slideLayout4.xml"/><Relationship Id="rId1" Type="http://schemas.openxmlformats.org/officeDocument/2006/relationships/customXml" Target="../../customXml/item16.xml"/></Relationships>
</file>

<file path=ppt/slides/_rels/slide163.xml.rels><?xml version="1.0" encoding="UTF-8" standalone="yes"?>
<Relationships xmlns="http://schemas.openxmlformats.org/package/2006/relationships"><Relationship Id="rId3" Type="http://schemas.openxmlformats.org/officeDocument/2006/relationships/notesSlide" Target="../notesSlides/notesSlide163.xml"/><Relationship Id="rId2" Type="http://schemas.openxmlformats.org/officeDocument/2006/relationships/slideLayout" Target="../slideLayouts/slideLayout4.xml"/><Relationship Id="rId1" Type="http://schemas.openxmlformats.org/officeDocument/2006/relationships/customXml" Target="../../customXml/item59.xml"/><Relationship Id="rId4" Type="http://schemas.openxmlformats.org/officeDocument/2006/relationships/image" Target="../media/image3.png"/></Relationships>
</file>

<file path=ppt/slides/_rels/slide164.xml.rels><?xml version="1.0" encoding="UTF-8" standalone="yes"?>
<Relationships xmlns="http://schemas.openxmlformats.org/package/2006/relationships"><Relationship Id="rId3" Type="http://schemas.openxmlformats.org/officeDocument/2006/relationships/notesSlide" Target="../notesSlides/notesSlide164.xml"/><Relationship Id="rId2" Type="http://schemas.openxmlformats.org/officeDocument/2006/relationships/slideLayout" Target="../slideLayouts/slideLayout4.xml"/><Relationship Id="rId1" Type="http://schemas.openxmlformats.org/officeDocument/2006/relationships/customXml" Target="../../customXml/item70.xml"/></Relationships>
</file>

<file path=ppt/slides/_rels/slide165.xml.rels><?xml version="1.0" encoding="UTF-8" standalone="yes"?>
<Relationships xmlns="http://schemas.openxmlformats.org/package/2006/relationships"><Relationship Id="rId3" Type="http://schemas.openxmlformats.org/officeDocument/2006/relationships/notesSlide" Target="../notesSlides/notesSlide165.xml"/><Relationship Id="rId2" Type="http://schemas.openxmlformats.org/officeDocument/2006/relationships/slideLayout" Target="../slideLayouts/slideLayout4.xml"/><Relationship Id="rId1" Type="http://schemas.openxmlformats.org/officeDocument/2006/relationships/customXml" Target="../../customXml/item1.xml"/></Relationships>
</file>

<file path=ppt/slides/_rels/slide166.xml.rels><?xml version="1.0" encoding="UTF-8" standalone="yes"?>
<Relationships xmlns="http://schemas.openxmlformats.org/package/2006/relationships"><Relationship Id="rId3" Type="http://schemas.openxmlformats.org/officeDocument/2006/relationships/notesSlide" Target="../notesSlides/notesSlide166.xml"/><Relationship Id="rId2" Type="http://schemas.openxmlformats.org/officeDocument/2006/relationships/slideLayout" Target="../slideLayouts/slideLayout4.xml"/><Relationship Id="rId1" Type="http://schemas.openxmlformats.org/officeDocument/2006/relationships/customXml" Target="../../customXml/item152.xml"/></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167.xml"/><Relationship Id="rId2" Type="http://schemas.openxmlformats.org/officeDocument/2006/relationships/slideLayout" Target="../slideLayouts/slideLayout4.xml"/><Relationship Id="rId1" Type="http://schemas.openxmlformats.org/officeDocument/2006/relationships/customXml" Target="../../customXml/item87.xml"/></Relationships>
</file>

<file path=ppt/slides/_rels/slide168.xml.rels><?xml version="1.0" encoding="UTF-8" standalone="yes"?>
<Relationships xmlns="http://schemas.openxmlformats.org/package/2006/relationships"><Relationship Id="rId3" Type="http://schemas.openxmlformats.org/officeDocument/2006/relationships/notesSlide" Target="../notesSlides/notesSlide168.xml"/><Relationship Id="rId2" Type="http://schemas.openxmlformats.org/officeDocument/2006/relationships/slideLayout" Target="../slideLayouts/slideLayout4.xml"/><Relationship Id="rId1" Type="http://schemas.openxmlformats.org/officeDocument/2006/relationships/customXml" Target="../../customXml/item99.xml"/></Relationships>
</file>

<file path=ppt/slides/_rels/slide169.xml.rels><?xml version="1.0" encoding="UTF-8" standalone="yes"?>
<Relationships xmlns="http://schemas.openxmlformats.org/package/2006/relationships"><Relationship Id="rId3" Type="http://schemas.openxmlformats.org/officeDocument/2006/relationships/notesSlide" Target="../notesSlides/notesSlide169.xml"/><Relationship Id="rId2" Type="http://schemas.openxmlformats.org/officeDocument/2006/relationships/slideLayout" Target="../slideLayouts/slideLayout4.xml"/><Relationship Id="rId1" Type="http://schemas.openxmlformats.org/officeDocument/2006/relationships/customXml" Target="../../customXml/item4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customXml" Target="../../customXml/item114.xml"/></Relationships>
</file>

<file path=ppt/slides/_rels/slide170.xml.rels><?xml version="1.0" encoding="UTF-8" standalone="yes"?>
<Relationships xmlns="http://schemas.openxmlformats.org/package/2006/relationships"><Relationship Id="rId3" Type="http://schemas.openxmlformats.org/officeDocument/2006/relationships/notesSlide" Target="../notesSlides/notesSlide170.xml"/><Relationship Id="rId2" Type="http://schemas.openxmlformats.org/officeDocument/2006/relationships/slideLayout" Target="../slideLayouts/slideLayout4.xml"/><Relationship Id="rId1" Type="http://schemas.openxmlformats.org/officeDocument/2006/relationships/customXml" Target="../../customXml/item17.xml"/></Relationships>
</file>

<file path=ppt/slides/_rels/slide171.xml.rels><?xml version="1.0" encoding="UTF-8" standalone="yes"?>
<Relationships xmlns="http://schemas.openxmlformats.org/package/2006/relationships"><Relationship Id="rId3" Type="http://schemas.openxmlformats.org/officeDocument/2006/relationships/notesSlide" Target="../notesSlides/notesSlide171.xml"/><Relationship Id="rId2" Type="http://schemas.openxmlformats.org/officeDocument/2006/relationships/slideLayout" Target="../slideLayouts/slideLayout4.xml"/><Relationship Id="rId1" Type="http://schemas.openxmlformats.org/officeDocument/2006/relationships/customXml" Target="../../customXml/item153.xml"/></Relationships>
</file>

<file path=ppt/slides/_rels/slide172.xml.rels><?xml version="1.0" encoding="UTF-8" standalone="yes"?>
<Relationships xmlns="http://schemas.openxmlformats.org/package/2006/relationships"><Relationship Id="rId3" Type="http://schemas.openxmlformats.org/officeDocument/2006/relationships/notesSlide" Target="../notesSlides/notesSlide172.xml"/><Relationship Id="rId2" Type="http://schemas.openxmlformats.org/officeDocument/2006/relationships/slideLayout" Target="../slideLayouts/slideLayout4.xml"/><Relationship Id="rId1" Type="http://schemas.openxmlformats.org/officeDocument/2006/relationships/customXml" Target="../../customXml/item107.xml"/></Relationships>
</file>

<file path=ppt/slides/_rels/slide173.xml.rels><?xml version="1.0" encoding="UTF-8" standalone="yes"?>
<Relationships xmlns="http://schemas.openxmlformats.org/package/2006/relationships"><Relationship Id="rId3" Type="http://schemas.openxmlformats.org/officeDocument/2006/relationships/notesSlide" Target="../notesSlides/notesSlide173.xml"/><Relationship Id="rId2" Type="http://schemas.openxmlformats.org/officeDocument/2006/relationships/slideLayout" Target="../slideLayouts/slideLayout4.xml"/><Relationship Id="rId1" Type="http://schemas.openxmlformats.org/officeDocument/2006/relationships/customXml" Target="../../customXml/item90.xml"/></Relationships>
</file>

<file path=ppt/slides/_rels/slide174.xml.rels><?xml version="1.0" encoding="UTF-8" standalone="yes"?>
<Relationships xmlns="http://schemas.openxmlformats.org/package/2006/relationships"><Relationship Id="rId3" Type="http://schemas.openxmlformats.org/officeDocument/2006/relationships/notesSlide" Target="../notesSlides/notesSlide174.xml"/><Relationship Id="rId2" Type="http://schemas.openxmlformats.org/officeDocument/2006/relationships/slideLayout" Target="../slideLayouts/slideLayout4.xml"/><Relationship Id="rId1" Type="http://schemas.openxmlformats.org/officeDocument/2006/relationships/customXml" Target="../../customXml/item139.xml"/></Relationships>
</file>

<file path=ppt/slides/_rels/slide175.xml.rels><?xml version="1.0" encoding="UTF-8" standalone="yes"?>
<Relationships xmlns="http://schemas.openxmlformats.org/package/2006/relationships"><Relationship Id="rId3" Type="http://schemas.openxmlformats.org/officeDocument/2006/relationships/notesSlide" Target="../notesSlides/notesSlide175.xml"/><Relationship Id="rId2" Type="http://schemas.openxmlformats.org/officeDocument/2006/relationships/slideLayout" Target="../slideLayouts/slideLayout4.xml"/><Relationship Id="rId1" Type="http://schemas.openxmlformats.org/officeDocument/2006/relationships/customXml" Target="../../customXml/item45.xml"/></Relationships>
</file>

<file path=ppt/slides/_rels/slide176.xml.rels><?xml version="1.0" encoding="UTF-8" standalone="yes"?>
<Relationships xmlns="http://schemas.openxmlformats.org/package/2006/relationships"><Relationship Id="rId3" Type="http://schemas.openxmlformats.org/officeDocument/2006/relationships/notesSlide" Target="../notesSlides/notesSlide176.xml"/><Relationship Id="rId2" Type="http://schemas.openxmlformats.org/officeDocument/2006/relationships/slideLayout" Target="../slideLayouts/slideLayout4.xml"/><Relationship Id="rId1" Type="http://schemas.openxmlformats.org/officeDocument/2006/relationships/customXml" Target="../../customXml/item105.xml"/></Relationships>
</file>

<file path=ppt/slides/_rels/slide177.xml.rels><?xml version="1.0" encoding="UTF-8" standalone="yes"?>
<Relationships xmlns="http://schemas.openxmlformats.org/package/2006/relationships"><Relationship Id="rId3" Type="http://schemas.openxmlformats.org/officeDocument/2006/relationships/notesSlide" Target="../notesSlides/notesSlide177.xml"/><Relationship Id="rId2" Type="http://schemas.openxmlformats.org/officeDocument/2006/relationships/slideLayout" Target="../slideLayouts/slideLayout4.xml"/><Relationship Id="rId1" Type="http://schemas.openxmlformats.org/officeDocument/2006/relationships/customXml" Target="../../customXml/item116.xml"/></Relationships>
</file>

<file path=ppt/slides/_rels/slide178.xml.rels><?xml version="1.0" encoding="UTF-8" standalone="yes"?>
<Relationships xmlns="http://schemas.openxmlformats.org/package/2006/relationships"><Relationship Id="rId3" Type="http://schemas.openxmlformats.org/officeDocument/2006/relationships/notesSlide" Target="../notesSlides/notesSlide178.xml"/><Relationship Id="rId2" Type="http://schemas.openxmlformats.org/officeDocument/2006/relationships/slideLayout" Target="../slideLayouts/slideLayout4.xml"/><Relationship Id="rId1" Type="http://schemas.openxmlformats.org/officeDocument/2006/relationships/customXml" Target="../../customXml/item100.xml"/><Relationship Id="rId4" Type="http://schemas.openxmlformats.org/officeDocument/2006/relationships/image" Target="../media/image5.jpeg"/></Relationships>
</file>

<file path=ppt/slides/_rels/slide179.xml.rels><?xml version="1.0" encoding="UTF-8" standalone="yes"?>
<Relationships xmlns="http://schemas.openxmlformats.org/package/2006/relationships"><Relationship Id="rId3" Type="http://schemas.openxmlformats.org/officeDocument/2006/relationships/notesSlide" Target="../notesSlides/notesSlide179.xml"/><Relationship Id="rId2" Type="http://schemas.openxmlformats.org/officeDocument/2006/relationships/slideLayout" Target="../slideLayouts/slideLayout4.xml"/><Relationship Id="rId1" Type="http://schemas.openxmlformats.org/officeDocument/2006/relationships/customXml" Target="../../customXml/item12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customXml" Target="../../customXml/item28.xml"/></Relationships>
</file>

<file path=ppt/slides/_rels/slide180.xml.rels><?xml version="1.0" encoding="UTF-8" standalone="yes"?>
<Relationships xmlns="http://schemas.openxmlformats.org/package/2006/relationships"><Relationship Id="rId3" Type="http://schemas.openxmlformats.org/officeDocument/2006/relationships/notesSlide" Target="../notesSlides/notesSlide180.xml"/><Relationship Id="rId2" Type="http://schemas.openxmlformats.org/officeDocument/2006/relationships/slideLayout" Target="../slideLayouts/slideLayout4.xml"/><Relationship Id="rId1" Type="http://schemas.openxmlformats.org/officeDocument/2006/relationships/customXml" Target="../../customXml/item56.xml"/></Relationships>
</file>

<file path=ppt/slides/_rels/slide181.xml.rels><?xml version="1.0" encoding="UTF-8" standalone="yes"?>
<Relationships xmlns="http://schemas.openxmlformats.org/package/2006/relationships"><Relationship Id="rId3" Type="http://schemas.openxmlformats.org/officeDocument/2006/relationships/notesSlide" Target="../notesSlides/notesSlide181.xml"/><Relationship Id="rId2" Type="http://schemas.openxmlformats.org/officeDocument/2006/relationships/slideLayout" Target="../slideLayouts/slideLayout4.xml"/><Relationship Id="rId1" Type="http://schemas.openxmlformats.org/officeDocument/2006/relationships/customXml" Target="../../customXml/item6.xml"/></Relationships>
</file>

<file path=ppt/slides/_rels/slide182.xml.rels><?xml version="1.0" encoding="UTF-8" standalone="yes"?>
<Relationships xmlns="http://schemas.openxmlformats.org/package/2006/relationships"><Relationship Id="rId3" Type="http://schemas.openxmlformats.org/officeDocument/2006/relationships/notesSlide" Target="../notesSlides/notesSlide182.xml"/><Relationship Id="rId2" Type="http://schemas.openxmlformats.org/officeDocument/2006/relationships/slideLayout" Target="../slideLayouts/slideLayout4.xml"/><Relationship Id="rId1" Type="http://schemas.openxmlformats.org/officeDocument/2006/relationships/customXml" Target="../../customXml/item96.xml"/></Relationships>
</file>

<file path=ppt/slides/_rels/slide183.xml.rels><?xml version="1.0" encoding="UTF-8" standalone="yes"?>
<Relationships xmlns="http://schemas.openxmlformats.org/package/2006/relationships"><Relationship Id="rId3" Type="http://schemas.openxmlformats.org/officeDocument/2006/relationships/notesSlide" Target="../notesSlides/notesSlide183.xml"/><Relationship Id="rId2" Type="http://schemas.openxmlformats.org/officeDocument/2006/relationships/slideLayout" Target="../slideLayouts/slideLayout4.xml"/><Relationship Id="rId1" Type="http://schemas.openxmlformats.org/officeDocument/2006/relationships/customXml" Target="../../customXml/item135.xml"/></Relationships>
</file>

<file path=ppt/slides/_rels/slide184.xml.rels><?xml version="1.0" encoding="UTF-8" standalone="yes"?>
<Relationships xmlns="http://schemas.openxmlformats.org/package/2006/relationships"><Relationship Id="rId3" Type="http://schemas.openxmlformats.org/officeDocument/2006/relationships/notesSlide" Target="../notesSlides/notesSlide184.xml"/><Relationship Id="rId2" Type="http://schemas.openxmlformats.org/officeDocument/2006/relationships/slideLayout" Target="../slideLayouts/slideLayout4.xml"/><Relationship Id="rId1" Type="http://schemas.openxmlformats.org/officeDocument/2006/relationships/customXml" Target="../../customXml/item61.xml"/></Relationships>
</file>

<file path=ppt/slides/_rels/slide185.xml.rels><?xml version="1.0" encoding="UTF-8" standalone="yes"?>
<Relationships xmlns="http://schemas.openxmlformats.org/package/2006/relationships"><Relationship Id="rId3" Type="http://schemas.openxmlformats.org/officeDocument/2006/relationships/notesSlide" Target="../notesSlides/notesSlide185.xml"/><Relationship Id="rId2" Type="http://schemas.openxmlformats.org/officeDocument/2006/relationships/slideLayout" Target="../slideLayouts/slideLayout4.xml"/><Relationship Id="rId1" Type="http://schemas.openxmlformats.org/officeDocument/2006/relationships/customXml" Target="../../customXml/item146.xml"/></Relationships>
</file>

<file path=ppt/slides/_rels/slide186.xml.rels><?xml version="1.0" encoding="UTF-8" standalone="yes"?>
<Relationships xmlns="http://schemas.openxmlformats.org/package/2006/relationships"><Relationship Id="rId3" Type="http://schemas.openxmlformats.org/officeDocument/2006/relationships/notesSlide" Target="../notesSlides/notesSlide186.xml"/><Relationship Id="rId2" Type="http://schemas.openxmlformats.org/officeDocument/2006/relationships/slideLayout" Target="../slideLayouts/slideLayout4.xml"/><Relationship Id="rId1" Type="http://schemas.openxmlformats.org/officeDocument/2006/relationships/customXml" Target="../../customXml/item121.xml"/></Relationships>
</file>

<file path=ppt/slides/_rels/slide187.xml.rels><?xml version="1.0" encoding="UTF-8" standalone="yes"?>
<Relationships xmlns="http://schemas.openxmlformats.org/package/2006/relationships"><Relationship Id="rId3" Type="http://schemas.openxmlformats.org/officeDocument/2006/relationships/notesSlide" Target="../notesSlides/notesSlide187.xml"/><Relationship Id="rId2" Type="http://schemas.openxmlformats.org/officeDocument/2006/relationships/slideLayout" Target="../slideLayouts/slideLayout4.xml"/><Relationship Id="rId1" Type="http://schemas.openxmlformats.org/officeDocument/2006/relationships/customXml" Target="../../customXml/item170.xml"/></Relationships>
</file>

<file path=ppt/slides/_rels/slide188.xml.rels><?xml version="1.0" encoding="UTF-8" standalone="yes"?>
<Relationships xmlns="http://schemas.openxmlformats.org/package/2006/relationships"><Relationship Id="rId3" Type="http://schemas.openxmlformats.org/officeDocument/2006/relationships/notesSlide" Target="../notesSlides/notesSlide188.xml"/><Relationship Id="rId2" Type="http://schemas.openxmlformats.org/officeDocument/2006/relationships/slideLayout" Target="../slideLayouts/slideLayout4.xml"/><Relationship Id="rId1" Type="http://schemas.openxmlformats.org/officeDocument/2006/relationships/customXml" Target="../../customXml/item143.xml"/></Relationships>
</file>

<file path=ppt/slides/_rels/slide189.xml.rels><?xml version="1.0" encoding="UTF-8" standalone="yes"?>
<Relationships xmlns="http://schemas.openxmlformats.org/package/2006/relationships"><Relationship Id="rId3" Type="http://schemas.openxmlformats.org/officeDocument/2006/relationships/notesSlide" Target="../notesSlides/notesSlide189.xml"/><Relationship Id="rId2" Type="http://schemas.openxmlformats.org/officeDocument/2006/relationships/slideLayout" Target="../slideLayouts/slideLayout4.xml"/><Relationship Id="rId1" Type="http://schemas.openxmlformats.org/officeDocument/2006/relationships/customXml" Target="../../customXml/item8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customXml" Target="../../customXml/item150.xml"/></Relationships>
</file>

<file path=ppt/slides/_rels/slide190.xml.rels><?xml version="1.0" encoding="UTF-8" standalone="yes"?>
<Relationships xmlns="http://schemas.openxmlformats.org/package/2006/relationships"><Relationship Id="rId3" Type="http://schemas.openxmlformats.org/officeDocument/2006/relationships/notesSlide" Target="../notesSlides/notesSlide190.xml"/><Relationship Id="rId2" Type="http://schemas.openxmlformats.org/officeDocument/2006/relationships/slideLayout" Target="../slideLayouts/slideLayout4.xml"/><Relationship Id="rId1" Type="http://schemas.openxmlformats.org/officeDocument/2006/relationships/customXml" Target="../../customXml/item21.xml"/></Relationships>
</file>

<file path=ppt/slides/_rels/slide191.xml.rels><?xml version="1.0" encoding="UTF-8" standalone="yes"?>
<Relationships xmlns="http://schemas.openxmlformats.org/package/2006/relationships"><Relationship Id="rId3" Type="http://schemas.openxmlformats.org/officeDocument/2006/relationships/notesSlide" Target="../notesSlides/notesSlide191.xml"/><Relationship Id="rId2" Type="http://schemas.openxmlformats.org/officeDocument/2006/relationships/slideLayout" Target="../slideLayouts/slideLayout4.xml"/><Relationship Id="rId1" Type="http://schemas.openxmlformats.org/officeDocument/2006/relationships/customXml" Target="../../customXml/item147.xml"/></Relationships>
</file>

<file path=ppt/slides/_rels/slide192.xml.rels><?xml version="1.0" encoding="UTF-8" standalone="yes"?>
<Relationships xmlns="http://schemas.openxmlformats.org/package/2006/relationships"><Relationship Id="rId3" Type="http://schemas.openxmlformats.org/officeDocument/2006/relationships/notesSlide" Target="../notesSlides/notesSlide192.xml"/><Relationship Id="rId2" Type="http://schemas.openxmlformats.org/officeDocument/2006/relationships/slideLayout" Target="../slideLayouts/slideLayout4.xml"/><Relationship Id="rId1" Type="http://schemas.openxmlformats.org/officeDocument/2006/relationships/customXml" Target="../../customXml/item95.xml"/></Relationships>
</file>

<file path=ppt/slides/_rels/slide193.xml.rels><?xml version="1.0" encoding="UTF-8" standalone="yes"?>
<Relationships xmlns="http://schemas.openxmlformats.org/package/2006/relationships"><Relationship Id="rId3" Type="http://schemas.openxmlformats.org/officeDocument/2006/relationships/notesSlide" Target="../notesSlides/notesSlide193.xml"/><Relationship Id="rId2" Type="http://schemas.openxmlformats.org/officeDocument/2006/relationships/slideLayout" Target="../slideLayouts/slideLayout4.xml"/><Relationship Id="rId1" Type="http://schemas.openxmlformats.org/officeDocument/2006/relationships/customXml" Target="../../customXml/item18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customXml" Target="../../customXml/item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customXml" Target="../../customXml/item10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customXml" Target="../../customXml/item141.xml"/><Relationship Id="rId4"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customXml" Target="../../customXml/item7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customXml" Target="../../customXml/item15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customXml" Target="../../customXml/item12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customXml" Target="../../customXml/item8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customXml" Target="../../customXml/item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customXml" Target="../../customXml/item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customXml" Target="../../customXml/item31.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customXml" Target="../../customXml/item18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customXml" Target="../../customXml/item13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customXml" Target="../../customXml/item35.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customXml" Target="../../customXml/item5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customXml" Target="../../customXml/item19.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customXml" Target="../../customXml/item17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customXml" Target="../../customXml/item15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customXml" Target="../../customXml/item6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customXml" Target="../../customXml/item13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customXml" Target="../../customXml/item49.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customXml" Target="../../customXml/item11.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customXml" Target="../../customXml/item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customXml" Target="../../customXml/item71.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customXml" Target="../../customXml/item11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customXml" Target="../../customXml/item158.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customXml" Target="../../customXml/item97.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customXml" Target="../../customXml/item41.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customXml" Target="../../customXml/item177.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customXml" Target="../../customXml/item145.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customXml" Target="../../customXml/item34.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customXml" Target="../../customXml/item122.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customXml" Target="../../customXml/item18.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customXml" Target="../../customXml/item1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customXml" Target="../../customXml/item19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customXml" Target="../../customXml/item30.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customXml" Target="../../customXml/item131.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customXml" Target="../../customXml/item27.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4.xml"/><Relationship Id="rId1" Type="http://schemas.openxmlformats.org/officeDocument/2006/relationships/customXml" Target="../../customXml/item40.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customXml" Target="../../customXml/item193.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4.xml"/><Relationship Id="rId1" Type="http://schemas.openxmlformats.org/officeDocument/2006/relationships/customXml" Target="../../customXml/item157.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4.xml"/><Relationship Id="rId1" Type="http://schemas.openxmlformats.org/officeDocument/2006/relationships/customXml" Target="../../customXml/item72.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customXml" Target="../../customXml/item68.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customXml" Target="../../customXml/item32.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customXml" Target="../../customXml/item11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customXml" Target="../../customXml/item5.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customXml" Target="../../customXml/item13.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customXml" Target="../../customXml/item149.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customXml" Target="../../customXml/item115.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customXml" Target="../../customXml/item60.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customXml" Target="../../customXml/item163.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customXml" Target="../../customXml/item54.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customXml" Target="../../customXml/item179.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4.xml"/><Relationship Id="rId1" Type="http://schemas.openxmlformats.org/officeDocument/2006/relationships/customXml" Target="../../customXml/item123.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4.xml"/><Relationship Id="rId1" Type="http://schemas.openxmlformats.org/officeDocument/2006/relationships/customXml" Target="../../customXml/item50.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4.xml"/><Relationship Id="rId1" Type="http://schemas.openxmlformats.org/officeDocument/2006/relationships/customXml" Target="../../customXml/item3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customXml" Target="../../customXml/item183.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4.xml"/><Relationship Id="rId1" Type="http://schemas.openxmlformats.org/officeDocument/2006/relationships/customXml" Target="../../customXml/item102.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4.xml"/><Relationship Id="rId1" Type="http://schemas.openxmlformats.org/officeDocument/2006/relationships/customXml" Target="../../customXml/item148.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4.xml"/><Relationship Id="rId1" Type="http://schemas.openxmlformats.org/officeDocument/2006/relationships/customXml" Target="../../customXml/item26.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4.xml"/><Relationship Id="rId1" Type="http://schemas.openxmlformats.org/officeDocument/2006/relationships/customXml" Target="../../customXml/item79.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4.xml"/><Relationship Id="rId1" Type="http://schemas.openxmlformats.org/officeDocument/2006/relationships/customXml" Target="../../customXml/item23.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4.xml"/><Relationship Id="rId1" Type="http://schemas.openxmlformats.org/officeDocument/2006/relationships/customXml" Target="../../customXml/item92.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4.xml"/><Relationship Id="rId1" Type="http://schemas.openxmlformats.org/officeDocument/2006/relationships/customXml" Target="../../customXml/item174.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4.xml"/><Relationship Id="rId1" Type="http://schemas.openxmlformats.org/officeDocument/2006/relationships/customXml" Target="../../customXml/item171.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4.xml"/><Relationship Id="rId1" Type="http://schemas.openxmlformats.org/officeDocument/2006/relationships/customXml" Target="../../customXml/item106.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4.xml"/><Relationship Id="rId1" Type="http://schemas.openxmlformats.org/officeDocument/2006/relationships/customXml" Target="../../customXml/item5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customXml" Target="../../customXml/item10.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4.xml"/><Relationship Id="rId1" Type="http://schemas.openxmlformats.org/officeDocument/2006/relationships/customXml" Target="../../customXml/item172.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4.xml"/><Relationship Id="rId1" Type="http://schemas.openxmlformats.org/officeDocument/2006/relationships/customXml" Target="../../customXml/item24.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4.xml"/><Relationship Id="rId1" Type="http://schemas.openxmlformats.org/officeDocument/2006/relationships/customXml" Target="../../customXml/item36.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4.xml"/><Relationship Id="rId1" Type="http://schemas.openxmlformats.org/officeDocument/2006/relationships/customXml" Target="../../customXml/item134.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4.xml"/><Relationship Id="rId1" Type="http://schemas.openxmlformats.org/officeDocument/2006/relationships/customXml" Target="../../customXml/item80.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4.xml"/><Relationship Id="rId1" Type="http://schemas.openxmlformats.org/officeDocument/2006/relationships/customXml" Target="../../customXml/item29.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4.xml"/><Relationship Id="rId1" Type="http://schemas.openxmlformats.org/officeDocument/2006/relationships/customXml" Target="../../customXml/item75.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4.xml"/><Relationship Id="rId1" Type="http://schemas.openxmlformats.org/officeDocument/2006/relationships/customXml" Target="../../customXml/item65.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4.xml"/><Relationship Id="rId1" Type="http://schemas.openxmlformats.org/officeDocument/2006/relationships/customXml" Target="../../customXml/item142.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4.xml"/><Relationship Id="rId1" Type="http://schemas.openxmlformats.org/officeDocument/2006/relationships/customXml" Target="../../customXml/item6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customXml" Target="../../customXml/item112.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4.xml"/><Relationship Id="rId1" Type="http://schemas.openxmlformats.org/officeDocument/2006/relationships/customXml" Target="../../customXml/item52.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4.xml"/><Relationship Id="rId1" Type="http://schemas.openxmlformats.org/officeDocument/2006/relationships/customXml" Target="../../customXml/item73.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4.xml"/><Relationship Id="rId1" Type="http://schemas.openxmlformats.org/officeDocument/2006/relationships/customXml" Target="../../customXml/item156.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4.xml"/><Relationship Id="rId1" Type="http://schemas.openxmlformats.org/officeDocument/2006/relationships/customXml" Target="../../customXml/item85.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4.xml"/><Relationship Id="rId1" Type="http://schemas.openxmlformats.org/officeDocument/2006/relationships/customXml" Target="../../customXml/item161.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4.xml"/><Relationship Id="rId1" Type="http://schemas.openxmlformats.org/officeDocument/2006/relationships/customXml" Target="../../customXml/item88.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4.xml"/><Relationship Id="rId1" Type="http://schemas.openxmlformats.org/officeDocument/2006/relationships/customXml" Target="../../customXml/item81.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4.xml"/><Relationship Id="rId1" Type="http://schemas.openxmlformats.org/officeDocument/2006/relationships/customXml" Target="../../customXml/item164.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4.xml"/><Relationship Id="rId1" Type="http://schemas.openxmlformats.org/officeDocument/2006/relationships/customXml" Target="../../customXml/item76.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4.xml"/><Relationship Id="rId1" Type="http://schemas.openxmlformats.org/officeDocument/2006/relationships/customXml" Target="../../customXml/item4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985" y="4729480"/>
            <a:ext cx="9144000" cy="1117600"/>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solidFill>
                  <a:srgbClr val="FFFF00"/>
                </a:solidFill>
                <a:latin typeface="黑体" panose="02010609060101010101" pitchFamily="49" charset="-122"/>
                <a:ea typeface="黑体" panose="02010609060101010101" pitchFamily="49" charset="-122"/>
                <a:cs typeface="+mj-cs"/>
              </a:rPr>
              <a:t>专题十三 考场优秀作文赏析</a:t>
            </a:r>
            <a:endParaRPr kumimoji="0" lang="zh-CN" altLang="en-US" sz="2800" b="0" kern="0" cap="none" spc="0" normalizeH="0" baseline="0" noProof="0" dirty="0">
              <a:solidFill>
                <a:srgbClr val="FFFF00"/>
              </a:solidFill>
              <a:latin typeface="黑体" panose="02010609060101010101" pitchFamily="49" charset="-122"/>
              <a:ea typeface="黑体" panose="02010609060101010101" pitchFamily="49" charset="-122"/>
              <a:cs typeface="+mj-cs"/>
            </a:endParaRPr>
          </a:p>
        </p:txBody>
      </p:sp>
      <p:sp>
        <p:nvSpPr>
          <p:cNvPr id="3" name="Rectangle 2"/>
          <p:cNvSpPr txBox="1">
            <a:spLocks/>
          </p:cNvSpPr>
          <p:nvPr/>
        </p:nvSpPr>
        <p:spPr>
          <a:xfrm>
            <a:off x="635" y="3936365"/>
            <a:ext cx="9144000" cy="685800"/>
          </a:xfrm>
          <a:prstGeom prst="rect">
            <a:avLst/>
          </a:prstGeom>
          <a:noFill/>
          <a:ln w="9525">
            <a:noFill/>
          </a:ln>
        </p:spPr>
        <p:txBody>
          <a:bodyPr/>
          <a:lstStyle>
            <a:lvl1pPr lvl="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高考语文</a:t>
            </a:r>
            <a:r>
              <a:rPr kumimoji="0" lang="zh-CN" altLang="en-US" sz="4000" b="0"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 </a:t>
            </a:r>
            <a:r>
              <a:rPr kumimoji="0" lang="zh-CN" altLang="en-US" sz="1800" b="0"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(课标专用)</a:t>
            </a:r>
            <a:endParaRPr kumimoji="0" lang="zh-CN" altLang="en-US" sz="1800" b="0" i="0" u="none" strike="noStrike" kern="0" cap="none" spc="0" normalizeH="0" baseline="0" noProof="0" dirty="0">
              <a:ln>
                <a:noFill/>
              </a:ln>
              <a:solidFill>
                <a:schemeClr val="bg1"/>
              </a:solidFill>
              <a:effectLst/>
              <a:uLnTx/>
              <a:uFillTx/>
              <a:latin typeface="+mj-lt"/>
              <a:ea typeface="黑体" panose="02010609060101010101" pitchFamily="49" charset="-122"/>
              <a:cs typeface="+mj-cs"/>
            </a:endParaRPr>
          </a:p>
        </p:txBody>
      </p:sp>
    </p:spTree>
    <p:custDataLst>
      <p:custData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作,敢当”,鼓励青年活出真我,活出个性。毛泽东的“数风流人物,还看今朝”表现了扭转乾坤</a:t>
            </a:r>
            <a:r>
              <a:t/>
            </a:r>
            <a:br/>
            <a:r>
              <a:rPr lang="zh-CN" altLang="en-US" sz="1502" kern="0" dirty="0" smtClean="0">
                <a:solidFill>
                  <a:srgbClr val="000000"/>
                </a:solidFill>
                <a:latin typeface="Times New Roman" pitchFamily="65" charset="-122"/>
                <a:ea typeface="宋体" pitchFamily="65" charset="-122"/>
              </a:rPr>
              <a:t>的气魄和自信。</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综合这六句话的意思,选择意思相近的或有共同点的句子立意。立意角度如下:</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(1)自信、自强,活出真实的、个性的自己。</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(2)不断奋斗,积极追求进步,努力做一个对社会有用的人。</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(3)思乡、爱家,不断充实自己,提升自己的能力,为家乡做贡献。</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(4)做一个有思想的人,结合当今的社会热点,做到“敢想,敢说,敢作,敢当”。</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当然也可以综合评价,综合立意。</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[例文1]</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无论碧红黄白　皆是花中第一</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但丁说:“能够使我漂浮于人生的泥沼中而不致陷污的,是我的信心。”爱默生也说:“相信你</a:t>
            </a:r>
            <a:r>
              <a:t/>
            </a:r>
            <a:br/>
            <a:r>
              <a:rPr lang="zh-CN" altLang="en-US" sz="1502" kern="0" dirty="0" smtClean="0">
                <a:solidFill>
                  <a:srgbClr val="000000"/>
                </a:solidFill>
                <a:latin typeface="Times New Roman" pitchFamily="65" charset="-122"/>
                <a:ea typeface="宋体" pitchFamily="65" charset="-122"/>
              </a:rPr>
              <a:t>自己的思想,相信你内心深处所确认的东西。”人生纷杂,社会万象。何不认清自我,自信人生?</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当李清照吟出“何须浅碧深红色,自是花中第一流”的句子时,我们钦佩的不仅仅是作者的灼</a:t>
            </a:r>
            <a:r>
              <a:t/>
            </a:r>
            <a:br/>
            <a:r>
              <a:rPr lang="zh-CN" altLang="en-US" sz="1502" kern="0" dirty="0" smtClean="0">
                <a:solidFill>
                  <a:srgbClr val="000000"/>
                </a:solidFill>
                <a:latin typeface="Times New Roman" pitchFamily="65" charset="-122"/>
                <a:ea typeface="宋体" pitchFamily="65" charset="-122"/>
              </a:rPr>
              <a:t>见,更能体会到一种睿智的自信。</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自信是一种智慧。自信的人不是相信自己优于别人,而是相信自己是独特的存在。你绽放你的</a:t>
            </a:r>
            <a:endParaRPr lang="zh-CN" altLang="en-US"/>
          </a:p>
        </p:txBody>
      </p:sp>
    </p:spTree>
    <p:custDataLst>
      <p:custData r:id="rId1"/>
    </p:custData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48186"/>
          </a:xfrm>
          <a:prstGeom prst="rect">
            <a:avLst/>
          </a:prstGeom>
          <a:noFill/>
        </p:spPr>
        <p:txBody>
          <a:bodyPr wrap="square" lIns="0" tIns="0" rIns="0" bIns="0" rtlCol="0">
            <a:spAutoFit/>
          </a:bodyPr>
          <a:lstStyle/>
          <a:p>
            <a:pPr eaLnBrk="0" latinLnBrk="1" hangingPunct="0">
              <a:lnSpc>
                <a:spcPct val="150000"/>
              </a:lnSpc>
            </a:pPr>
            <a:r>
              <a:rPr lang="zh-CN" altLang="en-US" sz="1502" kern="0" dirty="0" smtClean="0">
                <a:solidFill>
                  <a:srgbClr val="000000"/>
                </a:solidFill>
                <a:latin typeface="Times New Roman" pitchFamily="65" charset="-122"/>
                <a:ea typeface="宋体" pitchFamily="65" charset="-122"/>
              </a:rPr>
              <a:t>[例文]</a:t>
            </a:r>
            <a:endParaRPr lang="zh-CN" altLang="en-US" sz="1600" dirty="0" smtClean="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智慧是一种境界</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高粱成熟了,它在夕阳下悄悄羞红了脸;麦子成熟了,它在晚风中低下沉甸甸的头;莲藕成熟了,它</a:t>
            </a:r>
            <a:r>
              <a:rPr dirty="0"/>
              <a:t/>
            </a:r>
            <a:br>
              <a:rPr dirty="0"/>
            </a:br>
            <a:r>
              <a:rPr lang="zh-CN" altLang="en-US" sz="1502" kern="0" dirty="0" smtClean="0">
                <a:solidFill>
                  <a:srgbClr val="000000"/>
                </a:solidFill>
                <a:latin typeface="Times New Roman" pitchFamily="65" charset="-122"/>
                <a:ea typeface="宋体" pitchFamily="65" charset="-122"/>
              </a:rPr>
              <a:t>静静地躺在黑黑的淤泥里</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智慧就像这多姿多彩、千姿百态的大自然一样,它是在四季风雨</a:t>
            </a:r>
            <a:r>
              <a:rPr dirty="0"/>
              <a:t/>
            </a:r>
            <a:br>
              <a:rPr dirty="0"/>
            </a:br>
            <a:r>
              <a:rPr lang="zh-CN" altLang="en-US" sz="1502" kern="0" dirty="0" smtClean="0">
                <a:solidFill>
                  <a:srgbClr val="000000"/>
                </a:solidFill>
                <a:latin typeface="Times New Roman" pitchFamily="65" charset="-122"/>
                <a:ea typeface="宋体" pitchFamily="65" charset="-122"/>
              </a:rPr>
              <a:t>和岁月流转中历练出的能力和经验,也是一种无声的积淀和静默的奉献,它如自然一般自有其本</a:t>
            </a:r>
            <a:r>
              <a:rPr dirty="0"/>
              <a:t/>
            </a:r>
            <a:br>
              <a:rPr dirty="0"/>
            </a:br>
            <a:r>
              <a:rPr lang="zh-CN" altLang="en-US" sz="1502" kern="0" dirty="0" smtClean="0">
                <a:solidFill>
                  <a:srgbClr val="000000"/>
                </a:solidFill>
                <a:latin typeface="Times New Roman" pitchFamily="65" charset="-122"/>
                <a:ea typeface="宋体" pitchFamily="65" charset="-122"/>
              </a:rPr>
              <a:t>身的景象。</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智慧自有其姿态和表情。它不同于当代“达人”“赢家”“土豪”“暴发户”“贵族”的春</a:t>
            </a:r>
            <a:r>
              <a:rPr dirty="0"/>
              <a:t/>
            </a:r>
            <a:br>
              <a:rPr dirty="0"/>
            </a:br>
            <a:r>
              <a:rPr lang="zh-CN" altLang="en-US" sz="1502" kern="0" dirty="0" smtClean="0">
                <a:solidFill>
                  <a:srgbClr val="000000"/>
                </a:solidFill>
                <a:latin typeface="Times New Roman" pitchFamily="65" charset="-122"/>
                <a:ea typeface="宋体" pitchFamily="65" charset="-122"/>
              </a:rPr>
              <a:t>风得意,踌躇满志。生活中,也许它只是一种寂寞,平易、朴素而谦卑,甚至只是一种“真实”。</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犹记得托尔斯泰在亚先基火车站望着捡煤渣的孩子流下眼泪。这位为了离开“老爷的王国”,</a:t>
            </a:r>
            <a:r>
              <a:rPr dirty="0"/>
              <a:t/>
            </a:r>
            <a:br>
              <a:rPr dirty="0"/>
            </a:br>
            <a:r>
              <a:rPr lang="zh-CN" altLang="en-US" sz="1502" kern="0" dirty="0" smtClean="0">
                <a:solidFill>
                  <a:srgbClr val="000000"/>
                </a:solidFill>
                <a:latin typeface="Times New Roman" pitchFamily="65" charset="-122"/>
                <a:ea typeface="宋体" pitchFamily="65" charset="-122"/>
              </a:rPr>
              <a:t>抛弃家庭和自己的庄园,以悲壮的“出走”在历史上定格,被誉为“19世纪世界的良心”的老</a:t>
            </a:r>
            <a:r>
              <a:rPr dirty="0"/>
              <a:t/>
            </a:r>
            <a:br>
              <a:rPr dirty="0"/>
            </a:br>
            <a:r>
              <a:rPr lang="zh-CN" altLang="en-US" sz="1502" kern="0" dirty="0" smtClean="0">
                <a:solidFill>
                  <a:srgbClr val="000000"/>
                </a:solidFill>
                <a:latin typeface="Times New Roman" pitchFamily="65" charset="-122"/>
                <a:ea typeface="宋体" pitchFamily="65" charset="-122"/>
              </a:rPr>
              <a:t>人,把毕生智慧都奉献给了他的农民兄弟。在他的作品里,有泥土的芬芳,有白桦树早春长出的</a:t>
            </a:r>
            <a:r>
              <a:rPr dirty="0"/>
              <a:t/>
            </a:r>
            <a:br>
              <a:rPr dirty="0"/>
            </a:br>
            <a:r>
              <a:rPr lang="zh-CN" altLang="en-US" sz="1502" kern="0" dirty="0" smtClean="0">
                <a:solidFill>
                  <a:srgbClr val="000000"/>
                </a:solidFill>
                <a:latin typeface="Times New Roman" pitchFamily="65" charset="-122"/>
                <a:ea typeface="宋体" pitchFamily="65" charset="-122"/>
              </a:rPr>
              <a:t>嫩芽,有农妇、孩子的歌与泪、哭与笑</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而他只为自己留下了波利亚纳树林间那一方最朴素</a:t>
            </a:r>
            <a:r>
              <a:rPr dirty="0"/>
              <a:t/>
            </a:r>
            <a:br>
              <a:rPr dirty="0"/>
            </a:br>
            <a:r>
              <a:rPr lang="zh-CN" altLang="en-US" sz="1502" kern="0" dirty="0" smtClean="0">
                <a:solidFill>
                  <a:srgbClr val="000000"/>
                </a:solidFill>
                <a:latin typeface="Times New Roman" pitchFamily="65" charset="-122"/>
                <a:ea typeface="宋体" pitchFamily="65" charset="-122"/>
              </a:rPr>
              <a:t>的坟墓。这种智慧不是生活的小技巧,不是生活经验的简单总结,而是将生活的真实和生命的朴</a:t>
            </a:r>
            <a:r>
              <a:rPr dirty="0"/>
              <a:t/>
            </a:r>
            <a:br>
              <a:rPr dirty="0"/>
            </a:br>
            <a:r>
              <a:rPr lang="zh-CN" altLang="en-US" sz="1502" kern="0" dirty="0" smtClean="0">
                <a:solidFill>
                  <a:srgbClr val="000000"/>
                </a:solidFill>
                <a:latin typeface="Times New Roman" pitchFamily="65" charset="-122"/>
                <a:ea typeface="宋体" pitchFamily="65" charset="-122"/>
              </a:rPr>
              <a:t>素标记成永恒的文化符号的一种大境界。</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生活中总有“智慧”的人,能解决问题,能高瞻远瞩,能转变局势。汪曾祺只是一个“普通</a:t>
            </a:r>
            <a:r>
              <a:rPr dirty="0"/>
              <a:t/>
            </a:r>
            <a:br>
              <a:rPr dirty="0"/>
            </a:br>
            <a:r>
              <a:rPr lang="zh-CN" altLang="en-US" sz="1502" kern="0" dirty="0" smtClean="0">
                <a:solidFill>
                  <a:srgbClr val="000000"/>
                </a:solidFill>
                <a:latin typeface="Times New Roman" pitchFamily="65" charset="-122"/>
                <a:ea typeface="宋体" pitchFamily="65" charset="-122"/>
              </a:rPr>
              <a:t>人”。可是,当汪曾祺在《葡萄月令》中对葡萄的栽培技术娓娓道来、如数家珍时,却感动了一</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代人。他朴素的文字中没有对那场历史浩劫的抨击批判,他也没有因个人身世沉沦而满腹牢骚,</a:t>
            </a:r>
            <a:r>
              <a:t/>
            </a:r>
            <a:br/>
            <a:r>
              <a:rPr lang="zh-CN" altLang="en-US" sz="1502" kern="0" dirty="0" smtClean="0">
                <a:solidFill>
                  <a:srgbClr val="000000"/>
                </a:solidFill>
                <a:latin typeface="Times New Roman" pitchFamily="65" charset="-122"/>
                <a:ea typeface="宋体" pitchFamily="65" charset="-122"/>
              </a:rPr>
              <a:t>但是他在葡萄架下的慈祥天真却如阵阵春风抚平了人世间许多伤口。“树枝软了。树绿了。</a:t>
            </a:r>
            <a:r>
              <a:t/>
            </a:r>
            <a:br/>
            <a:r>
              <a:rPr lang="zh-CN" altLang="en-US" sz="1502" kern="0" dirty="0" smtClean="0">
                <a:solidFill>
                  <a:srgbClr val="000000"/>
                </a:solidFill>
                <a:latin typeface="Times New Roman" pitchFamily="65" charset="-122"/>
                <a:ea typeface="宋体" pitchFamily="65" charset="-122"/>
              </a:rPr>
              <a:t>雪化了,土地是黑的。”“黑色的土地里,长出了茵陈蒿。碧绿。”这种智慧不是技术性的,而</a:t>
            </a:r>
            <a:r>
              <a:t/>
            </a:r>
            <a:br/>
            <a:r>
              <a:rPr lang="zh-CN" altLang="en-US" sz="1502" kern="0" dirty="0" smtClean="0">
                <a:solidFill>
                  <a:srgbClr val="000000"/>
                </a:solidFill>
                <a:latin typeface="Times New Roman" pitchFamily="65" charset="-122"/>
                <a:ea typeface="宋体" pitchFamily="65" charset="-122"/>
              </a:rPr>
              <a:t>是一种灵心慧性。这是生活历练后的返璞归真,也是繁华过后归于平淡的真纯。所有的知识、</a:t>
            </a:r>
            <a:r>
              <a:t/>
            </a:r>
            <a:br/>
            <a:r>
              <a:rPr lang="zh-CN" altLang="en-US" sz="1502" kern="0" dirty="0" smtClean="0">
                <a:solidFill>
                  <a:srgbClr val="000000"/>
                </a:solidFill>
                <a:latin typeface="Times New Roman" pitchFamily="65" charset="-122"/>
                <a:ea typeface="宋体" pitchFamily="65" charset="-122"/>
              </a:rPr>
              <a:t>能力、经验都只是它的基础,如果没有对“人”的关注,没有对生命的敬畏,没有对生活的热爱,</a:t>
            </a:r>
            <a:r>
              <a:t/>
            </a:r>
            <a:br/>
            <a:r>
              <a:rPr lang="zh-CN" altLang="en-US" sz="1502" kern="0" dirty="0" smtClean="0">
                <a:solidFill>
                  <a:srgbClr val="000000"/>
                </a:solidFill>
                <a:latin typeface="Times New Roman" pitchFamily="65" charset="-122"/>
                <a:ea typeface="宋体" pitchFamily="65" charset="-122"/>
              </a:rPr>
              <a:t>没有一颗超越个人与现实的悲悯之心,就难以成就这样朴实的伟大。</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这种智慧成熟而大气,明亮如月,皎洁清澈,能用朴素的生活细节弥补历史与现实的残损,能用诗</a:t>
            </a:r>
            <a:r>
              <a:t/>
            </a:r>
            <a:br/>
            <a:r>
              <a:rPr lang="zh-CN" altLang="en-US" sz="1502" kern="0" dirty="0" smtClean="0">
                <a:solidFill>
                  <a:srgbClr val="000000"/>
                </a:solidFill>
                <a:latin typeface="Times New Roman" pitchFamily="65" charset="-122"/>
                <a:ea typeface="宋体" pitchFamily="65" charset="-122"/>
              </a:rPr>
              <a:t>性与平和涤荡世情人心的浮躁悲苦。</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是的,智慧自有其颜色和温度。它不同于“机敏”“机智”“机变”,相对而言,它似乎更合乎</a:t>
            </a:r>
            <a:r>
              <a:t/>
            </a:r>
            <a:br/>
            <a:r>
              <a:rPr lang="zh-CN" altLang="en-US" sz="1502" kern="0" dirty="0" smtClean="0">
                <a:solidFill>
                  <a:srgbClr val="000000"/>
                </a:solidFill>
                <a:latin typeface="Times New Roman" pitchFamily="65" charset="-122"/>
                <a:ea typeface="宋体" pitchFamily="65" charset="-122"/>
              </a:rPr>
              <a:t>中国古人所说的“大智若愚”“大巧若拙”“大辩若讷”。它不机巧、不灵活、不会随机应</a:t>
            </a:r>
            <a:r>
              <a:t/>
            </a:r>
            <a:br/>
            <a:r>
              <a:rPr lang="zh-CN" altLang="en-US" sz="1502" kern="0" dirty="0" smtClean="0">
                <a:solidFill>
                  <a:srgbClr val="000000"/>
                </a:solidFill>
                <a:latin typeface="Times New Roman" pitchFamily="65" charset="-122"/>
                <a:ea typeface="宋体" pitchFamily="65" charset="-122"/>
              </a:rPr>
              <a:t>变,路子不野、手段不多,甚至危机来临时,它不懂得逃避和躲藏。它只是把自己放在生活的最</a:t>
            </a:r>
            <a:r>
              <a:t/>
            </a:r>
            <a:br/>
            <a:r>
              <a:rPr lang="zh-CN" altLang="en-US" sz="1502" kern="0" dirty="0" smtClean="0">
                <a:solidFill>
                  <a:srgbClr val="000000"/>
                </a:solidFill>
                <a:latin typeface="Times New Roman" pitchFamily="65" charset="-122"/>
                <a:ea typeface="宋体" pitchFamily="65" charset="-122"/>
              </a:rPr>
              <a:t>低点,默默地坚持,而后在自己的坚守中自成境界。</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在我看来,今天的中国“聪明人”太多了,但“聪明人”不一定就是智者。面对快速发展的社</a:t>
            </a:r>
            <a:r>
              <a:t/>
            </a:r>
            <a:br/>
            <a:r>
              <a:rPr lang="zh-CN" altLang="en-US" sz="1502" kern="0" dirty="0" smtClean="0">
                <a:solidFill>
                  <a:srgbClr val="000000"/>
                </a:solidFill>
                <a:latin typeface="Times New Roman" pitchFamily="65" charset="-122"/>
                <a:ea typeface="宋体" pitchFamily="65" charset="-122"/>
              </a:rPr>
              <a:t>会,竞争残酷激烈,我们必须能力强,有野心,敢历练,不断去积累更多能够取胜的社会经验,提高竞</a:t>
            </a:r>
            <a:r>
              <a:t/>
            </a:r>
            <a:br/>
            <a:r>
              <a:rPr lang="zh-CN" altLang="en-US" sz="1502" kern="0" dirty="0" smtClean="0">
                <a:solidFill>
                  <a:srgbClr val="000000"/>
                </a:solidFill>
                <a:latin typeface="Times New Roman" pitchFamily="65" charset="-122"/>
                <a:ea typeface="宋体" pitchFamily="65" charset="-122"/>
              </a:rPr>
              <a:t>争技巧。但是,我们似乎恰恰也因此忘记了——这都不是真正的智慧。因为它缺少一点成熟、</a:t>
            </a:r>
            <a:endParaRPr lang="zh-CN" altLang="en-US"/>
          </a:p>
        </p:txBody>
      </p:sp>
    </p:spTree>
    <p:custDataLst>
      <p:custData r:id="rId1"/>
    </p:custData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一点纯真、一点平易、一点默不作声的伟岸。</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本文主要以“智慧是一种境界”“如同大自然一样,智慧也有其自身的景象”作为立</a:t>
            </a:r>
            <a:r>
              <a:t/>
            </a:r>
            <a:br/>
            <a:r>
              <a:rPr lang="zh-CN" altLang="en-US" sz="1502" kern="0" dirty="0" smtClean="0">
                <a:solidFill>
                  <a:srgbClr val="000000"/>
                </a:solidFill>
                <a:latin typeface="Times New Roman" pitchFamily="65" charset="-122"/>
                <a:ea typeface="宋体" pitchFamily="65" charset="-122"/>
              </a:rPr>
              <a:t>意依据。先简单利用类比,从自然现象中总结出对“智慧”的初步理解;然后从“智慧”的姿</a:t>
            </a:r>
            <a:r>
              <a:t/>
            </a:r>
            <a:br/>
            <a:r>
              <a:rPr lang="zh-CN" altLang="en-US" sz="1502" kern="0" dirty="0" smtClean="0">
                <a:solidFill>
                  <a:srgbClr val="000000"/>
                </a:solidFill>
                <a:latin typeface="Times New Roman" pitchFamily="65" charset="-122"/>
                <a:ea typeface="宋体" pitchFamily="65" charset="-122"/>
              </a:rPr>
              <a:t>态、表情、颜色、温度等角度入手,将智者与现代社会中的成功者、“智慧”与现代社会中的</a:t>
            </a:r>
            <a:r>
              <a:t/>
            </a:r>
            <a:br/>
            <a:r>
              <a:rPr lang="zh-CN" altLang="en-US" sz="1502" kern="0" dirty="0" smtClean="0">
                <a:solidFill>
                  <a:srgbClr val="000000"/>
                </a:solidFill>
                <a:latin typeface="Times New Roman" pitchFamily="65" charset="-122"/>
                <a:ea typeface="宋体" pitchFamily="65" charset="-122"/>
              </a:rPr>
              <a:t>“聪明”对比,借助托尔斯泰和汪曾祺的正面事例,明确“智慧”的境界和“智慧”的来源,凸</a:t>
            </a:r>
            <a:r>
              <a:t/>
            </a:r>
            <a:br/>
            <a:r>
              <a:rPr lang="zh-CN" altLang="en-US" sz="1502" kern="0" dirty="0" smtClean="0">
                <a:solidFill>
                  <a:srgbClr val="000000"/>
                </a:solidFill>
                <a:latin typeface="Times New Roman" pitchFamily="65" charset="-122"/>
                <a:ea typeface="宋体" pitchFamily="65" charset="-122"/>
              </a:rPr>
              <a:t>显考生对“智慧”的独特感悟和思考,展现“智慧的景象”。全文在语言运用上注重调动词语,</a:t>
            </a:r>
            <a:r>
              <a:t/>
            </a:r>
            <a:br/>
            <a:r>
              <a:rPr lang="zh-CN" altLang="en-US" sz="1502" kern="0" dirty="0" smtClean="0">
                <a:solidFill>
                  <a:srgbClr val="000000"/>
                </a:solidFill>
                <a:latin typeface="Times New Roman" pitchFamily="65" charset="-122"/>
                <a:ea typeface="宋体" pitchFamily="65" charset="-122"/>
              </a:rPr>
              <a:t>形成了考生自己独有的语言风格。</a:t>
            </a:r>
            <a:endParaRPr lang="zh-CN" altLang="en-US"/>
          </a:p>
        </p:txBody>
      </p:sp>
    </p:spTree>
    <p:custDataLst>
      <p:custData r:id="rId1"/>
    </p:custData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10.</a:t>
            </a:r>
            <a:r>
              <a:rPr lang="zh-CN" altLang="en-US" sz="1502" kern="0" dirty="0" smtClean="0">
                <a:solidFill>
                  <a:srgbClr val="000000"/>
                </a:solidFill>
                <a:latin typeface="Times New Roman" pitchFamily="65" charset="-122"/>
                <a:ea typeface="宋体" pitchFamily="65" charset="-122"/>
              </a:rPr>
              <a:t>(2015浙江,26)阅读下面的文字,根据要求作文。(60分)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古人说“言为心声”“文如其人”。性情褊急则为文局促,品性澄淡则下笔悠远。这意味着作</a:t>
            </a:r>
            <a:r>
              <a:rPr dirty="0"/>
              <a:t/>
            </a:r>
            <a:br>
              <a:rPr dirty="0"/>
            </a:br>
            <a:r>
              <a:rPr lang="zh-CN" altLang="en-US" sz="1502" kern="0" dirty="0" smtClean="0">
                <a:solidFill>
                  <a:srgbClr val="000000"/>
                </a:solidFill>
                <a:latin typeface="Times New Roman" pitchFamily="65" charset="-122"/>
                <a:ea typeface="宋体" pitchFamily="65" charset="-122"/>
              </a:rPr>
              <a:t>品的格调趣味与作者人品应该是一致的。</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金代元好问《论诗绝句》却认为“心画心声总失真,文章宁复见为人”。艺术家笔下的高雅不</a:t>
            </a:r>
            <a:r>
              <a:rPr dirty="0"/>
              <a:t/>
            </a:r>
            <a:br>
              <a:rPr dirty="0"/>
            </a:br>
            <a:r>
              <a:rPr lang="zh-CN" altLang="en-US" sz="1502" kern="0" dirty="0" smtClean="0">
                <a:solidFill>
                  <a:srgbClr val="000000"/>
                </a:solidFill>
                <a:latin typeface="Times New Roman" pitchFamily="65" charset="-122"/>
                <a:ea typeface="宋体" pitchFamily="65" charset="-122"/>
              </a:rPr>
              <a:t>能证明其为人的脱俗。这意味着作品的格调趣味与作者人品有可能是背离的。</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对此你有什么看法?写一篇文章阐明你的观点。</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注意:①题目自拟,观点自定。②明确文体,不得写成诗歌。③不得少于800字。④不得抄袭、套</a:t>
            </a:r>
            <a:r>
              <a:rPr dirty="0"/>
              <a:t/>
            </a:r>
            <a:br>
              <a:rPr dirty="0"/>
            </a:br>
            <a:r>
              <a:rPr lang="zh-CN" altLang="en-US" sz="1502" kern="0" dirty="0" smtClean="0">
                <a:solidFill>
                  <a:srgbClr val="000000"/>
                </a:solidFill>
                <a:latin typeface="Times New Roman" pitchFamily="65" charset="-122"/>
                <a:ea typeface="宋体" pitchFamily="65" charset="-122"/>
              </a:rPr>
              <a:t>作。</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这是一道探讨人品与文品关系的材料作文题,立意难度不大。材料比较契合考生</a:t>
            </a:r>
            <a:r>
              <a:rPr dirty="0"/>
              <a:t/>
            </a:r>
            <a:br>
              <a:rPr dirty="0"/>
            </a:br>
            <a:r>
              <a:rPr lang="zh-CN" altLang="en-US" sz="1502" kern="0" dirty="0" smtClean="0">
                <a:solidFill>
                  <a:srgbClr val="000000"/>
                </a:solidFill>
                <a:latin typeface="Times New Roman" pitchFamily="65" charset="-122"/>
                <a:ea typeface="宋体" pitchFamily="65" charset="-122"/>
              </a:rPr>
              <a:t>的认知水平,考生对此有话可说。你可以同意第一则材料的观点。文章千古事,得失寸心知。古</a:t>
            </a:r>
            <a:r>
              <a:rPr dirty="0"/>
              <a:t/>
            </a:r>
            <a:br>
              <a:rPr dirty="0"/>
            </a:br>
            <a:r>
              <a:rPr lang="zh-CN" altLang="en-US" sz="1502" kern="0" dirty="0" smtClean="0">
                <a:solidFill>
                  <a:srgbClr val="000000"/>
                </a:solidFill>
                <a:latin typeface="Times New Roman" pitchFamily="65" charset="-122"/>
                <a:ea typeface="宋体" pitchFamily="65" charset="-122"/>
              </a:rPr>
              <a:t>人言,言为心声,文如其人。题目可以包含两个意思:一是文载道,诗言志。诗文应当直抒胸臆,发</a:t>
            </a:r>
            <a:r>
              <a:rPr dirty="0"/>
              <a:t/>
            </a:r>
            <a:br>
              <a:rPr dirty="0"/>
            </a:br>
            <a:r>
              <a:rPr lang="zh-CN" altLang="en-US" sz="1502" kern="0" dirty="0" smtClean="0">
                <a:solidFill>
                  <a:srgbClr val="000000"/>
                </a:solidFill>
                <a:latin typeface="Times New Roman" pitchFamily="65" charset="-122"/>
                <a:ea typeface="宋体" pitchFamily="65" charset="-122"/>
              </a:rPr>
              <a:t>自肺腑,表达作者的真情实感;二是文如其人,从作家的作品中可见其人品、志向、情趣。你也</a:t>
            </a:r>
            <a:r>
              <a:rPr dirty="0"/>
              <a:t/>
            </a:r>
            <a:br>
              <a:rPr dirty="0"/>
            </a:br>
            <a:r>
              <a:rPr lang="zh-CN" altLang="en-US" sz="1502" kern="0" dirty="0" smtClean="0">
                <a:solidFill>
                  <a:srgbClr val="000000"/>
                </a:solidFill>
                <a:latin typeface="Times New Roman" pitchFamily="65" charset="-122"/>
                <a:ea typeface="宋体" pitchFamily="65" charset="-122"/>
              </a:rPr>
              <a:t>可以同意第二则材料的观点。参考立意:艺术家笔下的文雅并不能证明其为人的脱俗。</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可选择的素材很多,如沈从文、史铁生、三毛、张爱玲、摩西奶奶、柴田丰、村上春树、顾</a:t>
            </a:r>
            <a:r>
              <a:rPr dirty="0"/>
              <a:t/>
            </a:r>
            <a:br>
              <a:rPr dirty="0"/>
            </a:br>
            <a:r>
              <a:rPr lang="zh-CN" altLang="en-US" sz="1502" kern="0" dirty="0" smtClean="0">
                <a:solidFill>
                  <a:srgbClr val="000000"/>
                </a:solidFill>
                <a:latin typeface="Times New Roman" pitchFamily="65" charset="-122"/>
                <a:ea typeface="宋体" pitchFamily="65" charset="-122"/>
              </a:rPr>
              <a:t>城、伊丽莎白·毕肖普、木心、余秀华、辛弃疾、纳兰容若等。正面的文如其人的例子:柴田丰</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作品乐观积极,正像她孩童一般的心境;三毛的作品灵性自由,无牵无挂,不受拘束,正像她浪迹天</a:t>
            </a:r>
            <a:r>
              <a:t/>
            </a:r>
            <a:br/>
            <a:r>
              <a:rPr lang="zh-CN" altLang="en-US" sz="1502" kern="0" dirty="0" smtClean="0">
                <a:solidFill>
                  <a:srgbClr val="000000"/>
                </a:solidFill>
                <a:latin typeface="Times New Roman" pitchFamily="65" charset="-122"/>
                <a:ea typeface="宋体" pitchFamily="65" charset="-122"/>
              </a:rPr>
              <a:t>涯,四海为家;史铁生的作品《命若琴弦》《务虚笔记》向人们昭示了他坦然面对生死,追问人</a:t>
            </a:r>
            <a:r>
              <a:t/>
            </a:r>
            <a:br/>
            <a:r>
              <a:rPr lang="zh-CN" altLang="en-US" sz="1502" kern="0" dirty="0" smtClean="0">
                <a:solidFill>
                  <a:srgbClr val="000000"/>
                </a:solidFill>
                <a:latin typeface="Times New Roman" pitchFamily="65" charset="-122"/>
                <a:ea typeface="宋体" pitchFamily="65" charset="-122"/>
              </a:rPr>
              <a:t>生意义的生命历程。反面的例子也可以写。</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似曾相识燕归来</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现代刑侦理论中总有凭笔迹辨人一说,因为一个人再怎么隐藏、伪装,流淌在骨中的血液是不变</a:t>
            </a:r>
            <a:r>
              <a:t/>
            </a:r>
            <a:br/>
            <a:r>
              <a:rPr lang="zh-CN" altLang="en-US" sz="1502" kern="0" dirty="0" smtClean="0">
                <a:solidFill>
                  <a:srgbClr val="000000"/>
                </a:solidFill>
                <a:latin typeface="Times New Roman" pitchFamily="65" charset="-122"/>
                <a:ea typeface="宋体" pitchFamily="65" charset="-122"/>
              </a:rPr>
              <a:t>的,笔迹如是,文章亦如此,于书山稗海中沉潜含玩,钩沉抉隐,一旦发而为文,纵有千万般隐匿修</a:t>
            </a:r>
            <a:r>
              <a:t/>
            </a:r>
            <a:br/>
            <a:r>
              <a:rPr lang="zh-CN" altLang="en-US" sz="1502" kern="0" dirty="0" smtClean="0">
                <a:solidFill>
                  <a:srgbClr val="000000"/>
                </a:solidFill>
                <a:latin typeface="Times New Roman" pitchFamily="65" charset="-122"/>
                <a:ea typeface="宋体" pitchFamily="65" charset="-122"/>
              </a:rPr>
              <a:t>饰,字里行间总是风流个性,不可抑勒。</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普鲁斯特早年时发表过一些小说与评论,纵然与举世闻名的《追忆似水年华》相差颇多,不论语</a:t>
            </a:r>
            <a:r>
              <a:t/>
            </a:r>
            <a:br/>
            <a:r>
              <a:rPr lang="zh-CN" altLang="en-US" sz="1502" kern="0" dirty="0" smtClean="0">
                <a:solidFill>
                  <a:srgbClr val="000000"/>
                </a:solidFill>
                <a:latin typeface="Times New Roman" pitchFamily="65" charset="-122"/>
                <a:ea typeface="宋体" pitchFamily="65" charset="-122"/>
              </a:rPr>
              <a:t>气还是行文方式都有不同,但若仔细品味,他那对于细微事物的把握自始至终都融在了文章的骨</a:t>
            </a:r>
            <a:r>
              <a:t/>
            </a:r>
            <a:br/>
            <a:r>
              <a:rPr lang="zh-CN" altLang="en-US" sz="1502" kern="0" dirty="0" smtClean="0">
                <a:solidFill>
                  <a:srgbClr val="000000"/>
                </a:solidFill>
                <a:latin typeface="Times New Roman" pitchFamily="65" charset="-122"/>
                <a:ea typeface="宋体" pitchFamily="65" charset="-122"/>
              </a:rPr>
              <a:t>子里。“气味与滋味却会在形销之后长期存在”,它们“以几乎无从辨别的蛛丝马迹坚强不屈</a:t>
            </a:r>
            <a:r>
              <a:t/>
            </a:r>
            <a:br/>
            <a:r>
              <a:rPr lang="zh-CN" altLang="en-US" sz="1502" kern="0" dirty="0" smtClean="0">
                <a:solidFill>
                  <a:srgbClr val="000000"/>
                </a:solidFill>
                <a:latin typeface="Times New Roman" pitchFamily="65" charset="-122"/>
                <a:ea typeface="宋体" pitchFamily="65" charset="-122"/>
              </a:rPr>
              <a:t>地撑起回忆的巨厦”。他的风格就如同他的气味,别人模仿不来,他也去除不了,无论是什么内</a:t>
            </a:r>
            <a:r>
              <a:t/>
            </a:r>
            <a:br/>
            <a:r>
              <a:rPr lang="zh-CN" altLang="en-US" sz="1502" kern="0" dirty="0" smtClean="0">
                <a:solidFill>
                  <a:srgbClr val="000000"/>
                </a:solidFill>
                <a:latin typeface="Times New Roman" pitchFamily="65" charset="-122"/>
                <a:ea typeface="宋体" pitchFamily="65" charset="-122"/>
              </a:rPr>
              <a:t>容,挥之不去的总是“似曾相识燕归来”之感。</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所以,不论是作家还是平凡人,一旦拿着笔写下字,就把自己的思维、人格的一部分展现了出来,</a:t>
            </a:r>
            <a:r>
              <a:t/>
            </a:r>
            <a:br/>
            <a:r>
              <a:rPr lang="zh-CN" altLang="en-US" sz="1502" kern="0" dirty="0" smtClean="0">
                <a:solidFill>
                  <a:srgbClr val="000000"/>
                </a:solidFill>
                <a:latin typeface="Times New Roman" pitchFamily="65" charset="-122"/>
                <a:ea typeface="宋体" pitchFamily="65" charset="-122"/>
              </a:rPr>
              <a:t>而历史洪流可以湮没人的生理性存在,却永远无法改变人的思想存在,那么文字便是传递思考与</a:t>
            </a:r>
            <a:endParaRPr lang="zh-CN" altLang="en-US"/>
          </a:p>
        </p:txBody>
      </p:sp>
    </p:spTree>
    <p:custDataLst>
      <p:custData r:id="rId1"/>
    </p:custData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精神的最好载体,即使手稿丢失,复本重印,一个人留在文章中深层次的精华却会在时间的积淀</a:t>
            </a:r>
            <a:r>
              <a:t/>
            </a:r>
            <a:br/>
            <a:r>
              <a:rPr lang="zh-CN" altLang="en-US" sz="1502" kern="0" dirty="0" smtClean="0">
                <a:solidFill>
                  <a:srgbClr val="000000"/>
                </a:solidFill>
                <a:latin typeface="Times New Roman" pitchFamily="65" charset="-122"/>
                <a:ea typeface="宋体" pitchFamily="65" charset="-122"/>
              </a:rPr>
              <a:t>下长盛不衰。哪怕他故意戏弄人世,隐藏自我,句式可以转换,语气可能颠覆,但文字中埋藏的个</a:t>
            </a:r>
            <a:r>
              <a:t/>
            </a:r>
            <a:br/>
            <a:r>
              <a:rPr lang="zh-CN" altLang="en-US" sz="1502" kern="0" dirty="0" smtClean="0">
                <a:solidFill>
                  <a:srgbClr val="000000"/>
                </a:solidFill>
                <a:latin typeface="Times New Roman" pitchFamily="65" charset="-122"/>
                <a:ea typeface="宋体" pitchFamily="65" charset="-122"/>
              </a:rPr>
              <a:t>性总会在不经意间表露出来,令我们玩味深思。或许我们可以这样想,所谓的大师如果没有这些</a:t>
            </a:r>
            <a:r>
              <a:t/>
            </a:r>
            <a:br/>
            <a:r>
              <a:rPr lang="zh-CN" altLang="en-US" sz="1502" kern="0" dirty="0" smtClean="0">
                <a:solidFill>
                  <a:srgbClr val="000000"/>
                </a:solidFill>
                <a:latin typeface="Times New Roman" pitchFamily="65" charset="-122"/>
                <a:ea typeface="宋体" pitchFamily="65" charset="-122"/>
              </a:rPr>
              <a:t>可以彰显其风骨的经典之作,他们又怎能令我们钦慕?“似曾相识”的绝不只是表达方式,还包</a:t>
            </a:r>
            <a:r>
              <a:t/>
            </a:r>
            <a:br/>
            <a:r>
              <a:rPr lang="zh-CN" altLang="en-US" sz="1502" kern="0" dirty="0" smtClean="0">
                <a:solidFill>
                  <a:srgbClr val="000000"/>
                </a:solidFill>
                <a:latin typeface="Times New Roman" pitchFamily="65" charset="-122"/>
                <a:ea typeface="宋体" pitchFamily="65" charset="-122"/>
              </a:rPr>
              <a:t>括一个人的血的烙印、思想的高度、思考的方式及其独特的“掌纹”。</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就像伍尔芙自然流露的女权主义思想哪怕在《墙上的斑点》中也略有体现;而古斯塔夫·福楼丁</a:t>
            </a:r>
            <a:r>
              <a:t/>
            </a:r>
            <a:br/>
            <a:r>
              <a:rPr lang="zh-CN" altLang="en-US" sz="1502" kern="0" dirty="0" smtClean="0">
                <a:solidFill>
                  <a:srgbClr val="000000"/>
                </a:solidFill>
                <a:latin typeface="Times New Roman" pitchFamily="65" charset="-122"/>
                <a:ea typeface="宋体" pitchFamily="65" charset="-122"/>
              </a:rPr>
              <a:t>的细致与抑郁即使在明快的“我注定了要做诗歌风琴的手摇柄,而你要为你爱的生活而生”一</a:t>
            </a:r>
            <a:r>
              <a:t/>
            </a:r>
            <a:br/>
            <a:r>
              <a:rPr lang="zh-CN" altLang="en-US" sz="1502" kern="0" dirty="0" smtClean="0">
                <a:solidFill>
                  <a:srgbClr val="000000"/>
                </a:solidFill>
                <a:latin typeface="Times New Roman" pitchFamily="65" charset="-122"/>
                <a:ea typeface="宋体" pitchFamily="65" charset="-122"/>
              </a:rPr>
              <a:t>阕情诗中都能流露。当年法国一位著名批评家模仿意识流大师乔伊斯的笔法挑战意识流小说,</a:t>
            </a:r>
            <a:r>
              <a:t/>
            </a:r>
            <a:br/>
            <a:r>
              <a:rPr lang="zh-CN" altLang="en-US" sz="1502" kern="0" dirty="0" smtClean="0">
                <a:solidFill>
                  <a:srgbClr val="000000"/>
                </a:solidFill>
                <a:latin typeface="Times New Roman" pitchFamily="65" charset="-122"/>
                <a:ea typeface="宋体" pitchFamily="65" charset="-122"/>
              </a:rPr>
              <a:t>大众仍能从一个个细微之处看出他的独有风格。毕竟,“似曾相识”不只是一个普通的词语,它</a:t>
            </a:r>
            <a:r>
              <a:t/>
            </a:r>
            <a:br/>
            <a:r>
              <a:rPr lang="zh-CN" altLang="en-US" sz="1502" kern="0" dirty="0" smtClean="0">
                <a:solidFill>
                  <a:srgbClr val="000000"/>
                </a:solidFill>
                <a:latin typeface="Times New Roman" pitchFamily="65" charset="-122"/>
                <a:ea typeface="宋体" pitchFamily="65" charset="-122"/>
              </a:rPr>
              <a:t>能让人们循着气味,找到当年给你以震撼的那只燕来,无论它是否回归,熟悉之感早已汇入骨血,</a:t>
            </a:r>
            <a:r>
              <a:t/>
            </a:r>
            <a:br/>
            <a:r>
              <a:rPr lang="zh-CN" altLang="en-US" sz="1502" kern="0" dirty="0" smtClean="0">
                <a:solidFill>
                  <a:srgbClr val="000000"/>
                </a:solidFill>
                <a:latin typeface="Times New Roman" pitchFamily="65" charset="-122"/>
                <a:ea typeface="宋体" pitchFamily="65" charset="-122"/>
              </a:rPr>
              <a:t>化为醇酿,让你在作品中沉醉入迷。</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纪伯伦曾写道:“死亡改变的只是覆盖在我们脸上的面具,农夫依然是农夫,林居者依旧是林居</a:t>
            </a:r>
            <a:r>
              <a:t/>
            </a:r>
            <a:br/>
            <a:r>
              <a:rPr lang="zh-CN" altLang="en-US" sz="1502" kern="0" dirty="0" smtClean="0">
                <a:solidFill>
                  <a:srgbClr val="000000"/>
                </a:solidFill>
                <a:latin typeface="Times New Roman" pitchFamily="65" charset="-122"/>
                <a:ea typeface="宋体" pitchFamily="65" charset="-122"/>
              </a:rPr>
              <a:t>者,而将歌声融入微风中的人,他依然会对着运转的星球歌唱。”作品就如同那个歌唱微风的</a:t>
            </a:r>
            <a:r>
              <a:t/>
            </a:r>
            <a:br/>
            <a:r>
              <a:rPr lang="zh-CN" altLang="en-US" sz="1502" kern="0" dirty="0" smtClean="0">
                <a:solidFill>
                  <a:srgbClr val="000000"/>
                </a:solidFill>
                <a:latin typeface="Times New Roman" pitchFamily="65" charset="-122"/>
                <a:ea typeface="宋体" pitchFamily="65" charset="-122"/>
              </a:rPr>
              <a:t>人,无论面具怎么多样,你仍然可以看见那最本质的东西,毕竟“似曾相识燕归来”。</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本文开篇从刑侦依笔迹辨人引出“文如其人”“字里行间总是风流个性,不可抑勒”</a:t>
            </a:r>
            <a:endParaRPr lang="zh-CN" altLang="en-US"/>
          </a:p>
        </p:txBody>
      </p:sp>
    </p:spTree>
    <p:custDataLst>
      <p:custData r:id="rId1"/>
    </p:custData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的思想观点。接着举了普鲁斯特的例子,指出他早年发表过的一些小说、评论,与举世闻名的</a:t>
            </a:r>
            <a:r>
              <a:t/>
            </a:r>
            <a:br/>
            <a:r>
              <a:rPr lang="zh-CN" altLang="en-US" sz="1502" kern="0" dirty="0" smtClean="0">
                <a:solidFill>
                  <a:srgbClr val="000000"/>
                </a:solidFill>
                <a:latin typeface="Times New Roman" pitchFamily="65" charset="-122"/>
                <a:ea typeface="宋体" pitchFamily="65" charset="-122"/>
              </a:rPr>
              <a:t>《追忆似水年华》的语气和行文虽有不同,但“对于细微事物的把握自始至终都融在了文章的</a:t>
            </a:r>
            <a:r>
              <a:t/>
            </a:r>
            <a:br/>
            <a:r>
              <a:rPr lang="zh-CN" altLang="en-US" sz="1502" kern="0" dirty="0" smtClean="0">
                <a:solidFill>
                  <a:srgbClr val="000000"/>
                </a:solidFill>
                <a:latin typeface="Times New Roman" pitchFamily="65" charset="-122"/>
                <a:ea typeface="宋体" pitchFamily="65" charset="-122"/>
              </a:rPr>
              <a:t>骨子里”,其个性风格始终挥之不去。在此基础上归结:“似曾相识”的绝不只是表达方式,还</a:t>
            </a:r>
            <a:r>
              <a:t/>
            </a:r>
            <a:br/>
            <a:r>
              <a:rPr lang="zh-CN" altLang="en-US" sz="1502" kern="0" dirty="0" smtClean="0">
                <a:solidFill>
                  <a:srgbClr val="000000"/>
                </a:solidFill>
                <a:latin typeface="Times New Roman" pitchFamily="65" charset="-122"/>
                <a:ea typeface="宋体" pitchFamily="65" charset="-122"/>
              </a:rPr>
              <a:t>包括一个人的血的烙印、思想的高度、思考的方式及其独特的“掌纹”。然后又谈到伍尔芙</a:t>
            </a:r>
            <a:r>
              <a:t/>
            </a:r>
            <a:br/>
            <a:r>
              <a:rPr lang="zh-CN" altLang="en-US" sz="1502" kern="0" dirty="0" smtClean="0">
                <a:solidFill>
                  <a:srgbClr val="000000"/>
                </a:solidFill>
                <a:latin typeface="Times New Roman" pitchFamily="65" charset="-122"/>
                <a:ea typeface="宋体" pitchFamily="65" charset="-122"/>
              </a:rPr>
              <a:t>的女权主义思想、古斯塔夫·福楼丁的细致与抑郁。结尾用纪伯伦的话再次强调:“作品就如同</a:t>
            </a:r>
            <a:r>
              <a:t/>
            </a:r>
            <a:br/>
            <a:r>
              <a:rPr lang="zh-CN" altLang="en-US" sz="1502" kern="0" dirty="0" smtClean="0">
                <a:solidFill>
                  <a:srgbClr val="000000"/>
                </a:solidFill>
                <a:latin typeface="Times New Roman" pitchFamily="65" charset="-122"/>
                <a:ea typeface="宋体" pitchFamily="65" charset="-122"/>
              </a:rPr>
              <a:t>那个歌唱微风的人,无论面具怎么多样,你仍然可以看见那最本质的东西。”</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本文素材丰富,论证严密,内容丰富,是一篇考场佳作。</a:t>
            </a:r>
            <a:endParaRPr lang="zh-CN" altLang="en-US"/>
          </a:p>
        </p:txBody>
      </p:sp>
    </p:spTree>
    <p:custDataLst>
      <p:custData r:id="rId1"/>
    </p:custData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11.</a:t>
            </a:r>
            <a:r>
              <a:rPr lang="zh-CN" altLang="en-US" sz="1502" kern="0" dirty="0" smtClean="0">
                <a:solidFill>
                  <a:srgbClr val="000000"/>
                </a:solidFill>
                <a:latin typeface="Times New Roman" pitchFamily="65" charset="-122"/>
                <a:ea typeface="宋体" pitchFamily="65" charset="-122"/>
              </a:rPr>
              <a:t>(2015四川,21)阅读下面的文字,根据要求作文。(60分)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在一次班会课上,同学们围绕“学会做人:我看老实和聪明”展开了讨论。</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甲:老实是实诚、忠厚,聪明是机智、敏锐。</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乙:老实和聪明能为一个人兼而有之。</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丙:老实是另一种聪明,聪明未必是真聪明。</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请根据上述材料,联系现实生活,结合自己的思考,自选角度写一篇不少于800字的文章。要求:①</a:t>
            </a:r>
            <a:r>
              <a:rPr dirty="0"/>
              <a:t/>
            </a:r>
            <a:br>
              <a:rPr dirty="0"/>
            </a:br>
            <a:r>
              <a:rPr lang="zh-CN" altLang="en-US" sz="1502" kern="0" dirty="0" smtClean="0">
                <a:solidFill>
                  <a:srgbClr val="000000"/>
                </a:solidFill>
                <a:latin typeface="Times New Roman" pitchFamily="65" charset="-122"/>
                <a:ea typeface="宋体" pitchFamily="65" charset="-122"/>
              </a:rPr>
              <a:t>题目自拟,立意自定,文体自选;②不得抄袭,不得套作;③用规范汉字书写。</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此材料言简而义丰,文小而旨大,着重考查对社会、人生和人际关系的认识。“老</a:t>
            </a:r>
            <a:r>
              <a:rPr dirty="0"/>
              <a:t/>
            </a:r>
            <a:br>
              <a:rPr dirty="0"/>
            </a:br>
            <a:r>
              <a:rPr lang="zh-CN" altLang="en-US" sz="1502" kern="0" dirty="0" smtClean="0">
                <a:solidFill>
                  <a:srgbClr val="000000"/>
                </a:solidFill>
                <a:latin typeface="Times New Roman" pitchFamily="65" charset="-122"/>
                <a:ea typeface="宋体" pitchFamily="65" charset="-122"/>
              </a:rPr>
              <a:t>实”和“聪明”是两种人生态度,既可以选择谈“老实”,也可以选择谈“聪明”,还可以选择</a:t>
            </a:r>
            <a:r>
              <a:rPr dirty="0"/>
              <a:t/>
            </a:r>
            <a:br>
              <a:rPr dirty="0"/>
            </a:br>
            <a:r>
              <a:rPr lang="zh-CN" altLang="en-US" sz="1502" kern="0" dirty="0" smtClean="0">
                <a:solidFill>
                  <a:srgbClr val="000000"/>
                </a:solidFill>
                <a:latin typeface="Times New Roman" pitchFamily="65" charset="-122"/>
                <a:ea typeface="宋体" pitchFamily="65" charset="-122"/>
              </a:rPr>
              <a:t>谈“老实又聪明”。话题带有辩证性、哲理性。“老实”可以理解为实诚、忠厚、努力等,</a:t>
            </a:r>
            <a:r>
              <a:rPr dirty="0"/>
              <a:t/>
            </a:r>
            <a:br>
              <a:rPr dirty="0"/>
            </a:br>
            <a:r>
              <a:rPr lang="zh-CN" altLang="en-US" sz="1502" kern="0" dirty="0" smtClean="0">
                <a:solidFill>
                  <a:srgbClr val="000000"/>
                </a:solidFill>
                <a:latin typeface="Times New Roman" pitchFamily="65" charset="-122"/>
                <a:ea typeface="宋体" pitchFamily="65" charset="-122"/>
              </a:rPr>
              <a:t>“聪明”可以理解为机智、敏锐、精明等。对“聪明”或“老实”可褒可贬,可辩证分析,可联</a:t>
            </a:r>
            <a:r>
              <a:rPr dirty="0"/>
              <a:t/>
            </a:r>
            <a:br>
              <a:rPr dirty="0"/>
            </a:br>
            <a:r>
              <a:rPr lang="zh-CN" altLang="en-US" sz="1502" kern="0" dirty="0" smtClean="0">
                <a:solidFill>
                  <a:srgbClr val="000000"/>
                </a:solidFill>
                <a:latin typeface="Times New Roman" pitchFamily="65" charset="-122"/>
                <a:ea typeface="宋体" pitchFamily="65" charset="-122"/>
              </a:rPr>
              <a:t>系古今中外事例、社会热点来议论,也可结合自己的实际生活来记叙。关键是要表现考生积极</a:t>
            </a:r>
            <a:r>
              <a:rPr dirty="0"/>
              <a:t/>
            </a:r>
            <a:br>
              <a:rPr dirty="0"/>
            </a:br>
            <a:r>
              <a:rPr lang="zh-CN" altLang="en-US" sz="1502" kern="0" dirty="0" smtClean="0">
                <a:solidFill>
                  <a:srgbClr val="000000"/>
                </a:solidFill>
                <a:latin typeface="Times New Roman" pitchFamily="65" charset="-122"/>
                <a:ea typeface="宋体" pitchFamily="65" charset="-122"/>
              </a:rPr>
              <a:t>的人生观、价值观以及很好的思辨能力和写作水平。</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珠联璧合,熠熠生辉</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四川一考生</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聪明是珍珠,晶莹闪耀;老实是珠串,厚实绵长。唯有把珍珠穿成串,才更熠熠生辉,也唯有在老实</a:t>
            </a:r>
            <a:r>
              <a:t/>
            </a:r>
            <a:br/>
            <a:r>
              <a:rPr lang="zh-CN" altLang="en-US" sz="1502" kern="0" dirty="0" smtClean="0">
                <a:solidFill>
                  <a:srgbClr val="000000"/>
                </a:solidFill>
                <a:latin typeface="Times New Roman" pitchFamily="65" charset="-122"/>
                <a:ea typeface="宋体" pitchFamily="65" charset="-122"/>
              </a:rPr>
              <a:t>的穿引下,聪明才更加灿烂。</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聪明如猎豹,动物世界里我们常看见猎豹用它独有的极限速度追捕猎物。它们总是认准一个目</a:t>
            </a:r>
            <a:r>
              <a:t/>
            </a:r>
            <a:br/>
            <a:r>
              <a:rPr lang="zh-CN" altLang="en-US" sz="1502" kern="0" dirty="0" smtClean="0">
                <a:solidFill>
                  <a:srgbClr val="000000"/>
                </a:solidFill>
                <a:latin typeface="Times New Roman" pitchFamily="65" charset="-122"/>
                <a:ea typeface="宋体" pitchFamily="65" charset="-122"/>
              </a:rPr>
              <a:t>标全力追捕,若不断更换狩猎目标,只会耗尽体力,两手空空。作为闻名遐迩的草原猎人,猎豹不</a:t>
            </a:r>
            <a:r>
              <a:t/>
            </a:r>
            <a:br/>
            <a:r>
              <a:rPr lang="zh-CN" altLang="en-US" sz="1502" kern="0" dirty="0" smtClean="0">
                <a:solidFill>
                  <a:srgbClr val="000000"/>
                </a:solidFill>
                <a:latin typeface="Times New Roman" pitchFamily="65" charset="-122"/>
                <a:ea typeface="宋体" pitchFamily="65" charset="-122"/>
              </a:rPr>
              <a:t>善于长跑,可爆发力是陆地第一,所以其狩猎方式,使它处在不败之地。这就是老实的聪明。</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忠厚的老实人,不能仅凭一股韧劲儿而立足于天下;会耍手段的聪明人也不能走得远。两者相辅</a:t>
            </a:r>
            <a:r>
              <a:t/>
            </a:r>
            <a:br/>
            <a:r>
              <a:rPr lang="zh-CN" altLang="en-US" sz="1502" kern="0" dirty="0" smtClean="0">
                <a:solidFill>
                  <a:srgbClr val="000000"/>
                </a:solidFill>
                <a:latin typeface="Times New Roman" pitchFamily="65" charset="-122"/>
                <a:ea typeface="宋体" pitchFamily="65" charset="-122"/>
              </a:rPr>
              <a:t>相成,才能把蚕丝织成华丽绸缎。</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“蚓无爪牙之利,筋骨之强,上食埃土,下饮黄泉,用心一也。”蚯蚓没有锋利的爪牙和强健的筋</a:t>
            </a:r>
            <a:r>
              <a:t/>
            </a:r>
            <a:br/>
            <a:r>
              <a:rPr lang="zh-CN" altLang="en-US" sz="1502" kern="0" dirty="0" smtClean="0">
                <a:solidFill>
                  <a:srgbClr val="000000"/>
                </a:solidFill>
                <a:latin typeface="Times New Roman" pitchFamily="65" charset="-122"/>
                <a:ea typeface="宋体" pitchFamily="65" charset="-122"/>
              </a:rPr>
              <a:t>骨,却能钻入三尺厚土。由此可见,老实的人往往最接近成功,老实也是一种聪明。</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马云知“老实”汗水的甘甜,亦能聪慧地把握时机,铸造电商的辉煌;俞敏洪凭老实勇敢探索,亦</a:t>
            </a:r>
            <a:r>
              <a:t/>
            </a:r>
            <a:br/>
            <a:r>
              <a:rPr lang="zh-CN" altLang="en-US" sz="1502" kern="0" dirty="0" smtClean="0">
                <a:solidFill>
                  <a:srgbClr val="000000"/>
                </a:solidFill>
                <a:latin typeface="Times New Roman" pitchFamily="65" charset="-122"/>
                <a:ea typeface="宋体" pitchFamily="65" charset="-122"/>
              </a:rPr>
              <a:t>能借助聪慧抓住机遇,书写新东方的传奇;褚时健靠“老实”不停攀登,靠着聪慧进取与挑战,使</a:t>
            </a:r>
            <a:r>
              <a:t/>
            </a:r>
            <a:br/>
            <a:r>
              <a:rPr lang="zh-CN" altLang="en-US" sz="1502" kern="0" dirty="0" smtClean="0">
                <a:solidFill>
                  <a:srgbClr val="000000"/>
                </a:solidFill>
                <a:latin typeface="Times New Roman" pitchFamily="65" charset="-122"/>
                <a:ea typeface="宋体" pitchFamily="65" charset="-122"/>
              </a:rPr>
              <a:t>得“褚橙”香满神州。</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可太老实就成了愚蠢,太聪明就成了狭隘。唯有串起两者,珠联璧合,方能让人生熠熠生辉。</a:t>
            </a:r>
            <a:endParaRPr lang="zh-CN" altLang="en-US"/>
          </a:p>
        </p:txBody>
      </p:sp>
    </p:spTree>
    <p:custDataLst>
      <p:custData r:id="rId1"/>
    </p:custData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契诃夫笔下的别里科夫,太老实地钻进自己精心编制的笼子里,一生都惊恐不安,埋葬了自己。</a:t>
            </a:r>
            <a:r>
              <a:t/>
            </a:r>
            <a:br/>
            <a:r>
              <a:rPr lang="zh-CN" altLang="en-US" sz="1502" kern="0" dirty="0" smtClean="0">
                <a:solidFill>
                  <a:srgbClr val="000000"/>
                </a:solidFill>
                <a:latin typeface="Times New Roman" pitchFamily="65" charset="-122"/>
                <a:ea typeface="宋体" pitchFamily="65" charset="-122"/>
              </a:rPr>
              <a:t>韩国“岁月”号永远沉入大海后,聪明人船长趁着夜色逃跑,多么聪慧,之后却锒铛入狱,何其可</a:t>
            </a:r>
            <a:r>
              <a:t/>
            </a:r>
            <a:br/>
            <a:r>
              <a:rPr lang="zh-CN" altLang="en-US" sz="1502" kern="0" dirty="0" smtClean="0">
                <a:solidFill>
                  <a:srgbClr val="000000"/>
                </a:solidFill>
                <a:latin typeface="Times New Roman" pitchFamily="65" charset="-122"/>
                <a:ea typeface="宋体" pitchFamily="65" charset="-122"/>
              </a:rPr>
              <a:t>悲。</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机关算尽太聪明,反误了卿卿性命。我们为那些不知变通、不知制衡的人遗憾不已,亦为那些在</a:t>
            </a:r>
            <a:r>
              <a:t/>
            </a:r>
            <a:br/>
            <a:r>
              <a:rPr lang="zh-CN" altLang="en-US" sz="1502" kern="0" dirty="0" smtClean="0">
                <a:solidFill>
                  <a:srgbClr val="000000"/>
                </a:solidFill>
                <a:latin typeface="Times New Roman" pitchFamily="65" charset="-122"/>
                <a:ea typeface="宋体" pitchFamily="65" charset="-122"/>
              </a:rPr>
              <a:t>历史长河中老实与聪明并持的人鼓掌。</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古今中外,隐逸于故人庄的孟浩然,漫步于清泉边的王维,徘徊于瓦尔登湖畔的梭罗,穿梭于向日</a:t>
            </a:r>
            <a:r>
              <a:t/>
            </a:r>
            <a:br/>
            <a:r>
              <a:rPr lang="zh-CN" altLang="en-US" sz="1502" kern="0" dirty="0" smtClean="0">
                <a:solidFill>
                  <a:srgbClr val="000000"/>
                </a:solidFill>
                <a:latin typeface="Times New Roman" pitchFamily="65" charset="-122"/>
                <a:ea typeface="宋体" pitchFamily="65" charset="-122"/>
              </a:rPr>
              <a:t>葵地的梵·高,无不老实地面对压迫他们的窘境,用聪明拽稳了那根风筝线,也拽住了人生。</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在现实生活中,食品安全堪忧;我们避开街上摔倒的老人,只顾逃走</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人们的确聪慧,却将自己</a:t>
            </a:r>
            <a:r>
              <a:t/>
            </a:r>
            <a:br/>
            <a:r>
              <a:rPr lang="zh-CN" altLang="en-US" sz="1502" kern="0" dirty="0" smtClean="0">
                <a:solidFill>
                  <a:srgbClr val="000000"/>
                </a:solidFill>
                <a:latin typeface="Times New Roman" pitchFamily="65" charset="-122"/>
                <a:ea typeface="宋体" pitchFamily="65" charset="-122"/>
              </a:rPr>
              <a:t>的良心、自己的灵魂摒弃,华夏民族世代忠实的那颗心已不复存在,令人痛惜,令人扼腕,一个民</a:t>
            </a:r>
            <a:r>
              <a:t/>
            </a:r>
            <a:br/>
            <a:r>
              <a:rPr lang="zh-CN" altLang="en-US" sz="1502" kern="0" dirty="0" smtClean="0">
                <a:solidFill>
                  <a:srgbClr val="000000"/>
                </a:solidFill>
                <a:latin typeface="Times New Roman" pitchFamily="65" charset="-122"/>
                <a:ea typeface="宋体" pitchFamily="65" charset="-122"/>
              </a:rPr>
              <a:t>族的兴衰实在与心的忠实有着千丝万缕的联系。</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正如泰戈尔所言,寂静在喧嚣里低头不语,沉默在黑夜里与目光结交,于是,我们看错了世界,却说</a:t>
            </a:r>
            <a:r>
              <a:t/>
            </a:r>
            <a:br/>
            <a:r>
              <a:rPr lang="zh-CN" altLang="en-US" sz="1502" kern="0" dirty="0" smtClean="0">
                <a:solidFill>
                  <a:srgbClr val="000000"/>
                </a:solidFill>
                <a:latin typeface="Times New Roman" pitchFamily="65" charset="-122"/>
                <a:ea typeface="宋体" pitchFamily="65" charset="-122"/>
              </a:rPr>
              <a:t>世界欺骗了我们。唯有以聪明为珠,老实为线,聪明做事,老实做人,生命之珠才不会暗淡,珠联璧</a:t>
            </a:r>
            <a:r>
              <a:t/>
            </a:r>
            <a:br/>
            <a:r>
              <a:rPr lang="zh-CN" altLang="en-US" sz="1502" kern="0" dirty="0" smtClean="0">
                <a:solidFill>
                  <a:srgbClr val="000000"/>
                </a:solidFill>
                <a:latin typeface="Times New Roman" pitchFamily="65" charset="-122"/>
                <a:ea typeface="宋体" pitchFamily="65" charset="-122"/>
              </a:rPr>
              <a:t>合,人生才会更加灿烂。</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作者首先对材料进行了精准的概括和总结,对比鲜明,思辨性强。在素材的运用上,正面</a:t>
            </a:r>
            <a:r>
              <a:t/>
            </a:r>
            <a:br/>
            <a:r>
              <a:rPr lang="zh-CN" altLang="en-US" sz="1502" kern="0" dirty="0" smtClean="0">
                <a:solidFill>
                  <a:srgbClr val="000000"/>
                </a:solidFill>
                <a:latin typeface="Times New Roman" pitchFamily="65" charset="-122"/>
                <a:ea typeface="宋体" pitchFamily="65" charset="-122"/>
              </a:rPr>
              <a:t>素材与反面素材交错使用,逻辑性强,最后又以正面素材总结,层层推进,将“老实”与“聪明”</a:t>
            </a:r>
            <a:endParaRPr lang="zh-CN" altLang="en-US"/>
          </a:p>
        </p:txBody>
      </p:sp>
    </p:spTree>
    <p:custDataLst>
      <p:custData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浅碧深红,我呈现我的鹅黄素雅。山峰耸入云霄,自有其高峻;小草铺成草原,自有其柔顺。在天</a:t>
            </a:r>
            <a:r>
              <a:t/>
            </a:r>
            <a:br/>
            <a:r>
              <a:rPr lang="zh-CN" altLang="en-US" sz="1502" kern="0" dirty="0" smtClean="0">
                <a:solidFill>
                  <a:srgbClr val="000000"/>
                </a:solidFill>
                <a:latin typeface="Times New Roman" pitchFamily="65" charset="-122"/>
                <a:ea typeface="宋体" pitchFamily="65" charset="-122"/>
              </a:rPr>
              <a:t>空划出优美弧线的,是雄鹰;在水底悠闲摆尾的,是鱼儿;在沙漠中走出苍凉风景的,是骆驼。虎牢</a:t>
            </a:r>
            <a:r>
              <a:t/>
            </a:r>
            <a:br/>
            <a:r>
              <a:rPr lang="zh-CN" altLang="en-US" sz="1502" kern="0" dirty="0" smtClean="0">
                <a:solidFill>
                  <a:srgbClr val="000000"/>
                </a:solidFill>
                <a:latin typeface="Times New Roman" pitchFamily="65" charset="-122"/>
                <a:ea typeface="宋体" pitchFamily="65" charset="-122"/>
              </a:rPr>
              <a:t>关刀光剑影,吕布有战三英之勇;西城上焚香操琴,孔明有退司马之智。树上没有完全相同的两</a:t>
            </a:r>
            <a:r>
              <a:t/>
            </a:r>
            <a:br/>
            <a:r>
              <a:rPr lang="zh-CN" altLang="en-US" sz="1502" kern="0" dirty="0" smtClean="0">
                <a:solidFill>
                  <a:srgbClr val="000000"/>
                </a:solidFill>
                <a:latin typeface="Times New Roman" pitchFamily="65" charset="-122"/>
                <a:ea typeface="宋体" pitchFamily="65" charset="-122"/>
              </a:rPr>
              <a:t>片叶子,世上没有完全相同的两个人。我就是我,古往今来独一无二的我。相信自己是独特的存</a:t>
            </a:r>
            <a:r>
              <a:t/>
            </a:r>
            <a:br/>
            <a:r>
              <a:rPr lang="zh-CN" altLang="en-US" sz="1502" kern="0" dirty="0" smtClean="0">
                <a:solidFill>
                  <a:srgbClr val="000000"/>
                </a:solidFill>
                <a:latin typeface="Times New Roman" pitchFamily="65" charset="-122"/>
                <a:ea typeface="宋体" pitchFamily="65" charset="-122"/>
              </a:rPr>
              <a:t>在,是自信,是智慧。</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自信是一种勇气。自信的人不是相信自己优于别人,而是敢于正视自己的不足。正如鲁迅先生</a:t>
            </a:r>
            <a:r>
              <a:t/>
            </a:r>
            <a:br/>
            <a:r>
              <a:rPr lang="zh-CN" altLang="en-US" sz="1502" kern="0" dirty="0" smtClean="0">
                <a:solidFill>
                  <a:srgbClr val="000000"/>
                </a:solidFill>
                <a:latin typeface="Times New Roman" pitchFamily="65" charset="-122"/>
                <a:ea typeface="宋体" pitchFamily="65" charset="-122"/>
              </a:rPr>
              <a:t>所言:“必须敢于正视,这才可望敢想,敢说,敢作,敢当。”我是梅,但逊雪之洁白;我是雪,却输梅</a:t>
            </a:r>
            <a:r>
              <a:t/>
            </a:r>
            <a:br/>
            <a:r>
              <a:rPr lang="zh-CN" altLang="en-US" sz="1502" kern="0" dirty="0" smtClean="0">
                <a:solidFill>
                  <a:srgbClr val="000000"/>
                </a:solidFill>
                <a:latin typeface="Times New Roman" pitchFamily="65" charset="-122"/>
                <a:ea typeface="宋体" pitchFamily="65" charset="-122"/>
              </a:rPr>
              <a:t>之幽香。我是刘邦,但运筹帷幄之中,决胜千里之外,我不如张良;镇守国家,安抚百姓,不断供给军</a:t>
            </a:r>
            <a:r>
              <a:t/>
            </a:r>
            <a:br/>
            <a:r>
              <a:rPr lang="zh-CN" altLang="en-US" sz="1502" kern="0" dirty="0" smtClean="0">
                <a:solidFill>
                  <a:srgbClr val="000000"/>
                </a:solidFill>
                <a:latin typeface="Times New Roman" pitchFamily="65" charset="-122"/>
                <a:ea typeface="宋体" pitchFamily="65" charset="-122"/>
              </a:rPr>
              <a:t>粮,我不如萧何;率百万之众,战必胜,攻必取,我不如韩信。真的猛士,敢于直面惨淡的人生,敢于</a:t>
            </a:r>
            <a:r>
              <a:t/>
            </a:r>
            <a:br/>
            <a:r>
              <a:rPr lang="zh-CN" altLang="en-US" sz="1502" kern="0" dirty="0" smtClean="0">
                <a:solidFill>
                  <a:srgbClr val="000000"/>
                </a:solidFill>
                <a:latin typeface="Times New Roman" pitchFamily="65" charset="-122"/>
                <a:ea typeface="宋体" pitchFamily="65" charset="-122"/>
              </a:rPr>
              <a:t>袒露自己的不足,承认自己有所不能,这是自信,是勇气。</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自信是一种豪气。自信的人不是相信自己优于别人,而是相信自己能在时代中成为优秀的自</a:t>
            </a:r>
            <a:r>
              <a:t/>
            </a:r>
            <a:br/>
            <a:r>
              <a:rPr lang="zh-CN" altLang="en-US" sz="1502" kern="0" dirty="0" smtClean="0">
                <a:solidFill>
                  <a:srgbClr val="000000"/>
                </a:solidFill>
                <a:latin typeface="Times New Roman" pitchFamily="65" charset="-122"/>
                <a:ea typeface="宋体" pitchFamily="65" charset="-122"/>
              </a:rPr>
              <a:t>己。“天生我材必有用,千金散尽还复来”,他把豪气融入诗篇,赢得万古诗仙的美誉。“自信</a:t>
            </a:r>
            <a:r>
              <a:t/>
            </a:r>
            <a:br/>
            <a:r>
              <a:rPr lang="zh-CN" altLang="en-US" sz="1502" kern="0" dirty="0" smtClean="0">
                <a:solidFill>
                  <a:srgbClr val="000000"/>
                </a:solidFill>
                <a:latin typeface="Times New Roman" pitchFamily="65" charset="-122"/>
                <a:ea typeface="宋体" pitchFamily="65" charset="-122"/>
              </a:rPr>
              <a:t>人生二百年,会当水击三千里”,他中流击水,满怀信心,无限豪迈,成为中国救星,旷世伟人。</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“数风流人物,还看今朝。”如今,国人越来越豪气,中华民族越来越自信。2016年奥运会,决战</a:t>
            </a:r>
            <a:r>
              <a:t/>
            </a:r>
            <a:br/>
            <a:r>
              <a:rPr lang="zh-CN" altLang="en-US" sz="1502" kern="0" dirty="0" smtClean="0">
                <a:solidFill>
                  <a:srgbClr val="000000"/>
                </a:solidFill>
                <a:latin typeface="Times New Roman" pitchFamily="65" charset="-122"/>
                <a:ea typeface="宋体" pitchFamily="65" charset="-122"/>
              </a:rPr>
              <a:t>塞尔维亚,直面小组赛曾经击败我们的对手,女排在丢掉首局的情况下,从容应对,豪气冲天,最终</a:t>
            </a:r>
            <a:endParaRPr lang="zh-CN" altLang="en-US"/>
          </a:p>
        </p:txBody>
      </p:sp>
    </p:spTree>
    <p:custDataLst>
      <p:custData r:id="rId1"/>
    </p:custData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805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的辩证关系分析得全面而深刻。</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巧用比喻,生动形象。恰当的比喻的运用为文章增色不少,“聪明是珍珠”“老实是珠串”精当</a:t>
            </a:r>
            <a:r>
              <a:rPr dirty="0"/>
              <a:t/>
            </a:r>
            <a:br>
              <a:rPr dirty="0"/>
            </a:br>
            <a:r>
              <a:rPr lang="zh-CN" altLang="en-US" sz="1502" kern="0" dirty="0" smtClean="0">
                <a:solidFill>
                  <a:srgbClr val="000000"/>
                </a:solidFill>
                <a:latin typeface="Times New Roman" pitchFamily="65" charset="-122"/>
                <a:ea typeface="宋体" pitchFamily="65" charset="-122"/>
              </a:rPr>
              <a:t>地体现了两者的辩证关系,也体现了考生的思维能力。</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材料丰富,时代气息浓郁。素材跨度广,列举了古今中外的名人事迹,又以平凡人的事迹加以佐</a:t>
            </a:r>
            <a:r>
              <a:rPr dirty="0"/>
              <a:t/>
            </a:r>
            <a:br>
              <a:rPr dirty="0"/>
            </a:br>
            <a:r>
              <a:rPr lang="zh-CN" altLang="en-US" sz="1502" kern="0" dirty="0" smtClean="0">
                <a:solidFill>
                  <a:srgbClr val="000000"/>
                </a:solidFill>
                <a:latin typeface="Times New Roman" pitchFamily="65" charset="-122"/>
                <a:ea typeface="宋体" pitchFamily="65" charset="-122"/>
              </a:rPr>
              <a:t>证,从自然到社会,从课内到课外,最后引用泰戈尔的话结尾,深化了中心,充分展示了灵活运用材</a:t>
            </a:r>
            <a:r>
              <a:rPr dirty="0"/>
              <a:t/>
            </a:r>
            <a:br>
              <a:rPr dirty="0"/>
            </a:br>
            <a:r>
              <a:rPr lang="zh-CN" altLang="en-US" sz="1502" kern="0" dirty="0" smtClean="0">
                <a:solidFill>
                  <a:srgbClr val="000000"/>
                </a:solidFill>
                <a:latin typeface="Times New Roman" pitchFamily="65" charset="-122"/>
                <a:ea typeface="宋体" pitchFamily="65" charset="-122"/>
              </a:rPr>
              <a:t>料和处理素材的能力。</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00034" y="1486417"/>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1.</a:t>
            </a:r>
            <a:r>
              <a:rPr lang="zh-CN" altLang="en-US" sz="1502" kern="0" dirty="0" smtClean="0">
                <a:solidFill>
                  <a:srgbClr val="000000"/>
                </a:solidFill>
                <a:latin typeface="Times New Roman" pitchFamily="65" charset="-122"/>
                <a:ea typeface="宋体" pitchFamily="65" charset="-122"/>
              </a:rPr>
              <a:t>(2012课标全国,18)阅读下面的材料,根据要求写一篇不少于800字的文章。(60分)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船主请一位修船工给自己的小船刷油漆。修船工刷漆的时候,发现船底有个小洞,就顺手给补</a:t>
            </a:r>
            <a:r>
              <a:rPr dirty="0"/>
              <a:t/>
            </a:r>
            <a:br>
              <a:rPr dirty="0"/>
            </a:br>
            <a:r>
              <a:rPr lang="zh-CN" altLang="en-US" sz="1502" kern="0" dirty="0" smtClean="0">
                <a:solidFill>
                  <a:srgbClr val="000000"/>
                </a:solidFill>
                <a:latin typeface="Times New Roman" pitchFamily="65" charset="-122"/>
                <a:ea typeface="宋体" pitchFamily="65" charset="-122"/>
              </a:rPr>
              <a:t>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过了些日子,船主来到他家里道谢,送上一个大红包。</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修船工感到奇怪,说:“您已经给过工钱了。”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船主说:“对,那是刷油漆的钱,这是补洞的报酬。”</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修船工说:“哦,那只是顺手做的一件小事</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船主感激地说:“当得知孩子们划船去海上之后,我才想起船底有洞这事儿,绝望极了,觉得他们</a:t>
            </a:r>
            <a:r>
              <a:rPr dirty="0"/>
              <a:t/>
            </a:r>
            <a:br>
              <a:rPr dirty="0"/>
            </a:br>
            <a:r>
              <a:rPr lang="zh-CN" altLang="en-US" sz="1502" kern="0" dirty="0" smtClean="0">
                <a:solidFill>
                  <a:srgbClr val="000000"/>
                </a:solidFill>
                <a:latin typeface="Times New Roman" pitchFamily="65" charset="-122"/>
                <a:ea typeface="宋体" pitchFamily="65" charset="-122"/>
              </a:rPr>
              <a:t>肯定回不来了。等到他们平安归来,我才明白是您救了他们。”</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要求选好角度,确定立意,明确文体,自拟标题;不要脱离材料内容及含意的范围作文,不要套作,不</a:t>
            </a:r>
            <a:r>
              <a:rPr dirty="0"/>
              <a:t/>
            </a:r>
            <a:br>
              <a:rPr dirty="0"/>
            </a:br>
            <a:r>
              <a:rPr lang="zh-CN" altLang="en-US" sz="1502" kern="0" dirty="0" smtClean="0">
                <a:solidFill>
                  <a:srgbClr val="000000"/>
                </a:solidFill>
                <a:latin typeface="Times New Roman" pitchFamily="65" charset="-122"/>
                <a:ea typeface="宋体" pitchFamily="65" charset="-122"/>
              </a:rPr>
              <a:t>得抄袭。</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材料内容及其寓意极易让人想起“勿以善小而不为”之类的名言警句。可参考</a:t>
            </a:r>
            <a:r>
              <a:rPr dirty="0"/>
              <a:t/>
            </a:r>
            <a:br>
              <a:rPr dirty="0"/>
            </a:br>
            <a:r>
              <a:rPr lang="zh-CN" altLang="en-US" sz="1502" kern="0" dirty="0" smtClean="0">
                <a:solidFill>
                  <a:srgbClr val="000000"/>
                </a:solidFill>
                <a:latin typeface="Times New Roman" pitchFamily="65" charset="-122"/>
                <a:ea typeface="宋体" pitchFamily="65" charset="-122"/>
              </a:rPr>
              <a:t>的立意角度如下:①根据修船工立意,勿以善小而不为;②根据船主立意,要懂得感恩,感谢帮助自</a:t>
            </a:r>
            <a:r>
              <a:rPr dirty="0"/>
              <a:t/>
            </a:r>
            <a:br>
              <a:rPr dirty="0"/>
            </a:br>
            <a:r>
              <a:rPr lang="zh-CN" altLang="en-US" sz="1502" kern="0" dirty="0" smtClean="0">
                <a:solidFill>
                  <a:srgbClr val="000000"/>
                </a:solidFill>
                <a:latin typeface="Times New Roman" pitchFamily="65" charset="-122"/>
                <a:ea typeface="宋体" pitchFamily="65" charset="-122"/>
              </a:rPr>
              <a:t>己的人;③根据船主立意,要善于发现人生航船上的“小洞”并及时修补,以免酿成大祸;④根据</a:t>
            </a:r>
            <a:r>
              <a:rPr dirty="0"/>
              <a:t/>
            </a:r>
            <a:br>
              <a:rPr dirty="0"/>
            </a:br>
            <a:r>
              <a:rPr lang="zh-CN" altLang="en-US" sz="1502" kern="0" dirty="0" smtClean="0">
                <a:solidFill>
                  <a:srgbClr val="000000"/>
                </a:solidFill>
                <a:latin typeface="Times New Roman" pitchFamily="65" charset="-122"/>
                <a:ea typeface="宋体" pitchFamily="65" charset="-122"/>
              </a:rPr>
              <a:t>修船工“顺手”补洞的行为立意,应养成“顺手”做小事、“顺手”做好事的习惯。</a:t>
            </a:r>
            <a:endParaRPr lang="zh-CN" altLang="en-US" dirty="0"/>
          </a:p>
        </p:txBody>
      </p:sp>
      <p:sp>
        <p:nvSpPr>
          <p:cNvPr id="3" name="TextBox 2"/>
          <p:cNvSpPr txBox="1"/>
          <p:nvPr/>
        </p:nvSpPr>
        <p:spPr>
          <a:xfrm>
            <a:off x="3000364" y="1019895"/>
            <a:ext cx="2380780" cy="400110"/>
          </a:xfrm>
          <a:prstGeom prst="rect">
            <a:avLst/>
          </a:prstGeom>
          <a:noFill/>
          <a:ln w="9525">
            <a:noFill/>
          </a:ln>
        </p:spPr>
        <p:txBody>
          <a:bodyPr wrap="none">
            <a:spAutoFit/>
          </a:bodyPr>
          <a:lstStyle/>
          <a:p>
            <a:pPr algn="l"/>
            <a:r>
              <a:rPr lang="en-US" altLang="zh-CN" sz="2000" b="1" dirty="0" smtClean="0">
                <a:latin typeface="黑体" panose="02010609060101010101" pitchFamily="49" charset="-122"/>
                <a:ea typeface="黑体" panose="02010609060101010101" pitchFamily="49" charset="-122"/>
              </a:rPr>
              <a:t>C</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教师专用题组</a:t>
            </a:r>
            <a:endParaRPr sz="2000" b="1" dirty="0">
              <a:latin typeface="黑体" panose="02010609060101010101" pitchFamily="49" charset="-122"/>
              <a:ea typeface="黑体" panose="02010609060101010101" pitchFamily="49" charset="-122"/>
            </a:endParaRPr>
          </a:p>
        </p:txBody>
      </p:sp>
    </p:spTree>
    <p:custDataLst>
      <p:custData r:id="rId1"/>
    </p:custData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若写记叙文,应在叙事写人的基础上谈自己的人生感悟。若写议论文,应选择确凿、典型、新颖</a:t>
            </a:r>
            <a:r>
              <a:t/>
            </a:r>
            <a:br/>
            <a:r>
              <a:rPr lang="zh-CN" altLang="en-US" sz="1502" kern="0" dirty="0" smtClean="0">
                <a:solidFill>
                  <a:srgbClr val="000000"/>
                </a:solidFill>
                <a:latin typeface="Times New Roman" pitchFamily="65" charset="-122"/>
                <a:ea typeface="宋体" pitchFamily="65" charset="-122"/>
              </a:rPr>
              <a:t>的实例作为论据,以增强文章的现实意义,如陈贤妹“顺手”救起小悦悦,“最美妈妈”吴菊萍</a:t>
            </a:r>
            <a:r>
              <a:t/>
            </a:r>
            <a:br/>
            <a:r>
              <a:rPr lang="zh-CN" altLang="en-US" sz="1502" kern="0" dirty="0" smtClean="0">
                <a:solidFill>
                  <a:srgbClr val="000000"/>
                </a:solidFill>
                <a:latin typeface="Times New Roman" pitchFamily="65" charset="-122"/>
                <a:ea typeface="宋体" pitchFamily="65" charset="-122"/>
              </a:rPr>
              <a:t>“顺手”接住坠楼女童,“最美女教师”张丽莉“顺手”将学生推离危险地带,“最美司机”吴</a:t>
            </a:r>
            <a:r>
              <a:t/>
            </a:r>
            <a:br/>
            <a:r>
              <a:rPr lang="zh-CN" altLang="en-US" sz="1502" kern="0" dirty="0" smtClean="0">
                <a:solidFill>
                  <a:srgbClr val="000000"/>
                </a:solidFill>
                <a:latin typeface="Times New Roman" pitchFamily="65" charset="-122"/>
                <a:ea typeface="宋体" pitchFamily="65" charset="-122"/>
              </a:rPr>
              <a:t>斌“顺手”将车安全停靠,等等。</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没有人是一座孤岛</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有人笑说,门缝里看人——把人看扁了。而当今的社会却是门缝里看人——把人看远了。然而,</a:t>
            </a:r>
            <a:r>
              <a:t/>
            </a:r>
            <a:br/>
            <a:r>
              <a:rPr lang="zh-CN" altLang="en-US" sz="1502" kern="0" dirty="0" smtClean="0">
                <a:solidFill>
                  <a:srgbClr val="000000"/>
                </a:solidFill>
                <a:latin typeface="Times New Roman" pitchFamily="65" charset="-122"/>
                <a:ea typeface="宋体" pitchFamily="65" charset="-122"/>
              </a:rPr>
              <a:t>笑声背后的感慨,却不仅仅是逐渐淡漠的邻里关系,更是人心铸成的一道道铁门,将近在咫尺的</a:t>
            </a:r>
            <a:r>
              <a:t/>
            </a:r>
            <a:br/>
            <a:r>
              <a:rPr lang="zh-CN" altLang="en-US" sz="1502" kern="0" dirty="0" smtClean="0">
                <a:solidFill>
                  <a:srgbClr val="000000"/>
                </a:solidFill>
                <a:latin typeface="Times New Roman" pitchFamily="65" charset="-122"/>
                <a:ea typeface="宋体" pitchFamily="65" charset="-122"/>
              </a:rPr>
              <a:t>心,隔得远在天涯。隔出了事不关己高高挂起,隔出了所谓的安全感,也隔出了一个冰冷的世</a:t>
            </a:r>
            <a:r>
              <a:t/>
            </a:r>
            <a:br/>
            <a:r>
              <a:rPr lang="zh-CN" altLang="en-US" sz="1502" kern="0" dirty="0" smtClean="0">
                <a:solidFill>
                  <a:srgbClr val="000000"/>
                </a:solidFill>
                <a:latin typeface="Times New Roman" pitchFamily="65" charset="-122"/>
                <a:ea typeface="宋体" pitchFamily="65" charset="-122"/>
              </a:rPr>
              <a:t>界。</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然而,没有人是一座孤岛。社会中的你我总有着千丝万缕的联系,只要每个人都点燃心中善的火</a:t>
            </a:r>
            <a:r>
              <a:t/>
            </a:r>
            <a:br/>
            <a:r>
              <a:rPr lang="zh-CN" altLang="en-US" sz="1502" kern="0" dirty="0" smtClean="0">
                <a:solidFill>
                  <a:srgbClr val="000000"/>
                </a:solidFill>
                <a:latin typeface="Times New Roman" pitchFamily="65" charset="-122"/>
                <a:ea typeface="宋体" pitchFamily="65" charset="-122"/>
              </a:rPr>
              <a:t>焰,多做顺手的小事,奉献平常的爱心,便能温暖整个社会。</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顺手的小事不一定小,别人的事也不一定只属于别人。倘若修船工不愿顺手为船主的船补一个</a:t>
            </a:r>
            <a:r>
              <a:t/>
            </a:r>
            <a:br/>
            <a:r>
              <a:rPr lang="zh-CN" altLang="en-US" sz="1502" kern="0" dirty="0" smtClean="0">
                <a:solidFill>
                  <a:srgbClr val="000000"/>
                </a:solidFill>
                <a:latin typeface="Times New Roman" pitchFamily="65" charset="-122"/>
                <a:ea typeface="宋体" pitchFamily="65" charset="-122"/>
              </a:rPr>
              <a:t>洞,那如果划船的孩子中也有一个是自己的掌上明珠,他又怎能不因没有顺手做这件小事而后悔</a:t>
            </a:r>
            <a:r>
              <a:t/>
            </a:r>
            <a:br/>
            <a:r>
              <a:rPr lang="zh-CN" altLang="en-US" sz="1502" kern="0" dirty="0" smtClean="0">
                <a:solidFill>
                  <a:srgbClr val="000000"/>
                </a:solidFill>
                <a:latin typeface="Times New Roman" pitchFamily="65" charset="-122"/>
                <a:ea typeface="宋体" pitchFamily="65" charset="-122"/>
              </a:rPr>
              <a:t>莫及?</a:t>
            </a:r>
            <a:endParaRPr lang="zh-CN" altLang="en-US"/>
          </a:p>
        </p:txBody>
      </p:sp>
    </p:spTree>
    <p:custDataLst>
      <p:custData r:id="rId1"/>
    </p:custData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58472" cy="5483541"/>
            <a:chOff x="540000" y="1080000"/>
            <a:chExt cx="8158472" cy="548354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顺手的小事彰显的不只是一种向善的习惯,更是社会的良知,被“彭宇案”“许云鹤案”吓怕了</a:t>
              </a:r>
              <a:r>
                <a:t/>
              </a:r>
              <a:br/>
              <a:r>
                <a:rPr lang="zh-CN" altLang="en-US" sz="1502" kern="0" dirty="0" smtClean="0">
                  <a:solidFill>
                    <a:srgbClr val="000000"/>
                  </a:solidFill>
                  <a:latin typeface="Times New Roman" pitchFamily="65" charset="-122"/>
                  <a:ea typeface="宋体" pitchFamily="65" charset="-122"/>
                </a:rPr>
                <a:t>的18位路人,竟忍心看着可怜的小悦悦遭受两次车轮碾轧之苦却不敢顺手将她拉到一边。冰冷</a:t>
              </a:r>
              <a:r>
                <a:t/>
              </a:r>
              <a:br/>
              <a:r>
                <a:rPr lang="zh-CN" altLang="en-US" sz="1502" kern="0" dirty="0" smtClean="0">
                  <a:solidFill>
                    <a:srgbClr val="000000"/>
                  </a:solidFill>
                  <a:latin typeface="Times New Roman" pitchFamily="65" charset="-122"/>
                  <a:ea typeface="宋体" pitchFamily="65" charset="-122"/>
                </a:rPr>
                <a:t>的雨滴拍打的不仅是小悦悦倒下的那块土地,更是国人冷漠的心。所幸,还有人愿意伸手,还有</a:t>
              </a:r>
              <a:r>
                <a:t/>
              </a:r>
              <a:br/>
              <a:r>
                <a:rPr lang="zh-CN" altLang="en-US" sz="1502" kern="0" dirty="0" smtClean="0">
                  <a:solidFill>
                    <a:srgbClr val="000000"/>
                  </a:solidFill>
                  <a:latin typeface="Times New Roman" pitchFamily="65" charset="-122"/>
                  <a:ea typeface="宋体" pitchFamily="65" charset="-122"/>
                </a:rPr>
                <a:t>人愿意做这样的事。还好有善良的拾荒阿婆陈贤妹愿意拉小悦悦一把,她这一拉,不仅将小悦悦</a:t>
              </a:r>
              <a:r>
                <a:t/>
              </a:r>
              <a:br/>
              <a:r>
                <a:rPr lang="zh-CN" altLang="en-US" sz="1502" kern="0" dirty="0" smtClean="0">
                  <a:solidFill>
                    <a:srgbClr val="000000"/>
                  </a:solidFill>
                  <a:latin typeface="Times New Roman" pitchFamily="65" charset="-122"/>
                  <a:ea typeface="宋体" pitchFamily="65" charset="-122"/>
                </a:rPr>
                <a:t>拉出死亡,更是将我们这些旁观者拉出道德滑坡的冷漠世界。</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一个拾荒者,有的却是超出众人的至善至美。她的善,不是惊天动地的英雄壮举,却足以使冷漠</a:t>
              </a:r>
              <a:r>
                <a:t/>
              </a:r>
              <a:br/>
              <a:r>
                <a:rPr lang="zh-CN" altLang="en-US" sz="1502" kern="0" dirty="0" smtClean="0">
                  <a:solidFill>
                    <a:srgbClr val="000000"/>
                  </a:solidFill>
                  <a:latin typeface="Times New Roman" pitchFamily="65" charset="-122"/>
                  <a:ea typeface="宋体" pitchFamily="65" charset="-122"/>
                </a:rPr>
                <a:t>的灵魂为之震颤;她的美,不是沉鱼落雁闭月羞花,却足以让每个人为她的魅力所折服。但你要</a:t>
              </a:r>
              <a:r>
                <a:t/>
              </a:r>
              <a:br/>
              <a:r>
                <a:rPr lang="zh-CN" altLang="en-US" sz="1502" kern="0" dirty="0" smtClean="0">
                  <a:solidFill>
                    <a:srgbClr val="000000"/>
                  </a:solidFill>
                  <a:latin typeface="Times New Roman" pitchFamily="65" charset="-122"/>
                  <a:ea typeface="宋体" pitchFamily="65" charset="-122"/>
                </a:rPr>
                <a:t>知道,这种魅力并不是你力所不能及,只要我们愿意将顺手的小事用心做好,将平常的爱心播撒</a:t>
              </a:r>
              <a:r>
                <a:t/>
              </a:r>
              <a:br/>
              <a:r>
                <a:rPr lang="zh-CN" altLang="en-US" sz="1502" kern="0" dirty="0" smtClean="0">
                  <a:solidFill>
                    <a:srgbClr val="000000"/>
                  </a:solidFill>
                  <a:latin typeface="Times New Roman" pitchFamily="65" charset="-122"/>
                  <a:ea typeface="宋体" pitchFamily="65" charset="-122"/>
                </a:rPr>
                <a:t>在身边,我们的世界将不再是孤岛一样的荒凉暗淡。</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也许,平常的爱心只是苏州撑伞女的一把伞,却可以撑起爱,撑起阳光,撑起人与人之间的桥梁;也</a:t>
              </a:r>
              <a:r>
                <a:t/>
              </a:r>
              <a:br/>
              <a:r>
                <a:rPr lang="zh-CN" altLang="en-US" sz="1502" kern="0" dirty="0" smtClean="0">
                  <a:solidFill>
                    <a:srgbClr val="000000"/>
                  </a:solidFill>
                  <a:latin typeface="Times New Roman" pitchFamily="65" charset="-122"/>
                  <a:ea typeface="宋体" pitchFamily="65" charset="-122"/>
                </a:rPr>
                <a:t>许,平常的爱心只是那位白衣少女的一次人工呼吸,却可以挽救一个生命,挽救道德,挽救人与人</a:t>
              </a:r>
              <a:r>
                <a:t/>
              </a:r>
              <a:br/>
              <a:r>
                <a:rPr lang="zh-CN" altLang="en-US" sz="1502" kern="0" dirty="0" smtClean="0">
                  <a:solidFill>
                    <a:srgbClr val="000000"/>
                  </a:solidFill>
                  <a:latin typeface="Times New Roman" pitchFamily="65" charset="-122"/>
                  <a:ea typeface="宋体" pitchFamily="65" charset="-122"/>
                </a:rPr>
                <a:t>之间的温情。</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没有人是一座孤岛,顺手的小事与平常的爱心便是善的桥梁。</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本文紧扣材料立意,从现实生活中淡漠的人际关系写起,联系材料并提出中心论点,之后</a:t>
              </a:r>
              <a:r>
                <a:t/>
              </a:r>
              <a:br/>
              <a:r>
                <a:rPr lang="zh-CN" altLang="en-US" sz="1502" kern="0" dirty="0" smtClean="0">
                  <a:solidFill>
                    <a:srgbClr val="000000"/>
                  </a:solidFill>
                  <a:latin typeface="Times New Roman" pitchFamily="65" charset="-122"/>
                  <a:ea typeface="宋体" pitchFamily="65" charset="-122"/>
                </a:rPr>
                <a:t>用确凿、典型、新颖的实例展开论述,正反对比,详略适宜,增强了论证效果。善用修辞,语言生</a:t>
              </a:r>
              <a:endParaRPr lang="zh-CN" altLang="en-US"/>
            </a:p>
          </p:txBody>
        </p:sp>
        <p:sp>
          <p:nvSpPr>
            <p:cNvPr id="3" name="TextBox 2"/>
            <p:cNvSpPr txBox="1"/>
            <p:nvPr/>
          </p:nvSpPr>
          <p:spPr>
            <a:xfrm>
              <a:off x="571472" y="6216779"/>
              <a:ext cx="8127000" cy="3467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动,说理形象,也是本文的一大亮点。</a:t>
              </a:r>
              <a:endParaRPr lang="zh-CN" altLang="en-US" dirty="0"/>
            </a:p>
          </p:txBody>
        </p:sp>
      </p:grpSp>
    </p:spTree>
    <p:custDataLst>
      <p:custData r:id="rId1"/>
    </p:custData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2.</a:t>
            </a:r>
            <a:r>
              <a:rPr lang="zh-CN" altLang="en-US" sz="1502" kern="0" dirty="0" smtClean="0">
                <a:solidFill>
                  <a:srgbClr val="000000"/>
                </a:solidFill>
                <a:latin typeface="Times New Roman" pitchFamily="65" charset="-122"/>
                <a:ea typeface="宋体" pitchFamily="65" charset="-122"/>
              </a:rPr>
              <a:t>(2011课标全国,18)阅读下面的材料,根据要求写一篇不少于800字的文章。(60分)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美国全球语言研究所最近公布了21世纪全球十大新闻,中国作为经济和政治大国的崛起排在第</a:t>
            </a:r>
            <a:r>
              <a:rPr dirty="0"/>
              <a:t/>
            </a:r>
            <a:br>
              <a:rPr dirty="0"/>
            </a:br>
            <a:r>
              <a:rPr lang="zh-CN" altLang="en-US" sz="1502" kern="0" dirty="0" smtClean="0">
                <a:solidFill>
                  <a:srgbClr val="000000"/>
                </a:solidFill>
                <a:latin typeface="Times New Roman" pitchFamily="65" charset="-122"/>
                <a:ea typeface="宋体" pitchFamily="65" charset="-122"/>
              </a:rPr>
              <a:t>一位,是新世纪的最大新闻。该所跟踪全球75万家主要纸媒体、电子媒体和互联网进行调查,结</a:t>
            </a:r>
            <a:r>
              <a:rPr dirty="0"/>
              <a:t/>
            </a:r>
            <a:br>
              <a:rPr dirty="0"/>
            </a:br>
            <a:r>
              <a:rPr lang="zh-CN" altLang="en-US" sz="1502" kern="0" dirty="0" smtClean="0">
                <a:solidFill>
                  <a:srgbClr val="000000"/>
                </a:solidFill>
                <a:latin typeface="Times New Roman" pitchFamily="65" charset="-122"/>
                <a:ea typeface="宋体" pitchFamily="65" charset="-122"/>
              </a:rPr>
              <a:t>果显示,有关中国崛起的新闻已经播发了3亿次。</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对于中国的巨大变化,其中最值得展示的突出变化又是什么呢?据《中国青年报》和新浪网对</a:t>
            </a:r>
            <a:r>
              <a:rPr dirty="0"/>
              <a:t/>
            </a:r>
            <a:br>
              <a:rPr dirty="0"/>
            </a:br>
            <a:r>
              <a:rPr lang="zh-CN" altLang="en-US" sz="1502" kern="0" dirty="0" smtClean="0">
                <a:solidFill>
                  <a:srgbClr val="000000"/>
                </a:solidFill>
                <a:latin typeface="Times New Roman" pitchFamily="65" charset="-122"/>
                <a:ea typeface="宋体" pitchFamily="65" charset="-122"/>
              </a:rPr>
              <a:t>中国公众的调查,得票率依次是“经济成就”“国际影响”“民生改善”“科技水平”“城市</a:t>
            </a:r>
            <a:r>
              <a:rPr dirty="0"/>
              <a:t/>
            </a:r>
            <a:br>
              <a:rPr dirty="0"/>
            </a:br>
            <a:r>
              <a:rPr lang="zh-CN" altLang="en-US" sz="1502" kern="0" dirty="0" smtClean="0">
                <a:solidFill>
                  <a:srgbClr val="000000"/>
                </a:solidFill>
                <a:latin typeface="Times New Roman" pitchFamily="65" charset="-122"/>
                <a:ea typeface="宋体" pitchFamily="65" charset="-122"/>
              </a:rPr>
              <a:t>化进程”“开放程度”。</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对于中国的这些变化,你有什么所见所闻所思所感?要求选好角度,确定立意,明确文体,自拟标</a:t>
            </a:r>
            <a:r>
              <a:rPr dirty="0"/>
              <a:t/>
            </a:r>
            <a:br>
              <a:rPr dirty="0"/>
            </a:br>
            <a:r>
              <a:rPr lang="zh-CN" altLang="en-US" sz="1502" kern="0" dirty="0" smtClean="0">
                <a:solidFill>
                  <a:srgbClr val="000000"/>
                </a:solidFill>
                <a:latin typeface="Times New Roman" pitchFamily="65" charset="-122"/>
                <a:ea typeface="宋体" pitchFamily="65" charset="-122"/>
              </a:rPr>
              <a:t>题;不要脱离材料内容及含意的范围作文,不要套作,不得抄袭。</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材料的核心内容是关于中国崛起、中国变化的:一是美国全球语言研究所发布的</a:t>
            </a:r>
            <a:r>
              <a:rPr dirty="0"/>
              <a:t/>
            </a:r>
            <a:br>
              <a:rPr dirty="0"/>
            </a:br>
            <a:r>
              <a:rPr lang="zh-CN" altLang="en-US" sz="1502" kern="0" dirty="0" smtClean="0">
                <a:solidFill>
                  <a:srgbClr val="000000"/>
                </a:solidFill>
                <a:latin typeface="Times New Roman" pitchFamily="65" charset="-122"/>
                <a:ea typeface="宋体" pitchFamily="65" charset="-122"/>
              </a:rPr>
              <a:t>对中国的看法,一是《中国青年报》和新浪网公布的中国公众对最值得展示的中国突出变化的</a:t>
            </a:r>
            <a:r>
              <a:rPr dirty="0"/>
              <a:t/>
            </a:r>
            <a:br>
              <a:rPr dirty="0"/>
            </a:br>
            <a:r>
              <a:rPr lang="zh-CN" altLang="en-US" sz="1502" kern="0" dirty="0" smtClean="0">
                <a:solidFill>
                  <a:srgbClr val="000000"/>
                </a:solidFill>
                <a:latin typeface="Times New Roman" pitchFamily="65" charset="-122"/>
                <a:ea typeface="宋体" pitchFamily="65" charset="-122"/>
              </a:rPr>
              <a:t>调查结果。“对于中国的这些变化,你有什么所见所闻所思所感”这个要求,给我们提示了写作</a:t>
            </a:r>
            <a:r>
              <a:rPr dirty="0"/>
              <a:t/>
            </a:r>
            <a:br>
              <a:rPr dirty="0"/>
            </a:br>
            <a:r>
              <a:rPr lang="zh-CN" altLang="en-US" sz="1502" kern="0" dirty="0" smtClean="0">
                <a:solidFill>
                  <a:srgbClr val="000000"/>
                </a:solidFill>
                <a:latin typeface="Times New Roman" pitchFamily="65" charset="-122"/>
                <a:ea typeface="宋体" pitchFamily="65" charset="-122"/>
              </a:rPr>
              <a:t>的角度:可以写你的所见所闻,来进一步证明中国的巨大变化,由衷表达对伟大的祖国、伟大的</a:t>
            </a:r>
            <a:r>
              <a:rPr dirty="0"/>
              <a:t/>
            </a:r>
            <a:br>
              <a:rPr dirty="0"/>
            </a:br>
            <a:r>
              <a:rPr lang="zh-CN" altLang="en-US" sz="1502" kern="0" dirty="0" smtClean="0">
                <a:solidFill>
                  <a:srgbClr val="000000"/>
                </a:solidFill>
                <a:latin typeface="Times New Roman" pitchFamily="65" charset="-122"/>
                <a:ea typeface="宋体" pitchFamily="65" charset="-122"/>
              </a:rPr>
              <a:t>中国共产党的热爱赞美,以及作为一个中国人的骄傲之情;也可以写你的所思所感,总结中国取</a:t>
            </a:r>
            <a:r>
              <a:rPr dirty="0"/>
              <a:t/>
            </a:r>
            <a:br>
              <a:rPr dirty="0"/>
            </a:br>
            <a:r>
              <a:rPr lang="zh-CN" altLang="en-US" sz="1502" kern="0" dirty="0" smtClean="0">
                <a:solidFill>
                  <a:srgbClr val="000000"/>
                </a:solidFill>
                <a:latin typeface="Times New Roman" pitchFamily="65" charset="-122"/>
                <a:ea typeface="宋体" pitchFamily="65" charset="-122"/>
              </a:rPr>
              <a:t>得巨大变化的成功经验及努力方向等。写作时要善于化大为小,写出真情实感,避免空话套话。</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变　迁</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爷爷上学时,徒步走几里路才能够到达学校;爸爸上学时,有了辆二八自行车,让他能轻松到达学</a:t>
            </a:r>
            <a:r>
              <a:t/>
            </a:r>
            <a:br/>
            <a:r>
              <a:rPr lang="zh-CN" altLang="en-US" sz="1502" kern="0" dirty="0" smtClean="0">
                <a:solidFill>
                  <a:srgbClr val="000000"/>
                </a:solidFill>
                <a:latin typeface="Times New Roman" pitchFamily="65" charset="-122"/>
                <a:ea typeface="宋体" pitchFamily="65" charset="-122"/>
              </a:rPr>
              <a:t>校;到我上学时,汽车把我快捷地送到学校。这一幕幕的变迁,正是中国所走过的路程。</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1949年10月1日是中国人民不能忘记的日子,新中国成立使多少资本主义国家大为吃惊。许多</a:t>
            </a:r>
            <a:r>
              <a:t/>
            </a:r>
            <a:br/>
            <a:r>
              <a:rPr lang="zh-CN" altLang="en-US" sz="1502" kern="0" dirty="0" smtClean="0">
                <a:solidFill>
                  <a:srgbClr val="000000"/>
                </a:solidFill>
                <a:latin typeface="Times New Roman" pitchFamily="65" charset="-122"/>
                <a:ea typeface="宋体" pitchFamily="65" charset="-122"/>
              </a:rPr>
              <a:t>人断言占全世界人口四分之一的国家要繁荣的道路一定很长很长。但我们并没有被此断言所</a:t>
            </a:r>
            <a:r>
              <a:t/>
            </a:r>
            <a:br/>
            <a:r>
              <a:rPr lang="zh-CN" altLang="en-US" sz="1502" kern="0" dirty="0" smtClean="0">
                <a:solidFill>
                  <a:srgbClr val="000000"/>
                </a:solidFill>
                <a:latin typeface="Times New Roman" pitchFamily="65" charset="-122"/>
                <a:ea typeface="宋体" pitchFamily="65" charset="-122"/>
              </a:rPr>
              <a:t>干扰,我们披荆斩棘一路前行,仅用短短几十年的时间,就摆脱了贫困,向着全面小康的目标迈</a:t>
            </a:r>
            <a:r>
              <a:t/>
            </a:r>
            <a:br/>
            <a:r>
              <a:rPr lang="zh-CN" altLang="en-US" sz="1502" kern="0" dirty="0" smtClean="0">
                <a:solidFill>
                  <a:srgbClr val="000000"/>
                </a:solidFill>
                <a:latin typeface="Times New Roman" pitchFamily="65" charset="-122"/>
                <a:ea typeface="宋体" pitchFamily="65" charset="-122"/>
              </a:rPr>
              <a:t>进。从老的“三大件”到新的“三大件”,此等快速的变迁令多少人吃惊!</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1894年,日本此等弹丸小国侵略我们泱泱大国,我们输了,输得惨不忍睹。2011年3月,日本地震</a:t>
            </a:r>
            <a:r>
              <a:t/>
            </a:r>
            <a:br/>
            <a:r>
              <a:rPr lang="zh-CN" altLang="en-US" sz="1502" kern="0" dirty="0" smtClean="0">
                <a:solidFill>
                  <a:srgbClr val="000000"/>
                </a:solidFill>
                <a:latin typeface="Times New Roman" pitchFamily="65" charset="-122"/>
                <a:ea typeface="宋体" pitchFamily="65" charset="-122"/>
              </a:rPr>
              <a:t>了,在此紧急关头,我国采取一切手段使在日本的同胞回国。在机票价格被抬高到几十万后,我</a:t>
            </a:r>
            <a:r>
              <a:t/>
            </a:r>
            <a:br/>
            <a:r>
              <a:rPr lang="zh-CN" altLang="en-US" sz="1502" kern="0" dirty="0" smtClean="0">
                <a:solidFill>
                  <a:srgbClr val="000000"/>
                </a:solidFill>
                <a:latin typeface="Times New Roman" pitchFamily="65" charset="-122"/>
                <a:ea typeface="宋体" pitchFamily="65" charset="-122"/>
              </a:rPr>
              <a:t>们仍旧使我们的同胞尽快回国。从宣布钓鱼岛始终是我国的领土到日本地震接回同胞,都可看</a:t>
            </a:r>
            <a:r>
              <a:t/>
            </a:r>
            <a:br/>
            <a:r>
              <a:rPr lang="zh-CN" altLang="en-US" sz="1502" kern="0" dirty="0" smtClean="0">
                <a:solidFill>
                  <a:srgbClr val="000000"/>
                </a:solidFill>
                <a:latin typeface="Times New Roman" pitchFamily="65" charset="-122"/>
                <a:ea typeface="宋体" pitchFamily="65" charset="-122"/>
              </a:rPr>
              <a:t>到中国的实力在增强。从“四万万人齐下泪”到如今屹立在世界之林,无不体现着中国的崛</a:t>
            </a:r>
            <a:r>
              <a:t/>
            </a:r>
            <a:br/>
            <a:r>
              <a:rPr lang="zh-CN" altLang="en-US" sz="1502" kern="0" dirty="0" smtClean="0">
                <a:solidFill>
                  <a:srgbClr val="000000"/>
                </a:solidFill>
                <a:latin typeface="Times New Roman" pitchFamily="65" charset="-122"/>
                <a:ea typeface="宋体" pitchFamily="65" charset="-122"/>
              </a:rPr>
              <a:t>起。</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2011年,利比亚内乱,在此危急关头,我国紧急派出飞机,从那里接回我国同胞,共接回三万余人。</a:t>
            </a:r>
            <a:r>
              <a:t/>
            </a:r>
            <a:br/>
            <a:r>
              <a:rPr lang="zh-CN" altLang="en-US" sz="1502" kern="0" dirty="0" smtClean="0">
                <a:solidFill>
                  <a:srgbClr val="000000"/>
                </a:solidFill>
                <a:latin typeface="Times New Roman" pitchFamily="65" charset="-122"/>
                <a:ea typeface="宋体" pitchFamily="65" charset="-122"/>
              </a:rPr>
              <a:t>此等做法再一次彰显了中国的力量,再一次体现了经过几十年的奋斗,我国从那个被人任意侵略</a:t>
            </a:r>
            <a:endParaRPr lang="zh-CN" altLang="en-US"/>
          </a:p>
        </p:txBody>
      </p:sp>
    </p:spTree>
    <p:custDataLst>
      <p:custData r:id="rId1"/>
    </p:custData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的国家变成了一个独立自主的强大国家。</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中国的变迁是让所有人都惊奇的,但不可否认,在此变迁过程中依旧有漏洞。比如抢盐事件,从</a:t>
            </a:r>
            <a:r>
              <a:t/>
            </a:r>
            <a:br/>
            <a:r>
              <a:rPr lang="zh-CN" altLang="en-US" sz="1502" kern="0" dirty="0" smtClean="0">
                <a:solidFill>
                  <a:srgbClr val="000000"/>
                </a:solidFill>
                <a:latin typeface="Times New Roman" pitchFamily="65" charset="-122"/>
                <a:ea typeface="宋体" pitchFamily="65" charset="-122"/>
              </a:rPr>
              <a:t>这件事情中我们可以看到中国的发展并不完善,需要我们去补充,而这就需要坐在考场奋笔疾书</a:t>
            </a:r>
            <a:r>
              <a:t/>
            </a:r>
            <a:br/>
            <a:r>
              <a:rPr lang="zh-CN" altLang="en-US" sz="1502" kern="0" dirty="0" smtClean="0">
                <a:solidFill>
                  <a:srgbClr val="000000"/>
                </a:solidFill>
                <a:latin typeface="Times New Roman" pitchFamily="65" charset="-122"/>
                <a:ea typeface="宋体" pitchFamily="65" charset="-122"/>
              </a:rPr>
              <a:t>的我们去完成。为了祖国的明天更加辉煌,让我们努力吧!</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从吃不饱饭到人人饱暖,从农业大国到工业大国,从没有人才到人才济济,从没有核心技术到载</a:t>
            </a:r>
            <a:r>
              <a:t/>
            </a:r>
            <a:br/>
            <a:r>
              <a:rPr lang="zh-CN" altLang="en-US" sz="1502" kern="0" dirty="0" smtClean="0">
                <a:solidFill>
                  <a:srgbClr val="000000"/>
                </a:solidFill>
                <a:latin typeface="Times New Roman" pitchFamily="65" charset="-122"/>
                <a:ea typeface="宋体" pitchFamily="65" charset="-122"/>
              </a:rPr>
              <a:t>人航天飞船的升空</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这一幕幕,见证着中国的崛起。在未来,中国一定会更加强盛。</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门外,向阳花正对着太阳美丽地盛开,祖国的明天一定会更加辉煌。</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此文紧扣材料立意,开篇以三代人上学交通条件的变化反映整个国家的变迁,以小见大,</a:t>
            </a:r>
            <a:r>
              <a:t/>
            </a:r>
            <a:br/>
            <a:r>
              <a:rPr lang="zh-CN" altLang="en-US" sz="1502" kern="0" dirty="0" smtClean="0">
                <a:solidFill>
                  <a:srgbClr val="000000"/>
                </a:solidFill>
                <a:latin typeface="Times New Roman" pitchFamily="65" charset="-122"/>
                <a:ea typeface="宋体" pitchFamily="65" charset="-122"/>
              </a:rPr>
              <a:t>构思不俗。文章内容涵盖经济发展、主权独立、为应对日本地震和利比亚内乱而撤回同胞等,</a:t>
            </a:r>
            <a:r>
              <a:t/>
            </a:r>
            <a:br/>
            <a:r>
              <a:rPr lang="zh-CN" altLang="en-US" sz="1502" kern="0" dirty="0" smtClean="0">
                <a:solidFill>
                  <a:srgbClr val="000000"/>
                </a:solidFill>
                <a:latin typeface="Times New Roman" pitchFamily="65" charset="-122"/>
                <a:ea typeface="宋体" pitchFamily="65" charset="-122"/>
              </a:rPr>
              <a:t>多角度反映我国的“变迁”,内容充实。倒数第三段进一步指出“发展并不完善”的现状,突出</a:t>
            </a:r>
            <a:r>
              <a:t/>
            </a:r>
            <a:br/>
            <a:r>
              <a:rPr lang="zh-CN" altLang="en-US" sz="1502" kern="0" dirty="0" smtClean="0">
                <a:solidFill>
                  <a:srgbClr val="000000"/>
                </a:solidFill>
                <a:latin typeface="Times New Roman" pitchFamily="65" charset="-122"/>
                <a:ea typeface="宋体" pitchFamily="65" charset="-122"/>
              </a:rPr>
              <a:t>青年学子的责任感和使命感,难能可贵。首尾两段以恰当的修辞和文学化的笔调表达观点,可见</a:t>
            </a:r>
            <a:r>
              <a:t/>
            </a:r>
            <a:br/>
            <a:r>
              <a:rPr lang="zh-CN" altLang="en-US" sz="1502" kern="0" dirty="0" smtClean="0">
                <a:solidFill>
                  <a:srgbClr val="000000"/>
                </a:solidFill>
                <a:latin typeface="Times New Roman" pitchFamily="65" charset="-122"/>
                <a:ea typeface="宋体" pitchFamily="65" charset="-122"/>
              </a:rPr>
              <a:t>考生有一定的写作功底。</a:t>
            </a:r>
            <a:endParaRPr lang="zh-CN" altLang="en-US"/>
          </a:p>
        </p:txBody>
      </p:sp>
    </p:spTree>
    <p:custDataLst>
      <p:custData r:id="rId1"/>
    </p:custData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3.</a:t>
            </a:r>
            <a:r>
              <a:rPr lang="zh-CN" altLang="en-US" sz="1502" kern="0" dirty="0" smtClean="0">
                <a:solidFill>
                  <a:srgbClr val="000000"/>
                </a:solidFill>
                <a:latin typeface="Times New Roman" pitchFamily="65" charset="-122"/>
                <a:ea typeface="宋体" pitchFamily="65" charset="-122"/>
              </a:rPr>
              <a:t>(2010课标全国,18)阅读下面的材料,根据要求写一篇不少于800字的文章。(60分)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有一种热带观赏鱼,在小鱼缸里不管养多长时间,也只能长到三寸来长。然而,将这种鱼放到大</a:t>
            </a:r>
            <a:r>
              <a:rPr dirty="0"/>
              <a:t/>
            </a:r>
            <a:br>
              <a:rPr dirty="0"/>
            </a:br>
            <a:r>
              <a:rPr lang="zh-CN" altLang="en-US" sz="1502" kern="0" dirty="0" smtClean="0">
                <a:solidFill>
                  <a:srgbClr val="000000"/>
                </a:solidFill>
                <a:latin typeface="Times New Roman" pitchFamily="65" charset="-122"/>
                <a:ea typeface="宋体" pitchFamily="65" charset="-122"/>
              </a:rPr>
              <a:t>水池中,两个月就可以长到一尺长。</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狼是一种有极强好奇心的动物,它们对周围的环境总是充满兴趣,不断体验,从而躲避危险,发现</a:t>
            </a:r>
            <a:r>
              <a:rPr dirty="0"/>
              <a:t/>
            </a:r>
            <a:br>
              <a:rPr dirty="0"/>
            </a:br>
            <a:r>
              <a:rPr lang="zh-CN" altLang="en-US" sz="1502" kern="0" dirty="0" smtClean="0">
                <a:solidFill>
                  <a:srgbClr val="000000"/>
                </a:solidFill>
                <a:latin typeface="Times New Roman" pitchFamily="65" charset="-122"/>
                <a:ea typeface="宋体" pitchFamily="65" charset="-122"/>
              </a:rPr>
              <a:t>食物,顽强地生存下来。</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心理学家罗森塔尔曾随机挑选出一些学生作为“最有前途者”,然后将名单交给班主任。由于</a:t>
            </a:r>
            <a:r>
              <a:rPr dirty="0"/>
              <a:t/>
            </a:r>
            <a:br>
              <a:rPr dirty="0"/>
            </a:br>
            <a:r>
              <a:rPr lang="zh-CN" altLang="en-US" sz="1502" kern="0" dirty="0" smtClean="0">
                <a:solidFill>
                  <a:srgbClr val="000000"/>
                </a:solidFill>
                <a:latin typeface="Times New Roman" pitchFamily="65" charset="-122"/>
                <a:ea typeface="宋体" pitchFamily="65" charset="-122"/>
              </a:rPr>
              <a:t>老师对这些学生寄予了更大的期望,八个月后,他们的成绩明显提高。</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以上现象启发人们认识到人才成长是有一定规律的。</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要求选准角度,明确立意,自选文体,自拟标题;不要脱离材料内容及含意的范围作文,不要套作,不</a:t>
            </a:r>
            <a:r>
              <a:rPr dirty="0"/>
              <a:t/>
            </a:r>
            <a:br>
              <a:rPr dirty="0"/>
            </a:br>
            <a:r>
              <a:rPr lang="zh-CN" altLang="en-US" sz="1502" kern="0" dirty="0" smtClean="0">
                <a:solidFill>
                  <a:srgbClr val="000000"/>
                </a:solidFill>
                <a:latin typeface="Times New Roman" pitchFamily="65" charset="-122"/>
                <a:ea typeface="宋体" pitchFamily="65" charset="-122"/>
              </a:rPr>
              <a:t>得抄袭。</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全面解读材料,准确把握寓意,巧妙立意是写作的关键。第一段写一条热带鱼,把它</a:t>
            </a:r>
            <a:r>
              <a:rPr dirty="0"/>
              <a:t/>
            </a:r>
            <a:br>
              <a:rPr dirty="0"/>
            </a:br>
            <a:r>
              <a:rPr lang="zh-CN" altLang="en-US" sz="1502" kern="0" dirty="0" smtClean="0">
                <a:solidFill>
                  <a:srgbClr val="000000"/>
                </a:solidFill>
                <a:latin typeface="Times New Roman" pitchFamily="65" charset="-122"/>
                <a:ea typeface="宋体" pitchFamily="65" charset="-122"/>
              </a:rPr>
              <a:t>放到小鱼缸里,只能长到三寸大小;把它放进大水池里,它才可能长得更大,点明了环境的巨大作</a:t>
            </a:r>
            <a:r>
              <a:rPr dirty="0"/>
              <a:t/>
            </a:r>
            <a:br>
              <a:rPr dirty="0"/>
            </a:br>
            <a:r>
              <a:rPr lang="zh-CN" altLang="en-US" sz="1502" kern="0" dirty="0" smtClean="0">
                <a:solidFill>
                  <a:srgbClr val="000000"/>
                </a:solidFill>
                <a:latin typeface="Times New Roman" pitchFamily="65" charset="-122"/>
                <a:ea typeface="宋体" pitchFamily="65" charset="-122"/>
              </a:rPr>
              <a:t>用,即环境可以造就人。第二段写狼具有极强的好奇心,不断体验,从而顽强地生存下来,强调了</a:t>
            </a:r>
            <a:r>
              <a:rPr dirty="0"/>
              <a:t/>
            </a:r>
            <a:br>
              <a:rPr dirty="0"/>
            </a:br>
            <a:r>
              <a:rPr lang="zh-CN" altLang="en-US" sz="1502" kern="0" dirty="0" smtClean="0">
                <a:solidFill>
                  <a:srgbClr val="000000"/>
                </a:solidFill>
                <a:latin typeface="Times New Roman" pitchFamily="65" charset="-122"/>
                <a:ea typeface="宋体" pitchFamily="65" charset="-122"/>
              </a:rPr>
              <a:t>内在动力的重要性。第三段写的是外在评价对人成长的重要性。可以围绕“环境”“内在动</a:t>
            </a:r>
            <a:r>
              <a:rPr dirty="0"/>
              <a:t/>
            </a:r>
            <a:br>
              <a:rPr dirty="0"/>
            </a:br>
            <a:r>
              <a:rPr lang="zh-CN" altLang="en-US" sz="1502" kern="0" dirty="0" smtClean="0">
                <a:solidFill>
                  <a:srgbClr val="000000"/>
                </a:solidFill>
                <a:latin typeface="Times New Roman" pitchFamily="65" charset="-122"/>
                <a:ea typeface="宋体" pitchFamily="65" charset="-122"/>
              </a:rPr>
              <a:t>力”“外在评价”三个方面分别立意,谈三者对人的成长的影响或作用。也可以把三者看作一</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个整体,谈人才成长要受多方面因素的制约,如环境方面、内在动力方面、外在评价方面,不能</a:t>
            </a:r>
            <a:r>
              <a:t/>
            </a:r>
            <a:br/>
            <a:r>
              <a:rPr lang="zh-CN" altLang="en-US" sz="1502" kern="0" dirty="0" smtClean="0">
                <a:solidFill>
                  <a:srgbClr val="000000"/>
                </a:solidFill>
                <a:latin typeface="Times New Roman" pitchFamily="65" charset="-122"/>
                <a:ea typeface="宋体" pitchFamily="65" charset="-122"/>
              </a:rPr>
              <a:t>单独强调某一方面或忽视某一方面。</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环境影响人的成长</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同学们、朋友们:</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好一句“人才成长是有一定规律的”!这规律在我看来,就是环境能影响人的成长。也许有人</a:t>
            </a:r>
            <a:r>
              <a:t/>
            </a:r>
            <a:br/>
            <a:r>
              <a:rPr lang="zh-CN" altLang="en-US" sz="1502" kern="0" dirty="0" smtClean="0">
                <a:solidFill>
                  <a:srgbClr val="000000"/>
                </a:solidFill>
                <a:latin typeface="Times New Roman" pitchFamily="65" charset="-122"/>
                <a:ea typeface="宋体" pitchFamily="65" charset="-122"/>
              </a:rPr>
              <a:t>会问:环境有“顺”“逆”之分,哪种环境出人才呢?我说,是环境就影响人,逆境也好,顺境也罢,</a:t>
            </a:r>
            <a:r>
              <a:t/>
            </a:r>
            <a:br/>
            <a:r>
              <a:rPr lang="zh-CN" altLang="en-US" sz="1502" kern="0" dirty="0" smtClean="0">
                <a:solidFill>
                  <a:srgbClr val="000000"/>
                </a:solidFill>
                <a:latin typeface="Times New Roman" pitchFamily="65" charset="-122"/>
                <a:ea typeface="宋体" pitchFamily="65" charset="-122"/>
              </a:rPr>
              <a:t>都可以出人才。</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不是吗?法国大作家雨果说:“痛苦能够孕育灵魂和精神的力量,灾难是傲骨的乳娘,祸患则为人</a:t>
            </a:r>
            <a:r>
              <a:t/>
            </a:r>
            <a:br/>
            <a:r>
              <a:rPr lang="zh-CN" altLang="en-US" sz="1502" kern="0" dirty="0" smtClean="0">
                <a:solidFill>
                  <a:srgbClr val="000000"/>
                </a:solidFill>
                <a:latin typeface="Times New Roman" pitchFamily="65" charset="-122"/>
                <a:ea typeface="宋体" pitchFamily="65" charset="-122"/>
              </a:rPr>
              <a:t>杰的乳汁。”我国近代思想家梁启超也说:“患难困苦是磨炼人格之最高学校。”是啊,古往今</a:t>
            </a:r>
            <a:r>
              <a:t/>
            </a:r>
            <a:br/>
            <a:r>
              <a:rPr lang="zh-CN" altLang="en-US" sz="1502" kern="0" dirty="0" smtClean="0">
                <a:solidFill>
                  <a:srgbClr val="000000"/>
                </a:solidFill>
                <a:latin typeface="Times New Roman" pitchFamily="65" charset="-122"/>
                <a:ea typeface="宋体" pitchFamily="65" charset="-122"/>
              </a:rPr>
              <a:t>来,大凡取得成就的人,无不饱尝艰辛。“盖文王拘而演《周易》;仲尼厄而作《春秋》;屈原放</a:t>
            </a:r>
            <a:r>
              <a:t/>
            </a:r>
            <a:br/>
            <a:r>
              <a:rPr lang="zh-CN" altLang="en-US" sz="1502" kern="0" dirty="0" smtClean="0">
                <a:solidFill>
                  <a:srgbClr val="000000"/>
                </a:solidFill>
                <a:latin typeface="Times New Roman" pitchFamily="65" charset="-122"/>
                <a:ea typeface="宋体" pitchFamily="65" charset="-122"/>
              </a:rPr>
              <a:t>逐,乃赋《离骚》;左丘失明,厥有《国语》</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”司马迁的话语一语中的,而他本人又何尝不是</a:t>
            </a:r>
            <a:r>
              <a:t/>
            </a:r>
            <a:br/>
            <a:r>
              <a:rPr lang="zh-CN" altLang="en-US" sz="1502" kern="0" dirty="0" smtClean="0">
                <a:solidFill>
                  <a:srgbClr val="000000"/>
                </a:solidFill>
                <a:latin typeface="Times New Roman" pitchFamily="65" charset="-122"/>
                <a:ea typeface="宋体" pitchFamily="65" charset="-122"/>
              </a:rPr>
              <a:t>逆境成才呢?试想,如果没有他身受宫刑仍执着一念,著书不辍,怎么会有被称为“史家之绝唱,无</a:t>
            </a:r>
            <a:r>
              <a:t/>
            </a:r>
            <a:br/>
            <a:r>
              <a:rPr lang="zh-CN" altLang="en-US" sz="1502" kern="0" dirty="0" smtClean="0">
                <a:solidFill>
                  <a:srgbClr val="000000"/>
                </a:solidFill>
                <a:latin typeface="Times New Roman" pitchFamily="65" charset="-122"/>
                <a:ea typeface="宋体" pitchFamily="65" charset="-122"/>
              </a:rPr>
              <a:t>韵之《离骚》”的《史记》传世呢?至于三岁而孤的范仲淹、屡试不第的蒲松龄以及当代的苏</a:t>
            </a:r>
            <a:r>
              <a:t/>
            </a:r>
            <a:br/>
            <a:r>
              <a:rPr lang="zh-CN" altLang="en-US" sz="1502" kern="0" dirty="0" smtClean="0">
                <a:solidFill>
                  <a:srgbClr val="000000"/>
                </a:solidFill>
                <a:latin typeface="Times New Roman" pitchFamily="65" charset="-122"/>
                <a:ea typeface="宋体" pitchFamily="65" charset="-122"/>
              </a:rPr>
              <a:t>阿芒、张海迪等人,哪个不是逆境成才的典范呢?这绝非偶然,因为只有在逆境中经受过磨炼的</a:t>
            </a:r>
            <a:endParaRPr lang="zh-CN" altLang="en-US"/>
          </a:p>
        </p:txBody>
      </p:sp>
    </p:spTree>
    <p:custDataLst>
      <p:custData r:id="rId1"/>
    </p:custData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人,才更知道人世间的真善美、假恶丑,才更懂得人生的意义,才更能战胜生活中的艰难困苦,进</a:t>
            </a:r>
            <a:r>
              <a:t/>
            </a:r>
            <a:br/>
            <a:r>
              <a:rPr lang="zh-CN" altLang="en-US" sz="1502" kern="0" dirty="0" smtClean="0">
                <a:solidFill>
                  <a:srgbClr val="000000"/>
                </a:solidFill>
                <a:latin typeface="Times New Roman" pitchFamily="65" charset="-122"/>
                <a:ea typeface="宋体" pitchFamily="65" charset="-122"/>
              </a:rPr>
              <a:t>而成长为人才。艰苦的环境的确可以使人磨炼意志,使人走向成熟,走向成功,从而创造生命的</a:t>
            </a:r>
            <a:r>
              <a:t/>
            </a:r>
            <a:br/>
            <a:r>
              <a:rPr lang="zh-CN" altLang="en-US" sz="1502" kern="0" dirty="0" smtClean="0">
                <a:solidFill>
                  <a:srgbClr val="000000"/>
                </a:solidFill>
                <a:latin typeface="Times New Roman" pitchFamily="65" charset="-122"/>
                <a:ea typeface="宋体" pitchFamily="65" charset="-122"/>
              </a:rPr>
              <a:t>辉煌。</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人才也可以出自顺境。我们知道,人才的形成需要经过学习和实践,而这一点又必须依赖于社会</a:t>
            </a:r>
            <a:r>
              <a:t/>
            </a:r>
            <a:br/>
            <a:r>
              <a:rPr lang="zh-CN" altLang="en-US" sz="1502" kern="0" dirty="0" smtClean="0">
                <a:solidFill>
                  <a:srgbClr val="000000"/>
                </a:solidFill>
                <a:latin typeface="Times New Roman" pitchFamily="65" charset="-122"/>
                <a:ea typeface="宋体" pitchFamily="65" charset="-122"/>
              </a:rPr>
              <a:t>的经济、文化等诸多方面。只有在良好的环境中,人们才更容易发挥其聪明才智,进而成长为人</a:t>
            </a:r>
            <a:r>
              <a:t/>
            </a:r>
            <a:br/>
            <a:r>
              <a:rPr lang="zh-CN" altLang="en-US" sz="1502" kern="0" dirty="0" smtClean="0">
                <a:solidFill>
                  <a:srgbClr val="000000"/>
                </a:solidFill>
                <a:latin typeface="Times New Roman" pitchFamily="65" charset="-122"/>
                <a:ea typeface="宋体" pitchFamily="65" charset="-122"/>
              </a:rPr>
              <a:t>才。改革开放以来,国家和政府为人才的成长,开创了空前优越的条件,于是企业家、教育家、</a:t>
            </a:r>
            <a:r>
              <a:t/>
            </a:r>
            <a:br/>
            <a:r>
              <a:rPr lang="zh-CN" altLang="en-US" sz="1502" kern="0" dirty="0" smtClean="0">
                <a:solidFill>
                  <a:srgbClr val="000000"/>
                </a:solidFill>
                <a:latin typeface="Times New Roman" pitchFamily="65" charset="-122"/>
                <a:ea typeface="宋体" pitchFamily="65" charset="-122"/>
              </a:rPr>
              <a:t>种粮大王、科技英雄等各行各业的“状元”大量涌现。他们生逢其时,旱苗得雨,人才辈出,完</a:t>
            </a:r>
            <a:r>
              <a:t/>
            </a:r>
            <a:br/>
            <a:r>
              <a:rPr lang="zh-CN" altLang="en-US" sz="1502" kern="0" dirty="0" smtClean="0">
                <a:solidFill>
                  <a:srgbClr val="000000"/>
                </a:solidFill>
                <a:latin typeface="Times New Roman" pitchFamily="65" charset="-122"/>
                <a:ea typeface="宋体" pitchFamily="65" charset="-122"/>
              </a:rPr>
              <a:t>全得益于大好的环境啊。相反,那曾志在“大济苍生”,又自信“天生我材必有用”的李白,因</a:t>
            </a:r>
            <a:r>
              <a:t/>
            </a:r>
            <a:br/>
            <a:r>
              <a:rPr lang="zh-CN" altLang="en-US" sz="1502" kern="0" dirty="0" smtClean="0">
                <a:solidFill>
                  <a:srgbClr val="000000"/>
                </a:solidFill>
                <a:latin typeface="Times New Roman" pitchFamily="65" charset="-122"/>
                <a:ea typeface="宋体" pitchFamily="65" charset="-122"/>
              </a:rPr>
              <a:t>境遇的原因,虽然写下一些传留后世的诗篇,但在政治上始终不能实现自己的远大抱负,最终发</a:t>
            </a:r>
            <a:r>
              <a:t/>
            </a:r>
            <a:br/>
            <a:r>
              <a:rPr lang="zh-CN" altLang="en-US" sz="1502" kern="0" dirty="0" smtClean="0">
                <a:solidFill>
                  <a:srgbClr val="000000"/>
                </a:solidFill>
                <a:latin typeface="Times New Roman" pitchFamily="65" charset="-122"/>
                <a:ea typeface="宋体" pitchFamily="65" charset="-122"/>
              </a:rPr>
              <a:t>出了如同左思一样的“何世无奇才,遗之在草泽”的慨叹。南宋的辛弃疾也是如此,他虽才高八</a:t>
            </a:r>
            <a:r>
              <a:t/>
            </a:r>
            <a:br/>
            <a:r>
              <a:rPr lang="zh-CN" altLang="en-US" sz="1502" kern="0" dirty="0" smtClean="0">
                <a:solidFill>
                  <a:srgbClr val="000000"/>
                </a:solidFill>
                <a:latin typeface="Times New Roman" pitchFamily="65" charset="-122"/>
                <a:ea typeface="宋体" pitchFamily="65" charset="-122"/>
              </a:rPr>
              <a:t>斗、学富五车,是经天纬地、安邦定国的奇才,但皇帝昏庸、奸臣当道,他也只能被弃置乡间以</a:t>
            </a:r>
            <a:r>
              <a:t/>
            </a:r>
            <a:br/>
            <a:r>
              <a:rPr lang="zh-CN" altLang="en-US" sz="1502" kern="0" dirty="0" smtClean="0">
                <a:solidFill>
                  <a:srgbClr val="000000"/>
                </a:solidFill>
                <a:latin typeface="Times New Roman" pitchFamily="65" charset="-122"/>
                <a:ea typeface="宋体" pitchFamily="65" charset="-122"/>
              </a:rPr>
              <a:t>酒浇愁,登亭悲歌,抒发那“凭谁问:廉颇老矣,尚能饭否”的愤懑。这正反的事例,不都在说明顺</a:t>
            </a:r>
            <a:r>
              <a:t/>
            </a:r>
            <a:br/>
            <a:r>
              <a:rPr lang="zh-CN" altLang="en-US" sz="1502" kern="0" dirty="0" smtClean="0">
                <a:solidFill>
                  <a:srgbClr val="000000"/>
                </a:solidFill>
                <a:latin typeface="Times New Roman" pitchFamily="65" charset="-122"/>
                <a:ea typeface="宋体" pitchFamily="65" charset="-122"/>
              </a:rPr>
              <a:t>境与人才的关系吗?</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环境影响人的成长,这是不争的事实。顺境为人才提供了良好的条件,但如果陶醉其中,不求进</a:t>
            </a:r>
            <a:r>
              <a:t/>
            </a:r>
            <a:br/>
            <a:r>
              <a:rPr lang="zh-CN" altLang="en-US" sz="1502" kern="0" dirty="0" smtClean="0">
                <a:solidFill>
                  <a:srgbClr val="000000"/>
                </a:solidFill>
                <a:latin typeface="Times New Roman" pitchFamily="65" charset="-122"/>
                <a:ea typeface="宋体" pitchFamily="65" charset="-122"/>
              </a:rPr>
              <a:t>取,就会使时光虚度、一无所成;逆境给人以艰难困苦,但如果变压力为动力,勇敢地同困难斗争,</a:t>
            </a:r>
            <a:endParaRPr lang="zh-CN" altLang="en-US"/>
          </a:p>
        </p:txBody>
      </p:sp>
    </p:spTree>
    <p:custDataLst>
      <p:custData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拿下比赛,逆转夺金。南海危机,云谲波诡。我国领导人“不管风吹浪打,胜似闲庭信步”“谈</a:t>
            </a:r>
            <a:r>
              <a:t/>
            </a:r>
            <a:br/>
            <a:r>
              <a:rPr lang="zh-CN" altLang="en-US" sz="1502" kern="0" dirty="0" smtClean="0">
                <a:solidFill>
                  <a:srgbClr val="000000"/>
                </a:solidFill>
                <a:latin typeface="Times New Roman" pitchFamily="65" charset="-122"/>
                <a:ea typeface="宋体" pitchFamily="65" charset="-122"/>
              </a:rPr>
              <a:t>笑间,樯橹灰飞烟灭”。习近平总书记说道:“要说哪个政党、哪个国家、哪个民族能够自信的</a:t>
            </a:r>
            <a:r>
              <a:t/>
            </a:r>
            <a:br/>
            <a:r>
              <a:rPr lang="zh-CN" altLang="en-US" sz="1502" kern="0" dirty="0" smtClean="0">
                <a:solidFill>
                  <a:srgbClr val="000000"/>
                </a:solidFill>
                <a:latin typeface="Times New Roman" pitchFamily="65" charset="-122"/>
                <a:ea typeface="宋体" pitchFamily="65" charset="-122"/>
              </a:rPr>
              <a:t>话,那中国共产党、中华人民共和国、中华民族是最有理由自信的。”豪气冲天,令人点赞。</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花开浅碧深红,自有一番美丽。花开鹅黄素雅,也是一番风景。今夜,我愿如“只恐夜深花睡</a:t>
            </a:r>
            <a:r>
              <a:t/>
            </a:r>
            <a:br/>
            <a:r>
              <a:rPr lang="zh-CN" altLang="en-US" sz="1502" kern="0" dirty="0" smtClean="0">
                <a:solidFill>
                  <a:srgbClr val="000000"/>
                </a:solidFill>
                <a:latin typeface="Times New Roman" pitchFamily="65" charset="-122"/>
                <a:ea typeface="宋体" pitchFamily="65" charset="-122"/>
              </a:rPr>
              <a:t>去”的痴情的苏轼,点亮蜡烛,去陪一陪庭院中月光下那株海棠。</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本文主要优点有三。第一,标题自然新颖,整齐醒目。化用材料中的句子,用相对整齐的</a:t>
            </a:r>
            <a:r>
              <a:t/>
            </a:r>
            <a:br/>
            <a:r>
              <a:rPr lang="zh-CN" altLang="en-US" sz="1502" kern="0" dirty="0" smtClean="0">
                <a:solidFill>
                  <a:srgbClr val="000000"/>
                </a:solidFill>
                <a:latin typeface="Times New Roman" pitchFamily="65" charset="-122"/>
                <a:ea typeface="宋体" pitchFamily="65" charset="-122"/>
              </a:rPr>
              <a:t>句子做标题,体现了立意,既自然又新颖。第二,结构严谨,层次清晰。文章开头由名言引入,然后</a:t>
            </a:r>
            <a:r>
              <a:t/>
            </a:r>
            <a:br/>
            <a:r>
              <a:rPr lang="zh-CN" altLang="en-US" sz="1502" kern="0" dirty="0" smtClean="0">
                <a:solidFill>
                  <a:srgbClr val="000000"/>
                </a:solidFill>
                <a:latin typeface="Times New Roman" pitchFamily="65" charset="-122"/>
                <a:ea typeface="宋体" pitchFamily="65" charset="-122"/>
              </a:rPr>
              <a:t>紧扣材料中李清照的句子过渡到主体部分。主体部分由三个骨干句领起的段落组成,且内容上</a:t>
            </a:r>
            <a:r>
              <a:t/>
            </a:r>
            <a:br/>
            <a:r>
              <a:rPr lang="zh-CN" altLang="en-US" sz="1502" kern="0" dirty="0" smtClean="0">
                <a:solidFill>
                  <a:srgbClr val="000000"/>
                </a:solidFill>
                <a:latin typeface="Times New Roman" pitchFamily="65" charset="-122"/>
                <a:ea typeface="宋体" pitchFamily="65" charset="-122"/>
              </a:rPr>
              <a:t>由“小我”到“大我”,有深度和高度。最后化用苏轼的诗句结尾,既与前文的李清照的句子相</a:t>
            </a:r>
            <a:r>
              <a:t/>
            </a:r>
            <a:br/>
            <a:r>
              <a:rPr lang="zh-CN" altLang="en-US" sz="1502" kern="0" dirty="0" smtClean="0">
                <a:solidFill>
                  <a:srgbClr val="000000"/>
                </a:solidFill>
                <a:latin typeface="Times New Roman" pitchFamily="65" charset="-122"/>
                <a:ea typeface="宋体" pitchFamily="65" charset="-122"/>
              </a:rPr>
              <a:t>映成趣,又让文章富有诗意,余味悠长。第三,引用、化用合理,句式灵活。作者积累丰厚,名言妙</a:t>
            </a:r>
            <a:r>
              <a:t/>
            </a:r>
            <a:br/>
            <a:r>
              <a:rPr lang="zh-CN" altLang="en-US" sz="1502" kern="0" dirty="0" smtClean="0">
                <a:solidFill>
                  <a:srgbClr val="000000"/>
                </a:solidFill>
                <a:latin typeface="Times New Roman" pitchFamily="65" charset="-122"/>
                <a:ea typeface="宋体" pitchFamily="65" charset="-122"/>
              </a:rPr>
              <a:t>语,信手拈来,化用引用,自然贴切。句式骈散结合,灵活多变。这显示了作者良好的文学素养和</a:t>
            </a:r>
            <a:r>
              <a:t/>
            </a:r>
            <a:br/>
            <a:r>
              <a:rPr lang="zh-CN" altLang="en-US" sz="1502" kern="0" dirty="0" smtClean="0">
                <a:solidFill>
                  <a:srgbClr val="000000"/>
                </a:solidFill>
                <a:latin typeface="Times New Roman" pitchFamily="65" charset="-122"/>
                <a:ea typeface="宋体" pitchFamily="65" charset="-122"/>
              </a:rPr>
              <a:t>娴熟的驾驭语言的能力。</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[例文2]</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奋斗不止　自强不息</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“天行健,君子以自强不息”意为君子应靠自身的努力,来强大自己,在天地间找到属于自己的</a:t>
            </a:r>
            <a:endParaRPr lang="zh-CN" altLang="en-US"/>
          </a:p>
        </p:txBody>
      </p:sp>
    </p:spTree>
    <p:custDataLst>
      <p:custData r:id="rId1"/>
    </p:custData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就能做出常人做不出来的奇迹。因此,顺境中要头脑清醒、善假于物,抓住有利时机,尽快成才;</a:t>
            </a:r>
            <a:r>
              <a:t/>
            </a:r>
            <a:br/>
            <a:r>
              <a:rPr lang="zh-CN" altLang="en-US" sz="1502" kern="0" dirty="0" smtClean="0">
                <a:solidFill>
                  <a:srgbClr val="000000"/>
                </a:solidFill>
                <a:latin typeface="Times New Roman" pitchFamily="65" charset="-122"/>
                <a:ea typeface="宋体" pitchFamily="65" charset="-122"/>
              </a:rPr>
              <a:t>逆境里也不要悲观消沉,要敢于接受困难的挑战,化不利为有利,坚定地向理想的国度进军。</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总之,环境影响人的成长,这就是成才的规律。</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谢谢!</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Arial Narrow" pitchFamily="65" charset="-122"/>
                <a:ea typeface="Arial Unicode MS" pitchFamily="65" charset="-122"/>
              </a:rPr>
              <a:t>××</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2010.6.7</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本文被评为满分作文,得益于立意准确,选材典型,结构严谨,论述透彻。开篇要言不烦</a:t>
            </a:r>
            <a:r>
              <a:t/>
            </a:r>
            <a:br/>
            <a:r>
              <a:rPr lang="zh-CN" altLang="en-US" sz="1502" kern="0" dirty="0" smtClean="0">
                <a:solidFill>
                  <a:srgbClr val="000000"/>
                </a:solidFill>
                <a:latin typeface="Times New Roman" pitchFamily="65" charset="-122"/>
                <a:ea typeface="宋体" pitchFamily="65" charset="-122"/>
              </a:rPr>
              <a:t>地提出演讲的核心观点;主体三段,选用典型贴切的材料,或引证,或例证,或对比论证,分析阐述缜</a:t>
            </a:r>
            <a:r>
              <a:t/>
            </a:r>
            <a:br/>
            <a:r>
              <a:rPr lang="zh-CN" altLang="en-US" sz="1502" kern="0" dirty="0" smtClean="0">
                <a:solidFill>
                  <a:srgbClr val="000000"/>
                </a:solidFill>
                <a:latin typeface="Times New Roman" pitchFamily="65" charset="-122"/>
                <a:ea typeface="宋体" pitchFamily="65" charset="-122"/>
              </a:rPr>
              <a:t>密周严,既肯定了两种观点都有道理,又指出均含有偏颇的因素。说理辩证,显示出作者良好的</a:t>
            </a:r>
            <a:r>
              <a:t/>
            </a:r>
            <a:br/>
            <a:r>
              <a:rPr lang="zh-CN" altLang="en-US" sz="1502" kern="0" dirty="0" smtClean="0">
                <a:solidFill>
                  <a:srgbClr val="000000"/>
                </a:solidFill>
                <a:latin typeface="Times New Roman" pitchFamily="65" charset="-122"/>
                <a:ea typeface="宋体" pitchFamily="65" charset="-122"/>
              </a:rPr>
              <a:t>思维品质。能在紧张的考场上写出如此结构严谨、思维辩证、析事明理、令人信服的演讲稿,</a:t>
            </a:r>
            <a:r>
              <a:t/>
            </a:r>
            <a:br/>
            <a:r>
              <a:rPr lang="zh-CN" altLang="en-US" sz="1502" kern="0" dirty="0" smtClean="0">
                <a:solidFill>
                  <a:srgbClr val="000000"/>
                </a:solidFill>
                <a:latin typeface="Times New Roman" pitchFamily="65" charset="-122"/>
                <a:ea typeface="宋体" pitchFamily="65" charset="-122"/>
              </a:rPr>
              <a:t>实属难得。</a:t>
            </a:r>
            <a:endParaRPr lang="zh-CN" altLang="en-US"/>
          </a:p>
        </p:txBody>
      </p:sp>
    </p:spTree>
    <p:custDataLst>
      <p:custData r:id="rId1"/>
    </p:custData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4.</a:t>
            </a:r>
            <a:r>
              <a:rPr lang="zh-CN" altLang="en-US" sz="1502" kern="0" dirty="0" smtClean="0">
                <a:solidFill>
                  <a:srgbClr val="000000"/>
                </a:solidFill>
                <a:latin typeface="Times New Roman" pitchFamily="65" charset="-122"/>
                <a:ea typeface="宋体" pitchFamily="65" charset="-122"/>
              </a:rPr>
              <a:t>(2014大纲全国,21)阅读下面的文字,根据要求写一篇不少于800字的文章。(60分)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农民工老王突发胃穿孔,被送进医院。为救治这名贫困患者,医院开通“绿色通道”给他做了手</a:t>
            </a:r>
            <a:r>
              <a:rPr dirty="0"/>
              <a:t/>
            </a:r>
            <a:br>
              <a:rPr dirty="0"/>
            </a:br>
            <a:r>
              <a:rPr lang="zh-CN" altLang="en-US" sz="1502" kern="0" dirty="0" smtClean="0">
                <a:solidFill>
                  <a:srgbClr val="000000"/>
                </a:solidFill>
                <a:latin typeface="Times New Roman" pitchFamily="65" charset="-122"/>
                <a:ea typeface="宋体" pitchFamily="65" charset="-122"/>
              </a:rPr>
              <a:t>术,又进行了十天治疗。虽然老板主动送来5000元,老王仍欠下4000多元医药费,而医院默许他</a:t>
            </a:r>
            <a:r>
              <a:rPr dirty="0"/>
              <a:t/>
            </a:r>
            <a:br>
              <a:rPr dirty="0"/>
            </a:br>
            <a:r>
              <a:rPr lang="zh-CN" altLang="en-US" sz="1502" kern="0" dirty="0" smtClean="0">
                <a:solidFill>
                  <a:srgbClr val="000000"/>
                </a:solidFill>
                <a:latin typeface="Times New Roman" pitchFamily="65" charset="-122"/>
                <a:ea typeface="宋体" pitchFamily="65" charset="-122"/>
              </a:rPr>
              <a:t>出了院。老王刚一康复就回到了工地:“哪怕打工还钱再难,我也得努力。是医院和老板救了</a:t>
            </a:r>
            <a:r>
              <a:rPr dirty="0"/>
              <a:t/>
            </a:r>
            <a:br>
              <a:rPr dirty="0"/>
            </a:br>
            <a:r>
              <a:rPr lang="zh-CN" altLang="en-US" sz="1502" kern="0" dirty="0" smtClean="0">
                <a:solidFill>
                  <a:srgbClr val="000000"/>
                </a:solidFill>
                <a:latin typeface="Times New Roman" pitchFamily="65" charset="-122"/>
                <a:ea typeface="宋体" pitchFamily="65" charset="-122"/>
              </a:rPr>
              <a:t>我。”可欠款还是像石头一样压在他心上,最终,老王鼓足勇气找到医院,说出了想在医院打工</a:t>
            </a:r>
            <a:r>
              <a:rPr dirty="0"/>
              <a:t/>
            </a:r>
            <a:br>
              <a:rPr dirty="0"/>
            </a:br>
            <a:r>
              <a:rPr lang="zh-CN" altLang="en-US" sz="1502" kern="0" dirty="0" smtClean="0">
                <a:solidFill>
                  <a:srgbClr val="000000"/>
                </a:solidFill>
                <a:latin typeface="Times New Roman" pitchFamily="65" charset="-122"/>
                <a:ea typeface="宋体" pitchFamily="65" charset="-122"/>
              </a:rPr>
              <a:t>抵债的心思。院方深受感动,聘他为陪检员。老王也特别敬业,作为曾经的患者,他格外懂得怎</a:t>
            </a:r>
            <a:r>
              <a:rPr dirty="0"/>
              <a:t/>
            </a:r>
            <a:br>
              <a:rPr dirty="0"/>
            </a:br>
            <a:r>
              <a:rPr lang="zh-CN" altLang="en-US" sz="1502" kern="0" dirty="0" smtClean="0">
                <a:solidFill>
                  <a:srgbClr val="000000"/>
                </a:solidFill>
                <a:latin typeface="Times New Roman" pitchFamily="65" charset="-122"/>
                <a:ea typeface="宋体" pitchFamily="65" charset="-122"/>
              </a:rPr>
              <a:t>样帮助病人。</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要求选好角度,确定立意,明确文体,自拟标题;不要脱离材料内容及含意的范围作文,不要套作,不</a:t>
            </a:r>
            <a:r>
              <a:rPr dirty="0"/>
              <a:t/>
            </a:r>
            <a:br>
              <a:rPr dirty="0"/>
            </a:br>
            <a:r>
              <a:rPr lang="zh-CN" altLang="en-US" sz="1502" kern="0" dirty="0" smtClean="0">
                <a:solidFill>
                  <a:srgbClr val="000000"/>
                </a:solidFill>
                <a:latin typeface="Times New Roman" pitchFamily="65" charset="-122"/>
                <a:ea typeface="宋体" pitchFamily="65" charset="-122"/>
              </a:rPr>
              <a:t>得抄袭。</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本题属于事例型材料作文题。材料紧扣时代特点,关注道德层面,反映正能量,引导</a:t>
            </a:r>
            <a:r>
              <a:rPr dirty="0"/>
              <a:t/>
            </a:r>
            <a:br>
              <a:rPr dirty="0"/>
            </a:br>
            <a:r>
              <a:rPr lang="zh-CN" altLang="en-US" sz="1502" kern="0" dirty="0" smtClean="0">
                <a:solidFill>
                  <a:srgbClr val="000000"/>
                </a:solidFill>
                <a:latin typeface="Times New Roman" pitchFamily="65" charset="-122"/>
                <a:ea typeface="宋体" pitchFamily="65" charset="-122"/>
              </a:rPr>
              <a:t>考生“立德树人”。材料较长,信息量大。命题者给定了材料,但并没有给定话题,甚至也没有</a:t>
            </a:r>
            <a:r>
              <a:rPr dirty="0"/>
              <a:t/>
            </a:r>
            <a:br>
              <a:rPr dirty="0"/>
            </a:br>
            <a:r>
              <a:rPr lang="zh-CN" altLang="en-US" sz="1502" kern="0" dirty="0" smtClean="0">
                <a:solidFill>
                  <a:srgbClr val="000000"/>
                </a:solidFill>
                <a:latin typeface="Times New Roman" pitchFamily="65" charset="-122"/>
                <a:ea typeface="宋体" pitchFamily="65" charset="-122"/>
              </a:rPr>
              <a:t>议论抒情性的句子进行立意的提示,体现了命题的灵活性,给考生以充分的立意空间,但这并不</a:t>
            </a:r>
            <a:r>
              <a:rPr dirty="0"/>
              <a:t/>
            </a:r>
            <a:br>
              <a:rPr dirty="0"/>
            </a:br>
            <a:r>
              <a:rPr lang="zh-CN" altLang="en-US" sz="1502" kern="0" dirty="0" smtClean="0">
                <a:solidFill>
                  <a:srgbClr val="000000"/>
                </a:solidFill>
                <a:latin typeface="Times New Roman" pitchFamily="65" charset="-122"/>
                <a:ea typeface="宋体" pitchFamily="65" charset="-122"/>
              </a:rPr>
              <a:t>意味着考生可以天马行空。</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材料作文审题立意时,要“抓关键,析原因,明态度,作拓展”。首先,审题时要抓住关键内容。主</a:t>
            </a:r>
            <a:r>
              <a:rPr dirty="0"/>
              <a:t/>
            </a:r>
            <a:br>
              <a:rPr dirty="0"/>
            </a:br>
            <a:r>
              <a:rPr lang="zh-CN" altLang="en-US" sz="1502" kern="0" dirty="0" smtClean="0">
                <a:solidFill>
                  <a:srgbClr val="000000"/>
                </a:solidFill>
                <a:latin typeface="Times New Roman" pitchFamily="65" charset="-122"/>
                <a:ea typeface="宋体" pitchFamily="65" charset="-122"/>
              </a:rPr>
              <a:t>人公是老王,主要内容是“打工抵债”。围绕着这件事,还有两个对象要注意,即医院和老板。</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接着是“析原因”。医院和老板奉献了爱心,帮助处境艰难的老王渡过难关;老王知恩图报,有</a:t>
            </a:r>
            <a:r>
              <a:t/>
            </a:r>
            <a:br/>
            <a:r>
              <a:rPr lang="zh-CN" altLang="en-US" sz="1502" kern="0" dirty="0" smtClean="0">
                <a:solidFill>
                  <a:srgbClr val="000000"/>
                </a:solidFill>
                <a:latin typeface="Times New Roman" pitchFamily="65" charset="-122"/>
                <a:ea typeface="宋体" pitchFamily="65" charset="-122"/>
              </a:rPr>
              <a:t>感恩思想,以打工抵债的形式来回报帮助者,也回报社会。第三步,要“明态度”。材料中可以</a:t>
            </a:r>
            <a:r>
              <a:t/>
            </a:r>
            <a:br/>
            <a:r>
              <a:rPr lang="zh-CN" altLang="en-US" sz="1502" kern="0" dirty="0" smtClean="0">
                <a:solidFill>
                  <a:srgbClr val="000000"/>
                </a:solidFill>
                <a:latin typeface="Times New Roman" pitchFamily="65" charset="-122"/>
                <a:ea typeface="宋体" pitchFamily="65" charset="-122"/>
              </a:rPr>
              <a:t>看到“爱”以及“爱的流动,爱的传递”;从某种层面看,后者比前者更重要。人人付出爱,还要</a:t>
            </a:r>
            <a:r>
              <a:t/>
            </a:r>
            <a:br/>
            <a:r>
              <a:rPr lang="zh-CN" altLang="en-US" sz="1502" kern="0" dirty="0" smtClean="0">
                <a:solidFill>
                  <a:srgbClr val="000000"/>
                </a:solidFill>
                <a:latin typeface="Times New Roman" pitchFamily="65" charset="-122"/>
                <a:ea typeface="宋体" pitchFamily="65" charset="-122"/>
              </a:rPr>
              <a:t>人人懂得感恩。最后,还要能“做拓展”。不能只着眼于老王这样的治病感恩,这个社会需要大</a:t>
            </a:r>
            <a:r>
              <a:t/>
            </a:r>
            <a:br/>
            <a:r>
              <a:rPr lang="zh-CN" altLang="en-US" sz="1502" kern="0" dirty="0" smtClean="0">
                <a:solidFill>
                  <a:srgbClr val="000000"/>
                </a:solidFill>
                <a:latin typeface="Times New Roman" pitchFamily="65" charset="-122"/>
                <a:ea typeface="宋体" pitchFamily="65" charset="-122"/>
              </a:rPr>
              <a:t>爱,需要正能量的传递。因为这个社会还存有这样那样的痼疾、弊端,可以从正面拓展,也可以</a:t>
            </a:r>
            <a:r>
              <a:t/>
            </a:r>
            <a:br/>
            <a:r>
              <a:rPr lang="zh-CN" altLang="en-US" sz="1502" kern="0" dirty="0" smtClean="0">
                <a:solidFill>
                  <a:srgbClr val="000000"/>
                </a:solidFill>
                <a:latin typeface="Times New Roman" pitchFamily="65" charset="-122"/>
                <a:ea typeface="宋体" pitchFamily="65" charset="-122"/>
              </a:rPr>
              <a:t>从反面拓展。</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本题立意可以写“大爱”“感恩”“爱的传递”“人间处处有真情”等。</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善之行处,步步生花</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先哲孟子有言:“人性之善也,犹水之就下也。人无有不善,水无有不下。”人性本善,尽管经过</a:t>
            </a:r>
            <a:r>
              <a:t/>
            </a:r>
            <a:br/>
            <a:r>
              <a:rPr lang="zh-CN" altLang="en-US" sz="1502" kern="0" dirty="0" smtClean="0">
                <a:solidFill>
                  <a:srgbClr val="000000"/>
                </a:solidFill>
                <a:latin typeface="Times New Roman" pitchFamily="65" charset="-122"/>
                <a:ea typeface="宋体" pitchFamily="65" charset="-122"/>
              </a:rPr>
              <a:t>时间的洗礼和世事的打磨,难免有些沧桑,但我相信人的灵魂深处是不忘初心的。拥有初心的</a:t>
            </a:r>
            <a:r>
              <a:t/>
            </a:r>
            <a:br/>
            <a:r>
              <a:rPr lang="zh-CN" altLang="en-US" sz="1502" kern="0" dirty="0" smtClean="0">
                <a:solidFill>
                  <a:srgbClr val="000000"/>
                </a:solidFill>
                <a:latin typeface="Times New Roman" pitchFamily="65" charset="-122"/>
                <a:ea typeface="宋体" pitchFamily="65" charset="-122"/>
              </a:rPr>
              <a:t>人,会沿善之路走下去,踏出的每一步,都能开出一朵香满人间的花。</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或许近来社会有不少恶性事件,人们心中也对善起了疑虑。但从医院为老王开“绿色通道”,默</a:t>
            </a:r>
            <a:r>
              <a:t/>
            </a:r>
            <a:br/>
            <a:r>
              <a:rPr lang="zh-CN" altLang="en-US" sz="1502" kern="0" dirty="0" smtClean="0">
                <a:solidFill>
                  <a:srgbClr val="000000"/>
                </a:solidFill>
                <a:latin typeface="Times New Roman" pitchFamily="65" charset="-122"/>
                <a:ea typeface="宋体" pitchFamily="65" charset="-122"/>
              </a:rPr>
              <a:t>许他欠钱出院,老板主动送钱等事情中,不难发现善的痕迹布满社会。而他们的善行给老王带来</a:t>
            </a:r>
            <a:r>
              <a:t/>
            </a:r>
            <a:br/>
            <a:r>
              <a:rPr lang="zh-CN" altLang="en-US" sz="1502" kern="0" dirty="0" smtClean="0">
                <a:solidFill>
                  <a:srgbClr val="000000"/>
                </a:solidFill>
                <a:latin typeface="Times New Roman" pitchFamily="65" charset="-122"/>
                <a:ea typeface="宋体" pitchFamily="65" charset="-122"/>
              </a:rPr>
              <a:t>了健康和感动,更消融了人们心中凝结的冰雪。</a:t>
            </a:r>
            <a:endParaRPr lang="zh-CN" altLang="en-US"/>
          </a:p>
        </p:txBody>
      </p:sp>
    </p:spTree>
    <p:custDataLst>
      <p:custData r:id="rId1"/>
    </p:custData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善之行处,留下温暖,犹如寒冬腊月里的一个暖炉。莫言曾讲述一个关于他母亲的故事。莫言家</a:t>
            </a:r>
            <a:r>
              <a:t/>
            </a:r>
            <a:br/>
            <a:r>
              <a:rPr lang="zh-CN" altLang="en-US" sz="1502" kern="0" dirty="0" smtClean="0">
                <a:solidFill>
                  <a:srgbClr val="000000"/>
                </a:solidFill>
                <a:latin typeface="Times New Roman" pitchFamily="65" charset="-122"/>
                <a:ea typeface="宋体" pitchFamily="65" charset="-122"/>
              </a:rPr>
              <a:t>中十分贫困,每年过年时母亲才会煮一碗香喷喷的饺子。但有一年一个乞丐到他家中乞讨,母亲</a:t>
            </a:r>
            <a:r>
              <a:t/>
            </a:r>
            <a:br/>
            <a:r>
              <a:rPr lang="zh-CN" altLang="en-US" sz="1502" kern="0" dirty="0" smtClean="0">
                <a:solidFill>
                  <a:srgbClr val="000000"/>
                </a:solidFill>
                <a:latin typeface="Times New Roman" pitchFamily="65" charset="-122"/>
                <a:ea typeface="宋体" pitchFamily="65" charset="-122"/>
              </a:rPr>
              <a:t>竟毫不犹豫地将手中的半碗饺子递给了乞丐。这件事给莫言留下了深刻印象。莫言母亲那半</a:t>
            </a:r>
            <a:r>
              <a:t/>
            </a:r>
            <a:br/>
            <a:r>
              <a:rPr lang="zh-CN" altLang="en-US" sz="1502" kern="0" dirty="0" smtClean="0">
                <a:solidFill>
                  <a:srgbClr val="000000"/>
                </a:solidFill>
                <a:latin typeface="Times New Roman" pitchFamily="65" charset="-122"/>
                <a:ea typeface="宋体" pitchFamily="65" charset="-122"/>
              </a:rPr>
              <a:t>碗饺子,或许在如今算不上什么,但是,在那个流落街头、挨饿受冻的乞丐心中,却已是山珍海味,</a:t>
            </a:r>
            <a:r>
              <a:t/>
            </a:r>
            <a:br/>
            <a:r>
              <a:rPr lang="zh-CN" altLang="en-US" sz="1502" kern="0" dirty="0" smtClean="0">
                <a:solidFill>
                  <a:srgbClr val="000000"/>
                </a:solidFill>
                <a:latin typeface="Times New Roman" pitchFamily="65" charset="-122"/>
                <a:ea typeface="宋体" pitchFamily="65" charset="-122"/>
              </a:rPr>
              <a:t>更是暖心补药、救命稻草啊!一个善举看似小,但却能温暖一颗心,感染无数人,让善之花的色彩</a:t>
            </a:r>
            <a:r>
              <a:t/>
            </a:r>
            <a:br/>
            <a:r>
              <a:rPr lang="zh-CN" altLang="en-US" sz="1502" kern="0" dirty="0" smtClean="0">
                <a:solidFill>
                  <a:srgbClr val="000000"/>
                </a:solidFill>
                <a:latin typeface="Times New Roman" pitchFamily="65" charset="-122"/>
                <a:ea typeface="宋体" pitchFamily="65" charset="-122"/>
              </a:rPr>
              <a:t>映照世界。</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善之行处,点燃希望,犹如狭小黑暗的小屋里的一盏明灯。就在前不久,一个伟大慈祥的老人邵</a:t>
            </a:r>
            <a:r>
              <a:t/>
            </a:r>
            <a:br/>
            <a:r>
              <a:rPr lang="zh-CN" altLang="en-US" sz="1502" kern="0" dirty="0" smtClean="0">
                <a:solidFill>
                  <a:srgbClr val="000000"/>
                </a:solidFill>
                <a:latin typeface="Times New Roman" pitchFamily="65" charset="-122"/>
                <a:ea typeface="宋体" pitchFamily="65" charset="-122"/>
              </a:rPr>
              <a:t>逸夫化作了天上一颗最明亮的流星。他创立香港TVB,培养无数著名演员,拥有过亿的资产,捐</a:t>
            </a:r>
            <a:r>
              <a:t/>
            </a:r>
            <a:br/>
            <a:r>
              <a:rPr lang="zh-CN" altLang="en-US" sz="1502" kern="0" dirty="0" smtClean="0">
                <a:solidFill>
                  <a:srgbClr val="000000"/>
                </a:solidFill>
                <a:latin typeface="Times New Roman" pitchFamily="65" charset="-122"/>
                <a:ea typeface="宋体" pitchFamily="65" charset="-122"/>
              </a:rPr>
              <a:t>献大量资产给内地办学,以他的名字命名的教学楼有数千座。</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为什么他坐拥无数资产,却未想一人独乐,尽享富贵呢?为什么他如此大方地捐献给教育事业呢?</a:t>
            </a:r>
            <a:r>
              <a:t/>
            </a:r>
            <a:br/>
            <a:r>
              <a:rPr lang="zh-CN" altLang="en-US" sz="1502" kern="0" dirty="0" smtClean="0">
                <a:solidFill>
                  <a:srgbClr val="000000"/>
                </a:solidFill>
                <a:latin typeface="Times New Roman" pitchFamily="65" charset="-122"/>
                <a:ea typeface="宋体" pitchFamily="65" charset="-122"/>
              </a:rPr>
              <a:t>我想,或许是因为他拥有一颗善之本心。我们看到,他的善之足迹遍布中国,而在这些地方,开出</a:t>
            </a:r>
            <a:r>
              <a:t/>
            </a:r>
            <a:br/>
            <a:r>
              <a:rPr lang="zh-CN" altLang="en-US" sz="1502" kern="0" dirty="0" smtClean="0">
                <a:solidFill>
                  <a:srgbClr val="000000"/>
                </a:solidFill>
                <a:latin typeface="Times New Roman" pitchFamily="65" charset="-122"/>
                <a:ea typeface="宋体" pitchFamily="65" charset="-122"/>
              </a:rPr>
              <a:t>一朵朵希望之花,花香萦绕孩子鼻间。</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善之行处,留下生命,留下温情,犹如一味有效却不苦口的中药。“感动中国十大人物”之一的</a:t>
            </a:r>
            <a:r>
              <a:t/>
            </a:r>
            <a:br/>
            <a:r>
              <a:rPr lang="zh-CN" altLang="en-US" sz="1502" kern="0" dirty="0" smtClean="0">
                <a:solidFill>
                  <a:srgbClr val="000000"/>
                </a:solidFill>
                <a:latin typeface="Times New Roman" pitchFamily="65" charset="-122"/>
                <a:ea typeface="宋体" pitchFamily="65" charset="-122"/>
              </a:rPr>
              <a:t>胡佩兰医生,一生奉献于医疗事业。她的药很便宜,若是病人付不起钱,她不但不收钱反而贴钱,</a:t>
            </a:r>
            <a:r>
              <a:t/>
            </a:r>
            <a:br/>
            <a:r>
              <a:rPr lang="zh-CN" altLang="en-US" sz="1502" kern="0" dirty="0" smtClean="0">
                <a:solidFill>
                  <a:srgbClr val="000000"/>
                </a:solidFill>
                <a:latin typeface="Times New Roman" pitchFamily="65" charset="-122"/>
                <a:ea typeface="宋体" pitchFamily="65" charset="-122"/>
              </a:rPr>
              <a:t>让无数病人称颂。</a:t>
            </a:r>
            <a:endParaRPr lang="zh-CN" altLang="en-US"/>
          </a:p>
        </p:txBody>
      </p:sp>
    </p:spTree>
    <p:custDataLst>
      <p:custData r:id="rId1"/>
    </p:custData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胡佩兰的心中满怀善意,以菩萨心肠对待病人,她给的是药,医的是病,更是倾注真情。善之行处,</a:t>
            </a:r>
            <a:r>
              <a:t/>
            </a:r>
            <a:br/>
            <a:r>
              <a:rPr lang="zh-CN" altLang="en-US" sz="1502" kern="0" dirty="0" smtClean="0">
                <a:solidFill>
                  <a:srgbClr val="000000"/>
                </a:solidFill>
                <a:latin typeface="Times New Roman" pitchFamily="65" charset="-122"/>
                <a:ea typeface="宋体" pitchFamily="65" charset="-122"/>
              </a:rPr>
              <a:t>感动的不仅仅是中国,更是整个世界。</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“勿以恶小而为之,勿以善小而不为”,你的一个微小的善举,不仅可以温暖人心,更可以温暖世</a:t>
            </a:r>
            <a:r>
              <a:t/>
            </a:r>
            <a:br/>
            <a:r>
              <a:rPr lang="zh-CN" altLang="en-US" sz="1502" kern="0" dirty="0" smtClean="0">
                <a:solidFill>
                  <a:srgbClr val="000000"/>
                </a:solidFill>
                <a:latin typeface="Times New Roman" pitchFamily="65" charset="-122"/>
                <a:ea typeface="宋体" pitchFamily="65" charset="-122"/>
              </a:rPr>
              <a:t>界。善之行处,必将步步生花。</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本文从材料整体立意,符合题意。标题采用比喻手法点明中心论点,彰显善意传承。</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文章先引用孟子的名言点明题意,引出论题,然后紧扣材料,归纳善行的价值。接着进行分析论</a:t>
            </a:r>
            <a:r>
              <a:t/>
            </a:r>
            <a:br/>
            <a:r>
              <a:rPr lang="zh-CN" altLang="en-US" sz="1502" kern="0" dirty="0" smtClean="0">
                <a:solidFill>
                  <a:srgbClr val="000000"/>
                </a:solidFill>
                <a:latin typeface="Times New Roman" pitchFamily="65" charset="-122"/>
                <a:ea typeface="宋体" pitchFamily="65" charset="-122"/>
              </a:rPr>
              <a:t>证,阐释中心论点。作者采用并列式的论证结构,选用莫言母亲、邵逸夫和胡佩兰等典型事例进</a:t>
            </a:r>
            <a:r>
              <a:t/>
            </a:r>
            <a:br/>
            <a:r>
              <a:rPr lang="zh-CN" altLang="en-US" sz="1502" kern="0" dirty="0" smtClean="0">
                <a:solidFill>
                  <a:srgbClr val="000000"/>
                </a:solidFill>
                <a:latin typeface="Times New Roman" pitchFamily="65" charset="-122"/>
                <a:ea typeface="宋体" pitchFamily="65" charset="-122"/>
              </a:rPr>
              <a:t>行阐述。</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文章内容充实,中心突出,结构严谨,前后勾连,照应得当,张弛有度,语言清新流畅,是一篇文质兼</a:t>
            </a:r>
            <a:r>
              <a:t/>
            </a:r>
            <a:br/>
            <a:r>
              <a:rPr lang="zh-CN" altLang="en-US" sz="1502" kern="0" dirty="0" smtClean="0">
                <a:solidFill>
                  <a:srgbClr val="000000"/>
                </a:solidFill>
                <a:latin typeface="Times New Roman" pitchFamily="65" charset="-122"/>
                <a:ea typeface="宋体" pitchFamily="65" charset="-122"/>
              </a:rPr>
              <a:t>美的好文章。</a:t>
            </a:r>
            <a:endParaRPr lang="zh-CN" altLang="en-US"/>
          </a:p>
        </p:txBody>
      </p:sp>
    </p:spTree>
    <p:custDataLst>
      <p:custData r:id="rId1"/>
    </p:custData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5.</a:t>
            </a:r>
            <a:r>
              <a:rPr lang="zh-CN" altLang="en-US" sz="1502" kern="0" dirty="0" smtClean="0">
                <a:solidFill>
                  <a:srgbClr val="000000"/>
                </a:solidFill>
                <a:latin typeface="Times New Roman" pitchFamily="65" charset="-122"/>
                <a:ea typeface="宋体" pitchFamily="65" charset="-122"/>
              </a:rPr>
              <a:t>(2013大纲全国,21)阅读下面的文字,根据要求写一篇不少于800字的文章。(60分)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4月29日,尚先生把手机落在了出租车上。他随后拨打那部手机,对方接听后立即挂断。他又发</a:t>
            </a:r>
            <a:r>
              <a:rPr dirty="0"/>
              <a:t/>
            </a:r>
            <a:br>
              <a:rPr dirty="0"/>
            </a:br>
            <a:r>
              <a:rPr lang="zh-CN" altLang="en-US" sz="1502" kern="0" dirty="0" smtClean="0">
                <a:solidFill>
                  <a:srgbClr val="000000"/>
                </a:solidFill>
                <a:latin typeface="Times New Roman" pitchFamily="65" charset="-122"/>
                <a:ea typeface="宋体" pitchFamily="65" charset="-122"/>
              </a:rPr>
              <a:t>短信表示,愿意出2000元“买”回手机。一小时后,尚先生收到回复,说要归还手机。见面后才</a:t>
            </a:r>
            <a:r>
              <a:rPr dirty="0"/>
              <a:t/>
            </a:r>
            <a:br>
              <a:rPr dirty="0"/>
            </a:br>
            <a:r>
              <a:rPr lang="zh-CN" altLang="en-US" sz="1502" kern="0" dirty="0" smtClean="0">
                <a:solidFill>
                  <a:srgbClr val="000000"/>
                </a:solidFill>
                <a:latin typeface="Times New Roman" pitchFamily="65" charset="-122"/>
                <a:ea typeface="宋体" pitchFamily="65" charset="-122"/>
              </a:rPr>
              <a:t>知道,捡手机的是一位年轻人。尚先生要酬谢他,但对方交还手机后就转身离去了。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当天晚上,记者联系到那位年轻人,年轻人说:“我本来无意归还,但看到手机里的照片和信息,发</a:t>
            </a:r>
            <a:r>
              <a:rPr dirty="0"/>
              <a:t/>
            </a:r>
            <a:br>
              <a:rPr dirty="0"/>
            </a:br>
            <a:r>
              <a:rPr lang="zh-CN" altLang="en-US" sz="1502" kern="0" dirty="0" smtClean="0">
                <a:solidFill>
                  <a:srgbClr val="000000"/>
                </a:solidFill>
                <a:latin typeface="Times New Roman" pitchFamily="65" charset="-122"/>
                <a:ea typeface="宋体" pitchFamily="65" charset="-122"/>
              </a:rPr>
              <a:t>现机主刚刚给芦山地震灾区汇去一大笔捐款,很受感动。我不能见利忘义,不能用贪心对待爱</a:t>
            </a:r>
            <a:r>
              <a:rPr dirty="0"/>
              <a:t/>
            </a:r>
            <a:br>
              <a:rPr dirty="0"/>
            </a:br>
            <a:r>
              <a:rPr lang="zh-CN" altLang="en-US" sz="1502" kern="0" dirty="0" smtClean="0">
                <a:solidFill>
                  <a:srgbClr val="000000"/>
                </a:solidFill>
                <a:latin typeface="Times New Roman" pitchFamily="65" charset="-122"/>
                <a:ea typeface="宋体" pitchFamily="65" charset="-122"/>
              </a:rPr>
              <a:t>心。我也要像尚先生那样多一些真诚和友善。”</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要求选好角度,确定立意,明确文体,自拟标题;不要脱离材料内容及含意的范围作文,不要套作,不</a:t>
            </a:r>
            <a:r>
              <a:rPr dirty="0"/>
              <a:t/>
            </a:r>
            <a:br>
              <a:rPr dirty="0"/>
            </a:br>
            <a:r>
              <a:rPr lang="zh-CN" altLang="en-US" sz="1502" kern="0" dirty="0" smtClean="0">
                <a:solidFill>
                  <a:srgbClr val="000000"/>
                </a:solidFill>
                <a:latin typeface="Times New Roman" pitchFamily="65" charset="-122"/>
                <a:ea typeface="宋体" pitchFamily="65" charset="-122"/>
              </a:rPr>
              <a:t>得抄袭。</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作文材料源于生活,贴近生活,引导考生关注、思考社会。捡到手机的人本想贪小</a:t>
            </a:r>
            <a:r>
              <a:rPr dirty="0"/>
              <a:t/>
            </a:r>
            <a:br>
              <a:rPr dirty="0"/>
            </a:br>
            <a:r>
              <a:rPr lang="zh-CN" altLang="en-US" sz="1502" kern="0" dirty="0" smtClean="0">
                <a:solidFill>
                  <a:srgbClr val="000000"/>
                </a:solidFill>
                <a:latin typeface="Times New Roman" pitchFamily="65" charset="-122"/>
                <a:ea typeface="宋体" pitchFamily="65" charset="-122"/>
              </a:rPr>
              <a:t>便宜,见利忘义,却因丢手机之人的爱心举动而大受感动,随即归还了手机,并决心向尚先生学习,</a:t>
            </a:r>
            <a:r>
              <a:rPr dirty="0"/>
              <a:t/>
            </a:r>
            <a:br>
              <a:rPr dirty="0"/>
            </a:br>
            <a:r>
              <a:rPr lang="zh-CN" altLang="en-US" sz="1502" kern="0" dirty="0" smtClean="0">
                <a:solidFill>
                  <a:srgbClr val="000000"/>
                </a:solidFill>
                <a:latin typeface="Times New Roman" pitchFamily="65" charset="-122"/>
                <a:ea typeface="宋体" pitchFamily="65" charset="-122"/>
              </a:rPr>
              <a:t>做一个真诚、友善之人。考生可以从“义与利”“真善美与假恶丑”“真诚”“善良”“传</a:t>
            </a:r>
            <a:r>
              <a:rPr dirty="0"/>
              <a:t/>
            </a:r>
            <a:br>
              <a:rPr dirty="0"/>
            </a:br>
            <a:r>
              <a:rPr lang="zh-CN" altLang="en-US" sz="1502" kern="0" dirty="0" smtClean="0">
                <a:solidFill>
                  <a:srgbClr val="000000"/>
                </a:solidFill>
                <a:latin typeface="Times New Roman" pitchFamily="65" charset="-122"/>
                <a:ea typeface="宋体" pitchFamily="65" charset="-122"/>
              </a:rPr>
              <a:t>递正能量”等角度立意,紧扣构建和谐社会、激发社会正能量、建设美丽中国主旋律等主题,来</a:t>
            </a:r>
            <a:r>
              <a:rPr dirty="0"/>
              <a:t/>
            </a:r>
            <a:br>
              <a:rPr dirty="0"/>
            </a:br>
            <a:r>
              <a:rPr lang="zh-CN" altLang="en-US" sz="1502" kern="0" dirty="0" smtClean="0">
                <a:solidFill>
                  <a:srgbClr val="000000"/>
                </a:solidFill>
                <a:latin typeface="Times New Roman" pitchFamily="65" charset="-122"/>
                <a:ea typeface="宋体" pitchFamily="65" charset="-122"/>
              </a:rPr>
              <a:t>体现思考社会、思考人生的思想深度。</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纯之风</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当今社会,大家十分关注正能量的传递,一个眼神、一句贴心话、一个微笑都能传递正能量。亲</a:t>
            </a:r>
            <a:r>
              <a:t/>
            </a:r>
            <a:br/>
            <a:r>
              <a:rPr lang="zh-CN" altLang="en-US" sz="1502" kern="0" dirty="0" smtClean="0">
                <a:solidFill>
                  <a:srgbClr val="000000"/>
                </a:solidFill>
                <a:latin typeface="Times New Roman" pitchFamily="65" charset="-122"/>
                <a:ea typeface="宋体" pitchFamily="65" charset="-122"/>
              </a:rPr>
              <a:t>爱的你,是传递还是收获了?</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一个小小的汉字,就会在人们心中撒下“纯”的种子。</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青岛酒店支持“光盘行动”,为了更加有效地反对浪费,厉行节约,政府机关、餐饮企业下大力</a:t>
            </a:r>
            <a:r>
              <a:t/>
            </a:r>
            <a:br/>
            <a:r>
              <a:rPr lang="zh-CN" altLang="en-US" sz="1502" kern="0" dirty="0" smtClean="0">
                <a:solidFill>
                  <a:srgbClr val="000000"/>
                </a:solidFill>
                <a:latin typeface="Times New Roman" pitchFamily="65" charset="-122"/>
                <a:ea typeface="宋体" pitchFamily="65" charset="-122"/>
              </a:rPr>
              <a:t>气提出相应的改进措施。盘子上印刻的一个“光”字体现了该企业的决心,他们把这份心传递</a:t>
            </a:r>
            <a:r>
              <a:t/>
            </a:r>
            <a:br/>
            <a:r>
              <a:rPr lang="zh-CN" altLang="en-US" sz="1502" kern="0" dirty="0" smtClean="0">
                <a:solidFill>
                  <a:srgbClr val="000000"/>
                </a:solidFill>
                <a:latin typeface="Times New Roman" pitchFamily="65" charset="-122"/>
                <a:ea typeface="宋体" pitchFamily="65" charset="-122"/>
              </a:rPr>
              <a:t>给顾客,让顾客明白勤俭节约的重要性。“量少质不减”,不多花一分冤枉钱,让顾客吃得舒坦,</a:t>
            </a:r>
            <a:r>
              <a:t/>
            </a:r>
            <a:br/>
            <a:r>
              <a:rPr lang="zh-CN" altLang="en-US" sz="1502" kern="0" dirty="0" smtClean="0">
                <a:solidFill>
                  <a:srgbClr val="000000"/>
                </a:solidFill>
                <a:latin typeface="Times New Roman" pitchFamily="65" charset="-122"/>
                <a:ea typeface="宋体" pitchFamily="65" charset="-122"/>
              </a:rPr>
              <a:t>又把节约推行,在社会上形成了良好风尚。</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一份贴心的早餐,一个舒心的书摊,爽朗的他把“纯”的种子播给周围的人。</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湖南长沙一中旁有个报亭,报亭里的蔡爹是一个开朗的老人,在14年的时间里,他与周围的人结</a:t>
            </a:r>
            <a:r>
              <a:t/>
            </a:r>
            <a:br/>
            <a:r>
              <a:rPr lang="zh-CN" altLang="en-US" sz="1502" kern="0" dirty="0" smtClean="0">
                <a:solidFill>
                  <a:srgbClr val="000000"/>
                </a:solidFill>
                <a:latin typeface="Times New Roman" pitchFamily="65" charset="-122"/>
                <a:ea typeface="宋体" pitchFamily="65" charset="-122"/>
              </a:rPr>
              <a:t>下了深厚的友谊。“寿终德望在,身去音容存”,尽管他去了,但他那诚信、善良、宽容的品质</a:t>
            </a:r>
            <a:r>
              <a:t/>
            </a:r>
            <a:br/>
            <a:r>
              <a:rPr lang="zh-CN" altLang="en-US" sz="1502" kern="0" dirty="0" smtClean="0">
                <a:solidFill>
                  <a:srgbClr val="000000"/>
                </a:solidFill>
                <a:latin typeface="Times New Roman" pitchFamily="65" charset="-122"/>
                <a:ea typeface="宋体" pitchFamily="65" charset="-122"/>
              </a:rPr>
              <a:t>仍然影响着整个社会。每当想起蔡爹,每个人的内心都是暖暖的,说明在这个不太如意的社会</a:t>
            </a:r>
            <a:r>
              <a:t/>
            </a:r>
            <a:br/>
            <a:r>
              <a:rPr lang="zh-CN" altLang="en-US" sz="1502" kern="0" dirty="0" smtClean="0">
                <a:solidFill>
                  <a:srgbClr val="000000"/>
                </a:solidFill>
                <a:latin typeface="Times New Roman" pitchFamily="65" charset="-122"/>
                <a:ea typeface="宋体" pitchFamily="65" charset="-122"/>
              </a:rPr>
              <a:t>中,依然有人通过自己的小小善举,来改变社会。老人去世后,众师生的缅怀及写满真心话的便</a:t>
            </a:r>
            <a:r>
              <a:t/>
            </a:r>
            <a:br/>
            <a:r>
              <a:rPr lang="zh-CN" altLang="en-US" sz="1502" kern="0" dirty="0" smtClean="0">
                <a:solidFill>
                  <a:srgbClr val="000000"/>
                </a:solidFill>
                <a:latin typeface="Times New Roman" pitchFamily="65" charset="-122"/>
                <a:ea typeface="宋体" pitchFamily="65" charset="-122"/>
              </a:rPr>
              <a:t>贴就是最好的印证,老人身上的某些品质正在每个人心中生根发芽,最终会长成一棵大树,影响</a:t>
            </a:r>
            <a:r>
              <a:t/>
            </a:r>
            <a:br/>
            <a:r>
              <a:rPr lang="zh-CN" altLang="en-US" sz="1502" kern="0" dirty="0" smtClean="0">
                <a:solidFill>
                  <a:srgbClr val="000000"/>
                </a:solidFill>
                <a:latin typeface="Times New Roman" pitchFamily="65" charset="-122"/>
                <a:ea typeface="宋体" pitchFamily="65" charset="-122"/>
              </a:rPr>
              <a:t>众人。</a:t>
            </a:r>
            <a:endParaRPr lang="zh-CN" altLang="en-US"/>
          </a:p>
        </p:txBody>
      </p:sp>
    </p:spTree>
    <p:custDataLst>
      <p:custData r:id="rId1"/>
    </p:custData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一种解脱,一种关爱,全新的呵护让他们快乐成长。</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黑熊被关起来取胆汁,当沉重的开胸器打入它们的身体时,那声凄厉的长号唤不回贪欲者的良</a:t>
            </a:r>
            <a:r>
              <a:t/>
            </a:r>
            <a:br/>
            <a:r>
              <a:rPr lang="zh-CN" altLang="en-US" sz="1502" kern="0" dirty="0" smtClean="0">
                <a:solidFill>
                  <a:srgbClr val="000000"/>
                </a:solidFill>
                <a:latin typeface="Times New Roman" pitchFamily="65" charset="-122"/>
                <a:ea typeface="宋体" pitchFamily="65" charset="-122"/>
              </a:rPr>
              <a:t>知。一次又一次的折磨,使它们早就疲惫不堪。就在它们快要绝望时,动物保护协会的成员解救</a:t>
            </a:r>
            <a:r>
              <a:t/>
            </a:r>
            <a:br/>
            <a:r>
              <a:rPr lang="zh-CN" altLang="en-US" sz="1502" kern="0" dirty="0" smtClean="0">
                <a:solidFill>
                  <a:srgbClr val="000000"/>
                </a:solidFill>
                <a:latin typeface="Times New Roman" pitchFamily="65" charset="-122"/>
                <a:ea typeface="宋体" pitchFamily="65" charset="-122"/>
              </a:rPr>
              <a:t>了它们,从贪欲者手中拯救了它们的生命。在黑熊基地,它们受到了很好的款待,没有恐惧,有的</a:t>
            </a:r>
            <a:r>
              <a:t/>
            </a:r>
            <a:br/>
            <a:r>
              <a:rPr lang="zh-CN" altLang="en-US" sz="1502" kern="0" dirty="0" smtClean="0">
                <a:solidFill>
                  <a:srgbClr val="000000"/>
                </a:solidFill>
                <a:latin typeface="Times New Roman" pitchFamily="65" charset="-122"/>
                <a:ea typeface="宋体" pitchFamily="65" charset="-122"/>
              </a:rPr>
              <a:t>只是关爱。它们可以在那里安享晚年。协会的成员一次次用血的事实拉回贪欲者的良知,并在</a:t>
            </a:r>
            <a:r>
              <a:t/>
            </a:r>
            <a:br/>
            <a:r>
              <a:rPr lang="zh-CN" altLang="en-US" sz="1502" kern="0" dirty="0" smtClean="0">
                <a:solidFill>
                  <a:srgbClr val="000000"/>
                </a:solidFill>
                <a:latin typeface="Times New Roman" pitchFamily="65" charset="-122"/>
                <a:ea typeface="宋体" pitchFamily="65" charset="-122"/>
              </a:rPr>
              <a:t>他们的心中埋下“纯”的种子,来净化他们的心灵,让贪欲者重获新生。</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纯之风,是人们心中那棵树周围的风,虽然那阵清澈的风吹不遍广袤大地,但终会影响周围的生</a:t>
            </a:r>
            <a:r>
              <a:t/>
            </a:r>
            <a:br/>
            <a:r>
              <a:rPr lang="zh-CN" altLang="en-US" sz="1502" kern="0" dirty="0" smtClean="0">
                <a:solidFill>
                  <a:srgbClr val="000000"/>
                </a:solidFill>
                <a:latin typeface="Times New Roman" pitchFamily="65" charset="-122"/>
                <a:ea typeface="宋体" pitchFamily="65" charset="-122"/>
              </a:rPr>
              <a:t>物,使之壮大,落下“纯”的种子,最终在大地上投下长长的影子。人们沐浴着清纯之风,温暖的</a:t>
            </a:r>
            <a:r>
              <a:t/>
            </a:r>
            <a:br/>
            <a:r>
              <a:rPr lang="zh-CN" altLang="en-US" sz="1502" kern="0" dirty="0" smtClean="0">
                <a:solidFill>
                  <a:srgbClr val="000000"/>
                </a:solidFill>
                <a:latin typeface="Times New Roman" pitchFamily="65" charset="-122"/>
                <a:ea typeface="宋体" pitchFamily="65" charset="-122"/>
              </a:rPr>
              <a:t>阳光洗涤净化着人们的灵魂。愿纯之风把正能量吹进每个人的心中,在人世间传递,在人世间流</a:t>
            </a:r>
            <a:r>
              <a:t/>
            </a:r>
            <a:br/>
            <a:r>
              <a:rPr lang="zh-CN" altLang="en-US" sz="1502" kern="0" dirty="0" smtClean="0">
                <a:solidFill>
                  <a:srgbClr val="000000"/>
                </a:solidFill>
                <a:latin typeface="Times New Roman" pitchFamily="65" charset="-122"/>
                <a:ea typeface="宋体" pitchFamily="65" charset="-122"/>
              </a:rPr>
              <a:t>淌。</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本文以“纯之风”为题,新颖别致,内涵丰富。然后,青岛酒店号召“光盘行动”的标</a:t>
            </a:r>
            <a:r>
              <a:t/>
            </a:r>
            <a:br/>
            <a:r>
              <a:rPr lang="zh-CN" altLang="en-US" sz="1502" kern="0" dirty="0" smtClean="0">
                <a:solidFill>
                  <a:srgbClr val="000000"/>
                </a:solidFill>
                <a:latin typeface="Times New Roman" pitchFamily="65" charset="-122"/>
                <a:ea typeface="宋体" pitchFamily="65" charset="-122"/>
              </a:rPr>
              <a:t>示、长沙一中蔡爹的爱心报亭、动物保护协会拯救被取胆的黑熊等三则典型素材,交相辉映,证</a:t>
            </a:r>
            <a:r>
              <a:t/>
            </a:r>
            <a:br/>
            <a:r>
              <a:rPr lang="zh-CN" altLang="en-US" sz="1502" kern="0" dirty="0" smtClean="0">
                <a:solidFill>
                  <a:srgbClr val="000000"/>
                </a:solidFill>
                <a:latin typeface="Times New Roman" pitchFamily="65" charset="-122"/>
                <a:ea typeface="宋体" pitchFamily="65" charset="-122"/>
              </a:rPr>
              <a:t>明了“播下‘纯’的种子,传递正能量”的观点。本文采用并列式结构,思路清晰,段落整齐,醒</a:t>
            </a:r>
            <a:r>
              <a:t/>
            </a:r>
            <a:br/>
            <a:r>
              <a:rPr lang="zh-CN" altLang="en-US" sz="1502" kern="0" dirty="0" smtClean="0">
                <a:solidFill>
                  <a:srgbClr val="000000"/>
                </a:solidFill>
                <a:latin typeface="Times New Roman" pitchFamily="65" charset="-122"/>
                <a:ea typeface="宋体" pitchFamily="65" charset="-122"/>
              </a:rPr>
              <a:t>目亮眼,全文一气呵成,论证有力,结构严谨,且文采斐然。</a:t>
            </a:r>
            <a:endParaRPr lang="zh-CN" altLang="en-US"/>
          </a:p>
        </p:txBody>
      </p:sp>
    </p:spTree>
    <p:custDataLst>
      <p:custData r:id="rId1"/>
    </p:custData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6.</a:t>
            </a:r>
            <a:r>
              <a:rPr lang="zh-CN" altLang="en-US" sz="1502" kern="0" dirty="0" smtClean="0">
                <a:solidFill>
                  <a:srgbClr val="000000"/>
                </a:solidFill>
                <a:latin typeface="Times New Roman" pitchFamily="65" charset="-122"/>
                <a:ea typeface="宋体" pitchFamily="65" charset="-122"/>
              </a:rPr>
              <a:t>(2012大纲全国,21)阅读下面的材料,根据要求写一篇不少于800字的文章。(60分)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周末,我从学校回家帮着干农活。今春雨多,道路泥泞,我挑着一担秧苗,在溜滑的田埂上走了没</a:t>
            </a:r>
            <a:r>
              <a:rPr dirty="0"/>
              <a:t/>
            </a:r>
            <a:br>
              <a:rPr dirty="0"/>
            </a:br>
            <a:r>
              <a:rPr lang="zh-CN" altLang="en-US" sz="1502" kern="0" dirty="0" smtClean="0">
                <a:solidFill>
                  <a:srgbClr val="000000"/>
                </a:solidFill>
                <a:latin typeface="Times New Roman" pitchFamily="65" charset="-122"/>
                <a:ea typeface="宋体" pitchFamily="65" charset="-122"/>
              </a:rPr>
              <a:t>几步,就心跳加速,双腿发抖,担子直晃,只好放下,不知所措地站在那里。</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妈妈在田里插秧,看到我的窘态,大声地喊:“孩子,外衣脱了,鞋子脱了,再试试!”</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我脱了外衣和鞋袜,卷起裤脚,重新挑起担子。咦,一下子就觉得脚底下稳当了,担子轻了,很快就</a:t>
            </a:r>
            <a:r>
              <a:rPr dirty="0"/>
              <a:t/>
            </a:r>
            <a:br>
              <a:rPr dirty="0"/>
            </a:br>
            <a:r>
              <a:rPr lang="zh-CN" altLang="en-US" sz="1502" kern="0" dirty="0" smtClean="0">
                <a:solidFill>
                  <a:srgbClr val="000000"/>
                </a:solidFill>
                <a:latin typeface="Times New Roman" pitchFamily="65" charset="-122"/>
                <a:ea typeface="宋体" pitchFamily="65" charset="-122"/>
              </a:rPr>
              <a:t>把秧苗挑到妈妈跟前。</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妈妈说:“你不是没能力挑这个担子,你是担心摔倒,弄脏衣服,注意力不集中。脱掉外衣和鞋袜,</a:t>
            </a:r>
            <a:r>
              <a:rPr dirty="0"/>
              <a:t/>
            </a:r>
            <a:br>
              <a:rPr dirty="0"/>
            </a:br>
            <a:r>
              <a:rPr lang="zh-CN" altLang="en-US" sz="1502" kern="0" dirty="0" smtClean="0">
                <a:solidFill>
                  <a:srgbClr val="000000"/>
                </a:solidFill>
                <a:latin typeface="Times New Roman" pitchFamily="65" charset="-122"/>
                <a:ea typeface="宋体" pitchFamily="65" charset="-122"/>
              </a:rPr>
              <a:t>就甩掉了多余的顾虑。”</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要求选好角度,确定立意,明确文体,自拟标题;不要脱离材料内容及含意的范围作文,不要套作,不</a:t>
            </a:r>
            <a:r>
              <a:rPr dirty="0"/>
              <a:t/>
            </a:r>
            <a:br>
              <a:rPr dirty="0"/>
            </a:br>
            <a:r>
              <a:rPr lang="zh-CN" altLang="en-US" sz="1502" kern="0" dirty="0" smtClean="0">
                <a:solidFill>
                  <a:srgbClr val="000000"/>
                </a:solidFill>
                <a:latin typeface="Times New Roman" pitchFamily="65" charset="-122"/>
                <a:ea typeface="宋体" pitchFamily="65" charset="-122"/>
              </a:rPr>
              <a:t>得抄袭。</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本题属于材料作文题,材料的前三段侧重叙事,第四段为“题眼”,其中的关键语句</a:t>
            </a:r>
            <a:r>
              <a:rPr dirty="0"/>
              <a:t/>
            </a:r>
            <a:br>
              <a:rPr dirty="0"/>
            </a:br>
            <a:r>
              <a:rPr lang="zh-CN" altLang="en-US" sz="1502" kern="0" dirty="0" smtClean="0">
                <a:solidFill>
                  <a:srgbClr val="000000"/>
                </a:solidFill>
                <a:latin typeface="Times New Roman" pitchFamily="65" charset="-122"/>
                <a:ea typeface="宋体" pitchFamily="65" charset="-122"/>
              </a:rPr>
              <a:t>包括“你不是没能力</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你是担心</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”“注意力不集中”“甩掉了多余的顾虑”等,材料本</a:t>
            </a:r>
            <a:r>
              <a:rPr dirty="0"/>
              <a:t/>
            </a:r>
            <a:br>
              <a:rPr dirty="0"/>
            </a:br>
            <a:r>
              <a:rPr lang="zh-CN" altLang="en-US" sz="1502" kern="0" dirty="0" smtClean="0">
                <a:solidFill>
                  <a:srgbClr val="000000"/>
                </a:solidFill>
                <a:latin typeface="Times New Roman" pitchFamily="65" charset="-122"/>
                <a:ea typeface="宋体" pitchFamily="65" charset="-122"/>
              </a:rPr>
              <a:t>身有较为明确的主旨指向。</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可考虑以下立意的角度:①自信(要有足够的信心,相信自己的能力、学识、人品等);②专注(集</a:t>
            </a:r>
            <a:r>
              <a:rPr dirty="0"/>
              <a:t/>
            </a:r>
            <a:br>
              <a:rPr dirty="0"/>
            </a:br>
            <a:r>
              <a:rPr lang="zh-CN" altLang="en-US" sz="1502" kern="0" dirty="0" smtClean="0">
                <a:solidFill>
                  <a:srgbClr val="000000"/>
                </a:solidFill>
                <a:latin typeface="Times New Roman" pitchFamily="65" charset="-122"/>
                <a:ea typeface="宋体" pitchFamily="65" charset="-122"/>
              </a:rPr>
              <a:t>中注意力,心无旁骛,是成就事业的必要条件);③取舍或舍弃(“甩掉了多余的顾虑”,舍弃无关</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471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紧要的东西,简约、简单,方可轻装前进);④母亲的教诲(生活中,正是母亲的教诲,才让子女健康</a:t>
            </a:r>
            <a:r>
              <a:rPr dirty="0"/>
              <a:t/>
            </a:r>
            <a:br>
              <a:rPr dirty="0"/>
            </a:br>
            <a:r>
              <a:rPr lang="zh-CN" altLang="en-US" sz="1502" kern="0" dirty="0" smtClean="0">
                <a:solidFill>
                  <a:srgbClr val="000000"/>
                </a:solidFill>
                <a:latin typeface="Times New Roman" pitchFamily="65" charset="-122"/>
                <a:ea typeface="宋体" pitchFamily="65" charset="-122"/>
              </a:rPr>
              <a:t>成长);⑤成长(“吃一堑,长一智”,成长的过程是人生的一笔财富)。</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专注铸就成功</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人生百态,世事无常。做任何事我们都要以专注的态度去面对,让专注之花开满心房,如此,我们</a:t>
            </a:r>
            <a:r>
              <a:rPr dirty="0"/>
              <a:t/>
            </a:r>
            <a:br>
              <a:rPr dirty="0"/>
            </a:br>
            <a:r>
              <a:rPr lang="zh-CN" altLang="en-US" sz="1502" kern="0" dirty="0" smtClean="0">
                <a:solidFill>
                  <a:srgbClr val="000000"/>
                </a:solidFill>
                <a:latin typeface="Times New Roman" pitchFamily="65" charset="-122"/>
                <a:ea typeface="宋体" pitchFamily="65" charset="-122"/>
              </a:rPr>
              <a:t>才可能铸就成功,笑傲在人生道路上。</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唐代诗人李贺常常“瘦马驮诗”,肩背一只古旧的“锦囊”,以便偶有所得及时记下。他早出晚</a:t>
            </a:r>
            <a:r>
              <a:rPr dirty="0"/>
              <a:t/>
            </a:r>
            <a:br>
              <a:rPr dirty="0"/>
            </a:br>
            <a:r>
              <a:rPr lang="zh-CN" altLang="en-US" sz="1502" kern="0" dirty="0" smtClean="0">
                <a:solidFill>
                  <a:srgbClr val="000000"/>
                </a:solidFill>
                <a:latin typeface="Times New Roman" pitchFamily="65" charset="-122"/>
                <a:ea typeface="宋体" pitchFamily="65" charset="-122"/>
              </a:rPr>
              <a:t>归,将自己的全部身心都投注于写诗上。连他的母亲都说:“你要把心呕出来才甘心吗?”正是</a:t>
            </a:r>
            <a:r>
              <a:rPr dirty="0"/>
              <a:t/>
            </a:r>
            <a:br>
              <a:rPr dirty="0"/>
            </a:br>
            <a:r>
              <a:rPr lang="zh-CN" altLang="en-US" sz="1502" kern="0" dirty="0" smtClean="0">
                <a:solidFill>
                  <a:srgbClr val="000000"/>
                </a:solidFill>
                <a:latin typeface="Times New Roman" pitchFamily="65" charset="-122"/>
                <a:ea typeface="宋体" pitchFamily="65" charset="-122"/>
              </a:rPr>
              <a:t>由于专注,他才吟出“昆山玉碎凤凰叫,芙蓉泣露香兰笑”的千古佳句,才有了“诗鬼”的称号。</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“书圣”王羲之废寝忘食,临池练字。一天练得出神,忘记了吃饭,家人把他爱吃的馒头、蒜泥</a:t>
            </a:r>
            <a:r>
              <a:rPr dirty="0"/>
              <a:t/>
            </a:r>
            <a:br>
              <a:rPr dirty="0"/>
            </a:br>
            <a:r>
              <a:rPr lang="zh-CN" altLang="en-US" sz="1502" kern="0" dirty="0" smtClean="0">
                <a:solidFill>
                  <a:srgbClr val="000000"/>
                </a:solidFill>
                <a:latin typeface="Times New Roman" pitchFamily="65" charset="-122"/>
                <a:ea typeface="宋体" pitchFamily="65" charset="-122"/>
              </a:rPr>
              <a:t>放到他身边,但他吃饭时仍继续练字,竟把砚台当成酱碗,弄得满口是墨,尚不得知。直到家人前</a:t>
            </a:r>
            <a:r>
              <a:rPr dirty="0"/>
              <a:t/>
            </a:r>
            <a:br>
              <a:rPr dirty="0"/>
            </a:br>
            <a:r>
              <a:rPr lang="zh-CN" altLang="en-US" sz="1502" kern="0" dirty="0" smtClean="0">
                <a:solidFill>
                  <a:srgbClr val="000000"/>
                </a:solidFill>
                <a:latin typeface="Times New Roman" pitchFamily="65" charset="-122"/>
                <a:ea typeface="宋体" pitchFamily="65" charset="-122"/>
              </a:rPr>
              <a:t>来道破,他才恍然大悟。正是他专心致志、心无旁骛的精神与态度,才使他成为著名的书法家。</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王羲之把砚台当酱碗,牛顿错把手表当鸡蛋,陈景润致歉电线杆,这些古今中外的趣谈,都是专注</a:t>
            </a:r>
            <a:r>
              <a:rPr dirty="0"/>
              <a:t/>
            </a:r>
            <a:br>
              <a:rPr dirty="0"/>
            </a:br>
            <a:r>
              <a:rPr lang="zh-CN" altLang="en-US" sz="1502" kern="0" dirty="0" smtClean="0">
                <a:solidFill>
                  <a:srgbClr val="000000"/>
                </a:solidFill>
                <a:latin typeface="Times New Roman" pitchFamily="65" charset="-122"/>
                <a:ea typeface="宋体" pitchFamily="65" charset="-122"/>
              </a:rPr>
              <a:t>惹的“祸”。须知无专注便无认真,无认真便无痴迷,无痴迷便无大发展。</a:t>
            </a:r>
            <a:endParaRPr lang="en-US" altLang="zh-CN" sz="150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居里夫人小时候读书一丝不苟</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专心致志。有一次她读书时</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伙伴们在她的身后放了一摞凳子</a:t>
            </a:r>
            <a:r>
              <a:rPr lang="en-US" altLang="zh-CN" sz="1500" kern="0" dirty="0" smtClean="0">
                <a:solidFill>
                  <a:srgbClr val="000000"/>
                </a:solidFill>
                <a:latin typeface="Times New Roman" pitchFamily="65" charset="-122"/>
                <a:ea typeface="宋体" pitchFamily="65" charset="-122"/>
              </a:rPr>
              <a:t>,</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只要她一动便会倒下来。但是伙伴们玩耍回来后</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她依然在读书</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旁边的凳子纹丝未动。正是她</a:t>
            </a:r>
            <a:endParaRPr lang="zh-CN" altLang="en-US" sz="1500" dirty="0"/>
          </a:p>
        </p:txBody>
      </p:sp>
    </p:spTree>
    <p:custDataLst>
      <p:custData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一片区域。</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自强的人生才有意义,自强的民族才有希望。</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人生当自强。自强是立身之本。柳传志,联想集团董事长。其父柳谷书作为我国知识产权事业</a:t>
            </a:r>
            <a:r>
              <a:t/>
            </a:r>
            <a:br/>
            <a:r>
              <a:rPr lang="zh-CN" altLang="en-US" sz="1502" kern="0" dirty="0" smtClean="0">
                <a:solidFill>
                  <a:srgbClr val="000000"/>
                </a:solidFill>
                <a:latin typeface="Times New Roman" pitchFamily="65" charset="-122"/>
                <a:ea typeface="宋体" pitchFamily="65" charset="-122"/>
              </a:rPr>
              <a:t>的先驱,为柳传志提供了坚实的物质保障。但柳传志不依赖家庭,在40岁时创办联想集团,一步</a:t>
            </a:r>
            <a:r>
              <a:t/>
            </a:r>
            <a:br/>
            <a:r>
              <a:rPr lang="zh-CN" altLang="en-US" sz="1502" kern="0" dirty="0" smtClean="0">
                <a:solidFill>
                  <a:srgbClr val="000000"/>
                </a:solidFill>
                <a:latin typeface="Times New Roman" pitchFamily="65" charset="-122"/>
                <a:ea typeface="宋体" pitchFamily="65" charset="-122"/>
              </a:rPr>
              <a:t>步走上人生巅峰。王宝强,一个地地道道的农村孩子,没有背景,没有颜值,凭借多年的自强拼搏,</a:t>
            </a:r>
            <a:r>
              <a:t/>
            </a:r>
            <a:br/>
            <a:r>
              <a:rPr lang="zh-CN" altLang="en-US" sz="1502" kern="0" dirty="0" smtClean="0">
                <a:solidFill>
                  <a:srgbClr val="000000"/>
                </a:solidFill>
                <a:latin typeface="Times New Roman" pitchFamily="65" charset="-122"/>
                <a:ea typeface="宋体" pitchFamily="65" charset="-122"/>
              </a:rPr>
              <a:t>从不起眼的群众演员,成为今天的著名演员,他的人生很“传奇”,他的逆袭很“励志”。他们</a:t>
            </a:r>
            <a:r>
              <a:t/>
            </a:r>
            <a:br/>
            <a:r>
              <a:rPr lang="zh-CN" altLang="en-US" sz="1502" kern="0" dirty="0" smtClean="0">
                <a:solidFill>
                  <a:srgbClr val="000000"/>
                </a:solidFill>
                <a:latin typeface="Times New Roman" pitchFamily="65" charset="-122"/>
                <a:ea typeface="宋体" pitchFamily="65" charset="-122"/>
              </a:rPr>
              <a:t>的经历告诉我们,一个人无论处在什么样的平台,起点如何,都应自强拼搏,为自己的理想奋斗,让</a:t>
            </a:r>
            <a:r>
              <a:t/>
            </a:r>
            <a:br/>
            <a:r>
              <a:rPr lang="zh-CN" altLang="en-US" sz="1502" kern="0" dirty="0" smtClean="0">
                <a:solidFill>
                  <a:srgbClr val="000000"/>
                </a:solidFill>
                <a:latin typeface="Times New Roman" pitchFamily="65" charset="-122"/>
                <a:ea typeface="宋体" pitchFamily="65" charset="-122"/>
              </a:rPr>
              <a:t>自己的人生有意义。</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人人当自强。国家兴亡,匹夫有责。顾炎武的呐喊警醒着每位国人。只有人人自强,国家才能强</a:t>
            </a:r>
            <a:r>
              <a:t/>
            </a:r>
            <a:br/>
            <a:r>
              <a:rPr lang="zh-CN" altLang="en-US" sz="1502" kern="0" dirty="0" smtClean="0">
                <a:solidFill>
                  <a:srgbClr val="000000"/>
                </a:solidFill>
                <a:latin typeface="Times New Roman" pitchFamily="65" charset="-122"/>
                <a:ea typeface="宋体" pitchFamily="65" charset="-122"/>
              </a:rPr>
              <a:t>大。百年前,梁启超更大声喊出“少年强则国强”的口号,将希望和责任置于少年肩头,激励多</a:t>
            </a:r>
            <a:r>
              <a:t/>
            </a:r>
            <a:br/>
            <a:r>
              <a:rPr lang="zh-CN" altLang="en-US" sz="1502" kern="0" dirty="0" smtClean="0">
                <a:solidFill>
                  <a:srgbClr val="000000"/>
                </a:solidFill>
                <a:latin typeface="Times New Roman" pitchFamily="65" charset="-122"/>
                <a:ea typeface="宋体" pitchFamily="65" charset="-122"/>
              </a:rPr>
              <a:t>少少年奉献自我,拯救屈辱下的中国。如今的我辈少年,恰逢“天行健”,更应担负起民族复兴</a:t>
            </a:r>
            <a:r>
              <a:t/>
            </a:r>
            <a:br/>
            <a:r>
              <a:rPr lang="zh-CN" altLang="en-US" sz="1502" kern="0" dirty="0" smtClean="0">
                <a:solidFill>
                  <a:srgbClr val="000000"/>
                </a:solidFill>
                <a:latin typeface="Times New Roman" pitchFamily="65" charset="-122"/>
                <a:ea typeface="宋体" pitchFamily="65" charset="-122"/>
              </a:rPr>
              <a:t>的重任,奋斗自强,共创未来。</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国家当自强。如今,我中国在世界舞台上越来越显现出一种大国风范,有一种“数风流人物,还</a:t>
            </a:r>
            <a:r>
              <a:t/>
            </a:r>
            <a:br/>
            <a:r>
              <a:rPr lang="zh-CN" altLang="en-US" sz="1502" kern="0" dirty="0" smtClean="0">
                <a:solidFill>
                  <a:srgbClr val="000000"/>
                </a:solidFill>
                <a:latin typeface="Times New Roman" pitchFamily="65" charset="-122"/>
                <a:ea typeface="宋体" pitchFamily="65" charset="-122"/>
              </a:rPr>
              <a:t>看今朝”的自信。这种自信,从何而来?是国家实力。国家实力又从何而来?源于国家的自强不</a:t>
            </a:r>
            <a:r>
              <a:t/>
            </a:r>
            <a:br/>
            <a:r>
              <a:rPr lang="zh-CN" altLang="en-US" sz="1502" kern="0" dirty="0" smtClean="0">
                <a:solidFill>
                  <a:srgbClr val="000000"/>
                </a:solidFill>
                <a:latin typeface="Times New Roman" pitchFamily="65" charset="-122"/>
                <a:ea typeface="宋体" pitchFamily="65" charset="-122"/>
              </a:rPr>
              <a:t>息。抗战期间,中日两国的综合实力相差很大。日本已建立起完整的军事工业体系,装备堪称世</a:t>
            </a:r>
            <a:endParaRPr lang="zh-CN" altLang="en-US"/>
          </a:p>
        </p:txBody>
      </p:sp>
    </p:spTree>
    <p:custDataLst>
      <p:custData r:id="rId1"/>
    </p:custData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75404" cy="5523694"/>
            <a:chOff x="540000" y="1080000"/>
            <a:chExt cx="8175404" cy="5523694"/>
          </a:xfrm>
        </p:grpSpPr>
        <p:sp>
          <p:nvSpPr>
            <p:cNvPr id="2" name="TextBox 2"/>
            <p:cNvSpPr txBox="1"/>
            <p:nvPr/>
          </p:nvSpPr>
          <p:spPr>
            <a:xfrm>
              <a:off x="540000" y="1080000"/>
              <a:ext cx="8127000" cy="4463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的专注,才使她在几吨材料中,提取出了零点几克镭。正是她的专注,才使她成为著名的科学家,</a:t>
              </a:r>
              <a:r>
                <a:rPr dirty="0"/>
                <a:t/>
              </a:r>
              <a:br>
                <a:rPr dirty="0"/>
              </a:br>
              <a:r>
                <a:rPr lang="zh-CN" altLang="en-US" sz="1502" kern="0" dirty="0" smtClean="0">
                  <a:solidFill>
                    <a:srgbClr val="000000"/>
                  </a:solidFill>
                  <a:latin typeface="Times New Roman" pitchFamily="65" charset="-122"/>
                  <a:ea typeface="宋体" pitchFamily="65" charset="-122"/>
                </a:rPr>
                <a:t>在科学的道路上披荆斩棘,成就属于她的辉煌。</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“诗圣”杜工部胸怀“致君尧舜上,再使风俗淳”的抱负,他前期的诗作大多是为了求官而作,</a:t>
              </a:r>
              <a:r>
                <a:rPr dirty="0"/>
                <a:t/>
              </a:r>
              <a:br>
                <a:rPr dirty="0"/>
              </a:br>
              <a:r>
                <a:rPr lang="zh-CN" altLang="en-US" sz="1502" kern="0" dirty="0" smtClean="0">
                  <a:solidFill>
                    <a:srgbClr val="000000"/>
                  </a:solidFill>
                  <a:latin typeface="Times New Roman" pitchFamily="65" charset="-122"/>
                  <a:ea typeface="宋体" pitchFamily="65" charset="-122"/>
                </a:rPr>
                <a:t>当他仕途不顺,了解人民疾苦后,他的诗作才更上一层楼,才有了“安得广厦千万间,大庇天下寒</a:t>
              </a:r>
              <a:r>
                <a:rPr dirty="0"/>
                <a:t/>
              </a:r>
              <a:br>
                <a:rPr dirty="0"/>
              </a:br>
              <a:r>
                <a:rPr lang="zh-CN" altLang="en-US" sz="1502" kern="0" dirty="0" smtClean="0">
                  <a:solidFill>
                    <a:srgbClr val="000000"/>
                  </a:solidFill>
                  <a:latin typeface="Times New Roman" pitchFamily="65" charset="-122"/>
                  <a:ea typeface="宋体" pitchFamily="65" charset="-122"/>
                </a:rPr>
                <a:t>士俱欢颜”的呼唤,才有了“无边落木萧萧下,不尽长江滚滚来”的悲凉。专注于作诗使他有了</a:t>
              </a:r>
              <a:r>
                <a:rPr dirty="0"/>
                <a:t/>
              </a:r>
              <a:br>
                <a:rPr dirty="0"/>
              </a:br>
              <a:r>
                <a:rPr lang="zh-CN" altLang="en-US" sz="1502" kern="0" dirty="0" smtClean="0">
                  <a:solidFill>
                    <a:srgbClr val="000000"/>
                  </a:solidFill>
                  <a:latin typeface="Times New Roman" pitchFamily="65" charset="-122"/>
                  <a:ea typeface="宋体" pitchFamily="65" charset="-122"/>
                </a:rPr>
                <a:t>不一样的人生,让他成为伟大的诗人。</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有了专注,才能持之以恒;有了专注,才能克险攻关;有了专注,才能于细节之中见成功;有了专注,</a:t>
              </a:r>
              <a:r>
                <a:rPr dirty="0"/>
                <a:t/>
              </a:r>
              <a:br>
                <a:rPr dirty="0"/>
              </a:br>
              <a:r>
                <a:rPr lang="zh-CN" altLang="en-US" sz="1502" kern="0" dirty="0" smtClean="0">
                  <a:solidFill>
                    <a:srgbClr val="000000"/>
                  </a:solidFill>
                  <a:latin typeface="Times New Roman" pitchFamily="65" charset="-122"/>
                  <a:ea typeface="宋体" pitchFamily="65" charset="-122"/>
                </a:rPr>
                <a:t>才能勤奋努力,勇往直前。做到认真与专注,遇事才会少犯错误,让你更快地走向成功。学会专</a:t>
              </a:r>
              <a:r>
                <a:rPr dirty="0"/>
                <a:t/>
              </a:r>
              <a:br>
                <a:rPr dirty="0"/>
              </a:br>
              <a:r>
                <a:rPr lang="zh-CN" altLang="en-US" sz="1502" kern="0" dirty="0" smtClean="0">
                  <a:solidFill>
                    <a:srgbClr val="000000"/>
                  </a:solidFill>
                  <a:latin typeface="Times New Roman" pitchFamily="65" charset="-122"/>
                  <a:ea typeface="宋体" pitchFamily="65" charset="-122"/>
                </a:rPr>
                <a:t>注,让你在人生路上披荆斩棘;学会专注,让你在海上扬帆远航;学会专注,助你走上成功的殿堂;</a:t>
              </a:r>
              <a:r>
                <a:rPr dirty="0"/>
                <a:t/>
              </a:r>
              <a:br>
                <a:rPr dirty="0"/>
              </a:br>
              <a:r>
                <a:rPr lang="zh-CN" altLang="en-US" sz="1502" kern="0" dirty="0" smtClean="0">
                  <a:solidFill>
                    <a:srgbClr val="000000"/>
                  </a:solidFill>
                  <a:latin typeface="Times New Roman" pitchFamily="65" charset="-122"/>
                  <a:ea typeface="宋体" pitchFamily="65" charset="-122"/>
                </a:rPr>
                <a:t>学会专注,让你体验人生路上的美景;学会专注,这世界才会如此美丽。专注之花在成功的枝头</a:t>
              </a:r>
              <a:r>
                <a:rPr dirty="0"/>
                <a:t/>
              </a:r>
              <a:br>
                <a:rPr dirty="0"/>
              </a:br>
              <a:r>
                <a:rPr lang="zh-CN" altLang="en-US" sz="1502" kern="0" dirty="0" smtClean="0">
                  <a:solidFill>
                    <a:srgbClr val="000000"/>
                  </a:solidFill>
                  <a:latin typeface="Times New Roman" pitchFamily="65" charset="-122"/>
                  <a:ea typeface="宋体" pitchFamily="65" charset="-122"/>
                </a:rPr>
                <a:t>灿烂绽放。</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看,天上太阳正好,让我们携专注之花上路,铸就属于我们的辉煌与成功。</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本文从材料出发,提炼出了“专注”这一中心,与材料的核心意思一致,符合题意。本文</a:t>
              </a:r>
              <a:endParaRPr lang="zh-CN" altLang="en-US" dirty="0"/>
            </a:p>
          </p:txBody>
        </p:sp>
        <p:sp>
          <p:nvSpPr>
            <p:cNvPr id="3" name="TextBox 2"/>
            <p:cNvSpPr txBox="1"/>
            <p:nvPr/>
          </p:nvSpPr>
          <p:spPr>
            <a:xfrm>
              <a:off x="588404" y="5563409"/>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从头至尾处处以“专注”为中心行文,中心突出,主旨鲜明。例证丰富、典型,有效地证明了中</a:t>
              </a:r>
              <a:r>
                <a:rPr dirty="0"/>
                <a:t/>
              </a:r>
              <a:br>
                <a:rPr dirty="0"/>
              </a:br>
              <a:r>
                <a:rPr lang="zh-CN" altLang="en-US" sz="1502" kern="0" dirty="0" smtClean="0">
                  <a:solidFill>
                    <a:srgbClr val="000000"/>
                  </a:solidFill>
                  <a:latin typeface="Times New Roman" pitchFamily="65" charset="-122"/>
                  <a:ea typeface="宋体" pitchFamily="65" charset="-122"/>
                </a:rPr>
                <a:t>心论点。为了证明“专注铸就成功”这个中心论点,作者分别运用了李贺、王羲之、居里夫人</a:t>
              </a:r>
              <a:r>
                <a:rPr dirty="0"/>
                <a:t/>
              </a:r>
              <a:br>
                <a:rPr dirty="0"/>
              </a:br>
              <a:r>
                <a:rPr lang="zh-CN" altLang="en-US" sz="1502" kern="0" dirty="0" smtClean="0">
                  <a:solidFill>
                    <a:srgbClr val="000000"/>
                  </a:solidFill>
                  <a:latin typeface="Times New Roman" pitchFamily="65" charset="-122"/>
                  <a:ea typeface="宋体" pitchFamily="65" charset="-122"/>
                </a:rPr>
                <a:t>和杜甫的具体事例,这些材料都十分典型,给人以血肉丰满之感。</a:t>
              </a:r>
              <a:endParaRPr lang="zh-CN" altLang="en-US" dirty="0"/>
            </a:p>
          </p:txBody>
        </p:sp>
      </p:grpSp>
    </p:spTree>
    <p:custDataLst>
      <p:custData r:id="rId1"/>
    </p:custData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7.</a:t>
            </a:r>
            <a:r>
              <a:rPr lang="zh-CN" altLang="en-US" sz="1502" kern="0" dirty="0" smtClean="0">
                <a:solidFill>
                  <a:srgbClr val="000000"/>
                </a:solidFill>
                <a:latin typeface="Times New Roman" pitchFamily="65" charset="-122"/>
                <a:ea typeface="宋体" pitchFamily="65" charset="-122"/>
              </a:rPr>
              <a:t>(2015重庆,21)阅读下面的材料,根据要求作文。(60分)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一个刚上车的小男孩请公交司机等一等他妈妈。过了一分钟,孩子妈妈还没到,车上乘客开始埋</a:t>
            </a:r>
            <a:r>
              <a:rPr dirty="0"/>
              <a:t/>
            </a:r>
            <a:br>
              <a:rPr dirty="0"/>
            </a:br>
            <a:r>
              <a:rPr lang="zh-CN" altLang="en-US" sz="1502" kern="0" dirty="0" smtClean="0">
                <a:solidFill>
                  <a:srgbClr val="000000"/>
                </a:solidFill>
                <a:latin typeface="Times New Roman" pitchFamily="65" charset="-122"/>
                <a:ea typeface="宋体" pitchFamily="65" charset="-122"/>
              </a:rPr>
              <a:t>怨,说母子俩耽误了大家时间。这时,那位腿有残疾的母亲一瘸一拐地上了车,所有人都沉默</a:t>
            </a:r>
            <a:r>
              <a:rPr dirty="0"/>
              <a:t/>
            </a:r>
            <a:br>
              <a:rPr dirty="0"/>
            </a:br>
            <a:r>
              <a:rPr lang="zh-CN" altLang="en-US" sz="1502" kern="0" dirty="0" smtClean="0">
                <a:solidFill>
                  <a:srgbClr val="000000"/>
                </a:solidFill>
                <a:latin typeface="Times New Roman" pitchFamily="65" charset="-122"/>
                <a:ea typeface="宋体" pitchFamily="65" charset="-122"/>
              </a:rPr>
              <a:t>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要求:①结合材料的内容和含意,选准角度,明确立意;②自拟标题,自选文体(诗歌除外),不少于80</a:t>
            </a:r>
            <a:r>
              <a:rPr dirty="0"/>
              <a:t/>
            </a:r>
            <a:br>
              <a:rPr dirty="0"/>
            </a:br>
            <a:r>
              <a:rPr lang="zh-CN" altLang="en-US" sz="1502" kern="0" dirty="0" smtClean="0">
                <a:solidFill>
                  <a:srgbClr val="000000"/>
                </a:solidFill>
                <a:latin typeface="Times New Roman" pitchFamily="65" charset="-122"/>
                <a:ea typeface="宋体" pitchFamily="65" charset="-122"/>
              </a:rPr>
              <a:t>0字;③不得套作,不得抄袭。</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此作文题材料短、事件小,贴近生活、紧扣现实,能很好地弘扬社会主义的核心价</a:t>
            </a:r>
            <a:r>
              <a:rPr dirty="0"/>
              <a:t/>
            </a:r>
            <a:br>
              <a:rPr dirty="0"/>
            </a:br>
            <a:r>
              <a:rPr lang="zh-CN" altLang="en-US" sz="1502" kern="0" dirty="0" smtClean="0">
                <a:solidFill>
                  <a:srgbClr val="000000"/>
                </a:solidFill>
                <a:latin typeface="Times New Roman" pitchFamily="65" charset="-122"/>
                <a:ea typeface="宋体" pitchFamily="65" charset="-122"/>
              </a:rPr>
              <a:t>值观。材料最后写乘客们都沉默了,表现出人们的宽容、同情、关爱,展示了亲情的可贵、宽容</a:t>
            </a:r>
            <a:r>
              <a:rPr dirty="0"/>
              <a:t/>
            </a:r>
            <a:br>
              <a:rPr dirty="0"/>
            </a:br>
            <a:r>
              <a:rPr lang="zh-CN" altLang="en-US" sz="1502" kern="0" dirty="0" smtClean="0">
                <a:solidFill>
                  <a:srgbClr val="000000"/>
                </a:solidFill>
                <a:latin typeface="Times New Roman" pitchFamily="65" charset="-122"/>
                <a:ea typeface="宋体" pitchFamily="65" charset="-122"/>
              </a:rPr>
              <a:t>的宝贵和等待的珍贵,真正体现了社会的和谐与温暖,渗透着时代的正能量,发扬着民族的优良</a:t>
            </a:r>
            <a:r>
              <a:rPr dirty="0"/>
              <a:t/>
            </a:r>
            <a:br>
              <a:rPr dirty="0"/>
            </a:br>
            <a:r>
              <a:rPr lang="zh-CN" altLang="en-US" sz="1502" kern="0" dirty="0" smtClean="0">
                <a:solidFill>
                  <a:srgbClr val="000000"/>
                </a:solidFill>
                <a:latin typeface="Times New Roman" pitchFamily="65" charset="-122"/>
                <a:ea typeface="宋体" pitchFamily="65" charset="-122"/>
              </a:rPr>
              <a:t>传统,宣传着良好的道德情操。</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阅读材料可从以下几个角度来立意:①乘客角度。他们身上体现出来的是宽容精神。他们停止</a:t>
            </a:r>
            <a:r>
              <a:rPr dirty="0"/>
              <a:t/>
            </a:r>
            <a:br>
              <a:rPr dirty="0"/>
            </a:br>
            <a:r>
              <a:rPr lang="zh-CN" altLang="en-US" sz="1502" kern="0" dirty="0" smtClean="0">
                <a:solidFill>
                  <a:srgbClr val="000000"/>
                </a:solidFill>
                <a:latin typeface="Times New Roman" pitchFamily="65" charset="-122"/>
                <a:ea typeface="宋体" pitchFamily="65" charset="-122"/>
              </a:rPr>
              <a:t>埋怨,从材料中的美好结局可以看出,所有的乘客内心都有着一种宽容的“善心”和“爱心”,</a:t>
            </a:r>
            <a:r>
              <a:rPr dirty="0"/>
              <a:t/>
            </a:r>
            <a:br>
              <a:rPr dirty="0"/>
            </a:br>
            <a:r>
              <a:rPr lang="zh-CN" altLang="en-US" sz="1502" kern="0" dirty="0" smtClean="0">
                <a:solidFill>
                  <a:srgbClr val="000000"/>
                </a:solidFill>
                <a:latin typeface="Times New Roman" pitchFamily="65" charset="-122"/>
                <a:ea typeface="宋体" pitchFamily="65" charset="-122"/>
              </a:rPr>
              <a:t>这是当下社会最需要的。②男孩角度。亲情是最关键的,孩子央求司机的行为恰是母子之爱的</a:t>
            </a:r>
            <a:r>
              <a:rPr dirty="0"/>
              <a:t/>
            </a:r>
            <a:br>
              <a:rPr dirty="0"/>
            </a:br>
            <a:r>
              <a:rPr lang="zh-CN" altLang="en-US" sz="1502" kern="0" dirty="0" smtClean="0">
                <a:solidFill>
                  <a:srgbClr val="000000"/>
                </a:solidFill>
                <a:latin typeface="Times New Roman" pitchFamily="65" charset="-122"/>
                <a:ea typeface="宋体" pitchFamily="65" charset="-122"/>
              </a:rPr>
              <a:t>写照。③生命角度。任何人的生命都是平等的,包括残疾人,每个人都应当得到尊重、爱护。④</a:t>
            </a:r>
            <a:r>
              <a:rPr dirty="0"/>
              <a:t/>
            </a:r>
            <a:br>
              <a:rPr dirty="0"/>
            </a:br>
            <a:r>
              <a:rPr lang="zh-CN" altLang="en-US" sz="1502" kern="0" dirty="0" smtClean="0">
                <a:solidFill>
                  <a:srgbClr val="000000"/>
                </a:solidFill>
                <a:latin typeface="Times New Roman" pitchFamily="65" charset="-122"/>
                <a:ea typeface="宋体" pitchFamily="65" charset="-122"/>
              </a:rPr>
              <a:t>道德角度。人活着,应当有怜悯之心,保持对善良的渴望。⑤和谐角度。这则材料从侧面揭示了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和谐的重要性,提醒生活中的人们,要注重和谐,促进和谐。</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总的来说,审题的门槛并不高,不易跑题,但是要写出材料蕴含的情意、深意、趣意,却需要平时</a:t>
            </a:r>
            <a:r>
              <a:t/>
            </a:r>
            <a:br/>
            <a:r>
              <a:rPr lang="zh-CN" altLang="en-US" sz="1502" kern="0" dirty="0" smtClean="0">
                <a:solidFill>
                  <a:srgbClr val="000000"/>
                </a:solidFill>
                <a:latin typeface="Times New Roman" pitchFamily="65" charset="-122"/>
                <a:ea typeface="宋体" pitchFamily="65" charset="-122"/>
              </a:rPr>
              <a:t>眼观社会、思考社会、心系他人、胸襟开阔、情感饱满。写作时,既可以从情感上入手,也可以</a:t>
            </a:r>
            <a:r>
              <a:t/>
            </a:r>
            <a:br/>
            <a:r>
              <a:rPr lang="zh-CN" altLang="en-US" sz="1502" kern="0" dirty="0" smtClean="0">
                <a:solidFill>
                  <a:srgbClr val="000000"/>
                </a:solidFill>
                <a:latin typeface="Times New Roman" pitchFamily="65" charset="-122"/>
                <a:ea typeface="宋体" pitchFamily="65" charset="-122"/>
              </a:rPr>
              <a:t>从思辨性上落笔。要力争立意深远、视角独特、拟题新颖、思维清晰、语言流畅,写出“人情</a:t>
            </a:r>
            <a:r>
              <a:t/>
            </a:r>
            <a:br/>
            <a:r>
              <a:rPr lang="zh-CN" altLang="en-US" sz="1502" kern="0" dirty="0" smtClean="0">
                <a:solidFill>
                  <a:srgbClr val="000000"/>
                </a:solidFill>
                <a:latin typeface="Times New Roman" pitchFamily="65" charset="-122"/>
                <a:ea typeface="宋体" pitchFamily="65" charset="-122"/>
              </a:rPr>
              <a:t>味”。</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常怀敬畏之心</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敬畏是对世间万物心怀宽容、尊重、善意的态度,以崇高的道德要求自己,规范自己的行为,使</a:t>
            </a:r>
            <a:r>
              <a:t/>
            </a:r>
            <a:br/>
            <a:r>
              <a:rPr lang="zh-CN" altLang="en-US" sz="1502" kern="0" dirty="0" smtClean="0">
                <a:solidFill>
                  <a:srgbClr val="000000"/>
                </a:solidFill>
                <a:latin typeface="Times New Roman" pitchFamily="65" charset="-122"/>
                <a:ea typeface="宋体" pitchFamily="65" charset="-122"/>
              </a:rPr>
              <a:t>自我心灵宁静、满足,同时也使世界逐渐丢掉丑陋的一面,实现人与自然、社会的和谐相处。我</a:t>
            </a:r>
            <a:r>
              <a:t/>
            </a:r>
            <a:br/>
            <a:r>
              <a:rPr lang="zh-CN" altLang="en-US" sz="1502" kern="0" dirty="0" smtClean="0">
                <a:solidFill>
                  <a:srgbClr val="000000"/>
                </a:solidFill>
                <a:latin typeface="Times New Roman" pitchFamily="65" charset="-122"/>
                <a:ea typeface="宋体" pitchFamily="65" charset="-122"/>
              </a:rPr>
              <a:t>们每个个体都要常怀敬畏之心。</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君子有三畏:畏天命,畏大人,畏圣人之言。常怀敬畏之心,德国大哲学家康德的墓碑上刻着有关</a:t>
            </a:r>
            <a:r>
              <a:t/>
            </a:r>
            <a:br/>
            <a:r>
              <a:rPr lang="zh-CN" altLang="en-US" sz="1502" kern="0" dirty="0" smtClean="0">
                <a:solidFill>
                  <a:srgbClr val="000000"/>
                </a:solidFill>
                <a:latin typeface="Times New Roman" pitchFamily="65" charset="-122"/>
                <a:ea typeface="宋体" pitchFamily="65" charset="-122"/>
              </a:rPr>
              <a:t>“天上的繁星和心中的道德的法则”,以此表明人对天地生民的敬畏之情;“仰不愧于天,俯不</a:t>
            </a:r>
            <a:r>
              <a:t/>
            </a:r>
            <a:br/>
            <a:r>
              <a:rPr lang="zh-CN" altLang="en-US" sz="1502" kern="0" dirty="0" smtClean="0">
                <a:solidFill>
                  <a:srgbClr val="000000"/>
                </a:solidFill>
                <a:latin typeface="Times New Roman" pitchFamily="65" charset="-122"/>
                <a:ea typeface="宋体" pitchFamily="65" charset="-122"/>
              </a:rPr>
              <a:t>怍于人”,孟子以此表明自己对天的敬畏之情;孔子强调要“知天命”,就是心存敬畏,并要躬身</a:t>
            </a:r>
            <a:r>
              <a:t/>
            </a:r>
            <a:br/>
            <a:r>
              <a:rPr lang="zh-CN" altLang="en-US" sz="1502" kern="0" dirty="0" smtClean="0">
                <a:solidFill>
                  <a:srgbClr val="000000"/>
                </a:solidFill>
                <a:latin typeface="Times New Roman" pitchFamily="65" charset="-122"/>
                <a:ea typeface="宋体" pitchFamily="65" charset="-122"/>
              </a:rPr>
              <a:t>行之而不可有丝毫懈怠与侮慢之心</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智者、圣人,之所以不凡,是因为有所畏惧,也有所敬</a:t>
            </a:r>
            <a:r>
              <a:t/>
            </a:r>
            <a:br/>
            <a:r>
              <a:rPr lang="zh-CN" altLang="en-US" sz="1502" kern="0" dirty="0" smtClean="0">
                <a:solidFill>
                  <a:srgbClr val="000000"/>
                </a:solidFill>
                <a:latin typeface="Times New Roman" pitchFamily="65" charset="-122"/>
                <a:ea typeface="宋体" pitchFamily="65" charset="-122"/>
              </a:rPr>
              <a:t>仰。平凡之人,常怀敬畏之心,就不会轻易浮躁,而自然生出一些正气、庄严与崇高。</a:t>
            </a:r>
            <a:endParaRPr lang="zh-CN" altLang="en-US"/>
          </a:p>
        </p:txBody>
      </p:sp>
    </p:spTree>
    <p:custDataLst>
      <p:custData r:id="rId1"/>
    </p:custData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常怀敬畏之心,要始终尊重生命,无论生命是多么的卑微、渺小或残缺。</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特蕾莎修女曾把一个濒临死亡的老人带回救护所,老人躺在床上,紧紧地握住修女的手说:“我</a:t>
            </a:r>
            <a:r>
              <a:t/>
            </a:r>
            <a:br/>
            <a:r>
              <a:rPr lang="zh-CN" altLang="en-US" sz="1502" kern="0" dirty="0" smtClean="0">
                <a:solidFill>
                  <a:srgbClr val="000000"/>
                </a:solidFill>
                <a:latin typeface="Times New Roman" pitchFamily="65" charset="-122"/>
                <a:ea typeface="宋体" pitchFamily="65" charset="-122"/>
              </a:rPr>
              <a:t>一生活得像条狗,如今我活得像个人,谢谢你!”正是特蕾莎修女,让无数被社会抛弃的人,在生命</a:t>
            </a:r>
            <a:r>
              <a:t/>
            </a:r>
            <a:br/>
            <a:r>
              <a:rPr lang="zh-CN" altLang="en-US" sz="1502" kern="0" dirty="0" smtClean="0">
                <a:solidFill>
                  <a:srgbClr val="000000"/>
                </a:solidFill>
                <a:latin typeface="Times New Roman" pitchFamily="65" charset="-122"/>
                <a:ea typeface="宋体" pitchFamily="65" charset="-122"/>
              </a:rPr>
              <a:t>最后的几个小时里,获得了尊严的补偿。尊重人的生命,视他人的生命与自我生命平等,看到每</a:t>
            </a:r>
            <a:r>
              <a:t/>
            </a:r>
            <a:br/>
            <a:r>
              <a:rPr lang="zh-CN" altLang="en-US" sz="1502" kern="0" dirty="0" smtClean="0">
                <a:solidFill>
                  <a:srgbClr val="000000"/>
                </a:solidFill>
                <a:latin typeface="Times New Roman" pitchFamily="65" charset="-122"/>
                <a:ea typeface="宋体" pitchFamily="65" charset="-122"/>
              </a:rPr>
              <a:t>个人的价值与尊严,而不因他的种族、财富、地位等而区别对待。特蕾莎修女用敬畏生命的准</a:t>
            </a:r>
            <a:r>
              <a:t/>
            </a:r>
            <a:br/>
            <a:r>
              <a:rPr lang="zh-CN" altLang="en-US" sz="1502" kern="0" dirty="0" smtClean="0">
                <a:solidFill>
                  <a:srgbClr val="000000"/>
                </a:solidFill>
                <a:latin typeface="Times New Roman" pitchFamily="65" charset="-122"/>
                <a:ea typeface="宋体" pitchFamily="65" charset="-122"/>
              </a:rPr>
              <a:t>则使自己成为“上帝的沉思者”,获得内心的宁静与满足,也用自己的一生践行这个准则,用</a:t>
            </a:r>
            <a:r>
              <a:t/>
            </a:r>
            <a:br/>
            <a:r>
              <a:rPr lang="zh-CN" altLang="en-US" sz="1502" kern="0" dirty="0" smtClean="0">
                <a:solidFill>
                  <a:srgbClr val="000000"/>
                </a:solidFill>
                <a:latin typeface="Times New Roman" pitchFamily="65" charset="-122"/>
                <a:ea typeface="宋体" pitchFamily="65" charset="-122"/>
              </a:rPr>
              <a:t>“伟大的人爱做小小的事”的理念唤起世界的良知。</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敬畏不仅体现在对生命的尊重上,还表现在悲悯和爱心上。“非洲圣人”施韦泽在蛮荒丛林中</a:t>
            </a:r>
            <a:r>
              <a:t/>
            </a:r>
            <a:br/>
            <a:r>
              <a:rPr lang="zh-CN" altLang="en-US" sz="1502" kern="0" dirty="0" smtClean="0">
                <a:solidFill>
                  <a:srgbClr val="000000"/>
                </a:solidFill>
                <a:latin typeface="Times New Roman" pitchFamily="65" charset="-122"/>
                <a:ea typeface="宋体" pitchFamily="65" charset="-122"/>
              </a:rPr>
              <a:t>行医达50余年,把自己的一生都贡献到捍卫人道与生命尊严的事业之中。1952年,他以自己对人</a:t>
            </a:r>
            <a:r>
              <a:t/>
            </a:r>
            <a:br/>
            <a:r>
              <a:rPr lang="zh-CN" altLang="en-US" sz="1502" kern="0" dirty="0" smtClean="0">
                <a:solidFill>
                  <a:srgbClr val="000000"/>
                </a:solidFill>
                <a:latin typeface="Times New Roman" pitchFamily="65" charset="-122"/>
                <a:ea typeface="宋体" pitchFamily="65" charset="-122"/>
              </a:rPr>
              <a:t>类和平做出的伟大贡献而获得诺贝尔和平奖。施韦泽之所以受人尊敬,在于他把作为人道主义</a:t>
            </a:r>
            <a:r>
              <a:t/>
            </a:r>
            <a:br/>
            <a:r>
              <a:rPr lang="zh-CN" altLang="en-US" sz="1502" kern="0" dirty="0" smtClean="0">
                <a:solidFill>
                  <a:srgbClr val="000000"/>
                </a:solidFill>
                <a:latin typeface="Times New Roman" pitchFamily="65" charset="-122"/>
                <a:ea typeface="宋体" pitchFamily="65" charset="-122"/>
              </a:rPr>
              <a:t>的爱和悲悯,给了我们周围生存着的所有生命。他有着一颗“大慈大悲”之心,这正是古今中外</a:t>
            </a:r>
            <a:r>
              <a:t/>
            </a:r>
            <a:br/>
            <a:r>
              <a:rPr lang="zh-CN" altLang="en-US" sz="1502" kern="0" dirty="0" smtClean="0">
                <a:solidFill>
                  <a:srgbClr val="000000"/>
                </a:solidFill>
                <a:latin typeface="Times New Roman" pitchFamily="65" charset="-122"/>
                <a:ea typeface="宋体" pitchFamily="65" charset="-122"/>
              </a:rPr>
              <a:t>一切圣者的共同特征。</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不久前,“化缘校长”莫振高的事迹感动了全国。他用自己微薄的工资以及先后筹集到的3000</a:t>
            </a:r>
            <a:r>
              <a:t/>
            </a:r>
            <a:br/>
            <a:r>
              <a:rPr lang="zh-CN" altLang="en-US" sz="1502" kern="0" dirty="0" smtClean="0">
                <a:solidFill>
                  <a:srgbClr val="000000"/>
                </a:solidFill>
                <a:latin typeface="Times New Roman" pitchFamily="65" charset="-122"/>
                <a:ea typeface="宋体" pitchFamily="65" charset="-122"/>
              </a:rPr>
              <a:t>多万元善款,资助近两万名贫困生圆了大学梦,最后累倒在工作岗位上。人生来渺小,生命短促,</a:t>
            </a:r>
            <a:r>
              <a:t/>
            </a:r>
            <a:br/>
            <a:r>
              <a:rPr lang="zh-CN" altLang="en-US" sz="1502" kern="0" dirty="0" smtClean="0">
                <a:solidFill>
                  <a:srgbClr val="000000"/>
                </a:solidFill>
                <a:latin typeface="Times New Roman" pitchFamily="65" charset="-122"/>
                <a:ea typeface="宋体" pitchFamily="65" charset="-122"/>
              </a:rPr>
              <a:t>然而正是因为有了敬畏之心,我们的人生才更加庄严而崇高。</a:t>
            </a:r>
            <a:endParaRPr lang="zh-CN" altLang="en-US"/>
          </a:p>
        </p:txBody>
      </p:sp>
    </p:spTree>
    <p:custDataLst>
      <p:custData r:id="rId1"/>
    </p:custData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常怀敬畏之心,拒绝冷漠,以一颗平等的心去宽容、尊重生命,以一颗虔诚的心去善待、关爱生</a:t>
            </a:r>
            <a:r>
              <a:t/>
            </a:r>
            <a:br/>
            <a:r>
              <a:rPr lang="zh-CN" altLang="en-US" sz="1502" kern="0" dirty="0" smtClean="0">
                <a:solidFill>
                  <a:srgbClr val="000000"/>
                </a:solidFill>
                <a:latin typeface="Times New Roman" pitchFamily="65" charset="-122"/>
                <a:ea typeface="宋体" pitchFamily="65" charset="-122"/>
              </a:rPr>
              <a:t>命,人生才会更加充实,生活才会更加多姿多彩,社会才会更加和谐美好!</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本文思路严谨,素材典型,论述深刻,是不可多得的考场佳作。开篇先定义“敬畏”,然</a:t>
            </a:r>
            <a:r>
              <a:t/>
            </a:r>
            <a:br/>
            <a:r>
              <a:rPr lang="zh-CN" altLang="en-US" sz="1502" kern="0" dirty="0" smtClean="0">
                <a:solidFill>
                  <a:srgbClr val="000000"/>
                </a:solidFill>
                <a:latin typeface="Times New Roman" pitchFamily="65" charset="-122"/>
                <a:ea typeface="宋体" pitchFamily="65" charset="-122"/>
              </a:rPr>
              <a:t>后举例论述其重要作用。接着核心部分论述敬畏之心的表现,层次递进,思路严谨。举例丰富且</a:t>
            </a:r>
            <a:r>
              <a:t/>
            </a:r>
            <a:br/>
            <a:r>
              <a:rPr lang="zh-CN" altLang="en-US" sz="1502" kern="0" dirty="0" smtClean="0">
                <a:solidFill>
                  <a:srgbClr val="000000"/>
                </a:solidFill>
                <a:latin typeface="Times New Roman" pitchFamily="65" charset="-122"/>
                <a:ea typeface="宋体" pitchFamily="65" charset="-122"/>
              </a:rPr>
              <a:t>典型,其中莫振高校长的事例新颖且说服力强,显示了作者善于积累素材的能力。结尾重申论</a:t>
            </a:r>
            <a:r>
              <a:t/>
            </a:r>
            <a:br/>
            <a:r>
              <a:rPr lang="zh-CN" altLang="en-US" sz="1502" kern="0" dirty="0" smtClean="0">
                <a:solidFill>
                  <a:srgbClr val="000000"/>
                </a:solidFill>
                <a:latin typeface="Times New Roman" pitchFamily="65" charset="-122"/>
                <a:ea typeface="宋体" pitchFamily="65" charset="-122"/>
              </a:rPr>
              <a:t>点,排比用语,十分有力。</a:t>
            </a:r>
            <a:endParaRPr lang="zh-CN" altLang="en-US"/>
          </a:p>
        </p:txBody>
      </p:sp>
    </p:spTree>
    <p:custDataLst>
      <p:custData r:id="rId1"/>
    </p:custData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8.</a:t>
            </a:r>
            <a:r>
              <a:rPr lang="zh-CN" altLang="en-US" sz="1502" kern="0" dirty="0" smtClean="0">
                <a:solidFill>
                  <a:srgbClr val="000000"/>
                </a:solidFill>
                <a:latin typeface="Times New Roman" pitchFamily="65" charset="-122"/>
                <a:ea typeface="宋体" pitchFamily="65" charset="-122"/>
              </a:rPr>
              <a:t>(2015福建,20)阅读下面的材料,根据要求作文。(70分)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●地上本没有路,走的人多了,也便成了路。</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●有时,走错路也是一件有意思的事情,如果没有走错了路,就不会发现新的路。</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●世上没有走不通的路,只有不敢走的人。</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上面三则材料,引发你怎样的感悟和联想?请就此写一篇不少于800字的议论文或记叙文。</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要求:(1)必须符合文体要求;(2)角度自选,立意自定,标题自拟;(3)不要脱离材料内容及含意的范</a:t>
            </a:r>
            <a:r>
              <a:rPr dirty="0"/>
              <a:t/>
            </a:r>
            <a:br>
              <a:rPr dirty="0"/>
            </a:br>
            <a:r>
              <a:rPr lang="zh-CN" altLang="en-US" sz="1502" kern="0" dirty="0" smtClean="0">
                <a:solidFill>
                  <a:srgbClr val="000000"/>
                </a:solidFill>
                <a:latin typeface="Times New Roman" pitchFamily="65" charset="-122"/>
                <a:ea typeface="宋体" pitchFamily="65" charset="-122"/>
              </a:rPr>
              <a:t>围;(4)不得抄袭,不得套作。</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本题提供了三则关于“路”的话题材料,让考生来写自己的感悟和联想,审题难度</a:t>
            </a:r>
            <a:r>
              <a:rPr dirty="0"/>
              <a:t/>
            </a:r>
            <a:br>
              <a:rPr dirty="0"/>
            </a:br>
            <a:r>
              <a:rPr lang="zh-CN" altLang="en-US" sz="1502" kern="0" dirty="0" smtClean="0">
                <a:solidFill>
                  <a:srgbClr val="000000"/>
                </a:solidFill>
                <a:latin typeface="Times New Roman" pitchFamily="65" charset="-122"/>
                <a:ea typeface="宋体" pitchFamily="65" charset="-122"/>
              </a:rPr>
              <a:t>不大。考生可以综合三句话来写,也可以只选用一句话来写。但为了写作中心更加集中,主旨更</a:t>
            </a:r>
            <a:r>
              <a:rPr dirty="0"/>
              <a:t/>
            </a:r>
            <a:br>
              <a:rPr dirty="0"/>
            </a:br>
            <a:r>
              <a:rPr lang="zh-CN" altLang="en-US" sz="1502" kern="0" dirty="0" smtClean="0">
                <a:solidFill>
                  <a:srgbClr val="000000"/>
                </a:solidFill>
                <a:latin typeface="Times New Roman" pitchFamily="65" charset="-122"/>
                <a:ea typeface="宋体" pitchFamily="65" charset="-122"/>
              </a:rPr>
              <a:t>加鲜明,选用一句话较为妥当。这时候就需要考生做出选择,选择自己感悟最深的、最有生活体</a:t>
            </a:r>
            <a:r>
              <a:rPr dirty="0"/>
              <a:t/>
            </a:r>
            <a:br>
              <a:rPr dirty="0"/>
            </a:br>
            <a:r>
              <a:rPr lang="zh-CN" altLang="en-US" sz="1502" kern="0" dirty="0" smtClean="0">
                <a:solidFill>
                  <a:srgbClr val="000000"/>
                </a:solidFill>
                <a:latin typeface="Times New Roman" pitchFamily="65" charset="-122"/>
                <a:ea typeface="宋体" pitchFamily="65" charset="-122"/>
              </a:rPr>
              <a:t>验的,或最有阅读体验的一句话、一段经历、一段感悟来写。在写作时既可以写自己的感悟,也</a:t>
            </a:r>
            <a:r>
              <a:rPr dirty="0"/>
              <a:t/>
            </a:r>
            <a:br>
              <a:rPr dirty="0"/>
            </a:br>
            <a:r>
              <a:rPr lang="zh-CN" altLang="en-US" sz="1502" kern="0" dirty="0" smtClean="0">
                <a:solidFill>
                  <a:srgbClr val="000000"/>
                </a:solidFill>
                <a:latin typeface="Times New Roman" pitchFamily="65" charset="-122"/>
                <a:ea typeface="宋体" pitchFamily="65" charset="-122"/>
              </a:rPr>
              <a:t>可以写古今中外的人的人生感悟。</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第一则材料是鲁迅《故乡》里的一句名言,意思是说,有了理想,还要靠行动去实现,事在人为,只</a:t>
            </a:r>
            <a:r>
              <a:rPr dirty="0"/>
              <a:t/>
            </a:r>
            <a:br>
              <a:rPr dirty="0"/>
            </a:br>
            <a:r>
              <a:rPr lang="zh-CN" altLang="en-US" sz="1502" kern="0" dirty="0" smtClean="0">
                <a:solidFill>
                  <a:srgbClr val="000000"/>
                </a:solidFill>
                <a:latin typeface="Times New Roman" pitchFamily="65" charset="-122"/>
                <a:ea typeface="宋体" pitchFamily="65" charset="-122"/>
              </a:rPr>
              <a:t>要去努力,去奋斗拼搏,理想就会有实现的一天。</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第二则材料的意思是,要辩证看待“错路”,可理解为走错路时要时刻总结、反思,才能走正确;</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也可理解为错路中蕴含新的转机,只有你耐心观察、体悟才能领会。</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第三则材料主要表达的意思是,具体的行动很重要,敢闯实干才会有出路,否则理想就是幻想,就</a:t>
            </a:r>
            <a:r>
              <a:t/>
            </a:r>
            <a:br/>
            <a:r>
              <a:rPr lang="zh-CN" altLang="en-US" sz="1502" kern="0" dirty="0" smtClean="0">
                <a:solidFill>
                  <a:srgbClr val="000000"/>
                </a:solidFill>
                <a:latin typeface="Times New Roman" pitchFamily="65" charset="-122"/>
                <a:ea typeface="宋体" pitchFamily="65" charset="-122"/>
              </a:rPr>
              <a:t>是空谈。</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考生可以有各种各样的构思,只要言之有理即可。关键要学会联想、善于联想、大胆联想,这样</a:t>
            </a:r>
            <a:r>
              <a:t/>
            </a:r>
            <a:br/>
            <a:r>
              <a:rPr lang="zh-CN" altLang="en-US" sz="1502" kern="0" dirty="0" smtClean="0">
                <a:solidFill>
                  <a:srgbClr val="000000"/>
                </a:solidFill>
                <a:latin typeface="Times New Roman" pitchFamily="65" charset="-122"/>
                <a:ea typeface="宋体" pitchFamily="65" charset="-122"/>
              </a:rPr>
              <a:t>就能在写作时如虎添翼。要注意的是,不管什么样的感悟和联想,都不能脱离原材料。</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写作时注意不能停留在一个简单的层面,一定要有自己的思考,且思考要有深度。既有时代气</a:t>
            </a:r>
            <a:r>
              <a:t/>
            </a:r>
            <a:br/>
            <a:r>
              <a:rPr lang="zh-CN" altLang="en-US" sz="1502" kern="0" dirty="0" smtClean="0">
                <a:solidFill>
                  <a:srgbClr val="000000"/>
                </a:solidFill>
                <a:latin typeface="Times New Roman" pitchFamily="65" charset="-122"/>
                <a:ea typeface="宋体" pitchFamily="65" charset="-122"/>
              </a:rPr>
              <a:t>息,又能体现新时代青年的正确价值观。有生动事例的作文才是好作文。</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富贵险中求</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古人有一句话“富贵险中求”,意思是无论是富还是贵,不冒险是不能得到的,成功和风险是成</a:t>
            </a:r>
            <a:r>
              <a:t/>
            </a:r>
            <a:br/>
            <a:r>
              <a:rPr lang="zh-CN" altLang="en-US" sz="1502" kern="0" dirty="0" smtClean="0">
                <a:solidFill>
                  <a:srgbClr val="000000"/>
                </a:solidFill>
                <a:latin typeface="Times New Roman" pitchFamily="65" charset="-122"/>
                <a:ea typeface="宋体" pitchFamily="65" charset="-122"/>
              </a:rPr>
              <a:t>正比的,成功的几率有多大,风险就有多大。所以成就事业胆子要大,要不惧风险,敢闯敢干,不怕</a:t>
            </a:r>
            <a:r>
              <a:t/>
            </a:r>
            <a:br/>
            <a:r>
              <a:rPr lang="zh-CN" altLang="en-US" sz="1502" kern="0" dirty="0" smtClean="0">
                <a:solidFill>
                  <a:srgbClr val="000000"/>
                </a:solidFill>
                <a:latin typeface="Times New Roman" pitchFamily="65" charset="-122"/>
                <a:ea typeface="宋体" pitchFamily="65" charset="-122"/>
              </a:rPr>
              <a:t>失败。</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人们都希望自己的生活中多些快乐,少些痛苦,多些顺利,少些挫折。可是命运总爱捉弄人、折</a:t>
            </a:r>
            <a:r>
              <a:t/>
            </a:r>
            <a:br/>
            <a:r>
              <a:rPr lang="zh-CN" altLang="en-US" sz="1502" kern="0" dirty="0" smtClean="0">
                <a:solidFill>
                  <a:srgbClr val="000000"/>
                </a:solidFill>
                <a:latin typeface="Times New Roman" pitchFamily="65" charset="-122"/>
                <a:ea typeface="宋体" pitchFamily="65" charset="-122"/>
              </a:rPr>
              <a:t>磨人,总是给人很多的失落、痛苦和挫折。但挫折是铺就成功之路的石子,机遇往往垂青那些敢</a:t>
            </a:r>
            <a:r>
              <a:t/>
            </a:r>
            <a:br/>
            <a:r>
              <a:rPr lang="zh-CN" altLang="en-US" sz="1502" kern="0" dirty="0" smtClean="0">
                <a:solidFill>
                  <a:srgbClr val="000000"/>
                </a:solidFill>
                <a:latin typeface="Times New Roman" pitchFamily="65" charset="-122"/>
                <a:ea typeface="宋体" pitchFamily="65" charset="-122"/>
              </a:rPr>
              <a:t>于挑战的人。余佳文,一个互联网界“90后”CEO,他的成长过程就验证了这个道理。高二那</a:t>
            </a:r>
            <a:endParaRPr lang="zh-CN" altLang="en-US"/>
          </a:p>
        </p:txBody>
      </p:sp>
    </p:spTree>
    <p:custDataLst>
      <p:custData r:id="rId1"/>
    </p:custData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年,余佳文自学大学计算机课程,并设计出了第一款产品——邮件客户端,可产品推向市场后便</a:t>
            </a:r>
            <a:r>
              <a:t/>
            </a:r>
            <a:br/>
            <a:r>
              <a:rPr lang="zh-CN" altLang="en-US" sz="1502" kern="0" dirty="0" smtClean="0">
                <a:solidFill>
                  <a:srgbClr val="000000"/>
                </a:solidFill>
                <a:latin typeface="Times New Roman" pitchFamily="65" charset="-122"/>
                <a:ea typeface="宋体" pitchFamily="65" charset="-122"/>
              </a:rPr>
              <a:t>无人问津了。随后,他又设计了一款闹钟程序,同样以失败告终。大三时,他用了一周时间,做出</a:t>
            </a:r>
            <a:r>
              <a:t/>
            </a:r>
            <a:br/>
            <a:r>
              <a:rPr lang="zh-CN" altLang="en-US" sz="1502" kern="0" dirty="0" smtClean="0">
                <a:solidFill>
                  <a:srgbClr val="000000"/>
                </a:solidFill>
                <a:latin typeface="Times New Roman" pitchFamily="65" charset="-122"/>
                <a:ea typeface="宋体" pitchFamily="65" charset="-122"/>
              </a:rPr>
              <a:t>了一个能显示课程名称、地点和老师姓名的课程表,这款产品得到了几千名在校大学生的青</a:t>
            </a:r>
            <a:r>
              <a:t/>
            </a:r>
            <a:br/>
            <a:r>
              <a:rPr lang="zh-CN" altLang="en-US" sz="1502" kern="0" dirty="0" smtClean="0">
                <a:solidFill>
                  <a:srgbClr val="000000"/>
                </a:solidFill>
                <a:latin typeface="Times New Roman" pitchFamily="65" charset="-122"/>
                <a:ea typeface="宋体" pitchFamily="65" charset="-122"/>
              </a:rPr>
              <a:t>睐。现在,他的团队得到了阿里巴巴集团的投资,他也成为互联网界的新宠。通往成功的道路确</a:t>
            </a:r>
            <a:r>
              <a:t/>
            </a:r>
            <a:br/>
            <a:r>
              <a:rPr lang="zh-CN" altLang="en-US" sz="1502" kern="0" dirty="0" smtClean="0">
                <a:solidFill>
                  <a:srgbClr val="000000"/>
                </a:solidFill>
                <a:latin typeface="Times New Roman" pitchFamily="65" charset="-122"/>
                <a:ea typeface="宋体" pitchFamily="65" charset="-122"/>
              </a:rPr>
              <a:t>实崎岖,但只有在坎坷泥泞中拼搏,在惊涛骇浪中前进,才能让美丽的生命奏出一曲响彻云端的</a:t>
            </a:r>
            <a:r>
              <a:t/>
            </a:r>
            <a:br/>
            <a:r>
              <a:rPr lang="zh-CN" altLang="en-US" sz="1502" kern="0" dirty="0" smtClean="0">
                <a:solidFill>
                  <a:srgbClr val="000000"/>
                </a:solidFill>
                <a:latin typeface="Times New Roman" pitchFamily="65" charset="-122"/>
                <a:ea typeface="宋体" pitchFamily="65" charset="-122"/>
              </a:rPr>
              <a:t>凯歌。</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很多人做事放不开手脚,因为怕犯错,怕被人耻笑而总是畏首畏尾。不要怕,勇敢地把枷锁打碎,</a:t>
            </a:r>
            <a:r>
              <a:t/>
            </a:r>
            <a:br/>
            <a:r>
              <a:rPr lang="zh-CN" altLang="en-US" sz="1502" kern="0" dirty="0" smtClean="0">
                <a:solidFill>
                  <a:srgbClr val="000000"/>
                </a:solidFill>
                <a:latin typeface="Times New Roman" pitchFamily="65" charset="-122"/>
                <a:ea typeface="宋体" pitchFamily="65" charset="-122"/>
              </a:rPr>
              <a:t>把面具摘掉,敢于去定义、去创造自己的人生,你就会闯出属于自己的一片天地。</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互联网领军人物马云并不是一个标准意义上的帅哥,但他却是一个能闯敢干的有魅力的真男</a:t>
            </a:r>
            <a:r>
              <a:t/>
            </a:r>
            <a:br/>
            <a:r>
              <a:rPr lang="zh-CN" altLang="en-US" sz="1502" kern="0" dirty="0" smtClean="0">
                <a:solidFill>
                  <a:srgbClr val="000000"/>
                </a:solidFill>
                <a:latin typeface="Times New Roman" pitchFamily="65" charset="-122"/>
                <a:ea typeface="宋体" pitchFamily="65" charset="-122"/>
              </a:rPr>
              <a:t>人。1988年大学毕业后,马云发起西湖边上第一个英语角,为外国游客担任导游赚外汇,四处接</a:t>
            </a:r>
            <a:r>
              <a:t/>
            </a:r>
            <a:br/>
            <a:r>
              <a:rPr lang="zh-CN" altLang="en-US" sz="1502" kern="0" dirty="0" smtClean="0">
                <a:solidFill>
                  <a:srgbClr val="000000"/>
                </a:solidFill>
                <a:latin typeface="Times New Roman" pitchFamily="65" charset="-122"/>
                <a:ea typeface="宋体" pitchFamily="65" charset="-122"/>
              </a:rPr>
              <a:t>课做兼职。1992年,已经成为杭州市优秀青年教师的马云不安于现状,又开起了翻译社。翻译社</a:t>
            </a:r>
            <a:r>
              <a:t/>
            </a:r>
            <a:br/>
            <a:r>
              <a:rPr lang="zh-CN" altLang="en-US" sz="1502" kern="0" dirty="0" smtClean="0">
                <a:solidFill>
                  <a:srgbClr val="000000"/>
                </a:solidFill>
                <a:latin typeface="Times New Roman" pitchFamily="65" charset="-122"/>
                <a:ea typeface="宋体" pitchFamily="65" charset="-122"/>
              </a:rPr>
              <a:t>一个月的利润只有200元,但房租就得700元。为了维持生存,马云背着麻袋去义乌、广州进货,</a:t>
            </a:r>
            <a:r>
              <a:t/>
            </a:r>
            <a:br/>
            <a:r>
              <a:rPr lang="zh-CN" altLang="en-US" sz="1502" kern="0" dirty="0" smtClean="0">
                <a:solidFill>
                  <a:srgbClr val="000000"/>
                </a:solidFill>
                <a:latin typeface="Times New Roman" pitchFamily="65" charset="-122"/>
                <a:ea typeface="宋体" pitchFamily="65" charset="-122"/>
              </a:rPr>
              <a:t>贩卖鲜花、礼品、服装,做小贩来养活翻译社。后来他又做“中国黄页”,还被人当骗子</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19</a:t>
            </a:r>
            <a:r>
              <a:t/>
            </a:r>
            <a:br/>
            <a:r>
              <a:rPr lang="zh-CN" altLang="en-US" sz="1502" kern="0" dirty="0" smtClean="0">
                <a:solidFill>
                  <a:srgbClr val="000000"/>
                </a:solidFill>
                <a:latin typeface="Times New Roman" pitchFamily="65" charset="-122"/>
                <a:ea typeface="宋体" pitchFamily="65" charset="-122"/>
              </a:rPr>
              <a:t>99年,马云正式辞去公职,开始做电子商务网站,然后越做越大,这个网站就是现在全球著名的电</a:t>
            </a:r>
            <a:r>
              <a:t/>
            </a:r>
            <a:br/>
            <a:r>
              <a:rPr lang="zh-CN" altLang="en-US" sz="1502" kern="0" dirty="0" smtClean="0">
                <a:solidFill>
                  <a:srgbClr val="000000"/>
                </a:solidFill>
                <a:latin typeface="Times New Roman" pitchFamily="65" charset="-122"/>
                <a:ea typeface="宋体" pitchFamily="65" charset="-122"/>
              </a:rPr>
              <a:t>子商务网站——阿里巴巴。曾经,他的做法被许多人嘲笑,说他简直是个“疯子”,但他自己清</a:t>
            </a:r>
            <a:endParaRPr lang="zh-CN" altLang="en-US"/>
          </a:p>
        </p:txBody>
      </p:sp>
    </p:spTree>
    <p:custDataLst>
      <p:custData r:id="rId1"/>
    </p:custData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楚他没有疯,他只是勇于创新,敢于尝试。如今,他的事业越发“疯狂”起来。</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敢闯不是硬干、蛮干,更不是顽固、僵化,它是一种奋发有为的信念,是一种不屈不挠的斗志,更</a:t>
            </a:r>
            <a:r>
              <a:t/>
            </a:r>
            <a:br/>
            <a:r>
              <a:rPr lang="zh-CN" altLang="en-US" sz="1502" kern="0" dirty="0" smtClean="0">
                <a:solidFill>
                  <a:srgbClr val="000000"/>
                </a:solidFill>
                <a:latin typeface="Times New Roman" pitchFamily="65" charset="-122"/>
                <a:ea typeface="宋体" pitchFamily="65" charset="-122"/>
              </a:rPr>
              <a:t>是一种容忍失败的宽阔胸怀。</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不管结果怎样,只要敢经历就是一种成功。“偏安一隅”或“躲进小楼”,不愿去尝试,不敢迈</a:t>
            </a:r>
            <a:r>
              <a:t/>
            </a:r>
            <a:br/>
            <a:r>
              <a:rPr lang="zh-CN" altLang="en-US" sz="1502" kern="0" dirty="0" smtClean="0">
                <a:solidFill>
                  <a:srgbClr val="000000"/>
                </a:solidFill>
                <a:latin typeface="Times New Roman" pitchFamily="65" charset="-122"/>
                <a:ea typeface="宋体" pitchFamily="65" charset="-122"/>
              </a:rPr>
              <a:t>出第一步,把梦想停在口头,把激情埋在心里,就会使机遇流失,这样的人生是可悲的。成功,往往</a:t>
            </a:r>
            <a:r>
              <a:t/>
            </a:r>
            <a:br/>
            <a:r>
              <a:rPr lang="zh-CN" altLang="en-US" sz="1502" kern="0" dirty="0" smtClean="0">
                <a:solidFill>
                  <a:srgbClr val="000000"/>
                </a:solidFill>
                <a:latin typeface="Times New Roman" pitchFamily="65" charset="-122"/>
                <a:ea typeface="宋体" pitchFamily="65" charset="-122"/>
              </a:rPr>
              <a:t>存于险中,只敢在平静的小河中行驶,永远无法成为强悍的水手。走“老路”,还是走“邪路”,</a:t>
            </a:r>
            <a:r>
              <a:t/>
            </a:r>
            <a:br/>
            <a:r>
              <a:rPr lang="zh-CN" altLang="en-US" sz="1502" kern="0" dirty="0" smtClean="0">
                <a:solidFill>
                  <a:srgbClr val="000000"/>
                </a:solidFill>
                <a:latin typeface="Times New Roman" pitchFamily="65" charset="-122"/>
                <a:ea typeface="宋体" pitchFamily="65" charset="-122"/>
              </a:rPr>
              <a:t>你如何选择?</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本文立意精准,举例典型,论述深刻,是一篇较为成功的考场作文。标题即文章中心,观</a:t>
            </a:r>
            <a:r>
              <a:t/>
            </a:r>
            <a:br/>
            <a:r>
              <a:rPr lang="zh-CN" altLang="en-US" sz="1502" kern="0" dirty="0" smtClean="0">
                <a:solidFill>
                  <a:srgbClr val="000000"/>
                </a:solidFill>
                <a:latin typeface="Times New Roman" pitchFamily="65" charset="-122"/>
                <a:ea typeface="宋体" pitchFamily="65" charset="-122"/>
              </a:rPr>
              <a:t>点鲜明突出。运用余佳文、马云的例子正面论述,又结合生活实际从反面论述,说理充分。倒数</a:t>
            </a:r>
            <a:r>
              <a:t/>
            </a:r>
            <a:br/>
            <a:r>
              <a:rPr lang="zh-CN" altLang="en-US" sz="1502" kern="0" dirty="0" smtClean="0">
                <a:solidFill>
                  <a:srgbClr val="000000"/>
                </a:solidFill>
                <a:latin typeface="Times New Roman" pitchFamily="65" charset="-122"/>
                <a:ea typeface="宋体" pitchFamily="65" charset="-122"/>
              </a:rPr>
              <a:t>第二段,辩证分析“敢闯敢干”,显示了作者不俗的思辨能力。</a:t>
            </a:r>
            <a:endParaRPr lang="zh-CN" altLang="en-US"/>
          </a:p>
        </p:txBody>
      </p:sp>
    </p:spTree>
    <p:custDataLst>
      <p:custData r:id="rId1"/>
    </p:custData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9.</a:t>
            </a:r>
            <a:r>
              <a:rPr lang="zh-CN" altLang="en-US" sz="1502" kern="0" dirty="0" smtClean="0">
                <a:solidFill>
                  <a:srgbClr val="000000"/>
                </a:solidFill>
                <a:latin typeface="Times New Roman" pitchFamily="65" charset="-122"/>
                <a:ea typeface="宋体" pitchFamily="65" charset="-122"/>
              </a:rPr>
              <a:t>(2014重庆,22)阅读下面的材料,根据要求作文。(60分)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一个游客去波罗的海海滨度假,找到一处房屋,打算同房东——一位和蔼可亲的老人签下租房合</a:t>
            </a:r>
            <a:r>
              <a:rPr dirty="0"/>
              <a:t/>
            </a:r>
            <a:br>
              <a:rPr dirty="0"/>
            </a:br>
            <a:r>
              <a:rPr lang="zh-CN" altLang="en-US" sz="1502" kern="0" dirty="0" smtClean="0">
                <a:solidFill>
                  <a:srgbClr val="000000"/>
                </a:solidFill>
                <a:latin typeface="Times New Roman" pitchFamily="65" charset="-122"/>
                <a:ea typeface="宋体" pitchFamily="65" charset="-122"/>
              </a:rPr>
              <a:t>同。老人劝他不妨先试住几天,看究竟合适不合适,再做决定。</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游客住下后感到很满意。到第5天,将要签合同时,却发生了一点意外:一个精美的玻璃杯被他不</a:t>
            </a:r>
            <a:r>
              <a:rPr dirty="0"/>
              <a:t/>
            </a:r>
            <a:br>
              <a:rPr dirty="0"/>
            </a:br>
            <a:r>
              <a:rPr lang="zh-CN" altLang="en-US" sz="1502" kern="0" dirty="0" smtClean="0">
                <a:solidFill>
                  <a:srgbClr val="000000"/>
                </a:solidFill>
                <a:latin typeface="Times New Roman" pitchFamily="65" charset="-122"/>
                <a:ea typeface="宋体" pitchFamily="65" charset="-122"/>
              </a:rPr>
              <a:t>小心打碎了。他有些忐忑不安地打电话告诉了老人,老人说:“不要紧,你又不是故意的,我过来</a:t>
            </a:r>
            <a:r>
              <a:rPr dirty="0"/>
              <a:t/>
            </a:r>
            <a:br>
              <a:rPr dirty="0"/>
            </a:br>
            <a:r>
              <a:rPr lang="zh-CN" altLang="en-US" sz="1502" kern="0" dirty="0" smtClean="0">
                <a:solidFill>
                  <a:srgbClr val="000000"/>
                </a:solidFill>
                <a:latin typeface="Times New Roman" pitchFamily="65" charset="-122"/>
                <a:ea typeface="宋体" pitchFamily="65" charset="-122"/>
              </a:rPr>
              <a:t>签合同时再拿一个来。”游客把碎玻璃和屋里的其他垃圾打扫了。不久,老人来了,进屋后就</a:t>
            </a:r>
            <a:r>
              <a:rPr dirty="0"/>
              <a:t/>
            </a:r>
            <a:br>
              <a:rPr dirty="0"/>
            </a:br>
            <a:r>
              <a:rPr lang="zh-CN" altLang="en-US" sz="1502" kern="0" dirty="0" smtClean="0">
                <a:solidFill>
                  <a:srgbClr val="000000"/>
                </a:solidFill>
                <a:latin typeface="Times New Roman" pitchFamily="65" charset="-122"/>
                <a:ea typeface="宋体" pitchFamily="65" charset="-122"/>
              </a:rPr>
              <a:t>问:“玻璃杯碎片呢?”游客回答说,已装进垃圾袋,放到门外了。老人赶紧出门,打开垃圾袋看过</a:t>
            </a:r>
            <a:r>
              <a:rPr dirty="0"/>
              <a:t/>
            </a:r>
            <a:br>
              <a:rPr dirty="0"/>
            </a:br>
            <a:r>
              <a:rPr lang="zh-CN" altLang="en-US" sz="1502" kern="0" dirty="0" smtClean="0">
                <a:solidFill>
                  <a:srgbClr val="000000"/>
                </a:solidFill>
                <a:latin typeface="Times New Roman" pitchFamily="65" charset="-122"/>
                <a:ea typeface="宋体" pitchFamily="65" charset="-122"/>
              </a:rPr>
              <a:t>后,脸色凝重地对游客说:“对不起,我不再把房子租给你了。”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然后,老人仔细地将玻璃碎片一一拣了出来,放入另一个垃圾袋,写上:“玻璃碎片,危险!”</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要求:①结合材料的内容和含意,选准角度,明确立意;②自拟标题,自选文体(诗歌除外),不少于80</a:t>
            </a:r>
            <a:r>
              <a:rPr dirty="0"/>
              <a:t/>
            </a:r>
            <a:br>
              <a:rPr dirty="0"/>
            </a:br>
            <a:r>
              <a:rPr lang="zh-CN" altLang="en-US" sz="1502" kern="0" dirty="0" smtClean="0">
                <a:solidFill>
                  <a:srgbClr val="000000"/>
                </a:solidFill>
                <a:latin typeface="Times New Roman" pitchFamily="65" charset="-122"/>
                <a:ea typeface="宋体" pitchFamily="65" charset="-122"/>
              </a:rPr>
              <a:t>0字;③不得套作,不得抄袭。</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材料贴近生活,意蕴丰富,具有多元的文化意义,我们可从多角度思考挖掘:</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①关爱与责任:游客打算租房,老人劝他“不妨先试住几天,看究竟合适不合适,再做决定”。老</a:t>
            </a:r>
            <a:r>
              <a:rPr dirty="0"/>
              <a:t/>
            </a:r>
            <a:br>
              <a:rPr dirty="0"/>
            </a:br>
            <a:r>
              <a:rPr lang="zh-CN" altLang="en-US" sz="1502" kern="0" dirty="0" smtClean="0">
                <a:solidFill>
                  <a:srgbClr val="000000"/>
                </a:solidFill>
                <a:latin typeface="Times New Roman" pitchFamily="65" charset="-122"/>
                <a:ea typeface="宋体" pitchFamily="65" charset="-122"/>
              </a:rPr>
              <a:t>人的提议展示了为他人考虑的一种人文情怀,也体现了一种关爱从点滴开始的素养,更蕴含了消</a:t>
            </a:r>
            <a:r>
              <a:rPr dirty="0"/>
              <a:t/>
            </a:r>
            <a:br>
              <a:rPr dirty="0"/>
            </a:br>
            <a:r>
              <a:rPr lang="zh-CN" altLang="en-US" sz="1502" kern="0" dirty="0" smtClean="0">
                <a:solidFill>
                  <a:srgbClr val="000000"/>
                </a:solidFill>
                <a:latin typeface="Times New Roman" pitchFamily="65" charset="-122"/>
                <a:ea typeface="宋体" pitchFamily="65" charset="-122"/>
              </a:rPr>
              <a:t>费时代的道德价值观念。</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界一流。而中国工业基础十分薄弱。但正如《义勇军进行曲》中所唱的那样:把我们的血肉筑</a:t>
            </a:r>
            <a:r>
              <a:t/>
            </a:r>
            <a:br/>
            <a:r>
              <a:rPr lang="zh-CN" altLang="en-US" sz="1502" kern="0" dirty="0" smtClean="0">
                <a:solidFill>
                  <a:srgbClr val="000000"/>
                </a:solidFill>
                <a:latin typeface="Times New Roman" pitchFamily="65" charset="-122"/>
                <a:ea typeface="宋体" pitchFamily="65" charset="-122"/>
              </a:rPr>
              <a:t>成我们新的长城!我中华英勇儿女,浴血奋战,前仆后继,自强不息,谱写了壮丽的诗篇。如今,五</a:t>
            </a:r>
            <a:r>
              <a:t/>
            </a:r>
            <a:br/>
            <a:r>
              <a:rPr lang="zh-CN" altLang="en-US" sz="1502" kern="0" dirty="0" smtClean="0">
                <a:solidFill>
                  <a:srgbClr val="000000"/>
                </a:solidFill>
                <a:latin typeface="Times New Roman" pitchFamily="65" charset="-122"/>
                <a:ea typeface="宋体" pitchFamily="65" charset="-122"/>
              </a:rPr>
              <a:t>星红旗在联合国上空飘扬,宇宙飞船在太空遨游,大手笔实施国家级顶层战略“一带一路”。由</a:t>
            </a:r>
            <a:r>
              <a:t/>
            </a:r>
            <a:br/>
            <a:r>
              <a:rPr lang="zh-CN" altLang="en-US" sz="1502" kern="0" dirty="0" smtClean="0">
                <a:solidFill>
                  <a:srgbClr val="000000"/>
                </a:solidFill>
                <a:latin typeface="Times New Roman" pitchFamily="65" charset="-122"/>
                <a:ea typeface="宋体" pitchFamily="65" charset="-122"/>
              </a:rPr>
              <a:t>“东亚病夫”到“巨龙腾空”,由洋油洋货到自主产权,有着五千年文明历史的中华民族靠着自</a:t>
            </a:r>
            <a:r>
              <a:t/>
            </a:r>
            <a:br/>
            <a:r>
              <a:rPr lang="zh-CN" altLang="en-US" sz="1502" kern="0" dirty="0" smtClean="0">
                <a:solidFill>
                  <a:srgbClr val="000000"/>
                </a:solidFill>
                <a:latin typeface="Times New Roman" pitchFamily="65" charset="-122"/>
                <a:ea typeface="宋体" pitchFamily="65" charset="-122"/>
              </a:rPr>
              <a:t>强不息的民族精神——卓越出众!</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唐人李咸用《送人》说得好:“眼前多少难甘事,自古男儿当自强。”自强不息是人生应有的昂</a:t>
            </a:r>
            <a:r>
              <a:t/>
            </a:r>
            <a:br/>
            <a:r>
              <a:rPr lang="zh-CN" altLang="en-US" sz="1502" kern="0" dirty="0" smtClean="0">
                <a:solidFill>
                  <a:srgbClr val="000000"/>
                </a:solidFill>
                <a:latin typeface="Times New Roman" pitchFamily="65" charset="-122"/>
                <a:ea typeface="宋体" pitchFamily="65" charset="-122"/>
              </a:rPr>
              <a:t>扬向上的精神状态,也是中华民族文明得以千载延绵、生生不息的精神动力。</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中华儿女都应谨记:奋斗不止,自强不息。</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本文以材料中的①和⑥为基础,探讨当代国人及中国自强奋发的问题。文章先解释材</a:t>
            </a:r>
            <a:r>
              <a:t/>
            </a:r>
            <a:br/>
            <a:r>
              <a:rPr lang="zh-CN" altLang="en-US" sz="1502" kern="0" dirty="0" smtClean="0">
                <a:solidFill>
                  <a:srgbClr val="000000"/>
                </a:solidFill>
                <a:latin typeface="Times New Roman" pitchFamily="65" charset="-122"/>
                <a:ea typeface="宋体" pitchFamily="65" charset="-122"/>
              </a:rPr>
              <a:t>料①的含意,然后单独成段,点明“自强”对人生及民族的作用,简要醒目。主体部分依次从</a:t>
            </a:r>
            <a:r>
              <a:t/>
            </a:r>
            <a:br/>
            <a:r>
              <a:rPr lang="zh-CN" altLang="en-US" sz="1502" kern="0" dirty="0" smtClean="0">
                <a:solidFill>
                  <a:srgbClr val="000000"/>
                </a:solidFill>
                <a:latin typeface="Times New Roman" pitchFamily="65" charset="-122"/>
                <a:ea typeface="宋体" pitchFamily="65" charset="-122"/>
              </a:rPr>
              <a:t>“人生当自强”“人人当自强”“国家当自强”三个角度,由点到面、由个人到国家进行论证,</a:t>
            </a:r>
            <a:r>
              <a:t/>
            </a:r>
            <a:br/>
            <a:r>
              <a:rPr lang="zh-CN" altLang="en-US" sz="1502" kern="0" dirty="0" smtClean="0">
                <a:solidFill>
                  <a:srgbClr val="000000"/>
                </a:solidFill>
                <a:latin typeface="Times New Roman" pitchFamily="65" charset="-122"/>
                <a:ea typeface="宋体" pitchFamily="65" charset="-122"/>
              </a:rPr>
              <a:t>很有层次感。接着引用唐人诗句作结,恰如其分,扣合紧密。文尾发出号召,重申论点,照应标题</a:t>
            </a:r>
            <a:r>
              <a:t/>
            </a:r>
            <a:br/>
            <a:r>
              <a:rPr lang="zh-CN" altLang="en-US" sz="1502" kern="0" dirty="0" smtClean="0">
                <a:solidFill>
                  <a:srgbClr val="000000"/>
                </a:solidFill>
                <a:latin typeface="Times New Roman" pitchFamily="65" charset="-122"/>
                <a:ea typeface="宋体" pitchFamily="65" charset="-122"/>
              </a:rPr>
              <a:t>和开头,结构完整。</a:t>
            </a:r>
            <a:endParaRPr lang="zh-CN" altLang="en-US"/>
          </a:p>
        </p:txBody>
      </p:sp>
    </p:spTree>
    <p:custDataLst>
      <p:custData r:id="rId1"/>
    </p:custData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②善良与宽容:当游客忐忑不安地打电话告诉老人,他打碎了一个精美的玻璃杯时,老人则说:</a:t>
            </a:r>
            <a:r>
              <a:t/>
            </a:r>
            <a:br/>
            <a:r>
              <a:rPr lang="zh-CN" altLang="en-US" sz="1502" kern="0" dirty="0" smtClean="0">
                <a:solidFill>
                  <a:srgbClr val="000000"/>
                </a:solidFill>
                <a:latin typeface="Times New Roman" pitchFamily="65" charset="-122"/>
                <a:ea typeface="宋体" pitchFamily="65" charset="-122"/>
              </a:rPr>
              <a:t>“不要紧,你又不是故意的,我过来签合同时再拿一个来。”老人宽慰的话语不仅抚慰了游客的</a:t>
            </a:r>
            <a:r>
              <a:t/>
            </a:r>
            <a:br/>
            <a:r>
              <a:rPr lang="zh-CN" altLang="en-US" sz="1502" kern="0" dirty="0" smtClean="0">
                <a:solidFill>
                  <a:srgbClr val="000000"/>
                </a:solidFill>
                <a:latin typeface="Times New Roman" pitchFamily="65" charset="-122"/>
                <a:ea typeface="宋体" pitchFamily="65" charset="-122"/>
              </a:rPr>
              <a:t>心,也揭示了他的善良。这个世界上善良的情怀会让人永远记住。</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③尽职与原则:老人进屋后,首先询问游客:“玻璃杯碎片呢?”当得知游客已把碎片和别的垃圾</a:t>
            </a:r>
            <a:r>
              <a:t/>
            </a:r>
            <a:br/>
            <a:r>
              <a:rPr lang="zh-CN" altLang="en-US" sz="1502" kern="0" dirty="0" smtClean="0">
                <a:solidFill>
                  <a:srgbClr val="000000"/>
                </a:solidFill>
                <a:latin typeface="Times New Roman" pitchFamily="65" charset="-122"/>
                <a:ea typeface="宋体" pitchFamily="65" charset="-122"/>
              </a:rPr>
              <a:t>一起装进垃圾袋放到门外时,老人拒绝把房屋租给游客。随后,老人仔细地将玻璃碎片一一拣了</a:t>
            </a:r>
            <a:r>
              <a:t/>
            </a:r>
            <a:br/>
            <a:r>
              <a:rPr lang="zh-CN" altLang="en-US" sz="1502" kern="0" dirty="0" smtClean="0">
                <a:solidFill>
                  <a:srgbClr val="000000"/>
                </a:solidFill>
                <a:latin typeface="Times New Roman" pitchFamily="65" charset="-122"/>
                <a:ea typeface="宋体" pitchFamily="65" charset="-122"/>
              </a:rPr>
              <a:t>出来,放入另一个垃圾袋,写上:“玻璃碎片,危险!”这个细节,这个举动,不仅将老人的尽职行</a:t>
            </a:r>
            <a:r>
              <a:t/>
            </a:r>
            <a:br/>
            <a:r>
              <a:rPr lang="zh-CN" altLang="en-US" sz="1502" kern="0" dirty="0" smtClean="0">
                <a:solidFill>
                  <a:srgbClr val="000000"/>
                </a:solidFill>
                <a:latin typeface="Times New Roman" pitchFamily="65" charset="-122"/>
                <a:ea typeface="宋体" pitchFamily="65" charset="-122"/>
              </a:rPr>
              <a:t>为、原则风范、敬业做派表现得淋漓尽致,也蕴含了一种生态环保的担当意识。</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这个作文题引导我们关注生活,关注自我成长,遵守社会规范,让道理变成人格,让规范变成尊</a:t>
            </a:r>
            <a:r>
              <a:t/>
            </a:r>
            <a:br/>
            <a:r>
              <a:rPr lang="zh-CN" altLang="en-US" sz="1502" kern="0" dirty="0" smtClean="0">
                <a:solidFill>
                  <a:srgbClr val="000000"/>
                </a:solidFill>
                <a:latin typeface="Times New Roman" pitchFamily="65" charset="-122"/>
                <a:ea typeface="宋体" pitchFamily="65" charset="-122"/>
              </a:rPr>
              <a:t>严。它启示我们:做人,要做一个充满关爱的人!做人,要做一个坚持原则的人!做人,要做一个坚</a:t>
            </a:r>
            <a:r>
              <a:t/>
            </a:r>
            <a:br/>
            <a:r>
              <a:rPr lang="zh-CN" altLang="en-US" sz="1502" kern="0" dirty="0" smtClean="0">
                <a:solidFill>
                  <a:srgbClr val="000000"/>
                </a:solidFill>
                <a:latin typeface="Times New Roman" pitchFamily="65" charset="-122"/>
                <a:ea typeface="宋体" pitchFamily="65" charset="-122"/>
              </a:rPr>
              <a:t>守责任的人!</a:t>
            </a:r>
            <a:endParaRPr lang="zh-CN" altLang="en-US"/>
          </a:p>
        </p:txBody>
      </p:sp>
    </p:spTree>
    <p:custDataLst>
      <p:custData r:id="rId1"/>
    </p:custData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10.</a:t>
            </a:r>
            <a:r>
              <a:rPr lang="zh-CN" altLang="en-US" sz="1502" kern="0" dirty="0" smtClean="0">
                <a:solidFill>
                  <a:srgbClr val="000000"/>
                </a:solidFill>
                <a:latin typeface="Times New Roman" pitchFamily="65" charset="-122"/>
                <a:ea typeface="宋体" pitchFamily="65" charset="-122"/>
              </a:rPr>
              <a:t>(2014安徽,21)阅读下面的材料,根据要求写一篇不少于800字的文章。(60分)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一位表演艺术家和一位剧作家就演员改动剧本台词一事,发表了不同的意见。</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表演艺术家说:演员是在演戏,不是念剧本,可以根据表演的需要改动台词。</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剧作家说:剧本是一剧之本,体现了作者的艺术追求;如果演员随意改动台词,就可能违背创作的</a:t>
            </a:r>
            <a:r>
              <a:rPr dirty="0"/>
              <a:t/>
            </a:r>
            <a:br>
              <a:rPr dirty="0"/>
            </a:br>
            <a:r>
              <a:rPr lang="zh-CN" altLang="en-US" sz="1502" kern="0" dirty="0" smtClean="0">
                <a:solidFill>
                  <a:srgbClr val="000000"/>
                </a:solidFill>
                <a:latin typeface="Times New Roman" pitchFamily="65" charset="-122"/>
                <a:ea typeface="宋体" pitchFamily="65" charset="-122"/>
              </a:rPr>
              <a:t>原意。</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要求选好角度,确定立意,明确文体(诗歌除外),自拟标题;不要脱离材料内容及含意的范围作文;</a:t>
            </a:r>
            <a:r>
              <a:rPr dirty="0"/>
              <a:t/>
            </a:r>
            <a:br>
              <a:rPr dirty="0"/>
            </a:br>
            <a:r>
              <a:rPr lang="zh-CN" altLang="en-US" sz="1502" kern="0" dirty="0" smtClean="0">
                <a:solidFill>
                  <a:srgbClr val="000000"/>
                </a:solidFill>
                <a:latin typeface="Times New Roman" pitchFamily="65" charset="-122"/>
                <a:ea typeface="宋体" pitchFamily="65" charset="-122"/>
              </a:rPr>
              <a:t>不要套作,不得抄袭,不得透露个人相关信息;书写规范,正确使用标点符号。</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表演艺术家从表演的角度坚持“可以</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改动台词”,剧作家则从创作剧本的角</a:t>
            </a:r>
            <a:r>
              <a:rPr dirty="0"/>
              <a:t/>
            </a:r>
            <a:br>
              <a:rPr dirty="0"/>
            </a:br>
            <a:r>
              <a:rPr lang="zh-CN" altLang="en-US" sz="1502" kern="0" dirty="0" smtClean="0">
                <a:solidFill>
                  <a:srgbClr val="000000"/>
                </a:solidFill>
                <a:latin typeface="Times New Roman" pitchFamily="65" charset="-122"/>
                <a:ea typeface="宋体" pitchFamily="65" charset="-122"/>
              </a:rPr>
              <a:t>度说“随意改动台词,就可能违背创作的原意”,两者“不同的意见”是本题立意的着眼点。面</a:t>
            </a:r>
            <a:r>
              <a:rPr dirty="0"/>
              <a:t/>
            </a:r>
            <a:br>
              <a:rPr dirty="0"/>
            </a:br>
            <a:r>
              <a:rPr lang="zh-CN" altLang="en-US" sz="1502" kern="0" dirty="0" smtClean="0">
                <a:solidFill>
                  <a:srgbClr val="000000"/>
                </a:solidFill>
                <a:latin typeface="Times New Roman" pitchFamily="65" charset="-122"/>
                <a:ea typeface="宋体" pitchFamily="65" charset="-122"/>
              </a:rPr>
              <a:t>对同一问题,不同的人站在不同的立场上就会有不同的观点,此所谓“仁者见仁,智者见智”。</a:t>
            </a:r>
            <a:r>
              <a:rPr dirty="0"/>
              <a:t/>
            </a:r>
            <a:br>
              <a:rPr dirty="0"/>
            </a:br>
            <a:r>
              <a:rPr lang="zh-CN" altLang="en-US" sz="1502" kern="0" dirty="0" smtClean="0">
                <a:solidFill>
                  <a:srgbClr val="000000"/>
                </a:solidFill>
                <a:latin typeface="Times New Roman" pitchFamily="65" charset="-122"/>
                <a:ea typeface="宋体" pitchFamily="65" charset="-122"/>
              </a:rPr>
              <a:t>演员应该怎么办?他或是坚持个人观点,或是根据他人建议而变通;还可以在与他人的交流与沟</a:t>
            </a:r>
            <a:r>
              <a:rPr dirty="0"/>
              <a:t/>
            </a:r>
            <a:br>
              <a:rPr dirty="0"/>
            </a:br>
            <a:r>
              <a:rPr lang="zh-CN" altLang="en-US" sz="1502" kern="0" dirty="0" smtClean="0">
                <a:solidFill>
                  <a:srgbClr val="000000"/>
                </a:solidFill>
                <a:latin typeface="Times New Roman" pitchFamily="65" charset="-122"/>
                <a:ea typeface="宋体" pitchFamily="65" charset="-122"/>
              </a:rPr>
              <a:t>通中深化认识,增进对问题的理解。</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参考立意角度:①变通与坚守;②做事、做人要懂得协调与沟通;③仁者见仁,智者见智;④应学会</a:t>
            </a:r>
            <a:r>
              <a:rPr dirty="0"/>
              <a:t/>
            </a:r>
            <a:br>
              <a:rPr dirty="0"/>
            </a:br>
            <a:r>
              <a:rPr lang="zh-CN" altLang="en-US" sz="1502" kern="0" dirty="0" smtClean="0">
                <a:solidFill>
                  <a:srgbClr val="000000"/>
                </a:solidFill>
                <a:latin typeface="Times New Roman" pitchFamily="65" charset="-122"/>
                <a:ea typeface="宋体" pitchFamily="65" charset="-122"/>
              </a:rPr>
              <a:t>倾听不同的意见;⑤既要遵从(艺术)规律,又要不囿于成见,方可有所创新;⑥尊重规则;⑦鼓励创</a:t>
            </a:r>
            <a:r>
              <a:rPr dirty="0"/>
              <a:t/>
            </a:r>
            <a:br>
              <a:rPr dirty="0"/>
            </a:br>
            <a:r>
              <a:rPr lang="zh-CN" altLang="en-US" sz="1502" kern="0" dirty="0" smtClean="0">
                <a:solidFill>
                  <a:srgbClr val="000000"/>
                </a:solidFill>
                <a:latin typeface="Times New Roman" pitchFamily="65" charset="-122"/>
                <a:ea typeface="宋体" pitchFamily="65" charset="-122"/>
              </a:rPr>
              <a:t>新。</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守正本,发新枝</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“条条大道通罗马”,但终会有那么一条,成为公认的主干道,此为正;“万变不离其宗”,但终究</a:t>
            </a:r>
            <a:r>
              <a:t/>
            </a:r>
            <a:br/>
            <a:r>
              <a:rPr lang="zh-CN" altLang="en-US" sz="1502" kern="0" dirty="0" smtClean="0">
                <a:solidFill>
                  <a:srgbClr val="000000"/>
                </a:solidFill>
                <a:latin typeface="Times New Roman" pitchFamily="65" charset="-122"/>
                <a:ea typeface="宋体" pitchFamily="65" charset="-122"/>
              </a:rPr>
              <a:t>有那么一变,会成为难得的锦上花,此为新。在人生的剧场上,我们都是演员,守一剧之本,发我之</a:t>
            </a:r>
            <a:r>
              <a:t/>
            </a:r>
            <a:br/>
            <a:r>
              <a:rPr lang="zh-CN" altLang="en-US" sz="1502" kern="0" dirty="0" smtClean="0">
                <a:solidFill>
                  <a:srgbClr val="000000"/>
                </a:solidFill>
                <a:latin typeface="Times New Roman" pitchFamily="65" charset="-122"/>
                <a:ea typeface="宋体" pitchFamily="65" charset="-122"/>
              </a:rPr>
              <a:t>新声,方能夺人眼目,大放异彩。</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本,草木之根,生命之源,不可不守。自商周开始,便出现“民本思想”,历代君王,守之便兴,损之</a:t>
            </a:r>
            <a:r>
              <a:t/>
            </a:r>
            <a:br/>
            <a:r>
              <a:rPr lang="zh-CN" altLang="en-US" sz="1502" kern="0" dirty="0" smtClean="0">
                <a:solidFill>
                  <a:srgbClr val="000000"/>
                </a:solidFill>
                <a:latin typeface="Times New Roman" pitchFamily="65" charset="-122"/>
                <a:ea typeface="宋体" pitchFamily="65" charset="-122"/>
              </a:rPr>
              <a:t>便亡。夏桀暴虐无道,骄奢淫逸,而百姓食不果腹,怨声载道:“时日曷丧?予及汝皆亡。”他终在</a:t>
            </a:r>
            <a:r>
              <a:t/>
            </a:r>
            <a:br/>
            <a:r>
              <a:rPr lang="zh-CN" altLang="en-US" sz="1502" kern="0" dirty="0" smtClean="0">
                <a:solidFill>
                  <a:srgbClr val="000000"/>
                </a:solidFill>
                <a:latin typeface="Times New Roman" pitchFamily="65" charset="-122"/>
                <a:ea typeface="宋体" pitchFamily="65" charset="-122"/>
              </a:rPr>
              <a:t>百姓愤怒的呐喊声中走向了灭亡。唐太宗兼听而明,在谏臣魏徵的辅佐下,以“民为水、君为</a:t>
            </a:r>
            <a:r>
              <a:t/>
            </a:r>
            <a:br/>
            <a:r>
              <a:rPr lang="zh-CN" altLang="en-US" sz="1502" kern="0" dirty="0" smtClean="0">
                <a:solidFill>
                  <a:srgbClr val="000000"/>
                </a:solidFill>
                <a:latin typeface="Times New Roman" pitchFamily="65" charset="-122"/>
                <a:ea typeface="宋体" pitchFamily="65" charset="-122"/>
              </a:rPr>
              <a:t>舟”为治国之标尺,尊重民意,执政为民,终有“贞观之治”,深受爱戴。可见,守住最根本的源头,</a:t>
            </a:r>
            <a:r>
              <a:t/>
            </a:r>
            <a:br/>
            <a:r>
              <a:rPr lang="zh-CN" altLang="en-US" sz="1502" kern="0" dirty="0" smtClean="0">
                <a:solidFill>
                  <a:srgbClr val="000000"/>
                </a:solidFill>
                <a:latin typeface="Times New Roman" pitchFamily="65" charset="-122"/>
                <a:ea typeface="宋体" pitchFamily="65" charset="-122"/>
              </a:rPr>
              <a:t>秉正道而行,才能踏出通往成功的主干道。</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守,需有分寸,过分地坚守便是墨守成规。郑人买履,没有带量好的尺码就没法买鞋,只相信那尺</a:t>
            </a:r>
            <a:r>
              <a:t/>
            </a:r>
            <a:br/>
            <a:r>
              <a:rPr lang="zh-CN" altLang="en-US" sz="1502" kern="0" dirty="0" smtClean="0">
                <a:solidFill>
                  <a:srgbClr val="000000"/>
                </a:solidFill>
                <a:latin typeface="Times New Roman" pitchFamily="65" charset="-122"/>
                <a:ea typeface="宋体" pitchFamily="65" charset="-122"/>
              </a:rPr>
              <a:t>度而不信自己的脚,可谓荒唐之至。在滑铁卢战役的最后时刻,拿破仑命悬一线,把希望寄托在</a:t>
            </a:r>
            <a:r>
              <a:t/>
            </a:r>
            <a:br/>
            <a:r>
              <a:rPr lang="zh-CN" altLang="en-US" sz="1502" kern="0" dirty="0" smtClean="0">
                <a:solidFill>
                  <a:srgbClr val="000000"/>
                </a:solidFill>
                <a:latin typeface="Times New Roman" pitchFamily="65" charset="-122"/>
                <a:ea typeface="宋体" pitchFamily="65" charset="-122"/>
              </a:rPr>
              <a:t>格鲁西带领的援军上。可是虽然只隔着三个小时的路程,在那不祥的炮声中,格鲁西还是拒绝了</a:t>
            </a:r>
            <a:r>
              <a:t/>
            </a:r>
            <a:br/>
            <a:r>
              <a:rPr lang="zh-CN" altLang="en-US" sz="1502" kern="0" dirty="0" smtClean="0">
                <a:solidFill>
                  <a:srgbClr val="000000"/>
                </a:solidFill>
                <a:latin typeface="Times New Roman" pitchFamily="65" charset="-122"/>
                <a:ea typeface="宋体" pitchFamily="65" charset="-122"/>
              </a:rPr>
              <a:t>副司令“向开炮处进军”的要求,不顾战场形势的突变,坚持按照原先收到的命令行事,不去增</a:t>
            </a:r>
            <a:r>
              <a:t/>
            </a:r>
            <a:br/>
            <a:r>
              <a:rPr lang="zh-CN" altLang="en-US" sz="1502" kern="0" dirty="0" smtClean="0">
                <a:solidFill>
                  <a:srgbClr val="000000"/>
                </a:solidFill>
                <a:latin typeface="Times New Roman" pitchFamily="65" charset="-122"/>
                <a:ea typeface="宋体" pitchFamily="65" charset="-122"/>
              </a:rPr>
              <a:t>援拿破仑,而是追击撤退的普军,最终掐灭了拿破仑最后的希望。墨守命令,导致拿破仑在滑铁</a:t>
            </a:r>
            <a:endParaRPr lang="zh-CN" altLang="en-US"/>
          </a:p>
        </p:txBody>
      </p:sp>
    </p:spTree>
    <p:custDataLst>
      <p:custData r:id="rId1"/>
    </p:custData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991377"/>
            <a:ext cx="8166966" cy="5840731"/>
            <a:chOff x="500034" y="1080000"/>
            <a:chExt cx="8166966" cy="584073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卢战役中惨败。可见,因为环境在不断地发展变化,墨守成规不是明智的选择,我们要学会修正</a:t>
              </a:r>
              <a:r>
                <a:t/>
              </a:r>
              <a:br/>
              <a:r>
                <a:rPr lang="zh-CN" altLang="en-US" sz="1502" kern="0" dirty="0" smtClean="0">
                  <a:solidFill>
                    <a:srgbClr val="000000"/>
                  </a:solidFill>
                  <a:latin typeface="Times New Roman" pitchFamily="65" charset="-122"/>
                  <a:ea typeface="宋体" pitchFamily="65" charset="-122"/>
                </a:rPr>
                <a:t>剧本,勇于创新,才能让生命之剧演绎得更有生机。</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变则通,通则久。当80后这代人大多在按部就班地找工作、还房贷的时候,留学归来的陈欧不走</a:t>
              </a:r>
              <a:r>
                <a:t/>
              </a:r>
              <a:br/>
              <a:r>
                <a:rPr lang="zh-CN" altLang="en-US" sz="1502" kern="0" dirty="0" smtClean="0">
                  <a:solidFill>
                    <a:srgbClr val="000000"/>
                  </a:solidFill>
                  <a:latin typeface="Times New Roman" pitchFamily="65" charset="-122"/>
                  <a:ea typeface="宋体" pitchFamily="65" charset="-122"/>
                </a:rPr>
                <a:t>寻常路,引进游戏内置广告模式,启动创业之轮,此为一变;发现不合国内形势,立马变通,在电子商</a:t>
              </a:r>
              <a:r>
                <a:t/>
              </a:r>
              <a:br/>
              <a:r>
                <a:rPr lang="zh-CN" altLang="en-US" sz="1502" kern="0" dirty="0" smtClean="0">
                  <a:solidFill>
                    <a:srgbClr val="000000"/>
                  </a:solidFill>
                  <a:latin typeface="Times New Roman" pitchFamily="65" charset="-122"/>
                  <a:ea typeface="宋体" pitchFamily="65" charset="-122"/>
                </a:rPr>
                <a:t>务的浪潮中找到了新商机,此为二变;电商业务繁杂,陈欧独选“化妆品”这一项专攻,此为三变;</a:t>
              </a:r>
              <a:r>
                <a:t/>
              </a:r>
              <a:br/>
              <a:r>
                <a:rPr lang="zh-CN" altLang="en-US" sz="1502" kern="0" dirty="0" smtClean="0">
                  <a:solidFill>
                    <a:srgbClr val="000000"/>
                  </a:solidFill>
                  <a:latin typeface="Times New Roman" pitchFamily="65" charset="-122"/>
                  <a:ea typeface="宋体" pitchFamily="65" charset="-122"/>
                </a:rPr>
                <a:t>在事业蒸蒸日上之时,陈欧从幕后走到台前,亲自出镜拍摄80后励志广告,引得网友热捧,“聚美</a:t>
              </a:r>
              <a:r>
                <a:t/>
              </a:r>
              <a:br/>
              <a:r>
                <a:rPr lang="zh-CN" altLang="en-US" sz="1502" kern="0" dirty="0" smtClean="0">
                  <a:solidFill>
                    <a:srgbClr val="000000"/>
                  </a:solidFill>
                  <a:latin typeface="Times New Roman" pitchFamily="65" charset="-122"/>
                  <a:ea typeface="宋体" pitchFamily="65" charset="-122"/>
                </a:rPr>
                <a:t>优品”更为人熟知,此为四变</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正如他在广告中所说:“你有你的规则,我有我的选择;你否定</a:t>
              </a:r>
              <a:r>
                <a:t/>
              </a:r>
              <a:br/>
              <a:r>
                <a:rPr lang="zh-CN" altLang="en-US" sz="1502" kern="0" dirty="0" smtClean="0">
                  <a:solidFill>
                    <a:srgbClr val="000000"/>
                  </a:solidFill>
                  <a:latin typeface="Times New Roman" pitchFamily="65" charset="-122"/>
                  <a:ea typeface="宋体" pitchFamily="65" charset="-122"/>
                </a:rPr>
                <a:t>我的现在,我决定我的未来;你嘲笑我一无所有,不配去爱,我可怜你总是等待;你可以轻视我们的</a:t>
              </a:r>
              <a:r>
                <a:t/>
              </a:r>
              <a:br/>
              <a:r>
                <a:rPr lang="zh-CN" altLang="en-US" sz="1502" kern="0" dirty="0" smtClean="0">
                  <a:solidFill>
                    <a:srgbClr val="000000"/>
                  </a:solidFill>
                  <a:latin typeface="Times New Roman" pitchFamily="65" charset="-122"/>
                  <a:ea typeface="宋体" pitchFamily="65" charset="-122"/>
                </a:rPr>
                <a:t>年轻,我们会证明这是谁的时代。”在规则之中,会变通者得天下。</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时代纷繁,价值多元,但核心价值观仍需守护,譬如为官者需守住“清”,为商者需守住“信”。</a:t>
              </a:r>
              <a:r>
                <a:t/>
              </a:r>
              <a:br/>
              <a:r>
                <a:rPr lang="zh-CN" altLang="en-US" sz="1502" kern="0" dirty="0" smtClean="0">
                  <a:solidFill>
                    <a:srgbClr val="000000"/>
                  </a:solidFill>
                  <a:latin typeface="Times New Roman" pitchFamily="65" charset="-122"/>
                  <a:ea typeface="宋体" pitchFamily="65" charset="-122"/>
                </a:rPr>
                <a:t>人生路远,坚守根本,但变通乃活水之法,譬如为师者需因材施教,为生者需博采众长。</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人生需守得沧桑正道,演绎预设的剧本,但同样也要关注环境的变化、关注内心的声音,于旧曲</a:t>
              </a:r>
              <a:r>
                <a:t/>
              </a:r>
              <a:br/>
              <a:r>
                <a:rPr lang="zh-CN" altLang="en-US" sz="1502" kern="0" dirty="0" smtClean="0">
                  <a:solidFill>
                    <a:srgbClr val="000000"/>
                  </a:solidFill>
                  <a:latin typeface="Times New Roman" pitchFamily="65" charset="-122"/>
                  <a:ea typeface="宋体" pitchFamily="65" charset="-122"/>
                </a:rPr>
                <a:t>中翻出新篇。既守得树之根本,又发出新枝、奇枝,这树,方才繁茂恒久,富有生机。</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本文从材料中生发出守正与创新的主旨,观点具有启发性。文章结构清晰,开篇直奔主</a:t>
              </a:r>
              <a:r>
                <a:t/>
              </a:r>
              <a:br/>
              <a:r>
                <a:rPr lang="zh-CN" altLang="en-US" sz="1502" kern="0" dirty="0" smtClean="0">
                  <a:solidFill>
                    <a:srgbClr val="000000"/>
                  </a:solidFill>
                  <a:latin typeface="Times New Roman" pitchFamily="65" charset="-122"/>
                  <a:ea typeface="宋体" pitchFamily="65" charset="-122"/>
                </a:rPr>
                <a:t>题,观点鲜明。接着论守正本,批评墨守成规,主张变则通。拓宽深化,引申守护核心价值这个</a:t>
              </a:r>
              <a:endParaRPr lang="zh-CN" altLang="en-US"/>
            </a:p>
          </p:txBody>
        </p:sp>
        <p:sp>
          <p:nvSpPr>
            <p:cNvPr id="3" name="TextBox 2"/>
            <p:cNvSpPr txBox="1"/>
            <p:nvPr/>
          </p:nvSpPr>
          <p:spPr>
            <a:xfrm>
              <a:off x="500034" y="6227208"/>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“本”,结尾呼吁守本出新。全文为“总分总”结构,主体部分层层递进,文脉贯通,一气呵成。</a:t>
              </a:r>
              <a:r>
                <a:rPr dirty="0"/>
                <a:t/>
              </a:r>
              <a:br>
                <a:rPr dirty="0"/>
              </a:br>
              <a:r>
                <a:rPr lang="zh-CN" altLang="en-US" sz="1502" kern="0" dirty="0" smtClean="0">
                  <a:solidFill>
                    <a:srgbClr val="000000"/>
                  </a:solidFill>
                  <a:latin typeface="Times New Roman" pitchFamily="65" charset="-122"/>
                  <a:ea typeface="宋体" pitchFamily="65" charset="-122"/>
                </a:rPr>
                <a:t>本文句式多变,长短句、整散句相间,错落有致,用词典雅,善用修辞,语言富有文采。</a:t>
              </a:r>
              <a:endParaRPr lang="zh-CN" altLang="en-US" dirty="0"/>
            </a:p>
          </p:txBody>
        </p:sp>
      </p:grpSp>
    </p:spTree>
    <p:custDataLst>
      <p:custData r:id="rId1"/>
    </p:custData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11.</a:t>
            </a:r>
            <a:r>
              <a:rPr lang="zh-CN" altLang="en-US" sz="1502" kern="0" dirty="0" smtClean="0">
                <a:solidFill>
                  <a:srgbClr val="000000"/>
                </a:solidFill>
                <a:latin typeface="Times New Roman" pitchFamily="65" charset="-122"/>
                <a:ea typeface="宋体" pitchFamily="65" charset="-122"/>
              </a:rPr>
              <a:t>(2014北京,23)阅读下面文字,按要求作文。(50分)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北京过去有许多“老规矩”,如“出门回家都要跟长辈打招呼”“吃菜不许满盘子乱挑”“不</a:t>
            </a:r>
            <a:r>
              <a:rPr dirty="0"/>
              <a:t/>
            </a:r>
            <a:br>
              <a:rPr dirty="0"/>
            </a:br>
            <a:r>
              <a:rPr lang="zh-CN" altLang="en-US" sz="1502" kern="0" dirty="0" smtClean="0">
                <a:solidFill>
                  <a:srgbClr val="000000"/>
                </a:solidFill>
                <a:latin typeface="Times New Roman" pitchFamily="65" charset="-122"/>
                <a:ea typeface="宋体" pitchFamily="65" charset="-122"/>
              </a:rPr>
              <a:t>许管闲事儿”“笑不露齿,话不高声”“站有站相,坐有坐相”“做客时不许随便动主人家的东</a:t>
            </a:r>
            <a:r>
              <a:rPr dirty="0"/>
              <a:t/>
            </a:r>
            <a:br>
              <a:rPr dirty="0"/>
            </a:br>
            <a:r>
              <a:rPr lang="zh-CN" altLang="en-US" sz="1502" kern="0" dirty="0" smtClean="0">
                <a:solidFill>
                  <a:srgbClr val="000000"/>
                </a:solidFill>
                <a:latin typeface="Times New Roman" pitchFamily="65" charset="-122"/>
                <a:ea typeface="宋体" pitchFamily="65" charset="-122"/>
              </a:rPr>
              <a:t>西”“忠厚传世,勤俭持家”等,这些从小就被要求遵守的准则,点点滴滴,影响了一辈辈北京</a:t>
            </a:r>
            <a:r>
              <a:rPr dirty="0"/>
              <a:t/>
            </a:r>
            <a:br>
              <a:rPr dirty="0"/>
            </a:br>
            <a:r>
              <a:rPr lang="zh-CN" altLang="en-US" sz="1502" kern="0" dirty="0" smtClean="0">
                <a:solidFill>
                  <a:srgbClr val="000000"/>
                </a:solidFill>
                <a:latin typeface="Times New Roman" pitchFamily="65" charset="-122"/>
                <a:ea typeface="宋体" pitchFamily="65" charset="-122"/>
              </a:rPr>
              <a:t>人。</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世易时移,这些“老规矩”渐渐被人们淡忘了。不久前,有网友陆续把一些“老规矩”重新整理</a:t>
            </a:r>
            <a:r>
              <a:rPr dirty="0"/>
              <a:t/>
            </a:r>
            <a:br>
              <a:rPr dirty="0"/>
            </a:br>
            <a:r>
              <a:rPr lang="zh-CN" altLang="en-US" sz="1502" kern="0" dirty="0" smtClean="0">
                <a:solidFill>
                  <a:srgbClr val="000000"/>
                </a:solidFill>
                <a:latin typeface="Times New Roman" pitchFamily="65" charset="-122"/>
                <a:ea typeface="宋体" pitchFamily="65" charset="-122"/>
              </a:rPr>
              <a:t>出来贴到网上,引发了一片热议。</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“老规矩”被重新提起并受到关注,这种现象引发了你哪些思考?请自选角度,自拟题目写一篇</a:t>
            </a:r>
            <a:r>
              <a:rPr dirty="0"/>
              <a:t/>
            </a:r>
            <a:br>
              <a:rPr dirty="0"/>
            </a:br>
            <a:r>
              <a:rPr lang="zh-CN" altLang="en-US" sz="1502" kern="0" dirty="0" smtClean="0">
                <a:solidFill>
                  <a:srgbClr val="000000"/>
                </a:solidFill>
                <a:latin typeface="Times New Roman" pitchFamily="65" charset="-122"/>
                <a:ea typeface="宋体" pitchFamily="65" charset="-122"/>
              </a:rPr>
              <a:t>文章。文体不限(诗歌除外)。不少于700字。</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(1)审题:</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①对这些“老规矩”进行分类:有关生活习惯、待人接物、家风建设等方面。</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②“这些从小就被要求遵守的准则,点点滴滴,影响了一辈辈北京人”:“老规矩”的影响力。</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③世易时移,“老规矩”渐渐被人淡忘:为什么会被淡忘呢?探讨这些传统是在一种什么样的历</a:t>
            </a:r>
            <a:r>
              <a:rPr dirty="0"/>
              <a:t/>
            </a:r>
            <a:br>
              <a:rPr dirty="0"/>
            </a:br>
            <a:r>
              <a:rPr lang="zh-CN" altLang="en-US" sz="1502" kern="0" dirty="0" smtClean="0">
                <a:solidFill>
                  <a:srgbClr val="000000"/>
                </a:solidFill>
                <a:latin typeface="Times New Roman" pitchFamily="65" charset="-122"/>
                <a:ea typeface="宋体" pitchFamily="65" charset="-122"/>
              </a:rPr>
              <a:t>史、社会、文化和民俗环境下产生的,又是在怎样一种环境下被遗失的。</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④被重新整理出来,重提这些“老规矩”:为何要重提?从社会文化发展、社会环境、民俗变化</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等方面探讨。</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⑤“老规矩”就一定要被重新提起吗?有些“老规矩”是该提倡还是该摒弃?</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(2)立意:</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①本题并不是要考查我们是不是了解“老规矩”本身,而是从我们熟悉的生活中提取材料,从而</a:t>
            </a:r>
            <a:r>
              <a:t/>
            </a:r>
            <a:br/>
            <a:r>
              <a:rPr lang="zh-CN" altLang="en-US" sz="1502" kern="0" dirty="0" smtClean="0">
                <a:solidFill>
                  <a:srgbClr val="000000"/>
                </a:solidFill>
                <a:latin typeface="Times New Roman" pitchFamily="65" charset="-122"/>
                <a:ea typeface="宋体" pitchFamily="65" charset="-122"/>
              </a:rPr>
              <a:t>揭示这些“老规矩”的背后体现出的文明、友善、关爱、勤俭、节约、诚信、责任、孝义等</a:t>
            </a:r>
            <a:r>
              <a:t/>
            </a:r>
            <a:br/>
            <a:r>
              <a:rPr lang="zh-CN" altLang="en-US" sz="1502" kern="0" dirty="0" smtClean="0">
                <a:solidFill>
                  <a:srgbClr val="000000"/>
                </a:solidFill>
                <a:latin typeface="Times New Roman" pitchFamily="65" charset="-122"/>
                <a:ea typeface="宋体" pitchFamily="65" charset="-122"/>
              </a:rPr>
              <a:t>生活准则。</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②我们可以从生活小事入手,以小见大,思考文明习惯的养成与传承,思考传统文化的当下意</a:t>
            </a:r>
            <a:r>
              <a:t/>
            </a:r>
            <a:br/>
            <a:r>
              <a:rPr lang="zh-CN" altLang="en-US" sz="1502" kern="0" dirty="0" smtClean="0">
                <a:solidFill>
                  <a:srgbClr val="000000"/>
                </a:solidFill>
                <a:latin typeface="Times New Roman" pitchFamily="65" charset="-122"/>
                <a:ea typeface="宋体" pitchFamily="65" charset="-122"/>
              </a:rPr>
              <a:t>义。</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③本题具有综合性和思辨性,既可肯定重提“老规矩”的必要性,又可反思“老规矩”是否有被</a:t>
            </a:r>
            <a:r>
              <a:t/>
            </a:r>
            <a:br/>
            <a:r>
              <a:rPr lang="zh-CN" altLang="en-US" sz="1502" kern="0" dirty="0" smtClean="0">
                <a:solidFill>
                  <a:srgbClr val="000000"/>
                </a:solidFill>
                <a:latin typeface="Times New Roman" pitchFamily="65" charset="-122"/>
                <a:ea typeface="宋体" pitchFamily="65" charset="-122"/>
              </a:rPr>
              <a:t>重提的必要。“老规矩”和老的生活环境是相对应的,随着生活环境的改变,一些“老规矩”也</a:t>
            </a:r>
            <a:r>
              <a:t/>
            </a:r>
            <a:br/>
            <a:r>
              <a:rPr lang="zh-CN" altLang="en-US" sz="1502" kern="0" dirty="0" smtClean="0">
                <a:solidFill>
                  <a:srgbClr val="000000"/>
                </a:solidFill>
                <a:latin typeface="Times New Roman" pitchFamily="65" charset="-122"/>
                <a:ea typeface="宋体" pitchFamily="65" charset="-122"/>
              </a:rPr>
              <a:t>会呈现出利与弊两方面,我们可以挖掘出这种思辨性。</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④深刻性:是一种对文化的认同,是对核心价值观的认同与弘扬,是文化传统的复兴之路。</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“老规矩”都去哪儿了?</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2014年春晚的一首歌让我们感叹万分——《时间都去哪儿了》?看看那些逐渐被人淡忘的老规</a:t>
            </a:r>
            <a:endParaRPr lang="zh-CN" altLang="en-US"/>
          </a:p>
        </p:txBody>
      </p:sp>
    </p:spTree>
    <p:custDataLst>
      <p:custData r:id="rId1"/>
    </p:custData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矩,我们也禁不住要问一句:老规矩都去哪儿了?</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“站有站相,坐有坐相”“出门回家都要跟长辈打招呼”“吃菜不许满盘子乱挑”“做客时不</a:t>
            </a:r>
            <a:r>
              <a:t/>
            </a:r>
            <a:br/>
            <a:r>
              <a:rPr lang="zh-CN" altLang="en-US" sz="1502" kern="0" dirty="0" smtClean="0">
                <a:solidFill>
                  <a:srgbClr val="000000"/>
                </a:solidFill>
                <a:latin typeface="Times New Roman" pitchFamily="65" charset="-122"/>
                <a:ea typeface="宋体" pitchFamily="65" charset="-122"/>
              </a:rPr>
              <a:t>许随便动主人家的东西”</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这些一代代传承下来的,富含民族传统文化的老规矩,在新时代的</a:t>
            </a:r>
            <a:r>
              <a:t/>
            </a:r>
            <a:br/>
            <a:r>
              <a:rPr lang="zh-CN" altLang="en-US" sz="1502" kern="0" dirty="0" smtClean="0">
                <a:solidFill>
                  <a:srgbClr val="000000"/>
                </a:solidFill>
                <a:latin typeface="Times New Roman" pitchFamily="65" charset="-122"/>
                <a:ea typeface="宋体" pitchFamily="65" charset="-122"/>
              </a:rPr>
              <a:t>各种宅男宅女中慢慢没有了踪影。</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父母和孩子之间的各种规矩都没有了,孩子们和家长沟通的时候,再也没有了以前的恭敬,更多</a:t>
            </a:r>
            <a:r>
              <a:t/>
            </a:r>
            <a:br/>
            <a:r>
              <a:rPr lang="zh-CN" altLang="en-US" sz="1502" kern="0" dirty="0" smtClean="0">
                <a:solidFill>
                  <a:srgbClr val="000000"/>
                </a:solidFill>
                <a:latin typeface="Times New Roman" pitchFamily="65" charset="-122"/>
                <a:ea typeface="宋体" pitchFamily="65" charset="-122"/>
              </a:rPr>
              <a:t>的是不耐烦和不搭理;多少年前的胡同大院中的各种交际礼仪和处世原则全都消失了,见到父母</a:t>
            </a:r>
            <a:r>
              <a:t/>
            </a:r>
            <a:br/>
            <a:r>
              <a:rPr lang="zh-CN" altLang="en-US" sz="1502" kern="0" dirty="0" smtClean="0">
                <a:solidFill>
                  <a:srgbClr val="000000"/>
                </a:solidFill>
                <a:latin typeface="Times New Roman" pitchFamily="65" charset="-122"/>
                <a:ea typeface="宋体" pitchFamily="65" charset="-122"/>
              </a:rPr>
              <a:t>的熟人,默然无应,即使被父母逼促着问个“叔叔好”“阿姨好”,不是头也不抬,就是面无表</a:t>
            </a:r>
            <a:r>
              <a:t/>
            </a:r>
            <a:br/>
            <a:r>
              <a:rPr lang="zh-CN" altLang="en-US" sz="1502" kern="0" dirty="0" smtClean="0">
                <a:solidFill>
                  <a:srgbClr val="000000"/>
                </a:solidFill>
                <a:latin typeface="Times New Roman" pitchFamily="65" charset="-122"/>
                <a:ea typeface="宋体" pitchFamily="65" charset="-122"/>
              </a:rPr>
              <a:t>情。</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我们的北京之所以还称为北京,绝不仅仅是因为有越来越高的楼,越来越堵的路,越来越挤的车;</a:t>
            </a:r>
            <a:r>
              <a:t/>
            </a:r>
            <a:br/>
            <a:r>
              <a:rPr lang="zh-CN" altLang="en-US" sz="1502" kern="0" dirty="0" smtClean="0">
                <a:solidFill>
                  <a:srgbClr val="000000"/>
                </a:solidFill>
                <a:latin typeface="Times New Roman" pitchFamily="65" charset="-122"/>
                <a:ea typeface="宋体" pitchFamily="65" charset="-122"/>
              </a:rPr>
              <a:t>我们的北京之所以还称为北京,也绝不仅仅是因为白天的车水马龙,夜晚的华灯怒放,流光溢</a:t>
            </a:r>
            <a:r>
              <a:t/>
            </a:r>
            <a:br/>
            <a:r>
              <a:rPr lang="zh-CN" altLang="en-US" sz="1502" kern="0" dirty="0" smtClean="0">
                <a:solidFill>
                  <a:srgbClr val="000000"/>
                </a:solidFill>
                <a:latin typeface="Times New Roman" pitchFamily="65" charset="-122"/>
                <a:ea typeface="宋体" pitchFamily="65" charset="-122"/>
              </a:rPr>
              <a:t>彩。藏在这些背后的,是老北京的老根、老味、老传统、老规矩。</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匆匆忙忙的操劳背后,是不是觉得漏了些东西?灯红酒绿的繁华背后,有没有觉得哪里缺了什么?</a:t>
            </a:r>
            <a:r>
              <a:t/>
            </a:r>
            <a:br/>
            <a:r>
              <a:rPr lang="zh-CN" altLang="en-US" sz="1502" kern="0" dirty="0" smtClean="0">
                <a:solidFill>
                  <a:srgbClr val="000000"/>
                </a:solidFill>
                <a:latin typeface="Times New Roman" pitchFamily="65" charset="-122"/>
                <a:ea typeface="宋体" pitchFamily="65" charset="-122"/>
              </a:rPr>
              <a:t>是的,一定是漏了缺了东西,是什么呢?是我们人与人之间的那份亲热。人与人之间不是尔虞我</a:t>
            </a:r>
            <a:r>
              <a:t/>
            </a:r>
            <a:br/>
            <a:r>
              <a:rPr lang="zh-CN" altLang="en-US" sz="1502" kern="0" dirty="0" smtClean="0">
                <a:solidFill>
                  <a:srgbClr val="000000"/>
                </a:solidFill>
                <a:latin typeface="Times New Roman" pitchFamily="65" charset="-122"/>
                <a:ea typeface="宋体" pitchFamily="65" charset="-122"/>
              </a:rPr>
              <a:t>诈,就是亲密无间。尔虞我诈使人们之间蒙上了厚厚的纱,亲密无间的结果往往又是两败俱伤。</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还能回得去吗?自然可以。</a:t>
            </a:r>
            <a:endParaRPr lang="zh-CN" altLang="en-US"/>
          </a:p>
        </p:txBody>
      </p:sp>
    </p:spTree>
    <p:custDataLst>
      <p:custData r:id="rId1"/>
    </p:custData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在家里对长辈尊敬并孝顺,在丰盛的饭桌前,我们可以先请老人坐下自己再落座,我们可以用公</a:t>
            </a:r>
            <a:r>
              <a:t/>
            </a:r>
            <a:br/>
            <a:r>
              <a:rPr lang="zh-CN" altLang="en-US" sz="1502" kern="0" dirty="0" smtClean="0">
                <a:solidFill>
                  <a:srgbClr val="000000"/>
                </a:solidFill>
                <a:latin typeface="Times New Roman" pitchFamily="65" charset="-122"/>
                <a:ea typeface="宋体" pitchFamily="65" charset="-122"/>
              </a:rPr>
              <a:t>筷把最新鲜最好咬的饭菜夹到长辈的碗里去;在外面要想搞好人际关系,就要用合适的礼节对待</a:t>
            </a:r>
            <a:r>
              <a:t/>
            </a:r>
            <a:br/>
            <a:r>
              <a:rPr lang="zh-CN" altLang="en-US" sz="1502" kern="0" dirty="0" smtClean="0">
                <a:solidFill>
                  <a:srgbClr val="000000"/>
                </a:solidFill>
                <a:latin typeface="Times New Roman" pitchFamily="65" charset="-122"/>
                <a:ea typeface="宋体" pitchFamily="65" charset="-122"/>
              </a:rPr>
              <a:t>所有和自己交往的人;说话做事认真而不莽撞,就会多出成绩少犯错;主动结交那些学术深厚且</a:t>
            </a:r>
            <a:r>
              <a:t/>
            </a:r>
            <a:br/>
            <a:r>
              <a:rPr lang="zh-CN" altLang="en-US" sz="1502" kern="0" dirty="0" smtClean="0">
                <a:solidFill>
                  <a:srgbClr val="000000"/>
                </a:solidFill>
                <a:latin typeface="Times New Roman" pitchFamily="65" charset="-122"/>
                <a:ea typeface="宋体" pitchFamily="65" charset="-122"/>
              </a:rPr>
              <a:t>有涵养的人,认真向他们学习,从而迅速提高自己的学识涵养</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老规矩不仅仅是用来约束我们</a:t>
            </a:r>
            <a:r>
              <a:t/>
            </a:r>
            <a:br/>
            <a:r>
              <a:rPr lang="zh-CN" altLang="en-US" sz="1502" kern="0" dirty="0" smtClean="0">
                <a:solidFill>
                  <a:srgbClr val="000000"/>
                </a:solidFill>
                <a:latin typeface="Times New Roman" pitchFamily="65" charset="-122"/>
                <a:ea typeface="宋体" pitchFamily="65" charset="-122"/>
              </a:rPr>
              <a:t>的行为的,它更会让我们取得有益的收获。</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“门前老树长新芽,院里枯木又开花。”曾经丢失的老规矩也如同门前的老树和枯木,一定会长</a:t>
            </a:r>
            <a:r>
              <a:t/>
            </a:r>
            <a:br/>
            <a:r>
              <a:rPr lang="zh-CN" altLang="en-US" sz="1502" kern="0" dirty="0" smtClean="0">
                <a:solidFill>
                  <a:srgbClr val="000000"/>
                </a:solidFill>
                <a:latin typeface="Times New Roman" pitchFamily="65" charset="-122"/>
                <a:ea typeface="宋体" pitchFamily="65" charset="-122"/>
              </a:rPr>
              <a:t>出新芽,开满鲜花!</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这篇文章以“‘老规矩’都去哪儿了”为线索贯穿始终,给人以非常熟悉的感觉。中</a:t>
            </a:r>
            <a:r>
              <a:t/>
            </a:r>
            <a:br/>
            <a:r>
              <a:rPr lang="zh-CN" altLang="en-US" sz="1502" kern="0" dirty="0" smtClean="0">
                <a:solidFill>
                  <a:srgbClr val="000000"/>
                </a:solidFill>
                <a:latin typeface="Times New Roman" pitchFamily="65" charset="-122"/>
                <a:ea typeface="宋体" pitchFamily="65" charset="-122"/>
              </a:rPr>
              <a:t>间部分将老规矩迷失之后,社会发展出现的问题分析得透彻清晰,最后部分对如何恢复老规矩提</a:t>
            </a:r>
            <a:r>
              <a:t/>
            </a:r>
            <a:br/>
            <a:r>
              <a:rPr lang="zh-CN" altLang="en-US" sz="1502" kern="0" dirty="0" smtClean="0">
                <a:solidFill>
                  <a:srgbClr val="000000"/>
                </a:solidFill>
                <a:latin typeface="Times New Roman" pitchFamily="65" charset="-122"/>
                <a:ea typeface="宋体" pitchFamily="65" charset="-122"/>
              </a:rPr>
              <a:t>出了具体的建议,分析透彻,首尾呼应。此外,结尾部分对歌词的引用,切合作者的写作意图,文采</a:t>
            </a:r>
            <a:r>
              <a:t/>
            </a:r>
            <a:br/>
            <a:r>
              <a:rPr lang="zh-CN" altLang="en-US" sz="1502" kern="0" dirty="0" smtClean="0">
                <a:solidFill>
                  <a:srgbClr val="000000"/>
                </a:solidFill>
                <a:latin typeface="Times New Roman" pitchFamily="65" charset="-122"/>
                <a:ea typeface="宋体" pitchFamily="65" charset="-122"/>
              </a:rPr>
              <a:t>盎然。</a:t>
            </a:r>
            <a:endParaRPr lang="zh-CN" altLang="en-US"/>
          </a:p>
        </p:txBody>
      </p:sp>
    </p:spTree>
    <p:custDataLst>
      <p:custData r:id="rId1"/>
    </p:custData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12.</a:t>
            </a:r>
            <a:r>
              <a:rPr lang="zh-CN" altLang="en-US" sz="1502" kern="0" dirty="0" smtClean="0">
                <a:solidFill>
                  <a:srgbClr val="000000"/>
                </a:solidFill>
                <a:latin typeface="Times New Roman" pitchFamily="65" charset="-122"/>
                <a:ea typeface="宋体" pitchFamily="65" charset="-122"/>
              </a:rPr>
              <a:t>(2013辽宁,18)阅读下面的材料,根据要求写一篇不少于800字的文章。(60分)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一个年轻人在海边徘徊,闷闷不乐。“什么事想不开?”一位老者问。年轻人说,他做人做事尽</a:t>
            </a:r>
            <a:r>
              <a:rPr dirty="0"/>
              <a:t/>
            </a:r>
            <a:br>
              <a:rPr dirty="0"/>
            </a:br>
            <a:r>
              <a:rPr lang="zh-CN" altLang="en-US" sz="1502" kern="0" dirty="0" smtClean="0">
                <a:solidFill>
                  <a:srgbClr val="000000"/>
                </a:solidFill>
                <a:latin typeface="Times New Roman" pitchFamily="65" charset="-122"/>
                <a:ea typeface="宋体" pitchFamily="65" charset="-122"/>
              </a:rPr>
              <a:t>心尽力,但得不到承认与尊重。</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“看好了,”老者拈起一粒沙子,随手一丢,“能找到它吗?”年轻人苦笑,摇摇头。“我有颗珠</a:t>
            </a:r>
            <a:r>
              <a:rPr dirty="0"/>
              <a:t/>
            </a:r>
            <a:br>
              <a:rPr dirty="0"/>
            </a:br>
            <a:r>
              <a:rPr lang="zh-CN" altLang="en-US" sz="1502" kern="0" dirty="0" smtClean="0">
                <a:solidFill>
                  <a:srgbClr val="000000"/>
                </a:solidFill>
                <a:latin typeface="Times New Roman" pitchFamily="65" charset="-122"/>
                <a:ea typeface="宋体" pitchFamily="65" charset="-122"/>
              </a:rPr>
              <a:t>子,”老者掏出一颗珍珠,掂量一下,轻掷在沙滩上,“不难找到吧?变成了珍珠,就没人忽视你</a:t>
            </a:r>
            <a:r>
              <a:rPr dirty="0"/>
              <a:t/>
            </a:r>
            <a:br>
              <a:rPr dirty="0"/>
            </a:br>
            <a:r>
              <a:rPr lang="zh-CN" altLang="en-US" sz="1502" kern="0" dirty="0" smtClean="0">
                <a:solidFill>
                  <a:srgbClr val="000000"/>
                </a:solidFill>
                <a:latin typeface="Times New Roman" pitchFamily="65" charset="-122"/>
                <a:ea typeface="宋体" pitchFamily="65" charset="-122"/>
              </a:rPr>
              <a:t>了。”有道理啊!年轻人点头深思。</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“不过,沙子一定得变成珍珠,才能被人承认与尊重吗?”年轻人还是有点疑问。</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请根据阅读后的感悟和联想写一篇文章。要求选好角度,确定立意,明确文体,自拟标题;不要脱</a:t>
            </a:r>
            <a:r>
              <a:rPr dirty="0"/>
              <a:t/>
            </a:r>
            <a:br>
              <a:rPr dirty="0"/>
            </a:br>
            <a:r>
              <a:rPr lang="zh-CN" altLang="en-US" sz="1502" kern="0" dirty="0" smtClean="0">
                <a:solidFill>
                  <a:srgbClr val="000000"/>
                </a:solidFill>
                <a:latin typeface="Times New Roman" pitchFamily="65" charset="-122"/>
                <a:ea typeface="宋体" pitchFamily="65" charset="-122"/>
              </a:rPr>
              <a:t>离材料内容及含意的范围作文,不要套作,不得抄袭。</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材料既表现了年轻人的苦闷和困惑,又体现了老者的智慧与通达。参考立意角度:</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①做人做事不仅要尽心尽力,还要追求卓越,精益求精,当你成就卓著时,自然会得到大家的认可,</a:t>
            </a:r>
            <a:r>
              <a:rPr dirty="0"/>
              <a:t/>
            </a:r>
            <a:br>
              <a:rPr dirty="0"/>
            </a:br>
            <a:r>
              <a:rPr lang="zh-CN" altLang="en-US" sz="1502" kern="0" dirty="0" smtClean="0">
                <a:solidFill>
                  <a:srgbClr val="000000"/>
                </a:solidFill>
                <a:latin typeface="Times New Roman" pitchFamily="65" charset="-122"/>
                <a:ea typeface="宋体" pitchFamily="65" charset="-122"/>
              </a:rPr>
              <a:t>赢得大家的尊重。</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②老人的经验和智慧是全社会的财富,年轻人应该多向老人请教和学习。</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③选好目标,做好自己,不必一味地追求成为被人认可与尊重的人。</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④珍珠有珍珠的价值,沙子有沙子的用途,没必要非让沙子变成珍珠,物尽其用、人尽其才才是</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最合理的。</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磨炼·蜕变</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沙子经受住了磨炼,蜕变成了珍珠,绽放光芒;毛毛虫经受住了磨炼,蜕变为蝴蝶,翩翩起舞;雏鹰经</a:t>
            </a:r>
            <a:r>
              <a:t/>
            </a:r>
            <a:br/>
            <a:r>
              <a:rPr lang="zh-CN" altLang="en-US" sz="1502" kern="0" dirty="0" smtClean="0">
                <a:solidFill>
                  <a:srgbClr val="000000"/>
                </a:solidFill>
                <a:latin typeface="Times New Roman" pitchFamily="65" charset="-122"/>
                <a:ea typeface="宋体" pitchFamily="65" charset="-122"/>
              </a:rPr>
              <a:t>受住了磨炼,蜕变为雄鹰,搏击长空。</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每个人都有一个蜕变的过程。</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“不经一番寒彻骨,怎得梅花扑鼻香。”他在牛津大学毕业后就到了剑桥大学读研究生,后来却</a:t>
            </a:r>
            <a:r>
              <a:t/>
            </a:r>
            <a:br/>
            <a:r>
              <a:rPr lang="zh-CN" altLang="en-US" sz="1502" kern="0" dirty="0" smtClean="0">
                <a:solidFill>
                  <a:srgbClr val="000000"/>
                </a:solidFill>
                <a:latin typeface="Times New Roman" pitchFamily="65" charset="-122"/>
                <a:ea typeface="宋体" pitchFamily="65" charset="-122"/>
              </a:rPr>
              <a:t>被诊断为“卢伽雷氏症”,不久就瘫痪了。然而他并没有因此放弃了探索的脚步,在轮椅上被禁</a:t>
            </a:r>
            <a:r>
              <a:t/>
            </a:r>
            <a:br/>
            <a:r>
              <a:rPr lang="zh-CN" altLang="en-US" sz="1502" kern="0" dirty="0" smtClean="0">
                <a:solidFill>
                  <a:srgbClr val="000000"/>
                </a:solidFill>
                <a:latin typeface="Times New Roman" pitchFamily="65" charset="-122"/>
                <a:ea typeface="宋体" pitchFamily="65" charset="-122"/>
              </a:rPr>
              <a:t>锢了40多年的他,终于经受住了命运的磨炼,超越了相对论、量子力学、大爆炸等理论而迈入了</a:t>
            </a:r>
            <a:r>
              <a:t/>
            </a:r>
            <a:br/>
            <a:r>
              <a:rPr lang="zh-CN" altLang="en-US" sz="1502" kern="0" dirty="0" smtClean="0">
                <a:solidFill>
                  <a:srgbClr val="000000"/>
                </a:solidFill>
                <a:latin typeface="Times New Roman" pitchFamily="65" charset="-122"/>
                <a:ea typeface="宋体" pitchFamily="65" charset="-122"/>
              </a:rPr>
              <a:t>创造宇宙的“几何之舞”。他就是那位坐在轮椅上的物理学巨人——霍金。他经受住了磨炼,</a:t>
            </a:r>
            <a:r>
              <a:t/>
            </a:r>
            <a:br/>
            <a:r>
              <a:rPr lang="zh-CN" altLang="en-US" sz="1502" kern="0" dirty="0" smtClean="0">
                <a:solidFill>
                  <a:srgbClr val="000000"/>
                </a:solidFill>
                <a:latin typeface="Times New Roman" pitchFamily="65" charset="-122"/>
                <a:ea typeface="宋体" pitchFamily="65" charset="-122"/>
              </a:rPr>
              <a:t>完成了他自己的一次华丽的蜕变,蜕变为一颗闪亮的珍珠,在宇宙的深处散发着无尽的光芒。</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“宝剑锋从磨砺出,梅花香自苦寒来。”他从小就是个聪明的孩子,但贫寒的家境不能满足他对</a:t>
            </a:r>
            <a:r>
              <a:t/>
            </a:r>
            <a:br/>
            <a:r>
              <a:rPr lang="zh-CN" altLang="en-US" sz="1502" kern="0" dirty="0" smtClean="0">
                <a:solidFill>
                  <a:srgbClr val="000000"/>
                </a:solidFill>
                <a:latin typeface="Times New Roman" pitchFamily="65" charset="-122"/>
                <a:ea typeface="宋体" pitchFamily="65" charset="-122"/>
              </a:rPr>
              <a:t>知识的渴望,他只好自己收集废弃的材料来做研究。对发明有着独特爱好的他,一次次地试验,</a:t>
            </a:r>
            <a:r>
              <a:t/>
            </a:r>
            <a:br/>
            <a:r>
              <a:rPr lang="zh-CN" altLang="en-US" sz="1502" kern="0" dirty="0" smtClean="0">
                <a:solidFill>
                  <a:srgbClr val="000000"/>
                </a:solidFill>
                <a:latin typeface="Times New Roman" pitchFamily="65" charset="-122"/>
                <a:ea typeface="宋体" pitchFamily="65" charset="-122"/>
              </a:rPr>
              <a:t>一次次地失败,千万次的挫败都没有把他打倒。终于留声机、电灯等的问世连同他的名字一同</a:t>
            </a:r>
            <a:r>
              <a:t/>
            </a:r>
            <a:br/>
            <a:r>
              <a:rPr lang="zh-CN" altLang="en-US" sz="1502" kern="0" dirty="0" smtClean="0">
                <a:solidFill>
                  <a:srgbClr val="000000"/>
                </a:solidFill>
                <a:latin typeface="Times New Roman" pitchFamily="65" charset="-122"/>
                <a:ea typeface="宋体" pitchFamily="65" charset="-122"/>
              </a:rPr>
              <a:t>被载入史册。他就是赫赫有名的发明大王——爱迪生。他经历过黑暗,但他没有在黑暗里沉沦,</a:t>
            </a:r>
            <a:endParaRPr lang="zh-CN" altLang="en-US"/>
          </a:p>
        </p:txBody>
      </p:sp>
    </p:spTree>
    <p:custDataLst>
      <p:custData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3.</a:t>
            </a:r>
            <a:r>
              <a:rPr lang="zh-CN" altLang="en-US" sz="1502" kern="0" dirty="0" smtClean="0">
                <a:solidFill>
                  <a:srgbClr val="000000"/>
                </a:solidFill>
                <a:latin typeface="Times New Roman" pitchFamily="65" charset="-122"/>
                <a:ea typeface="宋体" pitchFamily="65" charset="-122"/>
              </a:rPr>
              <a:t>(2017课标全国Ⅲ,22)阅读下面的材料,根据要求写作。(60分)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今年是我国恢复高考40周年。40年来,高考为国选材,推动了教育改革与社会进步,取得了举世</a:t>
            </a:r>
            <a:r>
              <a:rPr dirty="0"/>
              <a:t/>
            </a:r>
            <a:br>
              <a:rPr dirty="0"/>
            </a:br>
            <a:r>
              <a:rPr lang="zh-CN" altLang="en-US" sz="1502" kern="0" dirty="0" smtClean="0">
                <a:solidFill>
                  <a:srgbClr val="000000"/>
                </a:solidFill>
                <a:latin typeface="Times New Roman" pitchFamily="65" charset="-122"/>
                <a:ea typeface="宋体" pitchFamily="65" charset="-122"/>
              </a:rPr>
              <a:t>瞩目的成就。40年来,高考激扬梦想,凝聚着几代青年的集体记忆与个人情感,饱含着无数家庭</a:t>
            </a:r>
            <a:r>
              <a:rPr dirty="0"/>
              <a:t/>
            </a:r>
            <a:br>
              <a:rPr dirty="0"/>
            </a:br>
            <a:r>
              <a:rPr lang="zh-CN" altLang="en-US" sz="1502" kern="0" dirty="0" smtClean="0">
                <a:solidFill>
                  <a:srgbClr val="000000"/>
                </a:solidFill>
                <a:latin typeface="Times New Roman" pitchFamily="65" charset="-122"/>
                <a:ea typeface="宋体" pitchFamily="65" charset="-122"/>
              </a:rPr>
              <a:t>的泪珠汗水与笑语欢声。想当年,1977的高考标志着一个时代的拐点;看今天,你正与全国千万</a:t>
            </a:r>
            <a:r>
              <a:rPr dirty="0"/>
              <a:t/>
            </a:r>
            <a:br>
              <a:rPr dirty="0"/>
            </a:br>
            <a:r>
              <a:rPr lang="zh-CN" altLang="en-US" sz="1502" kern="0" dirty="0" smtClean="0">
                <a:solidFill>
                  <a:srgbClr val="000000"/>
                </a:solidFill>
                <a:latin typeface="Times New Roman" pitchFamily="65" charset="-122"/>
                <a:ea typeface="宋体" pitchFamily="65" charset="-122"/>
              </a:rPr>
              <a:t>考生一起,奋战在2017的高考考场上</a:t>
            </a:r>
            <a:r>
              <a:rPr lang="zh-CN" altLang="en-US" sz="1502"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请以“我看高考”或“我的高考”为副标题,写一篇文章。要求选好角度,确定立意;明确文体,</a:t>
            </a:r>
            <a:r>
              <a:rPr dirty="0"/>
              <a:t/>
            </a:r>
            <a:br>
              <a:rPr dirty="0"/>
            </a:br>
            <a:r>
              <a:rPr lang="zh-CN" altLang="en-US" sz="1502" kern="0" dirty="0" smtClean="0">
                <a:solidFill>
                  <a:srgbClr val="000000"/>
                </a:solidFill>
                <a:latin typeface="Times New Roman" pitchFamily="65" charset="-122"/>
                <a:ea typeface="宋体" pitchFamily="65" charset="-122"/>
              </a:rPr>
              <a:t>自拟标题;不要套作,不得抄袭;不少于800字。</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(1)看材料信息,拓宽思路</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可粗略对材料加以分析。前两句,从社会国家角度谈高考的积极意义;第三句,从个人角度谈高</a:t>
            </a:r>
            <a:r>
              <a:rPr dirty="0"/>
              <a:t/>
            </a:r>
            <a:br>
              <a:rPr dirty="0"/>
            </a:br>
            <a:r>
              <a:rPr lang="zh-CN" altLang="en-US" sz="1502" kern="0" dirty="0" smtClean="0">
                <a:solidFill>
                  <a:srgbClr val="000000"/>
                </a:solidFill>
                <a:latin typeface="Times New Roman" pitchFamily="65" charset="-122"/>
                <a:ea typeface="宋体" pitchFamily="65" charset="-122"/>
              </a:rPr>
              <a:t>考的影响——激扬梦想,牵动喜忧;末句,从历史的角度写出高考改写历史、创造历史等意义。</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(2)看写作要求,确定写作重点</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以“我看高考”或“我的高考”为副标题,故题目要用心拟,争取出彩。</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如果写“我看高考”,重点在“看”,要谈对高考的看法、理解,注意结合材料,运用历史眼光,客</a:t>
            </a:r>
            <a:r>
              <a:rPr dirty="0"/>
              <a:t/>
            </a:r>
            <a:br>
              <a:rPr dirty="0"/>
            </a:br>
            <a:r>
              <a:rPr lang="zh-CN" altLang="en-US" sz="1502" kern="0" dirty="0" smtClean="0">
                <a:solidFill>
                  <a:srgbClr val="000000"/>
                </a:solidFill>
                <a:latin typeface="Times New Roman" pitchFamily="65" charset="-122"/>
                <a:ea typeface="宋体" pitchFamily="65" charset="-122"/>
              </a:rPr>
              <a:t>观公正地评价,谈出自己对高考的独特理解。此题最适宜写议论文或议论性散文。</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如果写“我的高考”,重点在“我”上,要写出“我”与高考的关系,即高考对“我”的影响、</a:t>
            </a:r>
            <a:endParaRPr lang="zh-CN" altLang="en-US" dirty="0"/>
          </a:p>
        </p:txBody>
      </p:sp>
    </p:spTree>
    <p:custDataLst>
      <p:custData r:id="rId1"/>
    </p:custData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865686"/>
            <a:ext cx="8150034" cy="5840731"/>
            <a:chOff x="516966" y="1080000"/>
            <a:chExt cx="8150034" cy="584073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因为他明白只有在黑暗中才能看到更远的星星。终于,一盏电灯点亮了他蜕变的黎明,他的理想</a:t>
              </a:r>
              <a:r>
                <a:t/>
              </a:r>
              <a:br/>
              <a:r>
                <a:rPr lang="zh-CN" altLang="en-US" sz="1502" kern="0" dirty="0" smtClean="0">
                  <a:solidFill>
                    <a:srgbClr val="000000"/>
                  </a:solidFill>
                  <a:latin typeface="Times New Roman" pitchFamily="65" charset="-122"/>
                  <a:ea typeface="宋体" pitchFamily="65" charset="-122"/>
                </a:rPr>
                <a:t>随之展翅翱翔,飞上蓝天。</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“欲知松高洁,待到雪化时。”然而一代霸王项羽却没有等到雪化之时。霸王别姬,有的是豪</a:t>
              </a:r>
              <a:r>
                <a:t/>
              </a:r>
              <a:br/>
              <a:r>
                <a:rPr lang="zh-CN" altLang="en-US" sz="1502" kern="0" dirty="0" smtClean="0">
                  <a:solidFill>
                    <a:srgbClr val="000000"/>
                  </a:solidFill>
                  <a:latin typeface="Times New Roman" pitchFamily="65" charset="-122"/>
                  <a:ea typeface="宋体" pitchFamily="65" charset="-122"/>
                </a:rPr>
                <a:t>情,有的是情义,可他却不能忍辱负重,东山再起。“江东子弟多才俊,卷土重来未可知。”正是</a:t>
              </a:r>
              <a:r>
                <a:t/>
              </a:r>
              <a:br/>
              <a:r>
                <a:rPr lang="zh-CN" altLang="en-US" sz="1502" kern="0" dirty="0" smtClean="0">
                  <a:solidFill>
                    <a:srgbClr val="000000"/>
                  </a:solidFill>
                  <a:latin typeface="Times New Roman" pitchFamily="65" charset="-122"/>
                  <a:ea typeface="宋体" pitchFamily="65" charset="-122"/>
                </a:rPr>
                <a:t>因为他没有经受住蜕变前的磨炼,才落得四面楚歌,自刎乌江。堂堂七尺男儿,竟经不住失败的</a:t>
              </a:r>
              <a:r>
                <a:t/>
              </a:r>
              <a:br/>
              <a:r>
                <a:rPr lang="zh-CN" altLang="en-US" sz="1502" kern="0" dirty="0" smtClean="0">
                  <a:solidFill>
                    <a:srgbClr val="000000"/>
                  </a:solidFill>
                  <a:latin typeface="Times New Roman" pitchFamily="65" charset="-122"/>
                  <a:ea typeface="宋体" pitchFamily="65" charset="-122"/>
                </a:rPr>
                <a:t>打击,实在是可惜。假使那时的西楚霸王能够调整心态,重整旗鼓,谁又敢说天下是大汉的天下?</a:t>
              </a:r>
              <a:r>
                <a:t/>
              </a:r>
              <a:br/>
              <a:r>
                <a:rPr lang="zh-CN" altLang="en-US" sz="1502" kern="0" dirty="0" smtClean="0">
                  <a:solidFill>
                    <a:srgbClr val="000000"/>
                  </a:solidFill>
                  <a:latin typeface="Times New Roman" pitchFamily="65" charset="-122"/>
                  <a:ea typeface="宋体" pitchFamily="65" charset="-122"/>
                </a:rPr>
                <a:t>历史也会因此而被改写。被磨难打败,只能作茧自缚,死于茧中。</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“百炼成钢”,没有经过千锤百炼的,终究是一块废铁。对于我们高中生来说,高中生活不正是</a:t>
              </a:r>
              <a:r>
                <a:t/>
              </a:r>
              <a:br/>
              <a:r>
                <a:rPr lang="zh-CN" altLang="en-US" sz="1502" kern="0" dirty="0" smtClean="0">
                  <a:solidFill>
                    <a:srgbClr val="000000"/>
                  </a:solidFill>
                  <a:latin typeface="Times New Roman" pitchFamily="65" charset="-122"/>
                  <a:ea typeface="宋体" pitchFamily="65" charset="-122"/>
                </a:rPr>
                <a:t>一场磨炼吗?三年的锤炼,经过多少次失败的打击,多少次挫折的磨炼,不就是为了高考之后华丽</a:t>
              </a:r>
              <a:r>
                <a:t/>
              </a:r>
              <a:br/>
              <a:r>
                <a:rPr lang="zh-CN" altLang="en-US" sz="1502" kern="0" dirty="0" smtClean="0">
                  <a:solidFill>
                    <a:srgbClr val="000000"/>
                  </a:solidFill>
                  <a:latin typeface="Times New Roman" pitchFamily="65" charset="-122"/>
                  <a:ea typeface="宋体" pitchFamily="65" charset="-122"/>
                </a:rPr>
                <a:t>的蜕变吗?不就是为了那时的一鸣惊人吗?</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彩虹之所以美丽,是因为那时阳光在风雨之后洗尽铅华现出本色。经受住人生的磨炼,下一秒便</a:t>
              </a:r>
              <a:r>
                <a:t/>
              </a:r>
              <a:br/>
              <a:r>
                <a:rPr lang="zh-CN" altLang="en-US" sz="1502" kern="0" dirty="0" smtClean="0">
                  <a:solidFill>
                    <a:srgbClr val="000000"/>
                  </a:solidFill>
                  <a:latin typeface="Times New Roman" pitchFamily="65" charset="-122"/>
                  <a:ea typeface="宋体" pitchFamily="65" charset="-122"/>
                </a:rPr>
                <a:t>是华丽的蜕变。</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我是一粒沙子,我不甘平凡,我坚信,经过磨炼,我定能蜕变成一颗耀眼的珍珠!</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这是一篇规范的议论文。文章围绕“经受住磨炼,人生便是华丽的蜕变”这一观点展</a:t>
              </a:r>
              <a:r>
                <a:t/>
              </a:r>
              <a:br/>
              <a:r>
                <a:rPr lang="zh-CN" altLang="en-US" sz="1502" kern="0" dirty="0" smtClean="0">
                  <a:solidFill>
                    <a:srgbClr val="000000"/>
                  </a:solidFill>
                  <a:latin typeface="Times New Roman" pitchFamily="65" charset="-122"/>
                  <a:ea typeface="宋体" pitchFamily="65" charset="-122"/>
                </a:rPr>
                <a:t>开论述,运用霍金、爱迪生的例子从正面进行论证,运用项羽不能忍辱负重自刎乌江的例子从反</a:t>
              </a:r>
              <a:endParaRPr lang="zh-CN" altLang="en-US"/>
            </a:p>
          </p:txBody>
        </p:sp>
        <p:sp>
          <p:nvSpPr>
            <p:cNvPr id="3" name="TextBox 2"/>
            <p:cNvSpPr txBox="1"/>
            <p:nvPr/>
          </p:nvSpPr>
          <p:spPr>
            <a:xfrm>
              <a:off x="516966" y="6227208"/>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面进行论证,正反对比,突出论点。文章结构严谨,层次井然;同时第一段运用排比修辞,既切合题</a:t>
              </a:r>
              <a:r>
                <a:rPr dirty="0"/>
                <a:t/>
              </a:r>
              <a:br>
                <a:rPr dirty="0"/>
              </a:br>
              <a:r>
                <a:rPr lang="zh-CN" altLang="en-US" sz="1502" kern="0" dirty="0" smtClean="0">
                  <a:solidFill>
                    <a:srgbClr val="000000"/>
                  </a:solidFill>
                  <a:latin typeface="Times New Roman" pitchFamily="65" charset="-122"/>
                  <a:ea typeface="宋体" pitchFamily="65" charset="-122"/>
                </a:rPr>
                <a:t>意,又文采飞扬,一下子就吸引住了阅卷老师的目光,有先声夺人之效。</a:t>
              </a:r>
              <a:endParaRPr lang="zh-CN" altLang="en-US" dirty="0"/>
            </a:p>
          </p:txBody>
        </p:sp>
      </p:grpSp>
    </p:spTree>
    <p:custDataLst>
      <p:custData r:id="rId1"/>
    </p:custData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13.</a:t>
            </a:r>
            <a:r>
              <a:rPr lang="zh-CN" altLang="en-US" sz="1502" kern="0" dirty="0" smtClean="0">
                <a:solidFill>
                  <a:srgbClr val="000000"/>
                </a:solidFill>
                <a:latin typeface="Times New Roman" pitchFamily="65" charset="-122"/>
                <a:ea typeface="宋体" pitchFamily="65" charset="-122"/>
              </a:rPr>
              <a:t>(2013重庆,22)阅读下面的材料,根据要求作文。(60分)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大豆是蛋白质含量极其丰富而又十分廉价的食物。可它的境遇曾一度尴尬,煮熟的大豆难以引</a:t>
            </a:r>
            <a:r>
              <a:rPr dirty="0"/>
              <a:t/>
            </a:r>
            <a:br>
              <a:rPr dirty="0"/>
            </a:br>
            <a:r>
              <a:rPr lang="zh-CN" altLang="en-US" sz="1502" kern="0" dirty="0" smtClean="0">
                <a:solidFill>
                  <a:srgbClr val="000000"/>
                </a:solidFill>
                <a:latin typeface="Times New Roman" pitchFamily="65" charset="-122"/>
                <a:ea typeface="宋体" pitchFamily="65" charset="-122"/>
              </a:rPr>
              <a:t>起人们的食欲,并且会使肠胃胀气。人们需要更好的大豆食用方式,后来,用盐卤点制豆浆而发</a:t>
            </a:r>
            <a:r>
              <a:rPr dirty="0"/>
              <a:t/>
            </a:r>
            <a:br>
              <a:rPr dirty="0"/>
            </a:br>
            <a:r>
              <a:rPr lang="zh-CN" altLang="en-US" sz="1502" kern="0" dirty="0" smtClean="0">
                <a:solidFill>
                  <a:srgbClr val="000000"/>
                </a:solidFill>
                <a:latin typeface="Times New Roman" pitchFamily="65" charset="-122"/>
                <a:ea typeface="宋体" pitchFamily="65" charset="-122"/>
              </a:rPr>
              <a:t>明了豆腐。</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豆腐的诞生彻底改变了大豆的命运。豆腐让人体对大豆蛋白的吸收和利用,变得更加容易;豆腐</a:t>
            </a:r>
            <a:r>
              <a:rPr dirty="0"/>
              <a:t/>
            </a:r>
            <a:br>
              <a:rPr dirty="0"/>
            </a:br>
            <a:r>
              <a:rPr lang="zh-CN" altLang="en-US" sz="1502" kern="0" dirty="0" smtClean="0">
                <a:solidFill>
                  <a:srgbClr val="000000"/>
                </a:solidFill>
                <a:latin typeface="Times New Roman" pitchFamily="65" charset="-122"/>
                <a:ea typeface="宋体" pitchFamily="65" charset="-122"/>
              </a:rPr>
              <a:t>柔软变通的个性给擅长烹饪的中国人留有极大的创造空间,豆腐也因此被制作出品类繁多的菜</a:t>
            </a:r>
            <a:r>
              <a:rPr dirty="0"/>
              <a:t/>
            </a:r>
            <a:br>
              <a:rPr dirty="0"/>
            </a:br>
            <a:r>
              <a:rPr lang="zh-CN" altLang="en-US" sz="1502" kern="0" dirty="0" smtClean="0">
                <a:solidFill>
                  <a:srgbClr val="000000"/>
                </a:solidFill>
                <a:latin typeface="Times New Roman" pitchFamily="65" charset="-122"/>
                <a:ea typeface="宋体" pitchFamily="65" charset="-122"/>
              </a:rPr>
              <a:t>肴,以适应不同地区人们的品味和喜好。所有这些,让普通的大豆得到了升华。</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要求:①结合材料的内容和含意,选准角度,明确立意;②自拟标题,自选文体(诗歌除外),不少于80</a:t>
            </a:r>
            <a:r>
              <a:rPr dirty="0"/>
              <a:t/>
            </a:r>
            <a:br>
              <a:rPr dirty="0"/>
            </a:br>
            <a:r>
              <a:rPr lang="zh-CN" altLang="en-US" sz="1502" kern="0" dirty="0" smtClean="0">
                <a:solidFill>
                  <a:srgbClr val="000000"/>
                </a:solidFill>
                <a:latin typeface="Times New Roman" pitchFamily="65" charset="-122"/>
                <a:ea typeface="宋体" pitchFamily="65" charset="-122"/>
              </a:rPr>
              <a:t>0字;③不得套作,不得抄袭。</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本题属于材料作文题,材料内容及寓意比较容易理解,侧重考查我们选题的角度及</a:t>
            </a:r>
            <a:r>
              <a:rPr dirty="0"/>
              <a:t/>
            </a:r>
            <a:br>
              <a:rPr dirty="0"/>
            </a:br>
            <a:r>
              <a:rPr lang="zh-CN" altLang="en-US" sz="1502" kern="0" dirty="0" smtClean="0">
                <a:solidFill>
                  <a:srgbClr val="000000"/>
                </a:solidFill>
                <a:latin typeface="Times New Roman" pitchFamily="65" charset="-122"/>
                <a:ea typeface="宋体" pitchFamily="65" charset="-122"/>
              </a:rPr>
              <a:t>发现问题的能力。材料信息多元,能保持相对自由度,可浅可深。根据材料所给的结果“所有这</a:t>
            </a:r>
            <a:r>
              <a:rPr dirty="0"/>
              <a:t/>
            </a:r>
            <a:br>
              <a:rPr dirty="0"/>
            </a:br>
            <a:r>
              <a:rPr lang="zh-CN" altLang="en-US" sz="1502" kern="0" dirty="0" smtClean="0">
                <a:solidFill>
                  <a:srgbClr val="000000"/>
                </a:solidFill>
                <a:latin typeface="Times New Roman" pitchFamily="65" charset="-122"/>
                <a:ea typeface="宋体" pitchFamily="65" charset="-122"/>
              </a:rPr>
              <a:t>些,让普通的大豆得到了升华”可以追问其中的原因,确定立意的角度:①技术的力量可以化腐</a:t>
            </a:r>
            <a:r>
              <a:rPr dirty="0"/>
              <a:t/>
            </a:r>
            <a:br>
              <a:rPr dirty="0"/>
            </a:br>
            <a:r>
              <a:rPr lang="zh-CN" altLang="en-US" sz="1502" kern="0" dirty="0" smtClean="0">
                <a:solidFill>
                  <a:srgbClr val="000000"/>
                </a:solidFill>
                <a:latin typeface="Times New Roman" pitchFamily="65" charset="-122"/>
                <a:ea typeface="宋体" pitchFamily="65" charset="-122"/>
              </a:rPr>
              <a:t>朽为神奇;②变通可以创造更大、更广阔的发展空间;③改变可以有效地发挥优势;④技术改变</a:t>
            </a:r>
            <a:r>
              <a:rPr dirty="0"/>
              <a:t/>
            </a:r>
            <a:br>
              <a:rPr dirty="0"/>
            </a:br>
            <a:r>
              <a:rPr lang="zh-CN" altLang="en-US" sz="1502" kern="0" dirty="0" smtClean="0">
                <a:solidFill>
                  <a:srgbClr val="000000"/>
                </a:solidFill>
                <a:latin typeface="Times New Roman" pitchFamily="65" charset="-122"/>
                <a:ea typeface="宋体" pitchFamily="65" charset="-122"/>
              </a:rPr>
              <a:t>命运。</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48186"/>
          </a:xfrm>
          <a:prstGeom prst="rect">
            <a:avLst/>
          </a:prstGeom>
          <a:noFill/>
        </p:spPr>
        <p:txBody>
          <a:bodyPr wrap="square" lIns="0" tIns="0" rIns="0" bIns="0" rtlCol="0">
            <a:spAutoFit/>
          </a:bodyPr>
          <a:lstStyle/>
          <a:p>
            <a:pPr eaLnBrk="0" latinLnBrk="1" hangingPunct="0">
              <a:lnSpc>
                <a:spcPct val="150000"/>
              </a:lnSpc>
            </a:pPr>
            <a:r>
              <a:rPr lang="zh-CN" altLang="en-US" sz="1502" kern="0" dirty="0" smtClean="0">
                <a:solidFill>
                  <a:srgbClr val="000000"/>
                </a:solidFill>
                <a:latin typeface="Times New Roman" pitchFamily="65" charset="-122"/>
                <a:ea typeface="宋体" pitchFamily="65" charset="-122"/>
              </a:rPr>
              <a:t>[例文]</a:t>
            </a:r>
            <a:endParaRPr lang="zh-CN" altLang="en-US" sz="1600" dirty="0" smtClean="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两种境遇,两种人生</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小豆子,大文章。小小的一颗豆子,因为难以食用而惨被淘汰,正是因为有了炼丹术士的灵机一</a:t>
            </a:r>
            <a:r>
              <a:rPr dirty="0"/>
              <a:t/>
            </a:r>
            <a:br>
              <a:rPr dirty="0"/>
            </a:br>
            <a:r>
              <a:rPr lang="zh-CN" altLang="en-US" sz="1502" kern="0" dirty="0" smtClean="0">
                <a:solidFill>
                  <a:srgbClr val="000000"/>
                </a:solidFill>
                <a:latin typeface="Times New Roman" pitchFamily="65" charset="-122"/>
                <a:ea typeface="宋体" pitchFamily="65" charset="-122"/>
              </a:rPr>
              <a:t>动,才有了后来的豆腐。要知道,我国是世界上第一个用大豆制作豆腐的国家。发明豆腐的壮</a:t>
            </a:r>
            <a:r>
              <a:rPr dirty="0"/>
              <a:t/>
            </a:r>
            <a:br>
              <a:rPr dirty="0"/>
            </a:br>
            <a:r>
              <a:rPr lang="zh-CN" altLang="en-US" sz="1502" kern="0" dirty="0" smtClean="0">
                <a:solidFill>
                  <a:srgbClr val="000000"/>
                </a:solidFill>
                <a:latin typeface="Times New Roman" pitchFamily="65" charset="-122"/>
                <a:ea typeface="宋体" pitchFamily="65" charset="-122"/>
              </a:rPr>
              <a:t>举,甚至被记进了李时珍的《本草纲目》。“豆腐之法,始于汉淮南王刘安”,小小的豆腐,居然</a:t>
            </a:r>
            <a:r>
              <a:rPr dirty="0"/>
              <a:t/>
            </a:r>
            <a:br>
              <a:rPr dirty="0"/>
            </a:br>
            <a:r>
              <a:rPr lang="zh-CN" altLang="en-US" sz="1502" kern="0" dirty="0" smtClean="0">
                <a:solidFill>
                  <a:srgbClr val="000000"/>
                </a:solidFill>
                <a:latin typeface="Times New Roman" pitchFamily="65" charset="-122"/>
                <a:ea typeface="宋体" pitchFamily="65" charset="-122"/>
              </a:rPr>
              <a:t>也成了“历史名人”,竟然流传千年,一路芬芳。</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人生道路上的风景五彩缤纷,但是总的说来就是两种人生:积极的人生和消极的人生。积极的人</a:t>
            </a:r>
            <a:r>
              <a:rPr dirty="0"/>
              <a:t/>
            </a:r>
            <a:br>
              <a:rPr dirty="0"/>
            </a:br>
            <a:r>
              <a:rPr lang="zh-CN" altLang="en-US" sz="1502" kern="0" dirty="0" smtClean="0">
                <a:solidFill>
                  <a:srgbClr val="000000"/>
                </a:solidFill>
                <a:latin typeface="Times New Roman" pitchFamily="65" charset="-122"/>
                <a:ea typeface="宋体" pitchFamily="65" charset="-122"/>
              </a:rPr>
              <a:t>生态度,就好像面对着不合口味的豆子,用自己的努力将之转化为美味的豆腐,从而生存和流传</a:t>
            </a:r>
            <a:r>
              <a:rPr dirty="0"/>
              <a:t/>
            </a:r>
            <a:br>
              <a:rPr dirty="0"/>
            </a:br>
            <a:r>
              <a:rPr lang="zh-CN" altLang="en-US" sz="1502" kern="0" dirty="0" smtClean="0">
                <a:solidFill>
                  <a:srgbClr val="000000"/>
                </a:solidFill>
                <a:latin typeface="Times New Roman" pitchFamily="65" charset="-122"/>
                <a:ea typeface="宋体" pitchFamily="65" charset="-122"/>
              </a:rPr>
              <a:t>下来;消极的人生态度,就好像是那个坚硬而不想改变的豆子,最后只能被历史的洪流所淘汰。</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关于人生的思考,从最初的哲人,到现代的学子,都从来没有停止过。两种人生的较量,分离出了</a:t>
            </a:r>
            <a:r>
              <a:rPr dirty="0"/>
              <a:t/>
            </a:r>
            <a:br>
              <a:rPr dirty="0"/>
            </a:br>
            <a:r>
              <a:rPr lang="zh-CN" altLang="en-US" sz="1502" kern="0" dirty="0" smtClean="0">
                <a:solidFill>
                  <a:srgbClr val="000000"/>
                </a:solidFill>
                <a:latin typeface="Times New Roman" pitchFamily="65" charset="-122"/>
                <a:ea typeface="宋体" pitchFamily="65" charset="-122"/>
              </a:rPr>
              <a:t>各种人生的姿态。积极进取者,会遭遇很多困难,战胜这些困难就会有很多新的体会,然后成就</a:t>
            </a:r>
            <a:r>
              <a:rPr dirty="0"/>
              <a:t/>
            </a:r>
            <a:br>
              <a:rPr dirty="0"/>
            </a:br>
            <a:r>
              <a:rPr lang="zh-CN" altLang="en-US" sz="1502" kern="0" dirty="0" smtClean="0">
                <a:solidFill>
                  <a:srgbClr val="000000"/>
                </a:solidFill>
                <a:latin typeface="Times New Roman" pitchFamily="65" charset="-122"/>
                <a:ea typeface="宋体" pitchFamily="65" charset="-122"/>
              </a:rPr>
              <a:t>了全新的人生;消极退缩者,其实也会遇到很多困难,但是因为害怕困难,遇到困难就四处逃避,最</a:t>
            </a:r>
            <a:r>
              <a:rPr dirty="0"/>
              <a:t/>
            </a:r>
            <a:br>
              <a:rPr dirty="0"/>
            </a:br>
            <a:r>
              <a:rPr lang="zh-CN" altLang="en-US" sz="1502" kern="0" dirty="0" smtClean="0">
                <a:solidFill>
                  <a:srgbClr val="000000"/>
                </a:solidFill>
                <a:latin typeface="Times New Roman" pitchFamily="65" charset="-122"/>
                <a:ea typeface="宋体" pitchFamily="65" charset="-122"/>
              </a:rPr>
              <a:t>后将自己逼进了无路可走的死胡同。</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困难像弹簧,你弱它就强。不是每一颗豆子都可以成为豆腐的,害怕困难的豆子,最后依旧是豆</a:t>
            </a:r>
            <a:r>
              <a:rPr dirty="0"/>
              <a:t/>
            </a:r>
            <a:br>
              <a:rPr dirty="0"/>
            </a:br>
            <a:r>
              <a:rPr lang="zh-CN" altLang="en-US" sz="1502" kern="0" dirty="0" smtClean="0">
                <a:solidFill>
                  <a:srgbClr val="000000"/>
                </a:solidFill>
                <a:latin typeface="Times New Roman" pitchFamily="65" charset="-122"/>
                <a:ea typeface="宋体" pitchFamily="65" charset="-122"/>
              </a:rPr>
              <a:t>子;而只有面向困难,勇敢适应的豆子,才能成为受欢迎的豆腐。豆腐人生,其实就是积极的人生,</a:t>
            </a:r>
            <a:r>
              <a:rPr dirty="0"/>
              <a:t/>
            </a:r>
            <a:br>
              <a:rPr dirty="0"/>
            </a:br>
            <a:r>
              <a:rPr lang="zh-CN" altLang="en-US" sz="1502" kern="0" dirty="0" smtClean="0">
                <a:solidFill>
                  <a:srgbClr val="000000"/>
                </a:solidFill>
                <a:latin typeface="Times New Roman" pitchFamily="65" charset="-122"/>
                <a:ea typeface="宋体" pitchFamily="65" charset="-122"/>
              </a:rPr>
              <a:t>只要你愿意去改变就一定会有全新的体验。</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豆子的用途是很少的,仅仅只能煮熟了吃,而且有的人还不适应,觉得味道不合心意。但是做成</a:t>
            </a:r>
            <a:r>
              <a:t/>
            </a:r>
            <a:br/>
            <a:r>
              <a:rPr lang="zh-CN" altLang="en-US" sz="1502" kern="0" dirty="0" smtClean="0">
                <a:solidFill>
                  <a:srgbClr val="000000"/>
                </a:solidFill>
                <a:latin typeface="Times New Roman" pitchFamily="65" charset="-122"/>
                <a:ea typeface="宋体" pitchFamily="65" charset="-122"/>
              </a:rPr>
              <a:t>了豆腐之后,就会有质的飞跃。豆腐可以做成两面黄,可以做成豆腐乳,可以做成豆腐花,可以加</a:t>
            </a:r>
            <a:r>
              <a:t/>
            </a:r>
            <a:br/>
            <a:r>
              <a:rPr lang="zh-CN" altLang="en-US" sz="1502" kern="0" dirty="0" smtClean="0">
                <a:solidFill>
                  <a:srgbClr val="000000"/>
                </a:solidFill>
                <a:latin typeface="Times New Roman" pitchFamily="65" charset="-122"/>
                <a:ea typeface="宋体" pitchFamily="65" charset="-122"/>
              </a:rPr>
              <a:t>入肉末,可以烧制鲫鱼</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不起眼的豆腐,是很多人餐桌上不可缺少的美味。看来豆子变成了豆</a:t>
            </a:r>
            <a:r>
              <a:t/>
            </a:r>
            <a:br/>
            <a:r>
              <a:rPr lang="zh-CN" altLang="en-US" sz="1502" kern="0" dirty="0" smtClean="0">
                <a:solidFill>
                  <a:srgbClr val="000000"/>
                </a:solidFill>
                <a:latin typeface="Times New Roman" pitchFamily="65" charset="-122"/>
                <a:ea typeface="宋体" pitchFamily="65" charset="-122"/>
              </a:rPr>
              <a:t>腐以后,路真的是越走越宽阔了。</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我们的人生不可避免地会遭遇困难:学业的繁重、家庭关系的复杂、经济的困窘、亲人的病</a:t>
            </a:r>
            <a:r>
              <a:t/>
            </a:r>
            <a:br/>
            <a:r>
              <a:rPr lang="zh-CN" altLang="en-US" sz="1502" kern="0" dirty="0" smtClean="0">
                <a:solidFill>
                  <a:srgbClr val="000000"/>
                </a:solidFill>
                <a:latin typeface="Times New Roman" pitchFamily="65" charset="-122"/>
                <a:ea typeface="宋体" pitchFamily="65" charset="-122"/>
              </a:rPr>
              <a:t>痛、无法阻止的离别、难以忘怀的伤痛</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这些问题都在我们人生路上如影相随。我们需要</a:t>
            </a:r>
            <a:r>
              <a:t/>
            </a:r>
            <a:br/>
            <a:r>
              <a:rPr lang="zh-CN" altLang="en-US" sz="1502" kern="0" dirty="0" smtClean="0">
                <a:solidFill>
                  <a:srgbClr val="000000"/>
                </a:solidFill>
                <a:latin typeface="Times New Roman" pitchFamily="65" charset="-122"/>
                <a:ea typeface="宋体" pitchFamily="65" charset="-122"/>
              </a:rPr>
              <a:t>时刻用自己的努力,换取新的人生高度和宽度。要知道,我们的人生很长,道路也很艰辛,唯有时</a:t>
            </a:r>
            <a:r>
              <a:t/>
            </a:r>
            <a:br/>
            <a:r>
              <a:rPr lang="zh-CN" altLang="en-US" sz="1502" kern="0" dirty="0" smtClean="0">
                <a:solidFill>
                  <a:srgbClr val="000000"/>
                </a:solidFill>
                <a:latin typeface="Times New Roman" pitchFamily="65" charset="-122"/>
                <a:ea typeface="宋体" pitchFamily="65" charset="-122"/>
              </a:rPr>
              <a:t>刻拥有将自己打造成豆腐的精神,才能用自己的努力成就新的人生。</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本文开门见山,点明主题。文章的题目就直接告诉了我们文章的主旨,两种不同的人生</a:t>
            </a:r>
            <a:r>
              <a:t/>
            </a:r>
            <a:br/>
            <a:r>
              <a:rPr lang="zh-CN" altLang="en-US" sz="1502" kern="0" dirty="0" smtClean="0">
                <a:solidFill>
                  <a:srgbClr val="000000"/>
                </a:solidFill>
                <a:latin typeface="Times New Roman" pitchFamily="65" charset="-122"/>
                <a:ea typeface="宋体" pitchFamily="65" charset="-122"/>
              </a:rPr>
              <a:t>境遇成就了不同的人生,说明了人生是需要努力的,努力才能成就好的人生。于无声处落笔有</a:t>
            </a:r>
            <a:r>
              <a:t/>
            </a:r>
            <a:br/>
            <a:r>
              <a:rPr lang="zh-CN" altLang="en-US" sz="1502" kern="0" dirty="0" smtClean="0">
                <a:solidFill>
                  <a:srgbClr val="000000"/>
                </a:solidFill>
                <a:latin typeface="Times New Roman" pitchFamily="65" charset="-122"/>
                <a:ea typeface="宋体" pitchFamily="65" charset="-122"/>
              </a:rPr>
              <a:t>声,让人印象深刻。在整个行文过程中,作者一直充满了思辨的力量,每一种观点都有自己的支</a:t>
            </a:r>
            <a:r>
              <a:t/>
            </a:r>
            <a:br/>
            <a:r>
              <a:rPr lang="zh-CN" altLang="en-US" sz="1502" kern="0" dirty="0" smtClean="0">
                <a:solidFill>
                  <a:srgbClr val="000000"/>
                </a:solidFill>
                <a:latin typeface="Times New Roman" pitchFamily="65" charset="-122"/>
                <a:ea typeface="宋体" pitchFamily="65" charset="-122"/>
              </a:rPr>
              <a:t>撑,每一个引用都有自己的“秘密武器”。从李时珍的《本草纲目》,到现在的各种俗语,文章</a:t>
            </a:r>
            <a:r>
              <a:t/>
            </a:r>
            <a:br/>
            <a:r>
              <a:rPr lang="zh-CN" altLang="en-US" sz="1502" kern="0" dirty="0" smtClean="0">
                <a:solidFill>
                  <a:srgbClr val="000000"/>
                </a:solidFill>
                <a:latin typeface="Times New Roman" pitchFamily="65" charset="-122"/>
                <a:ea typeface="宋体" pitchFamily="65" charset="-122"/>
              </a:rPr>
              <a:t>步步为营,很有说服力。</a:t>
            </a:r>
            <a:endParaRPr lang="zh-CN" altLang="en-US"/>
          </a:p>
        </p:txBody>
      </p:sp>
    </p:spTree>
    <p:custDataLst>
      <p:custData r:id="rId1"/>
    </p:custData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14.</a:t>
            </a:r>
            <a:r>
              <a:rPr lang="zh-CN" altLang="en-US" sz="1502" kern="0" dirty="0" smtClean="0">
                <a:solidFill>
                  <a:srgbClr val="000000"/>
                </a:solidFill>
                <a:latin typeface="Times New Roman" pitchFamily="65" charset="-122"/>
                <a:ea typeface="宋体" pitchFamily="65" charset="-122"/>
              </a:rPr>
              <a:t>(2013安徽,21)阅读下面的材料,根据要求写一篇不少于800字的文章。(60分)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有的人看到已经发生的事情,问:“为什么会这样?”</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我却梦想一些从未发生的事情,然后追问:“为什么不能这样?”</a:t>
            </a:r>
            <a:r>
              <a:rPr lang="zh-CN" altLang="en-US" sz="1175" kern="0" spc="327" dirty="0" smtClean="0">
                <a:solidFill>
                  <a:srgbClr val="000000"/>
                </a:solidFill>
                <a:latin typeface="Times New Roman" pitchFamily="65" charset="-122"/>
                <a:ea typeface="宋体" pitchFamily="65" charset="-122"/>
              </a:rPr>
              <a:t> </a:t>
            </a:r>
            <a:r>
              <a:rPr lang="zh-CN" altLang="en-US" sz="1502" kern="0" dirty="0" smtClean="0">
                <a:solidFill>
                  <a:srgbClr val="000000"/>
                </a:solidFill>
                <a:latin typeface="Times New Roman" pitchFamily="65" charset="-122"/>
                <a:ea typeface="宋体" pitchFamily="65" charset="-122"/>
              </a:rPr>
              <a:t>——萧伯纳</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要求选好角度,确定立意,明确文体(诗歌除外),自拟标题;不要脱离材料内容及含意的范围作文;</a:t>
            </a:r>
            <a:r>
              <a:rPr dirty="0"/>
              <a:t/>
            </a:r>
            <a:br>
              <a:rPr dirty="0"/>
            </a:br>
            <a:r>
              <a:rPr lang="zh-CN" altLang="en-US" sz="1502" kern="0" dirty="0" smtClean="0">
                <a:solidFill>
                  <a:srgbClr val="000000"/>
                </a:solidFill>
                <a:latin typeface="Times New Roman" pitchFamily="65" charset="-122"/>
                <a:ea typeface="宋体" pitchFamily="65" charset="-122"/>
              </a:rPr>
              <a:t>不要套作,不得抄袭,不得透露个人相关信息;书写规范,正确使用标点符号。</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针对“已经发生的事情”,“有的人”问“为什么会这样”,这一问或许是质疑,或</a:t>
            </a:r>
            <a:r>
              <a:rPr dirty="0"/>
              <a:t/>
            </a:r>
            <a:br>
              <a:rPr dirty="0"/>
            </a:br>
            <a:r>
              <a:rPr lang="zh-CN" altLang="en-US" sz="1502" kern="0" dirty="0" smtClean="0">
                <a:solidFill>
                  <a:srgbClr val="000000"/>
                </a:solidFill>
                <a:latin typeface="Times New Roman" pitchFamily="65" charset="-122"/>
                <a:ea typeface="宋体" pitchFamily="65" charset="-122"/>
              </a:rPr>
              <a:t>许是抱怨,或许还有点儿愤愤不平</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总之,是对过去抑或是对现在表示不满。“我”“梦想一</a:t>
            </a:r>
            <a:r>
              <a:rPr dirty="0"/>
              <a:t/>
            </a:r>
            <a:br>
              <a:rPr dirty="0"/>
            </a:br>
            <a:r>
              <a:rPr lang="zh-CN" altLang="en-US" sz="1502" kern="0" dirty="0" smtClean="0">
                <a:solidFill>
                  <a:srgbClr val="000000"/>
                </a:solidFill>
                <a:latin typeface="Times New Roman" pitchFamily="65" charset="-122"/>
                <a:ea typeface="宋体" pitchFamily="65" charset="-122"/>
              </a:rPr>
              <a:t>些从未发生的事情”并追问“为什么不能这样”,是对未来的美好期许,是充满信心和希望的积</a:t>
            </a:r>
            <a:r>
              <a:rPr dirty="0"/>
              <a:t/>
            </a:r>
            <a:br>
              <a:rPr dirty="0"/>
            </a:br>
            <a:r>
              <a:rPr lang="zh-CN" altLang="en-US" sz="1502" kern="0" dirty="0" smtClean="0">
                <a:solidFill>
                  <a:srgbClr val="000000"/>
                </a:solidFill>
                <a:latin typeface="Times New Roman" pitchFamily="65" charset="-122"/>
                <a:ea typeface="宋体" pitchFamily="65" charset="-122"/>
              </a:rPr>
              <a:t>极心态的展现。</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当不如意的事情发生后,我们不妨想想普希金的名诗:“假如生活欺骗了你,不要悲伤,不要心急</a:t>
            </a:r>
            <a:r>
              <a:rPr dirty="0"/>
              <a:t/>
            </a:r>
            <a:br>
              <a:rPr dirty="0"/>
            </a:b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相信吧,快乐的日子将会来临。”然后鼓起勇气,直面困境,理性思索,解决问题。</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当我们面对未来,信心不足时,不妨学学乔布斯:“我要改变世界!”然后立足现实,展望未来,去</a:t>
            </a:r>
            <a:r>
              <a:rPr dirty="0"/>
              <a:t/>
            </a:r>
            <a:br>
              <a:rPr dirty="0"/>
            </a:br>
            <a:r>
              <a:rPr lang="zh-CN" altLang="en-US" sz="1502" kern="0" dirty="0" smtClean="0">
                <a:solidFill>
                  <a:srgbClr val="000000"/>
                </a:solidFill>
                <a:latin typeface="Times New Roman" pitchFamily="65" charset="-122"/>
                <a:ea typeface="宋体" pitchFamily="65" charset="-122"/>
              </a:rPr>
              <a:t>创造,去发展。</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参考立意角度:①“往者不可谏,来者犹可追”,不要一味抱怨,不要一味责问,要正视现实,解决问</a:t>
            </a:r>
            <a:r>
              <a:rPr dirty="0"/>
              <a:t/>
            </a:r>
            <a:br>
              <a:rPr dirty="0"/>
            </a:br>
            <a:r>
              <a:rPr lang="zh-CN" altLang="en-US" sz="1502" kern="0" dirty="0" smtClean="0">
                <a:solidFill>
                  <a:srgbClr val="000000"/>
                </a:solidFill>
                <a:latin typeface="Times New Roman" pitchFamily="65" charset="-122"/>
                <a:ea typeface="宋体" pitchFamily="65" charset="-122"/>
              </a:rPr>
              <a:t>题,才会真正拥有美好的未来;②梦想是创新的基石,有梦想才有未来,努力创新才能实现梦想;③</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19939"/>
            <a:ext cx="8127000" cy="58934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“为什么不能这样?”我们要敢于“做梦”,勇于创新,勠力同心,实现“我的梦”,实现“中国梦”。</a:t>
            </a:r>
            <a:endParaRPr lang="zh-CN" altLang="en-US" dirty="0" smtClean="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救赎梦想</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巍巍昆仑,撑不起雄狮被踩踏了无数遍后弯曲的脊梁;滔滔江水,洗不掉周身被屠戮多少载后血</a:t>
            </a:r>
            <a:r>
              <a:rPr dirty="0"/>
              <a:t/>
            </a:r>
            <a:br>
              <a:rPr dirty="0"/>
            </a:br>
            <a:r>
              <a:rPr lang="zh-CN" altLang="en-US" sz="1502" kern="0" dirty="0" smtClean="0">
                <a:solidFill>
                  <a:srgbClr val="000000"/>
                </a:solidFill>
                <a:latin typeface="Times New Roman" pitchFamily="65" charset="-122"/>
                <a:ea typeface="宋体" pitchFamily="65" charset="-122"/>
              </a:rPr>
              <a:t>染的衣裳。所以,才有了郁达夫借《沉沦》中的中国留日学生自杀前的呐喊道出的悲愤:“祖国</a:t>
            </a:r>
            <a:r>
              <a:rPr dirty="0"/>
              <a:t/>
            </a:r>
            <a:br>
              <a:rPr dirty="0"/>
            </a:br>
            <a:r>
              <a:rPr lang="zh-CN" altLang="en-US" sz="1502" kern="0" dirty="0" smtClean="0">
                <a:solidFill>
                  <a:srgbClr val="000000"/>
                </a:solidFill>
                <a:latin typeface="Times New Roman" pitchFamily="65" charset="-122"/>
                <a:ea typeface="宋体" pitchFamily="65" charset="-122"/>
              </a:rPr>
              <a:t>呀祖国!我的死是你害我的!”</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何止是一个郁达夫,那些年,无数仁人志士在暗夜中叹息、叩问:“祖国啊,你为什么会这样?”</a:t>
            </a:r>
            <a:r>
              <a:rPr dirty="0"/>
              <a:t/>
            </a:r>
            <a:br>
              <a:rPr dirty="0"/>
            </a:br>
            <a:r>
              <a:rPr lang="zh-CN" altLang="en-US" sz="1502" kern="0" dirty="0" smtClean="0">
                <a:solidFill>
                  <a:srgbClr val="000000"/>
                </a:solidFill>
                <a:latin typeface="Times New Roman" pitchFamily="65" charset="-122"/>
                <a:ea typeface="宋体" pitchFamily="65" charset="-122"/>
              </a:rPr>
              <a:t>这,是一个民族的殇。</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可是,一杆“五四”的旗帜直指苍穹——那是国人从未见过的光芒——爱国、进步、民主、科</a:t>
            </a:r>
            <a:r>
              <a:rPr dirty="0"/>
              <a:t/>
            </a:r>
            <a:br>
              <a:rPr dirty="0"/>
            </a:br>
            <a:r>
              <a:rPr lang="zh-CN" altLang="en-US" sz="1502" kern="0" dirty="0" smtClean="0">
                <a:solidFill>
                  <a:srgbClr val="000000"/>
                </a:solidFill>
                <a:latin typeface="Times New Roman" pitchFamily="65" charset="-122"/>
                <a:ea typeface="宋体" pitchFamily="65" charset="-122"/>
              </a:rPr>
              <a:t>学——“祖国啊,我们为什么不能这样?”</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于是,梦想的召唤让热血灼醒了国人隐忍的灵魂,洒向神州大地,惊醒了那些只知道质问过往的</a:t>
            </a:r>
            <a:r>
              <a:rPr dirty="0"/>
              <a:t/>
            </a:r>
            <a:br>
              <a:rPr dirty="0"/>
            </a:br>
            <a:r>
              <a:rPr lang="zh-CN" altLang="en-US" sz="1502" kern="0" dirty="0" smtClean="0">
                <a:solidFill>
                  <a:srgbClr val="000000"/>
                </a:solidFill>
                <a:latin typeface="Times New Roman" pitchFamily="65" charset="-122"/>
                <a:ea typeface="宋体" pitchFamily="65" charset="-122"/>
              </a:rPr>
              <a:t>人。来处已矣,去处安在?好在,革命的先驱们寻找到了去处,一个崭新的中国屹立在东方。</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没有先辈们梦想着和创造着那些从未存在过的美好,我们恐怕还被笼罩在屈辱的阴霾中,无奈彷</a:t>
            </a:r>
            <a:r>
              <a:rPr dirty="0"/>
              <a:t/>
            </a:r>
            <a:br>
              <a:rPr dirty="0"/>
            </a:br>
            <a:r>
              <a:rPr lang="zh-CN" altLang="en-US" sz="1502" kern="0" dirty="0" smtClean="0">
                <a:solidFill>
                  <a:srgbClr val="000000"/>
                </a:solidFill>
                <a:latin typeface="Times New Roman" pitchFamily="65" charset="-122"/>
                <a:ea typeface="宋体" pitchFamily="65" charset="-122"/>
              </a:rPr>
              <a:t>徨,走向灭亡。</a:t>
            </a:r>
            <a:endParaRPr lang="en-US" altLang="zh-CN" sz="150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南非总统曼德拉被关了二十多年</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消耗着青春和生命</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饱受狱警的欺辱</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但当选为总统后</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他邀请</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监狱里曾欺辱他的警察来参加他的就职典礼</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而且给予了尊贵的身份。有人说你为什么这样对</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待他们</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曼德拉说</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如果不能忘记过去的孤苦与不公而怀恨在心</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我将仍然在牢狱之中。我想</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他</a:t>
            </a:r>
            <a:endParaRPr lang="zh-CN" altLang="en-US" sz="1500" dirty="0"/>
          </a:p>
        </p:txBody>
      </p:sp>
    </p:spTree>
    <p:custDataLst>
      <p:custData r:id="rId1"/>
    </p:custData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919939"/>
            <a:ext cx="8158472" cy="5860027"/>
            <a:chOff x="540000" y="1080000"/>
            <a:chExt cx="8158472" cy="5860027"/>
          </a:xfrm>
        </p:grpSpPr>
        <p:sp>
          <p:nvSpPr>
            <p:cNvPr id="2" name="TextBox 2"/>
            <p:cNvSpPr txBox="1"/>
            <p:nvPr/>
          </p:nvSpPr>
          <p:spPr>
            <a:xfrm>
              <a:off x="540000" y="1080000"/>
              <a:ext cx="8127000" cy="41172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明白,作为一个领袖,比沉溺过去更重要的是,如何以南非第一任黑人总统的身份带领人民寻求</a:t>
              </a:r>
              <a:r>
                <a:rPr dirty="0"/>
                <a:t/>
              </a:r>
              <a:br>
                <a:rPr dirty="0"/>
              </a:br>
              <a:r>
                <a:rPr lang="zh-CN" altLang="en-US" sz="1502" kern="0" dirty="0" smtClean="0">
                  <a:solidFill>
                    <a:srgbClr val="000000"/>
                  </a:solidFill>
                  <a:latin typeface="Times New Roman" pitchFamily="65" charset="-122"/>
                  <a:ea typeface="宋体" pitchFamily="65" charset="-122"/>
                </a:rPr>
                <a:t>崭新的生活。历史是相似的。若马丁·路德·金在那一场震撼了世界的演讲中不是呼唤着自由平</a:t>
              </a:r>
              <a:r>
                <a:rPr dirty="0"/>
                <a:t/>
              </a:r>
              <a:br>
                <a:rPr dirty="0"/>
              </a:br>
              <a:r>
                <a:rPr lang="zh-CN" altLang="en-US" sz="1502" kern="0" dirty="0" smtClean="0">
                  <a:solidFill>
                    <a:srgbClr val="000000"/>
                  </a:solidFill>
                  <a:latin typeface="Times New Roman" pitchFamily="65" charset="-122"/>
                  <a:ea typeface="宋体" pitchFamily="65" charset="-122"/>
                </a:rPr>
                <a:t>等的梦想,而是煽动着历史埋下的仇恨之火,他又怎么能带领黑人“从种族隔离的荒凉阴暗的深</a:t>
              </a:r>
              <a:r>
                <a:rPr dirty="0"/>
                <a:t/>
              </a:r>
              <a:br>
                <a:rPr dirty="0"/>
              </a:br>
              <a:r>
                <a:rPr lang="zh-CN" altLang="en-US" sz="1502" kern="0" dirty="0" smtClean="0">
                  <a:solidFill>
                    <a:srgbClr val="000000"/>
                  </a:solidFill>
                  <a:latin typeface="Times New Roman" pitchFamily="65" charset="-122"/>
                  <a:ea typeface="宋体" pitchFamily="65" charset="-122"/>
                </a:rPr>
                <a:t>谷攀登种族平等的光明山峰”?</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你看到了吗?真正的勇者和智者不会总是抓住过去不放,因为他们需要腾出手来,雕刻未来,拥抱</a:t>
              </a:r>
              <a:r>
                <a:rPr dirty="0"/>
                <a:t/>
              </a:r>
              <a:br>
                <a:rPr dirty="0"/>
              </a:br>
              <a:r>
                <a:rPr lang="zh-CN" altLang="en-US" sz="1502" kern="0" dirty="0" smtClean="0">
                  <a:solidFill>
                    <a:srgbClr val="000000"/>
                  </a:solidFill>
                  <a:latin typeface="Times New Roman" pitchFamily="65" charset="-122"/>
                  <a:ea typeface="宋体" pitchFamily="65" charset="-122"/>
                </a:rPr>
                <a:t>梦想。所以,他们才成为了开天辟地的伟人,才成为了高瞻远瞩的先驱。频频回望的人,必将在</a:t>
              </a:r>
              <a:r>
                <a:rPr dirty="0"/>
                <a:t/>
              </a:r>
              <a:br>
                <a:rPr dirty="0"/>
              </a:br>
              <a:r>
                <a:rPr lang="zh-CN" altLang="en-US" sz="1502" kern="0" dirty="0" smtClean="0">
                  <a:solidFill>
                    <a:srgbClr val="000000"/>
                  </a:solidFill>
                  <a:latin typeface="Times New Roman" pitchFamily="65" charset="-122"/>
                  <a:ea typeface="宋体" pitchFamily="65" charset="-122"/>
                </a:rPr>
                <a:t>攀爬中跌入深谷,终无缘问鼎高峰。</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看惯了人生百态又写出了人生百态的戏剧家萧伯纳一语道破天机——有些人只看着已经发生</a:t>
              </a:r>
              <a:r>
                <a:rPr dirty="0"/>
                <a:t/>
              </a:r>
              <a:br>
                <a:rPr dirty="0"/>
              </a:br>
              <a:r>
                <a:rPr lang="zh-CN" altLang="en-US" sz="1502" kern="0" dirty="0" smtClean="0">
                  <a:solidFill>
                    <a:srgbClr val="000000"/>
                  </a:solidFill>
                  <a:latin typeface="Times New Roman" pitchFamily="65" charset="-122"/>
                  <a:ea typeface="宋体" pitchFamily="65" charset="-122"/>
                </a:rPr>
                <a:t>的事问:为什么会这样?而我却梦想着从未发生过的事问:为什么不能这样?</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是啊,人若无法从过去抽身,必定只能在不远的将来再次悔不当初,到底意难平。当我们在纷繁</a:t>
              </a:r>
              <a:r>
                <a:rPr dirty="0"/>
                <a:t/>
              </a:r>
              <a:br>
                <a:rPr dirty="0"/>
              </a:br>
              <a:r>
                <a:rPr lang="zh-CN" altLang="en-US" sz="1502" kern="0" dirty="0" smtClean="0">
                  <a:solidFill>
                    <a:srgbClr val="000000"/>
                  </a:solidFill>
                  <a:latin typeface="Times New Roman" pitchFamily="65" charset="-122"/>
                  <a:ea typeface="宋体" pitchFamily="65" charset="-122"/>
                </a:rPr>
                <a:t>的社会中迷失了方向,何不让先贤们的智慧之光引领我们超越凡俗,救赎那丢失了的梦想?</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电影《肖申克的救赎》里有一句话:有一种鸟儿,注定不能生活在牢笼里,因为它们的每一片羽</a:t>
              </a:r>
              <a:endParaRPr lang="zh-CN" altLang="en-US" dirty="0"/>
            </a:p>
          </p:txBody>
        </p:sp>
        <p:sp>
          <p:nvSpPr>
            <p:cNvPr id="3" name="TextBox 2"/>
            <p:cNvSpPr txBox="1"/>
            <p:nvPr/>
          </p:nvSpPr>
          <p:spPr>
            <a:xfrm>
              <a:off x="571472" y="5206219"/>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毛都闪耀着自由的光辉。</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我想说,有一种人,注定不会生活在过去,因为他们的每一个脚印里,都闪耀着追寻梦想的光辉!</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文章起笔富有气势,从国家民族发展层面揭示梦想的意义,南非曼德拉和美国马丁·路德</a:t>
              </a:r>
              <a:r>
                <a:rPr dirty="0"/>
                <a:t/>
              </a:r>
              <a:br>
                <a:rPr dirty="0"/>
              </a:br>
              <a:r>
                <a:rPr lang="zh-CN" altLang="en-US" sz="1502" kern="0" dirty="0" smtClean="0">
                  <a:solidFill>
                    <a:srgbClr val="000000"/>
                  </a:solidFill>
                  <a:latin typeface="Times New Roman" pitchFamily="65" charset="-122"/>
                  <a:ea typeface="宋体" pitchFamily="65" charset="-122"/>
                </a:rPr>
                <a:t>·金的例子拓展了梦想的普世意义与价值,立意高远。结尾类比说理,语言富有张力和启发性。</a:t>
              </a:r>
              <a:r>
                <a:rPr dirty="0"/>
                <a:t/>
              </a:r>
              <a:br>
                <a:rPr dirty="0"/>
              </a:br>
              <a:r>
                <a:rPr lang="zh-CN" altLang="en-US" sz="1502" kern="0" dirty="0" smtClean="0">
                  <a:solidFill>
                    <a:srgbClr val="000000"/>
                  </a:solidFill>
                  <a:latin typeface="Times New Roman" pitchFamily="65" charset="-122"/>
                  <a:ea typeface="宋体" pitchFamily="65" charset="-122"/>
                </a:rPr>
                <a:t>整篇文章气脉中贯,流转自然,体现出较好的思辨能力和写作功底。</a:t>
              </a:r>
              <a:endParaRPr lang="zh-CN" altLang="en-US" dirty="0"/>
            </a:p>
          </p:txBody>
        </p:sp>
      </p:grpSp>
    </p:spTree>
    <p:custDataLst>
      <p:custData r:id="rId1"/>
    </p:custData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15.</a:t>
            </a:r>
            <a:r>
              <a:rPr lang="zh-CN" altLang="en-US" sz="1502" kern="0" dirty="0" smtClean="0">
                <a:solidFill>
                  <a:srgbClr val="000000"/>
                </a:solidFill>
                <a:latin typeface="Times New Roman" pitchFamily="65" charset="-122"/>
                <a:ea typeface="宋体" pitchFamily="65" charset="-122"/>
              </a:rPr>
              <a:t>(2013广东,24)阅读下面的文字,根据要求作文。(60分)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有一个人白手起家,成了富翁。他为人慷慨,热心于慈善事业。</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一天,他了解到有三个贫困家庭,生活难以为继。他同情这几个家庭的处境,决定向他们提供捐</a:t>
            </a:r>
            <a:r>
              <a:rPr dirty="0"/>
              <a:t/>
            </a:r>
            <a:br>
              <a:rPr dirty="0"/>
            </a:br>
            <a:r>
              <a:rPr lang="zh-CN" altLang="en-US" sz="1502" kern="0" dirty="0" smtClean="0">
                <a:solidFill>
                  <a:srgbClr val="000000"/>
                </a:solidFill>
                <a:latin typeface="Times New Roman" pitchFamily="65" charset="-122"/>
                <a:ea typeface="宋体" pitchFamily="65" charset="-122"/>
              </a:rPr>
              <a:t>助。</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一家十分感激,高兴地接受了他的帮助。</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一家犹豫着接受了,但声明一定会偿还。</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一家谢谢他的好意,但认为这是一种施舍,拒绝了。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要求:①自选角度,确定立意,自拟标题,文体不限。</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②不要脱离材料内容及含意的范围。</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③不少于800字。</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④不得套作,不得抄袭。</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这是一道材料作文题。根据材料中的内容,可以十分清晰地将人物分为两类:慈善</a:t>
            </a:r>
            <a:r>
              <a:rPr dirty="0"/>
              <a:t/>
            </a:r>
            <a:br>
              <a:rPr dirty="0"/>
            </a:br>
            <a:r>
              <a:rPr lang="zh-CN" altLang="en-US" sz="1502" kern="0" dirty="0" smtClean="0">
                <a:solidFill>
                  <a:srgbClr val="000000"/>
                </a:solidFill>
                <a:latin typeface="Times New Roman" pitchFamily="65" charset="-122"/>
                <a:ea typeface="宋体" pitchFamily="65" charset="-122"/>
              </a:rPr>
              <a:t>捐助者和受助者。这两类人物又有着不同的处事态度,这表明了他们不同的价值观和生活态</a:t>
            </a:r>
            <a:r>
              <a:rPr dirty="0"/>
              <a:t/>
            </a:r>
            <a:br>
              <a:rPr dirty="0"/>
            </a:br>
            <a:r>
              <a:rPr lang="zh-CN" altLang="en-US" sz="1502" kern="0" dirty="0" smtClean="0">
                <a:solidFill>
                  <a:srgbClr val="000000"/>
                </a:solidFill>
                <a:latin typeface="Times New Roman" pitchFamily="65" charset="-122"/>
                <a:ea typeface="宋体" pitchFamily="65" charset="-122"/>
              </a:rPr>
              <a:t>度。从慈善捐助者的角度立意,可以写行善是一种社会责任,但要注意方式,要加强沟通。从受</a:t>
            </a:r>
            <a:r>
              <a:rPr dirty="0"/>
              <a:t/>
            </a:r>
            <a:br>
              <a:rPr dirty="0"/>
            </a:br>
            <a:r>
              <a:rPr lang="zh-CN" altLang="en-US" sz="1502" kern="0" dirty="0" smtClean="0">
                <a:solidFill>
                  <a:srgbClr val="000000"/>
                </a:solidFill>
                <a:latin typeface="Times New Roman" pitchFamily="65" charset="-122"/>
                <a:ea typeface="宋体" pitchFamily="65" charset="-122"/>
              </a:rPr>
              <a:t>助者的角度立意可以分为三种:①高兴接受者的角度,可立意为直面现实生活、善假于人和感</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恩;②从声明偿还者的角度,可立意为知恩图报、接受捐助不等同于丧失独立人格;③从拒绝者</a:t>
            </a:r>
            <a:r>
              <a:t/>
            </a:r>
            <a:br/>
            <a:r>
              <a:rPr lang="zh-CN" altLang="en-US" sz="1502" kern="0" dirty="0" smtClean="0">
                <a:solidFill>
                  <a:srgbClr val="000000"/>
                </a:solidFill>
                <a:latin typeface="Times New Roman" pitchFamily="65" charset="-122"/>
                <a:ea typeface="宋体" pitchFamily="65" charset="-122"/>
              </a:rPr>
              <a:t>的角度,可立意为人与财富的关系、尊严高于一切。</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无论从哪个角度立意,都应围绕“捐助与受助”的话题来表述,要有思辨的分析,观点不能偏激,</a:t>
            </a:r>
            <a:r>
              <a:t/>
            </a:r>
            <a:br/>
            <a:r>
              <a:rPr lang="zh-CN" altLang="en-US" sz="1502" kern="0" dirty="0" smtClean="0">
                <a:solidFill>
                  <a:srgbClr val="000000"/>
                </a:solidFill>
                <a:latin typeface="Times New Roman" pitchFamily="65" charset="-122"/>
                <a:ea typeface="宋体" pitchFamily="65" charset="-122"/>
              </a:rPr>
              <a:t>要紧密联系生活。</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接受慈善,接受一份善心</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《三字经》里说“人之初,性本善”,《圣经》也推崇善心是人的一种本性。这也是慈善的根</a:t>
            </a:r>
            <a:r>
              <a:t/>
            </a:r>
            <a:br/>
            <a:r>
              <a:rPr lang="zh-CN" altLang="en-US" sz="1502" kern="0" dirty="0" smtClean="0">
                <a:solidFill>
                  <a:srgbClr val="000000"/>
                </a:solidFill>
                <a:latin typeface="Times New Roman" pitchFamily="65" charset="-122"/>
                <a:ea typeface="宋体" pitchFamily="65" charset="-122"/>
              </a:rPr>
              <a:t>源,有人致力行善,就会有人接受慈善。</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接受慈善或许是一种选择,某种程度上是高贵的尊严与残酷的现实之间的选择。</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一份慈善就如春雨,润物无声,让大地悄然焕发生机,让天空亦忽然变得晴朗。</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现代哲学把慈善理解为一种心灵的赎罪,尤其是富人行善。富人在财富积累过程中,难免会损害</a:t>
            </a:r>
            <a:r>
              <a:t/>
            </a:r>
            <a:br/>
            <a:r>
              <a:rPr lang="zh-CN" altLang="en-US" sz="1502" kern="0" dirty="0" smtClean="0">
                <a:solidFill>
                  <a:srgbClr val="000000"/>
                </a:solidFill>
                <a:latin typeface="Times New Roman" pitchFamily="65" charset="-122"/>
                <a:ea typeface="宋体" pitchFamily="65" charset="-122"/>
              </a:rPr>
              <a:t>到其他人的生存利益,他们行善是一种偿还他人的心理,是为损害他人利益的行为忏悔。而对于</a:t>
            </a:r>
            <a:r>
              <a:t/>
            </a:r>
            <a:br/>
            <a:r>
              <a:rPr lang="zh-CN" altLang="en-US" sz="1502" kern="0" dirty="0" smtClean="0">
                <a:solidFill>
                  <a:srgbClr val="000000"/>
                </a:solidFill>
                <a:latin typeface="Times New Roman" pitchFamily="65" charset="-122"/>
                <a:ea typeface="宋体" pitchFamily="65" charset="-122"/>
              </a:rPr>
              <a:t>处境困难的人,接受他人的帮助,改变困境,同时洗脱了一个有负罪心理的人心中的罪恶,这也不</a:t>
            </a:r>
            <a:r>
              <a:t/>
            </a:r>
            <a:br/>
            <a:r>
              <a:rPr lang="zh-CN" altLang="en-US" sz="1502" kern="0" dirty="0" smtClean="0">
                <a:solidFill>
                  <a:srgbClr val="000000"/>
                </a:solidFill>
                <a:latin typeface="Times New Roman" pitchFamily="65" charset="-122"/>
                <a:ea typeface="宋体" pitchFamily="65" charset="-122"/>
              </a:rPr>
              <a:t>失为一个两全其美的做法。再者,只有接受善心,才能使更多的人加入到慈善事业中。所以接受</a:t>
            </a:r>
            <a:r>
              <a:t/>
            </a:r>
            <a:br/>
            <a:r>
              <a:rPr lang="zh-CN" altLang="en-US" sz="1502" kern="0" dirty="0" smtClean="0">
                <a:solidFill>
                  <a:srgbClr val="000000"/>
                </a:solidFill>
                <a:latin typeface="Times New Roman" pitchFamily="65" charset="-122"/>
                <a:ea typeface="宋体" pitchFamily="65" charset="-122"/>
              </a:rPr>
              <a:t>一份善心,改变自己的处境,唤醒更多的善心与大爱,理应是个好选择。</a:t>
            </a:r>
            <a:endParaRPr lang="zh-CN" altLang="en-US"/>
          </a:p>
        </p:txBody>
      </p:sp>
    </p:spTree>
    <p:custDataLst>
      <p:custData r:id="rId1"/>
    </p:custData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58472" cy="5554979"/>
            <a:chOff x="540000" y="1080000"/>
            <a:chExt cx="8158472" cy="5554979"/>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一份慈善如一泓水,滴水之恩,当以涌泉相报,接受一份善心,是为了付出更多的善心。</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感恩与感谢是人对慈善应有的态度,而偿还与报答,则是一个人尊严的表现。美国石油大王哈</a:t>
              </a:r>
              <a:r>
                <a:t/>
              </a:r>
              <a:br/>
              <a:r>
                <a:rPr lang="zh-CN" altLang="en-US" sz="1502" kern="0" dirty="0" smtClean="0">
                  <a:solidFill>
                    <a:srgbClr val="000000"/>
                  </a:solidFill>
                  <a:latin typeface="Times New Roman" pitchFamily="65" charset="-122"/>
                  <a:ea typeface="宋体" pitchFamily="65" charset="-122"/>
                </a:rPr>
                <a:t>默,曾接受他人救济,但他要以劳动去换取,他纵使落魄,仍保持人的尊严,或许这也是他日后出人</a:t>
              </a:r>
              <a:r>
                <a:t/>
              </a:r>
              <a:br/>
              <a:r>
                <a:rPr lang="zh-CN" altLang="en-US" sz="1502" kern="0" dirty="0" smtClean="0">
                  <a:solidFill>
                    <a:srgbClr val="000000"/>
                  </a:solidFill>
                  <a:latin typeface="Times New Roman" pitchFamily="65" charset="-122"/>
                  <a:ea typeface="宋体" pitchFamily="65" charset="-122"/>
                </a:rPr>
                <a:t>头地的一个原因。今天,有不少社会上的私人助学基金都要求受捐助对象日后加入基金会,这是</a:t>
              </a:r>
              <a:r>
                <a:t/>
              </a:r>
              <a:br/>
              <a:r>
                <a:rPr lang="zh-CN" altLang="en-US" sz="1502" kern="0" dirty="0" smtClean="0">
                  <a:solidFill>
                    <a:srgbClr val="000000"/>
                  </a:solidFill>
                  <a:latin typeface="Times New Roman" pitchFamily="65" charset="-122"/>
                  <a:ea typeface="宋体" pitchFamily="65" charset="-122"/>
                </a:rPr>
                <a:t>一种近乎完美的行善,接受慈善,又不会伤害他人尊严,更在将来让更多的人行善。由此看来,接</a:t>
              </a:r>
              <a:r>
                <a:t/>
              </a:r>
              <a:br/>
              <a:r>
                <a:rPr lang="zh-CN" altLang="en-US" sz="1502" kern="0" dirty="0" smtClean="0">
                  <a:solidFill>
                    <a:srgbClr val="000000"/>
                  </a:solidFill>
                  <a:latin typeface="Times New Roman" pitchFamily="65" charset="-122"/>
                  <a:ea typeface="宋体" pitchFamily="65" charset="-122"/>
                </a:rPr>
                <a:t>受一份善心并回报一份善心才是慈善事业的最好的方式。</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一份慈善如一缕清泉,会顺流而下滋养万物,当然也会有坚石相阻的情况。</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有人接受慈善,也有人不受嗟来之食,自立自强,有骨气地活着,我们应当尊重这样的人。但面对</a:t>
              </a:r>
              <a:r>
                <a:t/>
              </a:r>
              <a:br/>
              <a:r>
                <a:rPr lang="zh-CN" altLang="en-US" sz="1502" kern="0" dirty="0" smtClean="0">
                  <a:solidFill>
                    <a:srgbClr val="000000"/>
                  </a:solidFill>
                  <a:latin typeface="Times New Roman" pitchFamily="65" charset="-122"/>
                  <a:ea typeface="宋体" pitchFamily="65" charset="-122"/>
                </a:rPr>
                <a:t>行善的人,请礼貌地说一声“谢谢”。不接受一份施舍是可以理解的,但伤害一份善心却是一种</a:t>
              </a:r>
              <a:r>
                <a:t/>
              </a:r>
              <a:br/>
              <a:r>
                <a:rPr lang="zh-CN" altLang="en-US" sz="1502" kern="0" dirty="0" smtClean="0">
                  <a:solidFill>
                    <a:srgbClr val="000000"/>
                  </a:solidFill>
                  <a:latin typeface="Times New Roman" pitchFamily="65" charset="-122"/>
                  <a:ea typeface="宋体" pitchFamily="65" charset="-122"/>
                </a:rPr>
                <a:t>罪恶。坚石可以阻挡这泓清泉,但至少它不会污浊这一泓泉水。</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芸芸众生,每个人都可以选择接受与否,但行善的人都应被感谢,这份善心才能延续。</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面对一份善心,若你选择接受,谢谢你释放了一个心灵。</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面对一份善心,若你懂得偿还,谢谢你为世间增添了善良与美好。</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面对一份善心,若你选择拒绝,请你礼貌地说声“谢谢”,莫摔碎了慈善这颗清澈的水晶。</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作文审题准确,紧紧扣住“慈善”行文。在具体行文中从接受捐助者的角度出发,分析</a:t>
              </a:r>
              <a:endParaRPr lang="zh-CN" altLang="en-US"/>
            </a:p>
          </p:txBody>
        </p:sp>
        <p:sp>
          <p:nvSpPr>
            <p:cNvPr id="3" name="TextBox 2"/>
            <p:cNvSpPr txBox="1"/>
            <p:nvPr/>
          </p:nvSpPr>
          <p:spPr>
            <a:xfrm>
              <a:off x="571472" y="6288217"/>
              <a:ext cx="8127000" cy="3467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他们面对捐助时的不同情形,同时又兼顾行善者,考虑问题全面。作文层次清晰,语言富于文采。</a:t>
              </a:r>
              <a:endParaRPr lang="zh-CN" altLang="en-US" dirty="0"/>
            </a:p>
          </p:txBody>
        </p:sp>
      </p:grpSp>
    </p:spTree>
    <p:custDataLst>
      <p:custData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启示,“我”对高考的理解、感悟。可写记叙文,也可写议论、抒情散文。</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(3)参考立意</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①高考成就踏实人生。</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②高考成就坚强、忘我品格。</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③人生处处是高考。</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④高考意味着用拼搏赢得尊严。</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⑤以高考的公平公正来规范社会准则。</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[例文1]</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我的求知,我的根</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　　　　　——我的高考</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1978年,是爷爷的根系深扎入地,枝干开始繁茂的时候。</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爷爷瘦,却极精壮。茂密的毛发从突起的毛囊里长出来,覆盖在那两条肌腱坚实的腿上,鼻孔下</a:t>
            </a:r>
            <a:r>
              <a:t/>
            </a:r>
            <a:br/>
            <a:r>
              <a:rPr lang="zh-CN" altLang="en-US" sz="1502" kern="0" dirty="0" smtClean="0">
                <a:solidFill>
                  <a:srgbClr val="000000"/>
                </a:solidFill>
                <a:latin typeface="Times New Roman" pitchFamily="65" charset="-122"/>
                <a:ea typeface="宋体" pitchFamily="65" charset="-122"/>
              </a:rPr>
              <a:t>的地方一茬儿青。他昔年在学校里念过书,做知青时又是队里的劳模,正如他后来对我说,这庄</a:t>
            </a:r>
            <a:r>
              <a:t/>
            </a:r>
            <a:br/>
            <a:r>
              <a:rPr lang="zh-CN" altLang="en-US" sz="1502" kern="0" dirty="0" smtClean="0">
                <a:solidFill>
                  <a:srgbClr val="000000"/>
                </a:solidFill>
                <a:latin typeface="Times New Roman" pitchFamily="65" charset="-122"/>
                <a:ea typeface="宋体" pitchFamily="65" charset="-122"/>
              </a:rPr>
              <a:t>稼不是一日长起来的,得先等它长根,根长齐整了,这庄稼的籽粒才饱满、才踏实。</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29岁的爷爷吃了一碗面、一个鸡蛋,觉得自己已经极踏实,是该奋力一顶、冲破土壤的时候了,</a:t>
            </a:r>
            <a:endParaRPr lang="zh-CN" altLang="en-US"/>
          </a:p>
        </p:txBody>
      </p:sp>
    </p:spTree>
    <p:custDataLst>
      <p:custData r:id="rId1"/>
    </p:custData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16.</a:t>
            </a:r>
            <a:r>
              <a:rPr lang="zh-CN" altLang="en-US" sz="1502" kern="0" dirty="0" smtClean="0">
                <a:solidFill>
                  <a:srgbClr val="000000"/>
                </a:solidFill>
                <a:latin typeface="Times New Roman" pitchFamily="65" charset="-122"/>
                <a:ea typeface="宋体" pitchFamily="65" charset="-122"/>
              </a:rPr>
              <a:t>(2012辽宁,18)阅读下面的材料,根据要求写一篇不少于800字的文章。(60分)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台后一帘深色幕布,台上一架钢琴,柔和的灯光洒在黑白键上,人们屏息等待。女钢琴家悄然出</a:t>
            </a:r>
            <a:r>
              <a:rPr dirty="0"/>
              <a:t/>
            </a:r>
            <a:br>
              <a:rPr dirty="0"/>
            </a:br>
            <a:r>
              <a:rPr lang="zh-CN" altLang="en-US" sz="1502" kern="0" dirty="0" smtClean="0">
                <a:solidFill>
                  <a:srgbClr val="000000"/>
                </a:solidFill>
                <a:latin typeface="Times New Roman" pitchFamily="65" charset="-122"/>
                <a:ea typeface="宋体" pitchFamily="65" charset="-122"/>
              </a:rPr>
              <a:t>现,衣着简朴。演奏家上台,谁不身着华美的演出服,光彩夺目?人们就此问她,她的回答是:“人,</a:t>
            </a:r>
            <a:r>
              <a:rPr dirty="0"/>
              <a:t/>
            </a:r>
            <a:br>
              <a:rPr dirty="0"/>
            </a:br>
            <a:r>
              <a:rPr lang="zh-CN" altLang="en-US" sz="1502" kern="0" dirty="0" smtClean="0">
                <a:solidFill>
                  <a:srgbClr val="000000"/>
                </a:solidFill>
                <a:latin typeface="Times New Roman" pitchFamily="65" charset="-122"/>
                <a:ea typeface="宋体" pitchFamily="65" charset="-122"/>
              </a:rPr>
              <a:t>要隐于音乐背后。”</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女钢琴家的话耐人寻味。</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有人感佩不已,有人不以为然,有人感到了缺憾,有人联想到人生的诸多方面</a:t>
            </a:r>
            <a:r>
              <a:rPr lang="zh-CN" altLang="en-US" sz="1502"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要求选好角度,确定立意,明确文体,自拟标题;不要脱离材料内容及含意的范围作文,不要套作,不</a:t>
            </a:r>
            <a:r>
              <a:rPr dirty="0"/>
              <a:t/>
            </a:r>
            <a:br>
              <a:rPr dirty="0"/>
            </a:br>
            <a:r>
              <a:rPr lang="zh-CN" altLang="en-US" sz="1502" kern="0" dirty="0" smtClean="0">
                <a:solidFill>
                  <a:srgbClr val="000000"/>
                </a:solidFill>
                <a:latin typeface="Times New Roman" pitchFamily="65" charset="-122"/>
                <a:ea typeface="宋体" pitchFamily="65" charset="-122"/>
              </a:rPr>
              <a:t>得抄袭。</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材料引人思考的重点是女钢琴家对衣着简朴的疑问的回答——人,要隐于音乐背</a:t>
            </a:r>
            <a:r>
              <a:rPr dirty="0"/>
              <a:t/>
            </a:r>
            <a:br>
              <a:rPr dirty="0"/>
            </a:br>
            <a:r>
              <a:rPr lang="zh-CN" altLang="en-US" sz="1502" kern="0" dirty="0" smtClean="0">
                <a:solidFill>
                  <a:srgbClr val="000000"/>
                </a:solidFill>
                <a:latin typeface="Times New Roman" pitchFamily="65" charset="-122"/>
                <a:ea typeface="宋体" pitchFamily="65" charset="-122"/>
              </a:rPr>
              <a:t>后。而这种“隐于音乐”的回答是需要一种除却纷杂的自持,需要一种献身事业的挚诚,需要一</a:t>
            </a:r>
            <a:r>
              <a:rPr dirty="0"/>
              <a:t/>
            </a:r>
            <a:br>
              <a:rPr dirty="0"/>
            </a:br>
            <a:r>
              <a:rPr lang="zh-CN" altLang="en-US" sz="1502" kern="0" dirty="0" smtClean="0">
                <a:solidFill>
                  <a:srgbClr val="000000"/>
                </a:solidFill>
                <a:latin typeface="Times New Roman" pitchFamily="65" charset="-122"/>
                <a:ea typeface="宋体" pitchFamily="65" charset="-122"/>
              </a:rPr>
              <a:t>种清心寡欲的淡定。这种隐,不是欲盖弥彰,是退让后的淡然处之。</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据以上分析立意为:①艺术家重在内在修为,实力比光鲜的外表更重要;②我们求得技艺的华美,</a:t>
            </a:r>
            <a:r>
              <a:rPr dirty="0"/>
              <a:t/>
            </a:r>
            <a:br>
              <a:rPr dirty="0"/>
            </a:br>
            <a:r>
              <a:rPr lang="zh-CN" altLang="en-US" sz="1502" kern="0" dirty="0" smtClean="0">
                <a:solidFill>
                  <a:srgbClr val="000000"/>
                </a:solidFill>
                <a:latin typeface="Times New Roman" pitchFamily="65" charset="-122"/>
                <a:ea typeface="宋体" pitchFamily="65" charset="-122"/>
              </a:rPr>
              <a:t>不求外在的光鲜夺目;③观众观看的对象,不是华丽的服装与辉煌的厅堂,而是音乐魅力和艺术</a:t>
            </a:r>
            <a:r>
              <a:rPr dirty="0"/>
              <a:t/>
            </a:r>
            <a:br>
              <a:rPr dirty="0"/>
            </a:br>
            <a:r>
              <a:rPr lang="zh-CN" altLang="en-US" sz="1502" kern="0" dirty="0" smtClean="0">
                <a:solidFill>
                  <a:srgbClr val="000000"/>
                </a:solidFill>
                <a:latin typeface="Times New Roman" pitchFamily="65" charset="-122"/>
                <a:ea typeface="宋体" pitchFamily="65" charset="-122"/>
              </a:rPr>
              <a:t>精神。</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04264"/>
          </a:xfrm>
          <a:prstGeom prst="rect">
            <a:avLst/>
          </a:prstGeom>
          <a:noFill/>
        </p:spPr>
        <p:txBody>
          <a:bodyPr wrap="square" lIns="0" tIns="0" rIns="0" bIns="0" rtlCol="0">
            <a:spAutoFit/>
          </a:bodyPr>
          <a:lstStyle/>
          <a:p>
            <a:pPr eaLnBrk="0" latinLnBrk="1" hangingPunct="0">
              <a:lnSpc>
                <a:spcPct val="150000"/>
              </a:lnSpc>
            </a:pPr>
            <a:r>
              <a:rPr lang="zh-CN" altLang="en-US" sz="1502" kern="0" dirty="0" smtClean="0">
                <a:solidFill>
                  <a:srgbClr val="000000"/>
                </a:solidFill>
                <a:latin typeface="Times New Roman" pitchFamily="65" charset="-122"/>
                <a:ea typeface="宋体" pitchFamily="65" charset="-122"/>
              </a:rPr>
              <a:t>[例文]</a:t>
            </a:r>
            <a:endParaRPr lang="zh-CN" altLang="en-US" sz="1600" dirty="0" smtClean="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清清湖水,悠悠我心</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一个音乐家登台演出穿得非常朴素,有人问她为什么不穿得华丽些。她说,人,要隐于音乐背</a:t>
            </a:r>
            <a:r>
              <a:rPr dirty="0"/>
              <a:t/>
            </a:r>
            <a:br>
              <a:rPr dirty="0"/>
            </a:br>
            <a:r>
              <a:rPr lang="zh-CN" altLang="en-US" sz="1502" kern="0" dirty="0" smtClean="0">
                <a:solidFill>
                  <a:srgbClr val="000000"/>
                </a:solidFill>
                <a:latin typeface="Times New Roman" pitchFamily="65" charset="-122"/>
                <a:ea typeface="宋体" pitchFamily="65" charset="-122"/>
              </a:rPr>
              <a:t>后。这原本应该是很正常的事情,因为她只是一个音乐家,而不是一个模特。但刚看到这则材料</a:t>
            </a:r>
            <a:r>
              <a:rPr dirty="0"/>
              <a:t/>
            </a:r>
            <a:br>
              <a:rPr dirty="0"/>
            </a:br>
            <a:r>
              <a:rPr lang="zh-CN" altLang="en-US" sz="1502" kern="0" dirty="0" smtClean="0">
                <a:solidFill>
                  <a:srgbClr val="000000"/>
                </a:solidFill>
                <a:latin typeface="Times New Roman" pitchFamily="65" charset="-122"/>
                <a:ea typeface="宋体" pitchFamily="65" charset="-122"/>
              </a:rPr>
              <a:t>时,我却觉得她很做作。这是为什么呢?</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深刻反思之后,我终于找到了问题所在。我之所以那样认为,是因为我们处在这个光怪陆离的世</a:t>
            </a:r>
            <a:r>
              <a:rPr dirty="0"/>
              <a:t/>
            </a:r>
            <a:br>
              <a:rPr dirty="0"/>
            </a:br>
            <a:r>
              <a:rPr lang="zh-CN" altLang="en-US" sz="1502" kern="0" dirty="0" smtClean="0">
                <a:solidFill>
                  <a:srgbClr val="000000"/>
                </a:solidFill>
                <a:latin typeface="Times New Roman" pitchFamily="65" charset="-122"/>
                <a:ea typeface="宋体" pitchFamily="65" charset="-122"/>
              </a:rPr>
              <a:t>界,耳濡目染,思想早已异化。看电影,先打听是谁演的,而并不忙着询问影片的质量;看足球赛,先</a:t>
            </a:r>
            <a:r>
              <a:rPr dirty="0"/>
              <a:t/>
            </a:r>
            <a:br>
              <a:rPr dirty="0"/>
            </a:br>
            <a:r>
              <a:rPr lang="zh-CN" altLang="en-US" sz="1502" kern="0" dirty="0" smtClean="0">
                <a:solidFill>
                  <a:srgbClr val="000000"/>
                </a:solidFill>
                <a:latin typeface="Times New Roman" pitchFamily="65" charset="-122"/>
                <a:ea typeface="宋体" pitchFamily="65" charset="-122"/>
              </a:rPr>
              <a:t>看有没有自己熟悉的球星;即使是年轻人谈婚论嫁,也都是先考虑对方做什么工作,父母有没有</a:t>
            </a:r>
            <a:r>
              <a:rPr dirty="0"/>
              <a:t/>
            </a:r>
            <a:br>
              <a:rPr dirty="0"/>
            </a:br>
            <a:r>
              <a:rPr lang="zh-CN" altLang="en-US" sz="1502" kern="0" dirty="0" smtClean="0">
                <a:solidFill>
                  <a:srgbClr val="000000"/>
                </a:solidFill>
                <a:latin typeface="Times New Roman" pitchFamily="65" charset="-122"/>
                <a:ea typeface="宋体" pitchFamily="65" charset="-122"/>
              </a:rPr>
              <a:t>退休金,有没有楼房,有没有轿车,反倒把我们最该关注的那个他,那个将要陪伴我们一生的人,到</a:t>
            </a:r>
            <a:r>
              <a:rPr dirty="0"/>
              <a:t/>
            </a:r>
            <a:br>
              <a:rPr dirty="0"/>
            </a:br>
            <a:r>
              <a:rPr lang="zh-CN" altLang="en-US" sz="1502" kern="0" dirty="0" smtClean="0">
                <a:solidFill>
                  <a:srgbClr val="000000"/>
                </a:solidFill>
                <a:latin typeface="Times New Roman" pitchFamily="65" charset="-122"/>
                <a:ea typeface="宋体" pitchFamily="65" charset="-122"/>
              </a:rPr>
              <a:t>底是一个怎样的人,能不能给我们真正的幸福,放到了后面去思考。于是,自然地,我们在参加音</a:t>
            </a:r>
            <a:r>
              <a:rPr dirty="0"/>
              <a:t/>
            </a:r>
            <a:br>
              <a:rPr dirty="0"/>
            </a:br>
            <a:r>
              <a:rPr lang="zh-CN" altLang="en-US" sz="1502" kern="0" dirty="0" smtClean="0">
                <a:solidFill>
                  <a:srgbClr val="000000"/>
                </a:solidFill>
                <a:latin typeface="Times New Roman" pitchFamily="65" charset="-122"/>
                <a:ea typeface="宋体" pitchFamily="65" charset="-122"/>
              </a:rPr>
              <a:t>乐会时,也会更多地关注音乐家的名头、地位,甚至相貌和衣着,而忽视了音乐本身。我们的思</a:t>
            </a:r>
            <a:r>
              <a:rPr dirty="0"/>
              <a:t/>
            </a:r>
            <a:br>
              <a:rPr dirty="0"/>
            </a:br>
            <a:r>
              <a:rPr lang="zh-CN" altLang="en-US" sz="1502" kern="0" dirty="0" smtClean="0">
                <a:solidFill>
                  <a:srgbClr val="000000"/>
                </a:solidFill>
                <a:latin typeface="Times New Roman" pitchFamily="65" charset="-122"/>
                <a:ea typeface="宋体" pitchFamily="65" charset="-122"/>
              </a:rPr>
              <a:t>想如此,所以当我们听到或看到竟有这样的音乐家时,反倒会觉得不正常了。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面对这位衣着朴素的音乐家,我感到无比惭愧。那是怎样的一种人生境界啊:它可以让人滤去浮</a:t>
            </a:r>
            <a:r>
              <a:rPr dirty="0"/>
              <a:t/>
            </a:r>
            <a:br>
              <a:rPr dirty="0"/>
            </a:br>
            <a:r>
              <a:rPr lang="zh-CN" altLang="en-US" sz="1502" kern="0" dirty="0" smtClean="0">
                <a:solidFill>
                  <a:srgbClr val="000000"/>
                </a:solidFill>
                <a:latin typeface="Times New Roman" pitchFamily="65" charset="-122"/>
                <a:ea typeface="宋体" pitchFamily="65" charset="-122"/>
              </a:rPr>
              <a:t>躁,在平淡的生活中,体会人生的幸福和甘甜;它可以让人淘尽繁华,在浮沉荣辱之间,守住内心的</a:t>
            </a:r>
            <a:r>
              <a:rPr dirty="0"/>
              <a:t/>
            </a:r>
            <a:br>
              <a:rPr dirty="0"/>
            </a:br>
            <a:r>
              <a:rPr lang="zh-CN" altLang="en-US" sz="1502" kern="0" dirty="0" smtClean="0">
                <a:solidFill>
                  <a:srgbClr val="000000"/>
                </a:solidFill>
                <a:latin typeface="Times New Roman" pitchFamily="65" charset="-122"/>
                <a:ea typeface="宋体" pitchFamily="65" charset="-122"/>
              </a:rPr>
              <a:t>真实和宁静;它可以让人在腾达坎坷之际,依然坦然平静潇洒自如。</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一个有信仰的音乐家,最兴奋的不是获得了多少大奖,而是他在音乐中找到了自己,在音乐中发</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58472" cy="5490200"/>
            <a:chOff x="540000" y="1080000"/>
            <a:chExt cx="8158472" cy="5490200"/>
          </a:xfrm>
        </p:grpSpPr>
        <p:sp>
          <p:nvSpPr>
            <p:cNvPr id="2" name="TextBox 2"/>
            <p:cNvSpPr txBox="1"/>
            <p:nvPr/>
          </p:nvSpPr>
          <p:spPr>
            <a:xfrm>
              <a:off x="540000" y="1080000"/>
              <a:ext cx="8127000" cy="48097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现了人生的真谛。对音乐的痴迷和坚持,曾使小约翰·施特劳斯与其父亲发生了历史上著名的</a:t>
              </a:r>
              <a:r>
                <a:rPr dirty="0"/>
                <a:t/>
              </a:r>
              <a:br>
                <a:rPr dirty="0"/>
              </a:br>
              <a:r>
                <a:rPr lang="zh-CN" altLang="en-US" sz="1502" kern="0" dirty="0" smtClean="0">
                  <a:solidFill>
                    <a:srgbClr val="000000"/>
                  </a:solidFill>
                  <a:latin typeface="Times New Roman" pitchFamily="65" charset="-122"/>
                  <a:ea typeface="宋体" pitchFamily="65" charset="-122"/>
                </a:rPr>
                <a:t>“施特劳斯家族内战”。我们且不论其作品有多少,成就有多高,单这份对艺术的痴迷,对音乐</a:t>
              </a:r>
              <a:r>
                <a:rPr dirty="0"/>
                <a:t/>
              </a:r>
              <a:br>
                <a:rPr dirty="0"/>
              </a:br>
              <a:r>
                <a:rPr lang="zh-CN" altLang="en-US" sz="1502" kern="0" dirty="0" smtClean="0">
                  <a:solidFill>
                    <a:srgbClr val="000000"/>
                  </a:solidFill>
                  <a:latin typeface="Times New Roman" pitchFamily="65" charset="-122"/>
                  <a:ea typeface="宋体" pitchFamily="65" charset="-122"/>
                </a:rPr>
                <a:t>魅力的忘我探索,就能让多少借音乐之名、艺术之誉抬高自己,粉饰空虚内心的狂妄之辈无地自</a:t>
              </a:r>
              <a:r>
                <a:rPr dirty="0"/>
                <a:t/>
              </a:r>
              <a:br>
                <a:rPr dirty="0"/>
              </a:br>
              <a:r>
                <a:rPr lang="zh-CN" altLang="en-US" sz="1502" kern="0" dirty="0" smtClean="0">
                  <a:solidFill>
                    <a:srgbClr val="000000"/>
                  </a:solidFill>
                  <a:latin typeface="Times New Roman" pitchFamily="65" charset="-122"/>
                  <a:ea typeface="宋体" pitchFamily="65" charset="-122"/>
                </a:rPr>
                <a:t>容呢?</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郑板桥曾写下“难得糊涂”四字。朱铁志认为郑板桥“是个极为清醒的人。唯其清醒、正派、刚直不阿,面对谗言无能为力时,才会有‘难得糊涂’的感叹”。所谓“难得糊涂”,乃激愤之语。他虽然没有像陶渊明一样归隐田园,但不论是出世还是入世,他的内心,却是一样的安宁。</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我曾经在天山之上的赛里木湖驻足停留,湖水的清澈澄净给我留下了深刻的印象。清清湖水,悠</a:t>
              </a:r>
              <a:r>
                <a:rPr dirty="0"/>
                <a:t/>
              </a:r>
              <a:br>
                <a:rPr dirty="0"/>
              </a:br>
              <a:r>
                <a:rPr lang="zh-CN" altLang="en-US" sz="1502" kern="0" dirty="0" smtClean="0">
                  <a:solidFill>
                    <a:srgbClr val="000000"/>
                  </a:solidFill>
                  <a:latin typeface="Times New Roman" pitchFamily="65" charset="-122"/>
                  <a:ea typeface="宋体" pitchFamily="65" charset="-122"/>
                </a:rPr>
                <a:t>悠我心,如果我们的内心,能像赛里木湖的湖水一样清静,那该多好啊!</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(1)题目诗意,观点鲜明。“清清湖水”极易让人想到一片平静清澈的水之胜景;“悠悠</a:t>
              </a:r>
              <a:r>
                <a:rPr dirty="0"/>
                <a:t/>
              </a:r>
              <a:br>
                <a:rPr dirty="0"/>
              </a:br>
              <a:r>
                <a:rPr lang="zh-CN" altLang="en-US" sz="1502" kern="0" dirty="0" smtClean="0">
                  <a:solidFill>
                    <a:srgbClr val="000000"/>
                  </a:solidFill>
                  <a:latin typeface="Times New Roman" pitchFamily="65" charset="-122"/>
                  <a:ea typeface="宋体" pitchFamily="65" charset="-122"/>
                </a:rPr>
                <a:t>我心”则透露出作者所要亮明的是一种内心坦然平静、真实安宁的生活态度。</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(2)语言朴实,思路清晰。文章全篇没有多少华丽的词语,但朴实的语言和清晰的思路相得益</a:t>
              </a:r>
              <a:r>
                <a:rPr dirty="0"/>
                <a:t/>
              </a:r>
              <a:br>
                <a:rPr dirty="0"/>
              </a:br>
              <a:r>
                <a:rPr lang="zh-CN" altLang="en-US" sz="1502" kern="0" dirty="0" smtClean="0">
                  <a:solidFill>
                    <a:srgbClr val="000000"/>
                  </a:solidFill>
                  <a:latin typeface="Times New Roman" pitchFamily="65" charset="-122"/>
                  <a:ea typeface="宋体" pitchFamily="65" charset="-122"/>
                </a:rPr>
                <a:t>彰。作者在由材料联想到一些社会现象后,分层阐述了自己的人生态度——坦然平静、潇洒自</a:t>
              </a:r>
              <a:r>
                <a:rPr dirty="0"/>
                <a:t/>
              </a:r>
              <a:br>
                <a:rPr dirty="0"/>
              </a:br>
              <a:r>
                <a:rPr lang="zh-CN" altLang="en-US" sz="1502" kern="0" dirty="0" smtClean="0">
                  <a:solidFill>
                    <a:srgbClr val="000000"/>
                  </a:solidFill>
                  <a:latin typeface="Times New Roman" pitchFamily="65" charset="-122"/>
                  <a:ea typeface="宋体" pitchFamily="65" charset="-122"/>
                </a:rPr>
                <a:t>如、内心安宁。</a:t>
              </a:r>
              <a:endParaRPr lang="zh-CN" altLang="en-US" dirty="0"/>
            </a:p>
          </p:txBody>
        </p:sp>
        <p:sp>
          <p:nvSpPr>
            <p:cNvPr id="3" name="TextBox 2"/>
            <p:cNvSpPr txBox="1"/>
            <p:nvPr/>
          </p:nvSpPr>
          <p:spPr>
            <a:xfrm>
              <a:off x="571472" y="5920599"/>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(3)内容充实,紧贴当下。文章列举了很多事例,给人以充实之感。且第二段所举的例子,正是当</a:t>
              </a:r>
              <a:r>
                <a:rPr dirty="0"/>
                <a:t/>
              </a:r>
              <a:br>
                <a:rPr dirty="0"/>
              </a:br>
              <a:r>
                <a:rPr lang="zh-CN" altLang="en-US" sz="1502" kern="0" dirty="0" smtClean="0">
                  <a:solidFill>
                    <a:srgbClr val="000000"/>
                  </a:solidFill>
                  <a:latin typeface="Times New Roman" pitchFamily="65" charset="-122"/>
                  <a:ea typeface="宋体" pitchFamily="65" charset="-122"/>
                </a:rPr>
                <a:t>下的一些典型的社会现象,极具时代感。</a:t>
              </a:r>
              <a:endParaRPr lang="zh-CN" altLang="en-US" dirty="0"/>
            </a:p>
          </p:txBody>
        </p:sp>
      </p:grpSp>
    </p:spTree>
    <p:custDataLst>
      <p:custData r:id="rId1"/>
    </p:custData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923193"/>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1.</a:t>
            </a:r>
            <a:r>
              <a:rPr lang="zh-CN" altLang="en-US" sz="1502" kern="0" dirty="0" smtClean="0">
                <a:solidFill>
                  <a:srgbClr val="000000"/>
                </a:solidFill>
                <a:latin typeface="Times New Roman" pitchFamily="65" charset="-122"/>
                <a:ea typeface="宋体" pitchFamily="65" charset="-122"/>
              </a:rPr>
              <a:t>(2017四川资阳一诊,22)阅读下面的材料,根据要求写一篇不少于800字的文章。(60分)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中秋节前夕,家住湖北某小区的黄斌老人收到一盒其女儿快递来的月饼。老人诧异之余,当即给</a:t>
            </a:r>
            <a:r>
              <a:rPr dirty="0"/>
              <a:t/>
            </a:r>
            <a:br>
              <a:rPr dirty="0"/>
            </a:br>
            <a:r>
              <a:rPr lang="zh-CN" altLang="en-US" sz="1502" kern="0" dirty="0" smtClean="0">
                <a:solidFill>
                  <a:srgbClr val="000000"/>
                </a:solidFill>
                <a:latin typeface="Times New Roman" pitchFamily="65" charset="-122"/>
                <a:ea typeface="宋体" pitchFamily="65" charset="-122"/>
              </a:rPr>
              <a:t>女儿打了个电话:“不就隔一条江吗,还懒到要别人代劳?中秋节不回来算了,寄什么月饼?我和</a:t>
            </a:r>
            <a:r>
              <a:rPr dirty="0"/>
              <a:t/>
            </a:r>
            <a:br>
              <a:rPr dirty="0"/>
            </a:br>
            <a:r>
              <a:rPr lang="zh-CN" altLang="en-US" sz="1502" kern="0" dirty="0" smtClean="0">
                <a:solidFill>
                  <a:srgbClr val="000000"/>
                </a:solidFill>
                <a:latin typeface="Times New Roman" pitchFamily="65" charset="-122"/>
                <a:ea typeface="宋体" pitchFamily="65" charset="-122"/>
              </a:rPr>
              <a:t>你妈又不缺这一盒月饼。”没等女儿解释,老人就挂断了电话。</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对于老人和女儿的行为,你怎么看?要求:综合材料内容及含意,选好角度,确定立意,明确文体,自</a:t>
            </a:r>
            <a:r>
              <a:rPr dirty="0"/>
              <a:t/>
            </a:r>
            <a:br>
              <a:rPr dirty="0"/>
            </a:br>
            <a:r>
              <a:rPr lang="zh-CN" altLang="en-US" sz="1502" kern="0" dirty="0" smtClean="0">
                <a:solidFill>
                  <a:srgbClr val="000000"/>
                </a:solidFill>
                <a:latin typeface="Times New Roman" pitchFamily="65" charset="-122"/>
                <a:ea typeface="宋体" pitchFamily="65" charset="-122"/>
              </a:rPr>
              <a:t>拟标题;不要套作,不得抄袭。</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材料先设置了一个情景——中秋节。中秋节本是合家团圆的日子,由于各种原因,</a:t>
            </a:r>
            <a:r>
              <a:rPr dirty="0"/>
              <a:t/>
            </a:r>
            <a:br>
              <a:rPr dirty="0"/>
            </a:br>
            <a:r>
              <a:rPr lang="zh-CN" altLang="en-US" sz="1502" kern="0" dirty="0" smtClean="0">
                <a:solidFill>
                  <a:srgbClr val="000000"/>
                </a:solidFill>
                <a:latin typeface="Times New Roman" pitchFamily="65" charset="-122"/>
                <a:ea typeface="宋体" pitchFamily="65" charset="-122"/>
              </a:rPr>
              <a:t>很多家庭无法团聚,可是父母和子女又不能互相理解,这样的情景就发生在我们身边,于是就更</a:t>
            </a:r>
            <a:r>
              <a:rPr dirty="0"/>
              <a:t/>
            </a:r>
            <a:br>
              <a:rPr dirty="0"/>
            </a:br>
            <a:r>
              <a:rPr lang="zh-CN" altLang="en-US" sz="1502" kern="0" dirty="0" smtClean="0">
                <a:solidFill>
                  <a:srgbClr val="000000"/>
                </a:solidFill>
                <a:latin typeface="Times New Roman" pitchFamily="65" charset="-122"/>
                <a:ea typeface="宋体" pitchFamily="65" charset="-122"/>
              </a:rPr>
              <a:t>能引发大家的思考。</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立意角度:</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(1)老人角度:正确看待“快递月饼”。</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(2)女儿角度:孝道不能敷衍、走过场;要常回家看看;孝文化如何继承与弘扬。</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(3)老人和女儿相结合角度:亲情需要沟通。</a:t>
            </a:r>
            <a:endParaRPr lang="zh-CN" altLang="en-US" dirty="0"/>
          </a:p>
        </p:txBody>
      </p:sp>
      <p:grpSp>
        <p:nvGrpSpPr>
          <p:cNvPr id="3" name="组合 7"/>
          <p:cNvGrpSpPr/>
          <p:nvPr/>
        </p:nvGrpSpPr>
        <p:grpSpPr>
          <a:xfrm>
            <a:off x="3315527" y="848501"/>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4"/>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b="1" dirty="0">
                  <a:solidFill>
                    <a:schemeClr val="bg1"/>
                  </a:solidFill>
                  <a:latin typeface="微软雅黑" panose="020B0503020204020204" charset="-122"/>
                  <a:ea typeface="微软雅黑" panose="020B0503020204020204" charset="-122"/>
                </a:rPr>
                <a:t>三年模拟</a:t>
              </a:r>
            </a:p>
          </p:txBody>
        </p:sp>
      </p:grpSp>
      <p:sp>
        <p:nvSpPr>
          <p:cNvPr id="6" name="TextBox 11"/>
          <p:cNvSpPr txBox="1"/>
          <p:nvPr/>
        </p:nvSpPr>
        <p:spPr>
          <a:xfrm>
            <a:off x="2496484" y="1413016"/>
            <a:ext cx="3647152" cy="481863"/>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b="1" dirty="0">
                <a:latin typeface="黑体" panose="02010609060101010101" pitchFamily="49" charset="-122"/>
                <a:ea typeface="黑体" panose="02010609060101010101" pitchFamily="49" charset="-122"/>
                <a:sym typeface="+mn-ea"/>
              </a:rPr>
              <a:t>A组 </a:t>
            </a:r>
            <a:r>
              <a:rPr lang="zh-CN" altLang="en-US" sz="2000" b="1" dirty="0" smtClean="0">
                <a:latin typeface="黑体" panose="02010609060101010101" pitchFamily="49" charset="-122"/>
                <a:ea typeface="黑体" panose="02010609060101010101" pitchFamily="49" charset="-122"/>
                <a:sym typeface="+mn-ea"/>
              </a:rPr>
              <a:t> 2017年模拟探究能力测试</a:t>
            </a:r>
            <a:endParaRPr sz="1400" b="1" dirty="0">
              <a:latin typeface="黑体" panose="02010609060101010101" pitchFamily="49" charset="-122"/>
              <a:ea typeface="黑体" panose="02010609060101010101" pitchFamily="49" charset="-122"/>
            </a:endParaRPr>
          </a:p>
        </p:txBody>
      </p:sp>
    </p:spTree>
    <p:custDataLst>
      <p:custData r:id="rId1"/>
    </p:custData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48186"/>
          </a:xfrm>
          <a:prstGeom prst="rect">
            <a:avLst/>
          </a:prstGeom>
          <a:noFill/>
        </p:spPr>
        <p:txBody>
          <a:bodyPr wrap="square" lIns="0" tIns="0" rIns="0" bIns="0" rtlCol="0">
            <a:spAutoFit/>
          </a:bodyPr>
          <a:lstStyle/>
          <a:p>
            <a:pPr eaLnBrk="0" latinLnBrk="1" hangingPunct="0">
              <a:lnSpc>
                <a:spcPct val="150000"/>
              </a:lnSpc>
            </a:pPr>
            <a:r>
              <a:rPr lang="zh-CN" altLang="en-US" sz="1502" kern="0" dirty="0" smtClean="0">
                <a:solidFill>
                  <a:srgbClr val="000000"/>
                </a:solidFill>
                <a:latin typeface="Times New Roman" pitchFamily="65" charset="-122"/>
                <a:ea typeface="宋体" pitchFamily="65" charset="-122"/>
              </a:rPr>
              <a:t>[例文]</a:t>
            </a:r>
            <a:endParaRPr lang="zh-CN" altLang="en-US" sz="1600" dirty="0" smtClean="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只见“月饼”不见人</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中秋节前夕,湖北某小区的黄斌老人因其女儿快递回一盒月饼而人没回家感到很诧异,打电话给</a:t>
            </a:r>
            <a:r>
              <a:rPr dirty="0"/>
              <a:t/>
            </a:r>
            <a:br>
              <a:rPr dirty="0"/>
            </a:br>
            <a:r>
              <a:rPr lang="zh-CN" altLang="en-US" sz="1502" kern="0" dirty="0" smtClean="0">
                <a:solidFill>
                  <a:srgbClr val="000000"/>
                </a:solidFill>
                <a:latin typeface="Times New Roman" pitchFamily="65" charset="-122"/>
                <a:ea typeface="宋体" pitchFamily="65" charset="-122"/>
              </a:rPr>
              <a:t>女儿,声称不缺这盒月饼,没等女儿解释就挂了电话。女儿寄月饼回家,本是一番孝心,老人为什</a:t>
            </a:r>
            <a:r>
              <a:rPr dirty="0"/>
              <a:t/>
            </a:r>
            <a:br>
              <a:rPr dirty="0"/>
            </a:br>
            <a:r>
              <a:rPr lang="zh-CN" altLang="en-US" sz="1502" kern="0" dirty="0" smtClean="0">
                <a:solidFill>
                  <a:srgbClr val="000000"/>
                </a:solidFill>
                <a:latin typeface="Times New Roman" pitchFamily="65" charset="-122"/>
                <a:ea typeface="宋体" pitchFamily="65" charset="-122"/>
              </a:rPr>
              <a:t>么如此诧异?</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诚然,女儿寄月饼回家也是牵挂父母、孝顺父母的体现;但住得很近的她,拿着月饼回家看看老</a:t>
            </a:r>
            <a:r>
              <a:rPr dirty="0"/>
              <a:t/>
            </a:r>
            <a:br>
              <a:rPr dirty="0"/>
            </a:br>
            <a:r>
              <a:rPr lang="zh-CN" altLang="en-US" sz="1502" kern="0" dirty="0" smtClean="0">
                <a:solidFill>
                  <a:srgbClr val="000000"/>
                </a:solidFill>
                <a:latin typeface="Times New Roman" pitchFamily="65" charset="-122"/>
                <a:ea typeface="宋体" pitchFamily="65" charset="-122"/>
              </a:rPr>
              <a:t>人不也是很方便吗?也有可能女儿很忙,那也没关系,提前给父母打个电话,说明原委,又有哪个父</a:t>
            </a:r>
            <a:r>
              <a:rPr dirty="0"/>
              <a:t/>
            </a:r>
            <a:br>
              <a:rPr dirty="0"/>
            </a:br>
            <a:r>
              <a:rPr lang="zh-CN" altLang="en-US" sz="1502" kern="0" dirty="0" smtClean="0">
                <a:solidFill>
                  <a:srgbClr val="000000"/>
                </a:solidFill>
                <a:latin typeface="Times New Roman" pitchFamily="65" charset="-122"/>
                <a:ea typeface="宋体" pitchFamily="65" charset="-122"/>
              </a:rPr>
              <a:t>母不体谅儿女呢?也有可能是出差在外,看到这盒月饼很不错,就想让父母尝尝。果真如此,这份</a:t>
            </a:r>
            <a:r>
              <a:rPr dirty="0"/>
              <a:t/>
            </a:r>
            <a:br>
              <a:rPr dirty="0"/>
            </a:br>
            <a:r>
              <a:rPr lang="zh-CN" altLang="en-US" sz="1502" kern="0" dirty="0" smtClean="0">
                <a:solidFill>
                  <a:srgbClr val="000000"/>
                </a:solidFill>
                <a:latin typeface="Times New Roman" pitchFamily="65" charset="-122"/>
                <a:ea typeface="宋体" pitchFamily="65" charset="-122"/>
              </a:rPr>
              <a:t>孝心值得点赞;即使如此,也应该提前打电话跟父母说清楚原因。古语有云:父母在,不远游。就</a:t>
            </a:r>
            <a:r>
              <a:rPr dirty="0"/>
              <a:t/>
            </a:r>
            <a:br>
              <a:rPr dirty="0"/>
            </a:br>
            <a:r>
              <a:rPr lang="zh-CN" altLang="en-US" sz="1502" kern="0" dirty="0" smtClean="0">
                <a:solidFill>
                  <a:srgbClr val="000000"/>
                </a:solidFill>
                <a:latin typeface="Times New Roman" pitchFamily="65" charset="-122"/>
                <a:ea typeface="宋体" pitchFamily="65" charset="-122"/>
              </a:rPr>
              <a:t>算迫于工作需要,中秋佳节不能回家看父母,那先打电话总是可以的,免得老人祈盼。</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老人还说,不缺这一盒月饼。在物质生活相对充裕的当下,不缺不足为奇。但问题在于:这是老</a:t>
            </a:r>
            <a:r>
              <a:rPr dirty="0"/>
              <a:t/>
            </a:r>
            <a:br>
              <a:rPr dirty="0"/>
            </a:br>
            <a:r>
              <a:rPr lang="zh-CN" altLang="en-US" sz="1502" kern="0" dirty="0" smtClean="0">
                <a:solidFill>
                  <a:srgbClr val="000000"/>
                </a:solidFill>
                <a:latin typeface="Times New Roman" pitchFamily="65" charset="-122"/>
                <a:ea typeface="宋体" pitchFamily="65" charset="-122"/>
              </a:rPr>
              <a:t>人给女儿打电话时说的,而这盒月饼还是女儿送的,这就意味深长了。如果老人不缺月饼,那缺</a:t>
            </a:r>
            <a:r>
              <a:rPr dirty="0"/>
              <a:t/>
            </a:r>
            <a:br>
              <a:rPr dirty="0"/>
            </a:br>
            <a:r>
              <a:rPr lang="zh-CN" altLang="en-US" sz="1502" kern="0" dirty="0" smtClean="0">
                <a:solidFill>
                  <a:srgbClr val="000000"/>
                </a:solidFill>
                <a:latin typeface="Times New Roman" pitchFamily="65" charset="-122"/>
                <a:ea typeface="宋体" pitchFamily="65" charset="-122"/>
              </a:rPr>
              <a:t>的又是什么呢?我们不妨从老人的话语中寻找端倪。</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先看看“不就隔一条江吗,还懒到要别人代劳?”这句话,一个“懒”字值得玩味。“懒”字意</a:t>
            </a:r>
            <a:r>
              <a:rPr dirty="0"/>
              <a:t/>
            </a:r>
            <a:br>
              <a:rPr dirty="0"/>
            </a:br>
            <a:r>
              <a:rPr lang="zh-CN" altLang="en-US" sz="1502" kern="0" dirty="0" smtClean="0">
                <a:solidFill>
                  <a:srgbClr val="000000"/>
                </a:solidFill>
                <a:latin typeface="Times New Roman" pitchFamily="65" charset="-122"/>
                <a:ea typeface="宋体" pitchFamily="65" charset="-122"/>
              </a:rPr>
              <a:t>味着老人对这种行为的不认可,“懒”字意味着老人先入为主判断女儿是在家里“懒”得出</a:t>
            </a:r>
            <a:r>
              <a:rPr dirty="0"/>
              <a:t/>
            </a:r>
            <a:br>
              <a:rPr dirty="0"/>
            </a:br>
            <a:r>
              <a:rPr lang="zh-CN" altLang="en-US" sz="1502" kern="0" dirty="0" smtClean="0">
                <a:solidFill>
                  <a:srgbClr val="000000"/>
                </a:solidFill>
                <a:latin typeface="Times New Roman" pitchFamily="65" charset="-122"/>
                <a:ea typeface="宋体" pitchFamily="65" charset="-122"/>
              </a:rPr>
              <a:t>门。倘若老人的判断正确,那就勿怪老人生气了。近在咫尺却让老人产生远在天涯的感觉,老人</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75404" cy="5483541"/>
            <a:chOff x="540000" y="1080000"/>
            <a:chExt cx="8175404" cy="5483541"/>
          </a:xfrm>
        </p:grpSpPr>
        <p:sp>
          <p:nvSpPr>
            <p:cNvPr id="2" name="TextBox 2"/>
            <p:cNvSpPr txBox="1"/>
            <p:nvPr/>
          </p:nvSpPr>
          <p:spPr>
            <a:xfrm>
              <a:off x="540000" y="1080000"/>
              <a:ext cx="8127000" cy="481074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能不生气吗?退一步来讲,就算老人判断不正确,你确实有事脱不开身,难道就不能先说明吗?</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老人认为女儿“懒”后,又说了“我和你妈又不缺这一盒月饼”这句话,就更值得深思了。如果</a:t>
              </a:r>
              <a:r>
                <a:rPr dirty="0"/>
                <a:t/>
              </a:r>
              <a:br>
                <a:rPr dirty="0"/>
              </a:br>
              <a:r>
                <a:rPr lang="zh-CN" altLang="en-US" sz="1502" kern="0" dirty="0" smtClean="0">
                  <a:solidFill>
                    <a:srgbClr val="000000"/>
                  </a:solidFill>
                  <a:latin typeface="Times New Roman" pitchFamily="65" charset="-122"/>
                  <a:ea typeface="宋体" pitchFamily="65" charset="-122"/>
                </a:rPr>
                <a:t>老人不希望子女给自己的只是诸如月饼之类物质,认为不缺这些物质时,那缺的是什么?毫无疑</a:t>
              </a:r>
              <a:r>
                <a:rPr dirty="0"/>
                <a:t/>
              </a:r>
              <a:br>
                <a:rPr dirty="0"/>
              </a:br>
              <a:r>
                <a:rPr lang="zh-CN" altLang="en-US" sz="1502" kern="0" dirty="0" smtClean="0">
                  <a:solidFill>
                    <a:srgbClr val="000000"/>
                  </a:solidFill>
                  <a:latin typeface="Times New Roman" pitchFamily="65" charset="-122"/>
                  <a:ea typeface="宋体" pitchFamily="65" charset="-122"/>
                </a:rPr>
                <a:t>问,是精神抚慰。对于老人而言,在中秋佳节最祈盼的是什么?是与子女团聚。团聚情结是流淌</a:t>
              </a:r>
              <a:r>
                <a:rPr dirty="0"/>
                <a:t/>
              </a:r>
              <a:br>
                <a:rPr dirty="0"/>
              </a:br>
              <a:r>
                <a:rPr lang="zh-CN" altLang="en-US" sz="1502" kern="0" dirty="0" smtClean="0">
                  <a:solidFill>
                    <a:srgbClr val="000000"/>
                  </a:solidFill>
                  <a:latin typeface="Times New Roman" pitchFamily="65" charset="-122"/>
                  <a:ea typeface="宋体" pitchFamily="65" charset="-122"/>
                </a:rPr>
                <a:t>在国人血液里的文化基因,这里面蕴含着对团团圆圆的渴望。在黄斌老人看来,近在咫尺的女儿</a:t>
              </a:r>
              <a:r>
                <a:rPr dirty="0"/>
                <a:t/>
              </a:r>
              <a:br>
                <a:rPr dirty="0"/>
              </a:br>
              <a:r>
                <a:rPr lang="zh-CN" altLang="en-US" sz="1502" kern="0" dirty="0" smtClean="0">
                  <a:solidFill>
                    <a:srgbClr val="000000"/>
                  </a:solidFill>
                  <a:latin typeface="Times New Roman" pitchFamily="65" charset="-122"/>
                  <a:ea typeface="宋体" pitchFamily="65" charset="-122"/>
                </a:rPr>
                <a:t>“懒”得回家,只象征性地寄一盒月饼表示孝心,是女儿在敷衍自己,这份孝心自然就成了窝心。</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然而,让人揪心的是,类似于老人女儿的做法并非个例,而是一种相对普遍的现象。儿女们可能</a:t>
              </a:r>
              <a:r>
                <a:rPr dirty="0"/>
                <a:t/>
              </a:r>
              <a:br>
                <a:rPr dirty="0"/>
              </a:br>
              <a:r>
                <a:rPr lang="zh-CN" altLang="en-US" sz="1502" kern="0" dirty="0" smtClean="0">
                  <a:solidFill>
                    <a:srgbClr val="000000"/>
                  </a:solidFill>
                  <a:latin typeface="Times New Roman" pitchFamily="65" charset="-122"/>
                  <a:ea typeface="宋体" pitchFamily="65" charset="-122"/>
                </a:rPr>
                <a:t>有各种原因不能陪老人过节,但一定要记得“常回家看看”。这不仅仅是义务,也是责任。希望</a:t>
              </a:r>
              <a:r>
                <a:rPr dirty="0"/>
                <a:t/>
              </a:r>
              <a:br>
                <a:rPr dirty="0"/>
              </a:br>
              <a:r>
                <a:rPr lang="zh-CN" altLang="en-US" sz="1502" kern="0" dirty="0" smtClean="0">
                  <a:solidFill>
                    <a:srgbClr val="000000"/>
                  </a:solidFill>
                  <a:latin typeface="Times New Roman" pitchFamily="65" charset="-122"/>
                  <a:ea typeface="宋体" pitchFamily="65" charset="-122"/>
                </a:rPr>
                <a:t>天下的儿女,能理解父母的心情,常回家看看,尤其是在应该团聚的节日;千万不要让“只见‘月</a:t>
              </a:r>
              <a:r>
                <a:rPr dirty="0"/>
                <a:t/>
              </a:r>
              <a:br>
                <a:rPr dirty="0"/>
              </a:br>
              <a:r>
                <a:rPr lang="zh-CN" altLang="en-US" sz="1502" kern="0" dirty="0" smtClean="0">
                  <a:solidFill>
                    <a:srgbClr val="000000"/>
                  </a:solidFill>
                  <a:latin typeface="Times New Roman" pitchFamily="65" charset="-122"/>
                  <a:ea typeface="宋体" pitchFamily="65" charset="-122"/>
                </a:rPr>
                <a:t>饼’不见人”的现象成为常态,而寒了父母的心!</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文章开篇简要概括材料,提出一个问题:老人为什么如此诧异?接着肯定女儿寄月饼回</a:t>
              </a:r>
              <a:r>
                <a:rPr dirty="0"/>
                <a:t/>
              </a:r>
              <a:br>
                <a:rPr dirty="0"/>
              </a:br>
              <a:r>
                <a:rPr lang="zh-CN" altLang="en-US" sz="1502" kern="0" dirty="0" smtClean="0">
                  <a:solidFill>
                    <a:srgbClr val="000000"/>
                  </a:solidFill>
                  <a:latin typeface="Times New Roman" pitchFamily="65" charset="-122"/>
                  <a:ea typeface="宋体" pitchFamily="65" charset="-122"/>
                </a:rPr>
                <a:t>家是牵挂父母、孝顺父母的体现。然后试着从多角度分析女儿没回家的原因,阐释了无论什么</a:t>
              </a:r>
              <a:r>
                <a:rPr dirty="0"/>
                <a:t/>
              </a:r>
              <a:br>
                <a:rPr dirty="0"/>
              </a:br>
              <a:r>
                <a:rPr lang="zh-CN" altLang="en-US" sz="1502" kern="0" dirty="0" smtClean="0">
                  <a:solidFill>
                    <a:srgbClr val="000000"/>
                  </a:solidFill>
                  <a:latin typeface="Times New Roman" pitchFamily="65" charset="-122"/>
                  <a:ea typeface="宋体" pitchFamily="65" charset="-122"/>
                </a:rPr>
                <a:t>情况也该先告知父母,免得父母祈盼。再接着从老人的话语来分析老人的心理,又归到“团聚”</a:t>
              </a:r>
              <a:r>
                <a:rPr dirty="0"/>
                <a:t/>
              </a:r>
              <a:br>
                <a:rPr dirty="0"/>
              </a:br>
              <a:r>
                <a:rPr lang="zh-CN" altLang="en-US" sz="1502" kern="0" dirty="0" smtClean="0">
                  <a:solidFill>
                    <a:srgbClr val="000000"/>
                  </a:solidFill>
                  <a:latin typeface="Times New Roman" pitchFamily="65" charset="-122"/>
                  <a:ea typeface="宋体" pitchFamily="65" charset="-122"/>
                </a:rPr>
                <a:t>“孝心”“精神家园”“文化基因”等层面,进一步说明老人诧异并直接挂电话不给女儿解释</a:t>
              </a:r>
              <a:endParaRPr lang="zh-CN" altLang="en-US" dirty="0"/>
            </a:p>
          </p:txBody>
        </p:sp>
        <p:sp>
          <p:nvSpPr>
            <p:cNvPr id="3" name="TextBox 2"/>
            <p:cNvSpPr txBox="1"/>
            <p:nvPr/>
          </p:nvSpPr>
          <p:spPr>
            <a:xfrm>
              <a:off x="588404" y="5870018"/>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的原因。文章结尾指出“类似于老人女儿的做法”的相对普遍性,体现作者对这种现象的忧虑,</a:t>
              </a:r>
              <a:r>
                <a:rPr dirty="0"/>
                <a:t/>
              </a:r>
              <a:br>
                <a:rPr dirty="0"/>
              </a:br>
              <a:r>
                <a:rPr lang="zh-CN" altLang="en-US" sz="1502" kern="0" dirty="0" smtClean="0">
                  <a:solidFill>
                    <a:srgbClr val="000000"/>
                  </a:solidFill>
                  <a:latin typeface="Times New Roman" pitchFamily="65" charset="-122"/>
                  <a:ea typeface="宋体" pitchFamily="65" charset="-122"/>
                </a:rPr>
                <a:t>并希望天下的儿女,能理解父母的心情,常回家看看,升华主题。</a:t>
              </a:r>
              <a:endParaRPr lang="zh-CN" altLang="en-US" dirty="0"/>
            </a:p>
          </p:txBody>
        </p:sp>
      </p:grpSp>
    </p:spTree>
    <p:custDataLst>
      <p:custData r:id="rId1"/>
    </p:custData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2.</a:t>
            </a:r>
            <a:r>
              <a:rPr lang="zh-CN" altLang="en-US" sz="1502" kern="0" dirty="0" smtClean="0">
                <a:solidFill>
                  <a:srgbClr val="000000"/>
                </a:solidFill>
                <a:latin typeface="Times New Roman" pitchFamily="65" charset="-122"/>
                <a:ea typeface="宋体" pitchFamily="65" charset="-122"/>
              </a:rPr>
              <a:t>(2017广东广州一模,22)阅读下面的材料,根据要求写一篇不少于800字的文章。(60分)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目前,智能手机行业竞争日趋激烈,国内手机企业纷纷创新以求突破。甲企业致力于硬件的研</a:t>
            </a:r>
            <a:r>
              <a:rPr dirty="0"/>
              <a:t/>
            </a:r>
            <a:br>
              <a:rPr dirty="0"/>
            </a:br>
            <a:r>
              <a:rPr lang="zh-CN" altLang="en-US" sz="1502" kern="0" dirty="0" smtClean="0">
                <a:solidFill>
                  <a:srgbClr val="000000"/>
                </a:solidFill>
                <a:latin typeface="Times New Roman" pitchFamily="65" charset="-122"/>
                <a:ea typeface="宋体" pitchFamily="65" charset="-122"/>
              </a:rPr>
              <a:t>发,制造性能更好的芯片、更薄的机身、更高像素的摄影头;乙企业着眼于软件的开发,设计更</a:t>
            </a:r>
            <a:r>
              <a:rPr dirty="0"/>
              <a:t/>
            </a:r>
            <a:br>
              <a:rPr dirty="0"/>
            </a:br>
            <a:r>
              <a:rPr lang="zh-CN" altLang="en-US" sz="1502" kern="0" dirty="0" smtClean="0">
                <a:solidFill>
                  <a:srgbClr val="000000"/>
                </a:solidFill>
                <a:latin typeface="Times New Roman" pitchFamily="65" charset="-122"/>
                <a:ea typeface="宋体" pitchFamily="65" charset="-122"/>
              </a:rPr>
              <a:t>便捷的界面、更人性化的系统;丙企业专注于商业模式的更新,策划更新颖的营销方式、更有效</a:t>
            </a:r>
            <a:r>
              <a:rPr dirty="0"/>
              <a:t/>
            </a:r>
            <a:br>
              <a:rPr dirty="0"/>
            </a:br>
            <a:r>
              <a:rPr lang="zh-CN" altLang="en-US" sz="1502" kern="0" dirty="0" smtClean="0">
                <a:solidFill>
                  <a:srgbClr val="000000"/>
                </a:solidFill>
                <a:latin typeface="Times New Roman" pitchFamily="65" charset="-122"/>
                <a:ea typeface="宋体" pitchFamily="65" charset="-122"/>
              </a:rPr>
              <a:t>的竞争策略。企业为求发展而积极创新的这些做法,引起了人们更深入的讨论和思考。</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要求:结合材料内容及含意,选好角度,确定立意,明确文体,自拟标题;不要套作,不得抄袭。</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以上材料并没有说明三个企业依靠这些手段取得了巨大的成功,但是,材料的倾向</a:t>
            </a:r>
            <a:r>
              <a:rPr dirty="0"/>
              <a:t/>
            </a:r>
            <a:br>
              <a:rPr dirty="0"/>
            </a:br>
            <a:r>
              <a:rPr lang="zh-CN" altLang="en-US" sz="1502" kern="0" dirty="0" smtClean="0">
                <a:solidFill>
                  <a:srgbClr val="000000"/>
                </a:solidFill>
                <a:latin typeface="Times New Roman" pitchFamily="65" charset="-122"/>
                <a:ea typeface="宋体" pitchFamily="65" charset="-122"/>
              </a:rPr>
              <a:t>性已经告诉我们,这些企业会发展得越来越好。</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根据三个企业的做法,首先提炼关键词:竞争、创新、质量、客户、营销。再根据现代流行的思</a:t>
            </a:r>
            <a:r>
              <a:rPr dirty="0"/>
              <a:t/>
            </a:r>
            <a:br>
              <a:rPr dirty="0"/>
            </a:br>
            <a:r>
              <a:rPr lang="zh-CN" altLang="en-US" sz="1502" kern="0" dirty="0" smtClean="0">
                <a:solidFill>
                  <a:srgbClr val="000000"/>
                </a:solidFill>
                <a:latin typeface="Times New Roman" pitchFamily="65" charset="-122"/>
                <a:ea typeface="宋体" pitchFamily="65" charset="-122"/>
              </a:rPr>
              <a:t>维:竞争是残酷的现实;创新是企业发展的灵魂;质量是企业立足的生命;客户是上帝,为客户着想</a:t>
            </a:r>
            <a:r>
              <a:rPr dirty="0"/>
              <a:t/>
            </a:r>
            <a:br>
              <a:rPr dirty="0"/>
            </a:br>
            <a:r>
              <a:rPr lang="zh-CN" altLang="en-US" sz="1502" kern="0" dirty="0" smtClean="0">
                <a:solidFill>
                  <a:srgbClr val="000000"/>
                </a:solidFill>
                <a:latin typeface="Times New Roman" pitchFamily="65" charset="-122"/>
                <a:ea typeface="宋体" pitchFamily="65" charset="-122"/>
              </a:rPr>
              <a:t>是产品服务上帝的根本;营销手段是产品宣传的策略。</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由此看来,这则材料的倾向性就更明显了:考生应赞同这三个企业的做法。</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要做好企业,竞争、创新、质量、客户、营销,缺一不可。写作时,可着重写一个方面,也可以综</a:t>
            </a:r>
            <a:r>
              <a:rPr dirty="0"/>
              <a:t/>
            </a:r>
            <a:br>
              <a:rPr dirty="0"/>
            </a:br>
            <a:r>
              <a:rPr lang="zh-CN" altLang="en-US" sz="1502" kern="0" dirty="0" smtClean="0">
                <a:solidFill>
                  <a:srgbClr val="000000"/>
                </a:solidFill>
                <a:latin typeface="Times New Roman" pitchFamily="65" charset="-122"/>
                <a:ea typeface="宋体" pitchFamily="65" charset="-122"/>
              </a:rPr>
              <a:t>合起来写。</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思维延伸:三个企业的做法,是写作基点,由此可以类比延伸到所有的企业,甚至是所有的管理机</a:t>
            </a:r>
            <a:endParaRPr lang="zh-CN" altLang="en-US" dirty="0"/>
          </a:p>
        </p:txBody>
      </p:sp>
    </p:spTree>
    <p:custDataLst>
      <p:custData r:id="rId1"/>
    </p:custData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构。</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本题可有如下立意:</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(1)综合立意:利剑合璧,方能突围而出。</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(2)质量:创新需要“硬”功夫;硬件才是硬道理。</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(3)客户:要颜值,更要品质。</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(4)营销:软硬兼施,产销并行。</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创新之道在于“合”</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在这个大众创业、万众创新的时代,人们如曾经的“淘金者”蜂拥来到这个充满机遇与变数之</a:t>
            </a:r>
            <a:r>
              <a:t/>
            </a:r>
            <a:br/>
            <a:r>
              <a:rPr lang="zh-CN" altLang="en-US" sz="1502" kern="0" dirty="0" smtClean="0">
                <a:solidFill>
                  <a:srgbClr val="000000"/>
                </a:solidFill>
                <a:latin typeface="Times New Roman" pitchFamily="65" charset="-122"/>
                <a:ea typeface="宋体" pitchFamily="65" charset="-122"/>
              </a:rPr>
              <a:t>地——创新之地。但成功者实少而失败者诚多。何也?究其原因,创新不是光有“撸起袖子加</a:t>
            </a:r>
            <a:r>
              <a:t/>
            </a:r>
            <a:br/>
            <a:r>
              <a:rPr lang="zh-CN" altLang="en-US" sz="1502" kern="0" dirty="0" smtClean="0">
                <a:solidFill>
                  <a:srgbClr val="000000"/>
                </a:solidFill>
                <a:latin typeface="Times New Roman" pitchFamily="65" charset="-122"/>
                <a:ea typeface="宋体" pitchFamily="65" charset="-122"/>
              </a:rPr>
              <a:t>油干”的冲劲就可以的,更要顺其道。而创新之道便在于“合”。</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所谓“合”,指符合,即合乎市场,合乎人群,合乎时代,合乎潮流。甲企业致力于更轻薄的机身、</a:t>
            </a:r>
            <a:r>
              <a:t/>
            </a:r>
            <a:br/>
            <a:r>
              <a:rPr lang="zh-CN" altLang="en-US" sz="1502" kern="0" dirty="0" smtClean="0">
                <a:solidFill>
                  <a:srgbClr val="000000"/>
                </a:solidFill>
                <a:latin typeface="Times New Roman" pitchFamily="65" charset="-122"/>
                <a:ea typeface="宋体" pitchFamily="65" charset="-122"/>
              </a:rPr>
              <a:t>更卓越的摄像头的研究是合乎现代简约之风的潮流,也是合乎人们生活之需要的。乙企业着眼</a:t>
            </a:r>
            <a:r>
              <a:t/>
            </a:r>
            <a:br/>
            <a:r>
              <a:rPr lang="zh-CN" altLang="en-US" sz="1502" kern="0" dirty="0" smtClean="0">
                <a:solidFill>
                  <a:srgbClr val="000000"/>
                </a:solidFill>
                <a:latin typeface="Times New Roman" pitchFamily="65" charset="-122"/>
                <a:ea typeface="宋体" pitchFamily="65" charset="-122"/>
              </a:rPr>
              <a:t>于软件的开发,是合乎人性之需求,合乎这个追求极致用户体验的时代的。而丙企业从商业模式</a:t>
            </a:r>
            <a:r>
              <a:t/>
            </a:r>
            <a:br/>
            <a:r>
              <a:rPr lang="zh-CN" altLang="en-US" sz="1502" kern="0" dirty="0" smtClean="0">
                <a:solidFill>
                  <a:srgbClr val="000000"/>
                </a:solidFill>
                <a:latin typeface="Times New Roman" pitchFamily="65" charset="-122"/>
                <a:ea typeface="宋体" pitchFamily="65" charset="-122"/>
              </a:rPr>
              <a:t>入手,另辟蹊径,制定更有效的竞争策略则是合乎市场与这个竞争激烈、瞬息万变的高速发展的</a:t>
            </a:r>
            <a:endParaRPr lang="zh-CN" altLang="en-US"/>
          </a:p>
        </p:txBody>
      </p:sp>
    </p:spTree>
    <p:custDataLst>
      <p:custData r:id="rId1"/>
    </p:custData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466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时代的。它们的成功莫不抓住这一核心——“合”,有的放矢,使自己的产品与成果针对性强,</a:t>
            </a:r>
            <a:r>
              <a:rPr dirty="0"/>
              <a:t/>
            </a:r>
            <a:br>
              <a:rPr dirty="0"/>
            </a:br>
            <a:r>
              <a:rPr lang="zh-CN" altLang="en-US" sz="1502" kern="0" dirty="0" smtClean="0">
                <a:solidFill>
                  <a:srgbClr val="000000"/>
                </a:solidFill>
                <a:latin typeface="Times New Roman" pitchFamily="65" charset="-122"/>
                <a:ea typeface="宋体" pitchFamily="65" charset="-122"/>
              </a:rPr>
              <a:t>迎合受众,从而不被时代淘汰,或到头来只是做了一番不被大众认可的努力,“竹篮打水一场空”。</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纵观商场,深谙“合”之道的成功企业家比比皆是。腾讯曾经手握“QQ”这张王牌占尽市场,</a:t>
            </a:r>
            <a:r>
              <a:rPr dirty="0"/>
              <a:t/>
            </a:r>
            <a:br>
              <a:rPr dirty="0"/>
            </a:br>
            <a:r>
              <a:rPr lang="zh-CN" altLang="en-US" sz="1502" kern="0" dirty="0" smtClean="0">
                <a:solidFill>
                  <a:srgbClr val="000000"/>
                </a:solidFill>
                <a:latin typeface="Times New Roman" pitchFamily="65" charset="-122"/>
                <a:ea typeface="宋体" pitchFamily="65" charset="-122"/>
              </a:rPr>
              <a:t>但机敏的领军人物马化腾却在一片赞扬声中发现“QQ”的许多功能与运营模式逐渐与现代人</a:t>
            </a:r>
            <a:r>
              <a:rPr dirty="0"/>
              <a:t/>
            </a:r>
            <a:br>
              <a:rPr dirty="0"/>
            </a:br>
            <a:r>
              <a:rPr lang="zh-CN" altLang="en-US" sz="1502" kern="0" dirty="0" smtClean="0">
                <a:solidFill>
                  <a:srgbClr val="000000"/>
                </a:solidFill>
                <a:latin typeface="Times New Roman" pitchFamily="65" charset="-122"/>
                <a:ea typeface="宋体" pitchFamily="65" charset="-122"/>
              </a:rPr>
              <a:t>的交往方式不合,于是他顶住压力与质疑,创立了微信这一通讯平台,并凭借其人性化的设计,一</a:t>
            </a:r>
            <a:r>
              <a:rPr dirty="0"/>
              <a:t/>
            </a:r>
            <a:br>
              <a:rPr dirty="0"/>
            </a:br>
            <a:r>
              <a:rPr lang="zh-CN" altLang="en-US" sz="1502" kern="0" dirty="0" smtClean="0">
                <a:solidFill>
                  <a:srgbClr val="000000"/>
                </a:solidFill>
                <a:latin typeface="Times New Roman" pitchFamily="65" charset="-122"/>
                <a:ea typeface="宋体" pitchFamily="65" charset="-122"/>
              </a:rPr>
              <a:t>举成为国民的掌中宝。再看打车软件,Uber和“滴滴”,也是合乎人民之所需而“应时而生”,</a:t>
            </a:r>
            <a:r>
              <a:rPr dirty="0"/>
              <a:t/>
            </a:r>
            <a:br>
              <a:rPr dirty="0"/>
            </a:br>
            <a:r>
              <a:rPr lang="zh-CN" altLang="en-US" sz="1502" kern="0" dirty="0" smtClean="0">
                <a:solidFill>
                  <a:srgbClr val="000000"/>
                </a:solidFill>
                <a:latin typeface="Times New Roman" pitchFamily="65" charset="-122"/>
                <a:ea typeface="宋体" pitchFamily="65" charset="-122"/>
              </a:rPr>
              <a:t>从而成为大家手机里的必备。再看中国首富马云及淘宝的成长,也是一段践行“合”字之道的</a:t>
            </a:r>
            <a:r>
              <a:rPr dirty="0"/>
              <a:t/>
            </a:r>
            <a:br>
              <a:rPr dirty="0"/>
            </a:br>
            <a:r>
              <a:rPr lang="zh-CN" altLang="en-US" sz="1502" kern="0" dirty="0" smtClean="0">
                <a:solidFill>
                  <a:srgbClr val="000000"/>
                </a:solidFill>
                <a:latin typeface="Times New Roman" pitchFamily="65" charset="-122"/>
                <a:ea typeface="宋体" pitchFamily="65" charset="-122"/>
              </a:rPr>
              <a:t>史诗:合乎网络发展的潮流,合乎人们对便捷生活的渴望。可见“合”字是一把利剑,看似充满</a:t>
            </a:r>
            <a:r>
              <a:rPr dirty="0"/>
              <a:t/>
            </a:r>
            <a:br>
              <a:rPr dirty="0"/>
            </a:br>
            <a:r>
              <a:rPr lang="zh-CN" altLang="en-US" sz="1502" kern="0" dirty="0" smtClean="0">
                <a:solidFill>
                  <a:srgbClr val="000000"/>
                </a:solidFill>
                <a:latin typeface="Times New Roman" pitchFamily="65" charset="-122"/>
                <a:ea typeface="宋体" pitchFamily="65" charset="-122"/>
              </a:rPr>
              <a:t>了妥协与让步,但却包含了化被动为主动、积极适应的大智慧。而在这个“物竞天择,适者生</a:t>
            </a:r>
            <a:r>
              <a:rPr dirty="0"/>
              <a:t/>
            </a:r>
            <a:br>
              <a:rPr dirty="0"/>
            </a:br>
            <a:r>
              <a:rPr lang="zh-CN" altLang="en-US" sz="1502" kern="0" dirty="0" smtClean="0">
                <a:solidFill>
                  <a:srgbClr val="000000"/>
                </a:solidFill>
                <a:latin typeface="Times New Roman" pitchFamily="65" charset="-122"/>
                <a:ea typeface="宋体" pitchFamily="65" charset="-122"/>
              </a:rPr>
              <a:t>存”的激烈社会中,也只有它能助我们披荆斩棘,赢取创新的成功。</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然而仅仅合乎人群,合乎市场便足够了吗?在这个商业化气味弥漫的时代,我们看到太多的企业</a:t>
            </a:r>
            <a:r>
              <a:rPr dirty="0"/>
              <a:t/>
            </a:r>
            <a:br>
              <a:rPr dirty="0"/>
            </a:br>
            <a:r>
              <a:rPr lang="zh-CN" altLang="en-US" sz="1502" kern="0" dirty="0" smtClean="0">
                <a:solidFill>
                  <a:srgbClr val="000000"/>
                </a:solidFill>
                <a:latin typeface="Times New Roman" pitchFamily="65" charset="-122"/>
                <a:ea typeface="宋体" pitchFamily="65" charset="-122"/>
              </a:rPr>
              <a:t>创新只是合乎“利”,却忽略了一份“合乎国与世界之需求”的担当与责任感。“为天地立心,</a:t>
            </a:r>
            <a:r>
              <a:rPr dirty="0"/>
              <a:t/>
            </a:r>
            <a:br>
              <a:rPr dirty="0"/>
            </a:br>
            <a:r>
              <a:rPr lang="zh-CN" altLang="en-US" sz="1502" kern="0" dirty="0" smtClean="0">
                <a:solidFill>
                  <a:srgbClr val="000000"/>
                </a:solidFill>
                <a:latin typeface="Times New Roman" pitchFamily="65" charset="-122"/>
                <a:ea typeface="宋体" pitchFamily="65" charset="-122"/>
              </a:rPr>
              <a:t>为生民立命”,我们更希望企业创新在“求生存”“求获利”之余,更能“合乎生民与天地、国</a:t>
            </a:r>
            <a:r>
              <a:rPr dirty="0"/>
              <a:t/>
            </a:r>
            <a:br>
              <a:rPr dirty="0"/>
            </a:br>
            <a:r>
              <a:rPr lang="zh-CN" altLang="en-US" sz="1500" kern="0" dirty="0" smtClean="0">
                <a:solidFill>
                  <a:srgbClr val="000000"/>
                </a:solidFill>
                <a:latin typeface="Times New Roman" pitchFamily="65" charset="-122"/>
                <a:ea typeface="宋体" pitchFamily="65" charset="-122"/>
              </a:rPr>
              <a:t>家之需”。且看中国自主创新研究的ATM“中国芯”,运用虹膜人脸识别的机器不仅带来了</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利</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更合乎大国尊严</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反观圆珠笔钢珠这一小小的工艺</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却因利益微小而长期被外垄断</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创新与突</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破的雨露从未光顾。马云在完成财富的积累后</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又继续创新思维</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创立了“蚂蚁金服”</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致力于</a:t>
            </a:r>
            <a:endParaRPr lang="zh-CN" altLang="en-US" sz="1500" dirty="0"/>
          </a:p>
        </p:txBody>
      </p:sp>
    </p:spTree>
    <p:custDataLst>
      <p:custData r:id="rId1"/>
    </p:custData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1111285"/>
            <a:ext cx="8150034" cy="5523694"/>
            <a:chOff x="516966" y="1080000"/>
            <a:chExt cx="8150034" cy="5523694"/>
          </a:xfrm>
        </p:grpSpPr>
        <p:sp>
          <p:nvSpPr>
            <p:cNvPr id="2" name="TextBox 2"/>
            <p:cNvSpPr txBox="1"/>
            <p:nvPr/>
          </p:nvSpPr>
          <p:spPr>
            <a:xfrm>
              <a:off x="540000" y="1080000"/>
              <a:ext cx="8127000" cy="4463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为中小企业和个体户提供普惠金融服务;英国大学的研究生没有着眼于华丽的灯饰改进,而是专</a:t>
              </a:r>
              <a:r>
                <a:rPr dirty="0"/>
                <a:t/>
              </a:r>
              <a:br>
                <a:rPr dirty="0"/>
              </a:br>
              <a:r>
                <a:rPr lang="zh-CN" altLang="en-US" sz="1502" kern="0" dirty="0" smtClean="0">
                  <a:solidFill>
                    <a:srgbClr val="000000"/>
                  </a:solidFill>
                  <a:latin typeface="Times New Roman" pitchFamily="65" charset="-122"/>
                  <a:ea typeface="宋体" pitchFamily="65" charset="-122"/>
                </a:rPr>
                <a:t>注于足球台灯的创新研发,让非洲贫困的孩子在踢球时攒电,为晚上看书提供可能;再看“摩</a:t>
              </a:r>
              <a:r>
                <a:rPr dirty="0"/>
                <a:t/>
              </a:r>
              <a:br>
                <a:rPr dirty="0"/>
              </a:br>
              <a:r>
                <a:rPr lang="zh-CN" altLang="en-US" sz="1502" kern="0" dirty="0" smtClean="0">
                  <a:solidFill>
                    <a:srgbClr val="000000"/>
                  </a:solidFill>
                  <a:latin typeface="Times New Roman" pitchFamily="65" charset="-122"/>
                  <a:ea typeface="宋体" pitchFamily="65" charset="-122"/>
                </a:rPr>
                <a:t>拜”等共享单车,在创新之时方便了万千底层民众,实现了“城市环保出行”的理念</a:t>
              </a:r>
              <a:r>
                <a:rPr lang="zh-CN" altLang="en-US" sz="1502"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合乎人群,合乎市场固然是创新所需,但在当下,我们也不应忘记自己身上那“合乎天合乎地”</a:t>
              </a:r>
              <a:r>
                <a:rPr dirty="0"/>
                <a:t/>
              </a:r>
              <a:br>
                <a:rPr dirty="0"/>
              </a:br>
              <a:r>
                <a:rPr lang="zh-CN" altLang="en-US" sz="1502" kern="0" dirty="0" smtClean="0">
                  <a:solidFill>
                    <a:srgbClr val="000000"/>
                  </a:solidFill>
                  <a:latin typeface="Times New Roman" pitchFamily="65" charset="-122"/>
                  <a:ea typeface="宋体" pitchFamily="65" charset="-122"/>
                </a:rPr>
                <a:t>的责任感与使命感。创新之道在于“合”,背后更是情与理的支撑。愿你我化“合”为剑,在创</a:t>
              </a:r>
              <a:r>
                <a:rPr dirty="0"/>
                <a:t/>
              </a:r>
              <a:br>
                <a:rPr dirty="0"/>
              </a:br>
              <a:r>
                <a:rPr lang="zh-CN" altLang="en-US" sz="1502" kern="0" dirty="0" smtClean="0">
                  <a:solidFill>
                    <a:srgbClr val="000000"/>
                  </a:solidFill>
                  <a:latin typeface="Times New Roman" pitchFamily="65" charset="-122"/>
                  <a:ea typeface="宋体" pitchFamily="65" charset="-122"/>
                </a:rPr>
                <a:t>业之路上披荆斩棘,收获成功,也为后人留下一条便捷幽美的小径。</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本文开篇即先声夺人,从大众创业、万众创新的时代特点引入,提出创新之道在于</a:t>
              </a:r>
              <a:r>
                <a:rPr dirty="0"/>
                <a:t/>
              </a:r>
              <a:br>
                <a:rPr dirty="0"/>
              </a:br>
              <a:r>
                <a:rPr lang="zh-CN" altLang="en-US" sz="1502" kern="0" dirty="0" smtClean="0">
                  <a:solidFill>
                    <a:srgbClr val="000000"/>
                  </a:solidFill>
                  <a:latin typeface="Times New Roman" pitchFamily="65" charset="-122"/>
                  <a:ea typeface="宋体" pitchFamily="65" charset="-122"/>
                </a:rPr>
                <a:t>“合”的观点,体现了良好的思维能力和表达能力。第二段阐释“合”的内涵,并且用甲、乙、</a:t>
              </a:r>
              <a:r>
                <a:rPr dirty="0"/>
                <a:t/>
              </a:r>
              <a:br>
                <a:rPr dirty="0"/>
              </a:br>
              <a:r>
                <a:rPr lang="zh-CN" altLang="en-US" sz="1502" kern="0" dirty="0" smtClean="0">
                  <a:solidFill>
                    <a:srgbClr val="000000"/>
                  </a:solidFill>
                  <a:latin typeface="Times New Roman" pitchFamily="65" charset="-122"/>
                  <a:ea typeface="宋体" pitchFamily="65" charset="-122"/>
                </a:rPr>
                <a:t>丙三个企业采取不同的创新途径达到成功的例子来证明“合”的重要性。第三段用腾讯公</a:t>
              </a:r>
              <a:r>
                <a:rPr dirty="0"/>
                <a:t/>
              </a:r>
              <a:br>
                <a:rPr dirty="0"/>
              </a:br>
              <a:r>
                <a:rPr lang="zh-CN" altLang="en-US" sz="1502" kern="0" dirty="0" smtClean="0">
                  <a:solidFill>
                    <a:srgbClr val="000000"/>
                  </a:solidFill>
                  <a:latin typeface="Times New Roman" pitchFamily="65" charset="-122"/>
                  <a:ea typeface="宋体" pitchFamily="65" charset="-122"/>
                </a:rPr>
                <a:t>司、uber、“滴滴”等成功的典型事例充分证明了成功的创新在于“合”。第四段用“然而</a:t>
              </a:r>
              <a:r>
                <a:rPr dirty="0"/>
                <a:t/>
              </a:r>
              <a:br>
                <a:rPr dirty="0"/>
              </a:br>
              <a:r>
                <a:rPr lang="zh-CN" altLang="en-US" sz="1502" kern="0" dirty="0" smtClean="0">
                  <a:solidFill>
                    <a:srgbClr val="000000"/>
                  </a:solidFill>
                  <a:latin typeface="Times New Roman" pitchFamily="65" charset="-122"/>
                  <a:ea typeface="宋体" pitchFamily="65" charset="-122"/>
                </a:rPr>
                <a:t>仅仅合乎人群,合乎市场便足够了吗”的反问引出了更深一层的论证,即创新还要有合乎国家与</a:t>
              </a:r>
              <a:r>
                <a:rPr dirty="0"/>
                <a:t/>
              </a:r>
              <a:br>
                <a:rPr dirty="0"/>
              </a:br>
              <a:r>
                <a:rPr lang="zh-CN" altLang="en-US" sz="1502" kern="0" dirty="0" smtClean="0">
                  <a:solidFill>
                    <a:srgbClr val="000000"/>
                  </a:solidFill>
                  <a:latin typeface="Times New Roman" pitchFamily="65" charset="-122"/>
                  <a:ea typeface="宋体" pitchFamily="65" charset="-122"/>
                </a:rPr>
                <a:t>世界之需求的担当与责任感。“中国芯”、圆珠笔钢珠、“蚂蚁金服”、足球台灯、“摩</a:t>
              </a:r>
              <a:r>
                <a:rPr dirty="0"/>
                <a:t/>
              </a:r>
              <a:br>
                <a:rPr dirty="0"/>
              </a:br>
              <a:r>
                <a:rPr lang="zh-CN" altLang="en-US" sz="1502" kern="0" dirty="0" smtClean="0">
                  <a:solidFill>
                    <a:srgbClr val="000000"/>
                  </a:solidFill>
                  <a:latin typeface="Times New Roman" pitchFamily="65" charset="-122"/>
                  <a:ea typeface="宋体" pitchFamily="65" charset="-122"/>
                </a:rPr>
                <a:t>拜”共享单车等事例,鲜活而丰富,大大扩展了视野,增强了文章的说服力。结尾继续深化,收束</a:t>
              </a:r>
              <a:endParaRPr lang="zh-CN" altLang="en-US" dirty="0"/>
            </a:p>
          </p:txBody>
        </p:sp>
        <p:sp>
          <p:nvSpPr>
            <p:cNvPr id="3" name="TextBox 2"/>
            <p:cNvSpPr txBox="1"/>
            <p:nvPr/>
          </p:nvSpPr>
          <p:spPr>
            <a:xfrm>
              <a:off x="516966" y="5563409"/>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全文。论证所用的事例充分且新颖,彰显了作者开阔的视野和丰富的见识。同时,作者的语言表</a:t>
              </a:r>
              <a:r>
                <a:rPr dirty="0"/>
                <a:t/>
              </a:r>
              <a:br>
                <a:rPr dirty="0"/>
              </a:br>
              <a:r>
                <a:rPr lang="zh-CN" altLang="en-US" sz="1502" kern="0" dirty="0" smtClean="0">
                  <a:solidFill>
                    <a:srgbClr val="000000"/>
                  </a:solidFill>
                  <a:latin typeface="Times New Roman" pitchFamily="65" charset="-122"/>
                  <a:ea typeface="宋体" pitchFamily="65" charset="-122"/>
                </a:rPr>
                <a:t>达能力很强,句式整散结合,名言警句更是信手拈来。</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全文立意深远大气而有人文情怀,结构首尾圆合,实乃文质兼美之佳作。</a:t>
              </a:r>
              <a:endParaRPr lang="zh-CN" altLang="en-US" dirty="0"/>
            </a:p>
          </p:txBody>
        </p:sp>
      </p:grpSp>
    </p:spTree>
    <p:custDataLst>
      <p:custData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便与卖凉粉的我的奶奶一起推车出了门,自己走上大路,到考场考试。</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爷爷填了考号,把准考证置于桌子左上角后,便专心答题。爷爷考得好,后来几乎一生都会解导</a:t>
            </a:r>
            <a:r>
              <a:t/>
            </a:r>
            <a:br/>
            <a:r>
              <a:rPr lang="zh-CN" altLang="en-US" sz="1502" kern="0" dirty="0" smtClean="0">
                <a:solidFill>
                  <a:srgbClr val="000000"/>
                </a:solidFill>
                <a:latin typeface="Times New Roman" pitchFamily="65" charset="-122"/>
                <a:ea typeface="宋体" pitchFamily="65" charset="-122"/>
              </a:rPr>
              <a:t>数题,老人家活得“欣欣向荣”,宛若一棵笔挺的大树,单是拿起笔来,就有使我敬畏的资本。</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爸爸却不会解导数题,我一说导数,他就会说“倒数”,却连“倒数”也抓瞎,被我逼急了,便说他</a:t>
            </a:r>
            <a:r>
              <a:t/>
            </a:r>
            <a:br/>
            <a:r>
              <a:rPr lang="zh-CN" altLang="en-US" sz="1502" kern="0" dirty="0" smtClean="0">
                <a:solidFill>
                  <a:srgbClr val="000000"/>
                </a:solidFill>
                <a:latin typeface="Times New Roman" pitchFamily="65" charset="-122"/>
                <a:ea typeface="宋体" pitchFamily="65" charset="-122"/>
              </a:rPr>
              <a:t>们生意人,会算数就成,正数就正数,倒什么倒。在他那个年代,念书,兴许不是来钱最快的法子,大</a:t>
            </a:r>
            <a:r>
              <a:t/>
            </a:r>
            <a:br/>
            <a:r>
              <a:rPr lang="zh-CN" altLang="en-US" sz="1502" kern="0" dirty="0" smtClean="0">
                <a:solidFill>
                  <a:srgbClr val="000000"/>
                </a:solidFill>
                <a:latin typeface="Times New Roman" pitchFamily="65" charset="-122"/>
                <a:ea typeface="宋体" pitchFamily="65" charset="-122"/>
              </a:rPr>
              <a:t>姑上幼师,二姑当女工,只余下他,也不肯念书,只成日地野。爷爷工作忙,高考前一晚,带他去看</a:t>
            </a:r>
            <a:r>
              <a:t/>
            </a:r>
            <a:br/>
            <a:r>
              <a:rPr lang="zh-CN" altLang="en-US" sz="1502" kern="0" dirty="0" smtClean="0">
                <a:solidFill>
                  <a:srgbClr val="000000"/>
                </a:solidFill>
                <a:latin typeface="Times New Roman" pitchFamily="65" charset="-122"/>
                <a:ea typeface="宋体" pitchFamily="65" charset="-122"/>
              </a:rPr>
              <a:t>《少林寺》,半晌才问,你明天高考了?他“嗯”了一声,心中只想着那些踢打。</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那一次,爸爸连高考成绩都没去看。</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爸爸的根系终究还是壮大起来了。社会是所大学校,他经过风,历过雨,一次又一次地被吹倒,却</a:t>
            </a:r>
            <a:r>
              <a:t/>
            </a:r>
            <a:br/>
            <a:r>
              <a:rPr lang="zh-CN" altLang="en-US" sz="1502" kern="0" dirty="0" smtClean="0">
                <a:solidFill>
                  <a:srgbClr val="000000"/>
                </a:solidFill>
                <a:latin typeface="Times New Roman" pitchFamily="65" charset="-122"/>
                <a:ea typeface="宋体" pitchFamily="65" charset="-122"/>
              </a:rPr>
              <a:t>一次又一次地站起来。他的枝干,拼尽全力地吸吮每一束阳光、每一滴雨露,终于枝繁叶茂,为</a:t>
            </a:r>
            <a:r>
              <a:t/>
            </a:r>
            <a:br/>
            <a:r>
              <a:rPr lang="zh-CN" altLang="en-US" sz="1502" kern="0" dirty="0" smtClean="0">
                <a:solidFill>
                  <a:srgbClr val="000000"/>
                </a:solidFill>
                <a:latin typeface="Times New Roman" pitchFamily="65" charset="-122"/>
                <a:ea typeface="宋体" pitchFamily="65" charset="-122"/>
              </a:rPr>
              <a:t>我们家提供了一片阴凉。即使他不会做我的作业,在我六年级后,答不出我习题本上的任何一道</a:t>
            </a:r>
            <a:r>
              <a:t/>
            </a:r>
            <a:br/>
            <a:r>
              <a:rPr lang="zh-CN" altLang="en-US" sz="1502" kern="0" dirty="0" smtClean="0">
                <a:solidFill>
                  <a:srgbClr val="000000"/>
                </a:solidFill>
                <a:latin typeface="Times New Roman" pitchFamily="65" charset="-122"/>
                <a:ea typeface="宋体" pitchFamily="65" charset="-122"/>
              </a:rPr>
              <a:t>数学题,我对他仍永远敬畏,不仅由于血缘的关系,更由于他的勤奋、他的踏实。</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4岁时,我拿着爸爸的钱去上学。如今我17岁,与爸爸一般高,却仍拿着他的钱去上学。我渴望做</a:t>
            </a:r>
            <a:r>
              <a:t/>
            </a:r>
            <a:br/>
            <a:r>
              <a:rPr lang="zh-CN" altLang="en-US" sz="1502" kern="0" dirty="0" smtClean="0">
                <a:solidFill>
                  <a:srgbClr val="000000"/>
                </a:solidFill>
                <a:latin typeface="Times New Roman" pitchFamily="65" charset="-122"/>
                <a:ea typeface="宋体" pitchFamily="65" charset="-122"/>
              </a:rPr>
              <a:t>那只满天飞的小鸟,一心向往外面的世界,可当我一次次迈出家门,企图寻找我想要的自由时,却</a:t>
            </a:r>
            <a:r>
              <a:t/>
            </a:r>
            <a:br/>
            <a:r>
              <a:rPr lang="zh-CN" altLang="en-US" sz="1502" kern="0" dirty="0" smtClean="0">
                <a:solidFill>
                  <a:srgbClr val="000000"/>
                </a:solidFill>
                <a:latin typeface="Times New Roman" pitchFamily="65" charset="-122"/>
                <a:ea typeface="宋体" pitchFamily="65" charset="-122"/>
              </a:rPr>
              <a:t>发现我一无所有。</a:t>
            </a:r>
            <a:endParaRPr lang="zh-CN" altLang="en-US"/>
          </a:p>
        </p:txBody>
      </p:sp>
    </p:spTree>
    <p:custDataLst>
      <p:custData r:id="rId1"/>
    </p:custData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3.</a:t>
            </a:r>
            <a:r>
              <a:rPr lang="zh-CN" altLang="en-US" sz="1502" kern="0" dirty="0" smtClean="0">
                <a:solidFill>
                  <a:srgbClr val="000000"/>
                </a:solidFill>
                <a:latin typeface="Times New Roman" pitchFamily="65" charset="-122"/>
                <a:ea typeface="宋体" pitchFamily="65" charset="-122"/>
              </a:rPr>
              <a:t>(2017广东深圳一模,22)阅读下面的材料,根据要求写一篇不少于800字的文章。(60分)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小朱向父母坦陈了自己酝酿很久的一个想法:辞职回家和父母一起养螃蟹。父亲觉得小朱好不</a:t>
            </a:r>
            <a:r>
              <a:rPr dirty="0"/>
              <a:t/>
            </a:r>
            <a:br>
              <a:rPr dirty="0"/>
            </a:br>
            <a:r>
              <a:rPr lang="zh-CN" altLang="en-US" sz="1502" kern="0" dirty="0" smtClean="0">
                <a:solidFill>
                  <a:srgbClr val="000000"/>
                </a:solidFill>
                <a:latin typeface="Times New Roman" pitchFamily="65" charset="-122"/>
                <a:ea typeface="宋体" pitchFamily="65" charset="-122"/>
              </a:rPr>
              <a:t>容易读完大学,当了大公司的网络工程师,待遇又好,工作又体面;如果回家养螃蟹,这些不都白费</a:t>
            </a:r>
            <a:r>
              <a:rPr dirty="0"/>
              <a:t/>
            </a:r>
            <a:br>
              <a:rPr dirty="0"/>
            </a:br>
            <a:r>
              <a:rPr lang="zh-CN" altLang="en-US" sz="1502" kern="0" dirty="0" smtClean="0">
                <a:solidFill>
                  <a:srgbClr val="000000"/>
                </a:solidFill>
                <a:latin typeface="Times New Roman" pitchFamily="65" charset="-122"/>
                <a:ea typeface="宋体" pitchFamily="65" charset="-122"/>
              </a:rPr>
              <a:t>了吗?母亲则建议小朱先跟着他们到蟹塘去体验一下。小朱抓了一天螃蟹,才真正体会到父母</a:t>
            </a:r>
            <a:r>
              <a:rPr dirty="0"/>
              <a:t/>
            </a:r>
            <a:br>
              <a:rPr dirty="0"/>
            </a:br>
            <a:r>
              <a:rPr lang="zh-CN" altLang="en-US" sz="1502" kern="0" dirty="0" smtClean="0">
                <a:solidFill>
                  <a:srgbClr val="000000"/>
                </a:solidFill>
                <a:latin typeface="Times New Roman" pitchFamily="65" charset="-122"/>
                <a:ea typeface="宋体" pitchFamily="65" charset="-122"/>
              </a:rPr>
              <a:t>养蟹的辛苦。不过,他仍然觉得发挥自己的专长,做“电商”卖螃蟹也很有前景;如果成为镇里</a:t>
            </a:r>
            <a:r>
              <a:rPr dirty="0"/>
              <a:t/>
            </a:r>
            <a:br>
              <a:rPr dirty="0"/>
            </a:br>
            <a:r>
              <a:rPr lang="zh-CN" altLang="en-US" sz="1502" kern="0" dirty="0" smtClean="0">
                <a:solidFill>
                  <a:srgbClr val="000000"/>
                </a:solidFill>
                <a:latin typeface="Times New Roman" pitchFamily="65" charset="-122"/>
                <a:ea typeface="宋体" pitchFamily="65" charset="-122"/>
              </a:rPr>
              <a:t>第一个卖螃蟹的大学生,也是挺光彩的。</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要求结合材料内容及含意,选好角度,确定立意;明确文体,自拟标题;不要套作,不得抄袭,不得泄</a:t>
            </a:r>
            <a:r>
              <a:rPr dirty="0"/>
              <a:t/>
            </a:r>
            <a:br>
              <a:rPr dirty="0"/>
            </a:br>
            <a:r>
              <a:rPr lang="zh-CN" altLang="en-US" sz="1502" kern="0" dirty="0" smtClean="0">
                <a:solidFill>
                  <a:srgbClr val="000000"/>
                </a:solidFill>
                <a:latin typeface="Times New Roman" pitchFamily="65" charset="-122"/>
                <a:ea typeface="宋体" pitchFamily="65" charset="-122"/>
              </a:rPr>
              <a:t>露个人信息。</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从材料的整体来看,就是在国家鼓励“大众创业,万众创新”的背景下,我们对大学</a:t>
            </a:r>
            <a:r>
              <a:rPr dirty="0"/>
              <a:t/>
            </a:r>
            <a:br>
              <a:rPr dirty="0"/>
            </a:br>
            <a:r>
              <a:rPr lang="zh-CN" altLang="en-US" sz="1502" kern="0" dirty="0" smtClean="0">
                <a:solidFill>
                  <a:srgbClr val="000000"/>
                </a:solidFill>
                <a:latin typeface="Times New Roman" pitchFamily="65" charset="-122"/>
                <a:ea typeface="宋体" pitchFamily="65" charset="-122"/>
              </a:rPr>
              <a:t>生就业、创业怎么看?小朱不安于现状,想辞职回家创业,认为做“电商”卖螃蟹也很有前景,成</a:t>
            </a:r>
            <a:r>
              <a:rPr dirty="0"/>
              <a:t/>
            </a:r>
            <a:br>
              <a:rPr dirty="0"/>
            </a:br>
            <a:r>
              <a:rPr lang="zh-CN" altLang="en-US" sz="1502" kern="0" dirty="0" smtClean="0">
                <a:solidFill>
                  <a:srgbClr val="000000"/>
                </a:solidFill>
                <a:latin typeface="Times New Roman" pitchFamily="65" charset="-122"/>
                <a:ea typeface="宋体" pitchFamily="65" charset="-122"/>
              </a:rPr>
              <a:t>为镇里第一个卖螃蟹的大学生,也是挺光彩的。小朱的父亲则认为大企业网络工程师待遇好、</a:t>
            </a:r>
            <a:r>
              <a:rPr dirty="0"/>
              <a:t/>
            </a:r>
            <a:br>
              <a:rPr dirty="0"/>
            </a:br>
            <a:r>
              <a:rPr lang="zh-CN" altLang="en-US" sz="1502" kern="0" dirty="0" smtClean="0">
                <a:solidFill>
                  <a:srgbClr val="000000"/>
                </a:solidFill>
                <a:latin typeface="Times New Roman" pitchFamily="65" charset="-122"/>
                <a:ea typeface="宋体" pitchFamily="65" charset="-122"/>
              </a:rPr>
              <a:t>又体面,相反,回家养蟹则既辛苦又不体面。这里就有了就业观、价值观的不同。从父子意见不</a:t>
            </a:r>
            <a:r>
              <a:rPr dirty="0"/>
              <a:t/>
            </a:r>
            <a:br>
              <a:rPr dirty="0"/>
            </a:br>
            <a:r>
              <a:rPr lang="zh-CN" altLang="en-US" sz="1502" kern="0" dirty="0" smtClean="0">
                <a:solidFill>
                  <a:srgbClr val="000000"/>
                </a:solidFill>
                <a:latin typeface="Times New Roman" pitchFamily="65" charset="-122"/>
                <a:ea typeface="宋体" pitchFamily="65" charset="-122"/>
              </a:rPr>
              <a:t>同还衍生出了一个问题,就是读书是为了什么。小朱因为读了书,就想运用学到的东西创造价</a:t>
            </a:r>
            <a:r>
              <a:rPr dirty="0"/>
              <a:t/>
            </a:r>
            <a:br>
              <a:rPr dirty="0"/>
            </a:br>
            <a:r>
              <a:rPr lang="zh-CN" altLang="en-US" sz="1502" kern="0" dirty="0" smtClean="0">
                <a:solidFill>
                  <a:srgbClr val="000000"/>
                </a:solidFill>
                <a:latin typeface="Times New Roman" pitchFamily="65" charset="-122"/>
                <a:ea typeface="宋体" pitchFamily="65" charset="-122"/>
              </a:rPr>
              <a:t>值,于是生出辞职创业的大胆想法;小朱父亲则认为读书就是为了有一个稳定、高薪、体面的工</a:t>
            </a:r>
            <a:r>
              <a:rPr dirty="0"/>
              <a:t/>
            </a:r>
            <a:br>
              <a:rPr dirty="0"/>
            </a:br>
            <a:r>
              <a:rPr lang="zh-CN" altLang="en-US" sz="1502" kern="0" dirty="0" smtClean="0">
                <a:solidFill>
                  <a:srgbClr val="000000"/>
                </a:solidFill>
                <a:latin typeface="Times New Roman" pitchFamily="65" charset="-122"/>
                <a:ea typeface="宋体" pitchFamily="65" charset="-122"/>
              </a:rPr>
              <a:t>作。小朱坦陈辞职的想法、父亲表达不认同的意见、母亲建议小朱到蟹塘体验一下、小朱体</a:t>
            </a:r>
            <a:endParaRPr lang="zh-CN" altLang="en-US" dirty="0"/>
          </a:p>
        </p:txBody>
      </p:sp>
    </p:spTree>
    <p:custDataLst>
      <p:custData r:id="rId1"/>
    </p:custData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验到养蟹的辛苦后仍然觉得做“电商”卖螃蟹有前景,这些让我们看到了亲子之间的坦诚、关</a:t>
            </a:r>
            <a:r>
              <a:t/>
            </a:r>
            <a:br/>
            <a:r>
              <a:rPr lang="zh-CN" altLang="en-US" sz="1502" kern="0" dirty="0" smtClean="0">
                <a:solidFill>
                  <a:srgbClr val="000000"/>
                </a:solidFill>
                <a:latin typeface="Times New Roman" pitchFamily="65" charset="-122"/>
                <a:ea typeface="宋体" pitchFamily="65" charset="-122"/>
              </a:rPr>
              <a:t>爱、尊重与和谐。</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这道作文题的写作要求是“结合材料内容及含意,选好角度,确定立意”,只要是围绕小朱想辞</a:t>
            </a:r>
            <a:r>
              <a:t/>
            </a:r>
            <a:br/>
            <a:r>
              <a:rPr lang="zh-CN" altLang="en-US" sz="1502" kern="0" dirty="0" smtClean="0">
                <a:solidFill>
                  <a:srgbClr val="000000"/>
                </a:solidFill>
                <a:latin typeface="Times New Roman" pitchFamily="65" charset="-122"/>
                <a:ea typeface="宋体" pitchFamily="65" charset="-122"/>
              </a:rPr>
              <a:t>职回家养蟹卖蟹这件事展开来写就行。把材料当成一则新闻读,就可以写成时评;把材料当作一</a:t>
            </a:r>
            <a:r>
              <a:t/>
            </a:r>
            <a:br/>
            <a:r>
              <a:rPr lang="zh-CN" altLang="en-US" sz="1502" kern="0" dirty="0" smtClean="0">
                <a:solidFill>
                  <a:srgbClr val="000000"/>
                </a:solidFill>
                <a:latin typeface="Times New Roman" pitchFamily="65" charset="-122"/>
                <a:ea typeface="宋体" pitchFamily="65" charset="-122"/>
              </a:rPr>
              <a:t>个给我们提供思考的生活情境,就可写成情景评论文;也可以把材料当成一般的叙述类新材料来</a:t>
            </a:r>
            <a:r>
              <a:t/>
            </a:r>
            <a:br/>
            <a:r>
              <a:rPr lang="zh-CN" altLang="en-US" sz="1502" kern="0" dirty="0" smtClean="0">
                <a:solidFill>
                  <a:srgbClr val="000000"/>
                </a:solidFill>
                <a:latin typeface="Times New Roman" pitchFamily="65" charset="-122"/>
                <a:ea typeface="宋体" pitchFamily="65" charset="-122"/>
              </a:rPr>
              <a:t>理解,只要作文是结合材料内容和含意来写的,就是合乎要求的。</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发挥专长,紧跟时代</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小朱放弃体面优质的网络工程师的工作,打算辞职回家做“电商”卖螃蟹。父亲对此表示不理</a:t>
            </a:r>
            <a:r>
              <a:t/>
            </a:r>
            <a:br/>
            <a:r>
              <a:rPr lang="zh-CN" altLang="en-US" sz="1502" kern="0" dirty="0" smtClean="0">
                <a:solidFill>
                  <a:srgbClr val="000000"/>
                </a:solidFill>
                <a:latin typeface="Times New Roman" pitchFamily="65" charset="-122"/>
                <a:ea typeface="宋体" pitchFamily="65" charset="-122"/>
              </a:rPr>
              <a:t>解,而我却支持小朱的大胆想法。</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从现实基础来看,小朱的想法具有可行性。小朱的父母以养殖螃蟹为业,并以此为收入来源供小</a:t>
            </a:r>
            <a:r>
              <a:t/>
            </a:r>
            <a:br/>
            <a:r>
              <a:rPr lang="zh-CN" altLang="en-US" sz="1502" kern="0" dirty="0" smtClean="0">
                <a:solidFill>
                  <a:srgbClr val="000000"/>
                </a:solidFill>
                <a:latin typeface="Times New Roman" pitchFamily="65" charset="-122"/>
                <a:ea typeface="宋体" pitchFamily="65" charset="-122"/>
              </a:rPr>
              <a:t>朱念完了大学。可见,在养殖螃蟹方面,小朱的父母不仅经验丰富,应该还有稳定的销售渠道。</a:t>
            </a:r>
            <a:r>
              <a:t/>
            </a:r>
            <a:br/>
            <a:r>
              <a:rPr lang="zh-CN" altLang="en-US" sz="1502" kern="0" dirty="0" smtClean="0">
                <a:solidFill>
                  <a:srgbClr val="000000"/>
                </a:solidFill>
                <a:latin typeface="Times New Roman" pitchFamily="65" charset="-122"/>
                <a:ea typeface="宋体" pitchFamily="65" charset="-122"/>
              </a:rPr>
              <a:t>若小朱遵从自己的想法,回家养蟹,父母亲已然成为小朱回乡做“电商”卖螃蟹的坚实靠山。小</a:t>
            </a:r>
            <a:r>
              <a:t/>
            </a:r>
            <a:br/>
            <a:r>
              <a:rPr lang="zh-CN" altLang="en-US" sz="1502" kern="0" dirty="0" smtClean="0">
                <a:solidFill>
                  <a:srgbClr val="000000"/>
                </a:solidFill>
                <a:latin typeface="Times New Roman" pitchFamily="65" charset="-122"/>
                <a:ea typeface="宋体" pitchFamily="65" charset="-122"/>
              </a:rPr>
              <a:t>朱如果创业成功,则可以进一步拓宽销售渠道;如果受挫,还有充分的回旋余地。如此一来,小朱</a:t>
            </a:r>
            <a:r>
              <a:t/>
            </a:r>
            <a:br/>
            <a:r>
              <a:rPr lang="zh-CN" altLang="en-US" sz="1502" kern="0" dirty="0" smtClean="0">
                <a:solidFill>
                  <a:srgbClr val="000000"/>
                </a:solidFill>
                <a:latin typeface="Times New Roman" pitchFamily="65" charset="-122"/>
                <a:ea typeface="宋体" pitchFamily="65" charset="-122"/>
              </a:rPr>
              <a:t>的职业选择确实符合现实,相当明智。</a:t>
            </a:r>
            <a:endParaRPr lang="zh-CN" altLang="en-US"/>
          </a:p>
        </p:txBody>
      </p:sp>
    </p:spTree>
    <p:custDataLst>
      <p:custData r:id="rId1"/>
    </p:custData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从发展前景来看,小朱的想法切合时代潮流。在当下,“互联网+”的创新发展热潮激荡澎湃,而</a:t>
            </a:r>
            <a:r>
              <a:t/>
            </a:r>
            <a:br/>
            <a:r>
              <a:rPr lang="zh-CN" altLang="en-US" sz="1502" kern="0" dirty="0" smtClean="0">
                <a:solidFill>
                  <a:srgbClr val="000000"/>
                </a:solidFill>
                <a:latin typeface="Times New Roman" pitchFamily="65" charset="-122"/>
                <a:ea typeface="宋体" pitchFamily="65" charset="-122"/>
              </a:rPr>
              <a:t>党和政府在政策方面也极力推崇创新驱动发展战略。在当前“大众创业,万众创新”的时代背</a:t>
            </a:r>
            <a:r>
              <a:t/>
            </a:r>
            <a:br/>
            <a:r>
              <a:rPr lang="zh-CN" altLang="en-US" sz="1502" kern="0" dirty="0" smtClean="0">
                <a:solidFill>
                  <a:srgbClr val="000000"/>
                </a:solidFill>
                <a:latin typeface="Times New Roman" pitchFamily="65" charset="-122"/>
                <a:ea typeface="宋体" pitchFamily="65" charset="-122"/>
              </a:rPr>
              <a:t>景下,大学生返乡创业还会有相应的财政补贴以及其他一系列的政策扶持。小朱现在是大公司</a:t>
            </a:r>
            <a:r>
              <a:t/>
            </a:r>
            <a:br/>
            <a:r>
              <a:rPr lang="zh-CN" altLang="en-US" sz="1502" kern="0" dirty="0" smtClean="0">
                <a:solidFill>
                  <a:srgbClr val="000000"/>
                </a:solidFill>
                <a:latin typeface="Times New Roman" pitchFamily="65" charset="-122"/>
                <a:ea typeface="宋体" pitchFamily="65" charset="-122"/>
              </a:rPr>
              <a:t>的网络工程师,对电子商务和网络技术的了解应当是清晰甚至深入的。将小朱在网络方面的专</a:t>
            </a:r>
            <a:r>
              <a:t/>
            </a:r>
            <a:br/>
            <a:r>
              <a:rPr lang="zh-CN" altLang="en-US" sz="1502" kern="0" dirty="0" smtClean="0">
                <a:solidFill>
                  <a:srgbClr val="000000"/>
                </a:solidFill>
                <a:latin typeface="Times New Roman" pitchFamily="65" charset="-122"/>
                <a:ea typeface="宋体" pitchFamily="65" charset="-122"/>
              </a:rPr>
              <a:t>长应用于养殖螃蟹中,将传统的养殖业与新兴的电商相结合,小朱的想法无疑是可行的,前景无</a:t>
            </a:r>
            <a:r>
              <a:t/>
            </a:r>
            <a:br/>
            <a:r>
              <a:rPr lang="zh-CN" altLang="en-US" sz="1502" kern="0" dirty="0" smtClean="0">
                <a:solidFill>
                  <a:srgbClr val="000000"/>
                </a:solidFill>
                <a:latin typeface="Times New Roman" pitchFamily="65" charset="-122"/>
                <a:ea typeface="宋体" pitchFamily="65" charset="-122"/>
              </a:rPr>
              <a:t>疑是光明的。</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从带动效应来看,小朱的想法是有价值的。随着大学生回乡创业热潮的出现,我们从中看到这股</a:t>
            </a:r>
            <a:r>
              <a:t/>
            </a:r>
            <a:br/>
            <a:r>
              <a:rPr lang="zh-CN" altLang="en-US" sz="1502" kern="0" dirty="0" smtClean="0">
                <a:solidFill>
                  <a:srgbClr val="000000"/>
                </a:solidFill>
                <a:latin typeface="Times New Roman" pitchFamily="65" charset="-122"/>
                <a:ea typeface="宋体" pitchFamily="65" charset="-122"/>
              </a:rPr>
              <a:t>热潮带来的可喜效应。大学生应用自己学到的管理、科技知识积极创业,并将创业的热情传递</a:t>
            </a:r>
            <a:r>
              <a:t/>
            </a:r>
            <a:br/>
            <a:r>
              <a:rPr lang="zh-CN" altLang="en-US" sz="1502" kern="0" dirty="0" smtClean="0">
                <a:solidFill>
                  <a:srgbClr val="000000"/>
                </a:solidFill>
                <a:latin typeface="Times New Roman" pitchFamily="65" charset="-122"/>
                <a:ea typeface="宋体" pitchFamily="65" charset="-122"/>
              </a:rPr>
              <a:t>给乡民,带动全乡经济发展,从而最大限度地实现人生价值。而小朱的想法若能成真,又何尝不</a:t>
            </a:r>
            <a:r>
              <a:t/>
            </a:r>
            <a:br/>
            <a:r>
              <a:rPr lang="zh-CN" altLang="en-US" sz="1502" kern="0" dirty="0" smtClean="0">
                <a:solidFill>
                  <a:srgbClr val="000000"/>
                </a:solidFill>
                <a:latin typeface="Times New Roman" pitchFamily="65" charset="-122"/>
                <a:ea typeface="宋体" pitchFamily="65" charset="-122"/>
              </a:rPr>
              <a:t>可能带来同样的效果呢?成为乡里第一个卖螃蟹的大学生,小朱认为是一件光彩的事。若能将</a:t>
            </a:r>
            <a:r>
              <a:t/>
            </a:r>
            <a:br/>
            <a:r>
              <a:rPr lang="zh-CN" altLang="en-US" sz="1502" kern="0" dirty="0" smtClean="0">
                <a:solidFill>
                  <a:srgbClr val="000000"/>
                </a:solidFill>
                <a:latin typeface="Times New Roman" pitchFamily="65" charset="-122"/>
                <a:ea typeface="宋体" pitchFamily="65" charset="-122"/>
              </a:rPr>
              <a:t>做“电商”卖螃蟹的想法实践并推广,使乡民们与他一起受益,岂不更加光彩,何乐而不为呢?</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小朱父亲的想法自有其作为父亲的考量,但他却认为养螃蟹不如大公司的网络工程师体面,这就</a:t>
            </a:r>
            <a:r>
              <a:t/>
            </a:r>
            <a:br/>
            <a:r>
              <a:rPr lang="zh-CN" altLang="en-US" sz="1502" kern="0" dirty="0" smtClean="0">
                <a:solidFill>
                  <a:srgbClr val="000000"/>
                </a:solidFill>
                <a:latin typeface="Times New Roman" pitchFamily="65" charset="-122"/>
                <a:ea typeface="宋体" pitchFamily="65" charset="-122"/>
              </a:rPr>
              <a:t>显得目光狭隘了。父亲希望儿子有一份安稳的工作是人之常情,但不该以面子为由对小朱的想</a:t>
            </a:r>
            <a:r>
              <a:t/>
            </a:r>
            <a:br/>
            <a:r>
              <a:rPr lang="zh-CN" altLang="en-US" sz="1502" kern="0" dirty="0" smtClean="0">
                <a:solidFill>
                  <a:srgbClr val="000000"/>
                </a:solidFill>
                <a:latin typeface="Times New Roman" pitchFamily="65" charset="-122"/>
                <a:ea typeface="宋体" pitchFamily="65" charset="-122"/>
              </a:rPr>
              <a:t>法表示反对,且他担心的“大学白费”是错的。依小朱的想法,大学里对电脑知识的学习恰恰是</a:t>
            </a:r>
            <a:r>
              <a:t/>
            </a:r>
            <a:br/>
            <a:r>
              <a:rPr lang="zh-CN" altLang="en-US" sz="1502" kern="0" dirty="0" smtClean="0">
                <a:solidFill>
                  <a:srgbClr val="000000"/>
                </a:solidFill>
                <a:latin typeface="Times New Roman" pitchFamily="65" charset="-122"/>
                <a:ea typeface="宋体" pitchFamily="65" charset="-122"/>
              </a:rPr>
              <a:t>将想法变为现实的关键。而母亲的做法则更显智慧。小朱体验实践后并未放弃想法,这不仅体</a:t>
            </a:r>
            <a:endParaRPr lang="zh-CN" altLang="en-US"/>
          </a:p>
        </p:txBody>
      </p:sp>
    </p:spTree>
    <p:custDataLst>
      <p:custData r:id="rId1"/>
    </p:custData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现了他不怕辛劳、勇于实践的执着,更体现了他勇于实现人生价值的择业观。作为父母,应当支</a:t>
            </a:r>
            <a:r>
              <a:t/>
            </a:r>
            <a:br/>
            <a:r>
              <a:rPr lang="zh-CN" altLang="en-US" sz="1502" kern="0" dirty="0" smtClean="0">
                <a:solidFill>
                  <a:srgbClr val="000000"/>
                </a:solidFill>
                <a:latin typeface="Times New Roman" pitchFamily="65" charset="-122"/>
                <a:ea typeface="宋体" pitchFamily="65" charset="-122"/>
              </a:rPr>
              <a:t>持小朱,助他一臂之力。</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小朱回家与父母一同养螃蟹,做“电商”卖螃蟹的想法在各方面都具有优势。这有利于他发挥</a:t>
            </a:r>
            <a:r>
              <a:t/>
            </a:r>
            <a:br/>
            <a:r>
              <a:rPr lang="zh-CN" altLang="en-US" sz="1502" kern="0" dirty="0" smtClean="0">
                <a:solidFill>
                  <a:srgbClr val="000000"/>
                </a:solidFill>
                <a:latin typeface="Times New Roman" pitchFamily="65" charset="-122"/>
                <a:ea typeface="宋体" pitchFamily="65" charset="-122"/>
              </a:rPr>
              <a:t>专长,将所学与实践相结合,走在时代潮流的前列,相信他定能打造出属于自己的一片独特的天</a:t>
            </a:r>
            <a:r>
              <a:t/>
            </a:r>
            <a:br/>
            <a:r>
              <a:rPr lang="zh-CN" altLang="en-US" sz="1502" kern="0" dirty="0" smtClean="0">
                <a:solidFill>
                  <a:srgbClr val="000000"/>
                </a:solidFill>
                <a:latin typeface="Times New Roman" pitchFamily="65" charset="-122"/>
                <a:ea typeface="宋体" pitchFamily="65" charset="-122"/>
              </a:rPr>
              <a:t>地。</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审题正确,思路清晰,分析深入,写出了层次感,这是这篇作文给读者的强烈感受。该文</a:t>
            </a:r>
            <a:r>
              <a:t/>
            </a:r>
            <a:br/>
            <a:r>
              <a:rPr lang="zh-CN" altLang="en-US" sz="1502" kern="0" dirty="0" smtClean="0">
                <a:solidFill>
                  <a:srgbClr val="000000"/>
                </a:solidFill>
                <a:latin typeface="Times New Roman" pitchFamily="65" charset="-122"/>
                <a:ea typeface="宋体" pitchFamily="65" charset="-122"/>
              </a:rPr>
              <a:t>开篇便提出自己的看法,干脆利落,掷地有声。接下来,文章从“现实基础”“发展前景”“带</a:t>
            </a:r>
            <a:r>
              <a:t/>
            </a:r>
            <a:br/>
            <a:r>
              <a:rPr lang="zh-CN" altLang="en-US" sz="1502" kern="0" dirty="0" smtClean="0">
                <a:solidFill>
                  <a:srgbClr val="000000"/>
                </a:solidFill>
                <a:latin typeface="Times New Roman" pitchFamily="65" charset="-122"/>
                <a:ea typeface="宋体" pitchFamily="65" charset="-122"/>
              </a:rPr>
              <a:t>动效应”三个逐层深入的角度分析原因,在分析的过程中,不仅能紧扣材料,还能联系当前的社</a:t>
            </a:r>
            <a:r>
              <a:t/>
            </a:r>
            <a:br/>
            <a:r>
              <a:rPr lang="zh-CN" altLang="en-US" sz="1502" kern="0" dirty="0" smtClean="0">
                <a:solidFill>
                  <a:srgbClr val="000000"/>
                </a:solidFill>
                <a:latin typeface="Times New Roman" pitchFamily="65" charset="-122"/>
                <a:ea typeface="宋体" pitchFamily="65" charset="-122"/>
              </a:rPr>
              <a:t>会现实,显示出作者眼界的高远。接下来作者对材料中“父亲”“母亲”的做法进行分析,点评</a:t>
            </a:r>
            <a:r>
              <a:t/>
            </a:r>
            <a:br/>
            <a:r>
              <a:rPr lang="zh-CN" altLang="en-US" sz="1502" kern="0" dirty="0" smtClean="0">
                <a:solidFill>
                  <a:srgbClr val="000000"/>
                </a:solidFill>
                <a:latin typeface="Times New Roman" pitchFamily="65" charset="-122"/>
                <a:ea typeface="宋体" pitchFamily="65" charset="-122"/>
              </a:rPr>
              <a:t>中肯到位。文章结尾点题并强化观点。</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总而言之,这是一篇值得学习的考场作文。</a:t>
            </a:r>
            <a:endParaRPr lang="zh-CN" altLang="en-US"/>
          </a:p>
        </p:txBody>
      </p:sp>
    </p:spTree>
    <p:custDataLst>
      <p:custData r:id="rId1"/>
    </p:custData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4.</a:t>
            </a:r>
            <a:r>
              <a:rPr lang="zh-CN" altLang="en-US" sz="1502" kern="0" dirty="0" smtClean="0">
                <a:solidFill>
                  <a:srgbClr val="000000"/>
                </a:solidFill>
                <a:latin typeface="Times New Roman" pitchFamily="65" charset="-122"/>
                <a:ea typeface="宋体" pitchFamily="65" charset="-122"/>
              </a:rPr>
              <a:t>(2017四川成都七中二诊,21)阅读下面的材料,根据要求写一篇不少于800字的文章。(60分)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共享单车是指企业在校园、地铁站点、公交站点、居民区、商业区、公共服务区等地提供单</a:t>
            </a:r>
            <a:r>
              <a:rPr dirty="0"/>
              <a:t/>
            </a:r>
            <a:br>
              <a:rPr dirty="0"/>
            </a:br>
            <a:r>
              <a:rPr lang="zh-CN" altLang="en-US" sz="1502" kern="0" dirty="0" smtClean="0">
                <a:solidFill>
                  <a:srgbClr val="000000"/>
                </a:solidFill>
                <a:latin typeface="Times New Roman" pitchFamily="65" charset="-122"/>
                <a:ea typeface="宋体" pitchFamily="65" charset="-122"/>
              </a:rPr>
              <a:t>车共享服务。这是共享经济的一种新形态,而共享经济是一种信用经济。共享单车符合低碳出</a:t>
            </a:r>
            <a:r>
              <a:rPr dirty="0"/>
              <a:t/>
            </a:r>
            <a:br>
              <a:rPr dirty="0"/>
            </a:br>
            <a:r>
              <a:rPr lang="zh-CN" altLang="en-US" sz="1502" kern="0" dirty="0" smtClean="0">
                <a:solidFill>
                  <a:srgbClr val="000000"/>
                </a:solidFill>
                <a:latin typeface="Times New Roman" pitchFamily="65" charset="-122"/>
                <a:ea typeface="宋体" pitchFamily="65" charset="-122"/>
              </a:rPr>
              <a:t>行理念,为解决城市出行的“最后一公里”提供了有力支撑。几个多月前,成都街头开始出现共</a:t>
            </a:r>
            <a:r>
              <a:rPr dirty="0"/>
              <a:t/>
            </a:r>
            <a:br>
              <a:rPr dirty="0"/>
            </a:br>
            <a:r>
              <a:rPr lang="zh-CN" altLang="en-US" sz="1502" kern="0" dirty="0" smtClean="0">
                <a:solidFill>
                  <a:srgbClr val="000000"/>
                </a:solidFill>
                <a:latin typeface="Times New Roman" pitchFamily="65" charset="-122"/>
                <a:ea typeface="宋体" pitchFamily="65" charset="-122"/>
              </a:rPr>
              <a:t>享单车,为市民短距离出行和与公共交通系统接驳提供了方便,但也随之产生一系列问题,比如</a:t>
            </a:r>
            <a:r>
              <a:rPr dirty="0"/>
              <a:t/>
            </a:r>
            <a:br>
              <a:rPr dirty="0"/>
            </a:br>
            <a:r>
              <a:rPr lang="zh-CN" altLang="en-US" sz="1502" kern="0" dirty="0" smtClean="0">
                <a:solidFill>
                  <a:srgbClr val="000000"/>
                </a:solidFill>
                <a:latin typeface="Times New Roman" pitchFamily="65" charset="-122"/>
                <a:ea typeface="宋体" pitchFamily="65" charset="-122"/>
              </a:rPr>
              <a:t>乱停乱放、私自加锁、用户私藏、改装兜售等。特别是近日三圣花乡共享单车被烧事件,引起</a:t>
            </a:r>
            <a:r>
              <a:rPr dirty="0"/>
              <a:t/>
            </a:r>
            <a:br>
              <a:rPr dirty="0"/>
            </a:br>
            <a:r>
              <a:rPr lang="zh-CN" altLang="en-US" sz="1502" kern="0" dirty="0" smtClean="0">
                <a:solidFill>
                  <a:srgbClr val="000000"/>
                </a:solidFill>
                <a:latin typeface="Times New Roman" pitchFamily="65" charset="-122"/>
                <a:ea typeface="宋体" pitchFamily="65" charset="-122"/>
              </a:rPr>
              <a:t>社会的广泛关注。有人据此断言:“凭国人现在的素质,共享单车我们还玩不起。”</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对此,你有什么所思所感?请结合材料内容及含意写一篇文章,要求选好角度,确定立意,明确文</a:t>
            </a:r>
            <a:r>
              <a:rPr dirty="0"/>
              <a:t/>
            </a:r>
            <a:br>
              <a:rPr dirty="0"/>
            </a:br>
            <a:r>
              <a:rPr lang="zh-CN" altLang="en-US" sz="1502" kern="0" dirty="0" smtClean="0">
                <a:solidFill>
                  <a:srgbClr val="000000"/>
                </a:solidFill>
                <a:latin typeface="Times New Roman" pitchFamily="65" charset="-122"/>
                <a:ea typeface="宋体" pitchFamily="65" charset="-122"/>
              </a:rPr>
              <a:t>体,自拟标题,不要套作,不得抄袭。</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本题时代性极强,彰显了作文命制者开阔的视野和敏锐的信息捕捉能力。语文的</a:t>
            </a:r>
            <a:r>
              <a:rPr dirty="0"/>
              <a:t/>
            </a:r>
            <a:br>
              <a:rPr dirty="0"/>
            </a:br>
            <a:r>
              <a:rPr lang="zh-CN" altLang="en-US" sz="1502" kern="0" dirty="0" smtClean="0">
                <a:solidFill>
                  <a:srgbClr val="000000"/>
                </a:solidFill>
                <a:latin typeface="Times New Roman" pitchFamily="65" charset="-122"/>
                <a:ea typeface="宋体" pitchFamily="65" charset="-122"/>
              </a:rPr>
              <a:t>外延跟生活的外延相等,也就是“生活即语文,作文即表达”。高考作文从不回避社会热点,引</a:t>
            </a:r>
            <a:r>
              <a:rPr dirty="0"/>
              <a:t/>
            </a:r>
            <a:br>
              <a:rPr dirty="0"/>
            </a:br>
            <a:r>
              <a:rPr lang="zh-CN" altLang="en-US" sz="1502" kern="0" dirty="0" smtClean="0">
                <a:solidFill>
                  <a:srgbClr val="000000"/>
                </a:solidFill>
                <a:latin typeface="Times New Roman" pitchFamily="65" charset="-122"/>
                <a:ea typeface="宋体" pitchFamily="65" charset="-122"/>
              </a:rPr>
              <a:t>导考生关注社会。文章合为时而著,歌诗合为事而作。考生需关注社会热点,调动思维,联系生</a:t>
            </a:r>
            <a:r>
              <a:rPr dirty="0"/>
              <a:t/>
            </a:r>
            <a:br>
              <a:rPr dirty="0"/>
            </a:br>
            <a:r>
              <a:rPr lang="zh-CN" altLang="en-US" sz="1502" kern="0" dirty="0" smtClean="0">
                <a:solidFill>
                  <a:srgbClr val="000000"/>
                </a:solidFill>
                <a:latin typeface="Times New Roman" pitchFamily="65" charset="-122"/>
                <a:ea typeface="宋体" pitchFamily="65" charset="-122"/>
              </a:rPr>
              <a:t>活实际进行写作。构思时可从以下角度分析:</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(1)是什么</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分析材料可知,共享单车在给人们带来方便的同时,也出现了一系列问题。共享单车作为新生事</a:t>
            </a:r>
            <a:endParaRPr lang="zh-CN" altLang="en-US" dirty="0"/>
          </a:p>
        </p:txBody>
      </p:sp>
    </p:spTree>
    <p:custDataLst>
      <p:custData r:id="rId1"/>
    </p:custData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物,在发展过程中遇到了问题,面对这些问题,人们需要想办法解决,不能简单举起“国民素质低</a:t>
            </a:r>
            <a:r>
              <a:t/>
            </a:r>
            <a:br/>
            <a:r>
              <a:rPr lang="zh-CN" altLang="en-US" sz="1502" kern="0" dirty="0" smtClean="0">
                <a:solidFill>
                  <a:srgbClr val="000000"/>
                </a:solidFill>
                <a:latin typeface="Times New Roman" pitchFamily="65" charset="-122"/>
                <a:ea typeface="宋体" pitchFamily="65" charset="-122"/>
              </a:rPr>
              <a:t>下,共享单车玩不起”的虚无主义旗帜。对于新生事物,人们要多看事物的优点,不能因噎废食,</a:t>
            </a:r>
            <a:r>
              <a:t/>
            </a:r>
            <a:br/>
            <a:r>
              <a:rPr lang="zh-CN" altLang="en-US" sz="1502" kern="0" dirty="0" smtClean="0">
                <a:solidFill>
                  <a:srgbClr val="000000"/>
                </a:solidFill>
                <a:latin typeface="Times New Roman" pitchFamily="65" charset="-122"/>
                <a:ea typeface="宋体" pitchFamily="65" charset="-122"/>
              </a:rPr>
              <a:t>更不能一棒子打死。</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(2)为什么</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是什么导致了“共享单车”问题多多呢?总结起来有以下几个原因:其一,政府相关部门监管力</a:t>
            </a:r>
            <a:r>
              <a:t/>
            </a:r>
            <a:br/>
            <a:r>
              <a:rPr lang="zh-CN" altLang="en-US" sz="1502" kern="0" dirty="0" smtClean="0">
                <a:solidFill>
                  <a:srgbClr val="000000"/>
                </a:solidFill>
                <a:latin typeface="Times New Roman" pitchFamily="65" charset="-122"/>
                <a:ea typeface="宋体" pitchFamily="65" charset="-122"/>
              </a:rPr>
              <a:t>度不够;其二,共享单车行业内部的恶性竞争;其三,部分国民素质不高。</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(3)怎么办</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就政府部门而言:其一,建立文明用车的奖惩制度;其二,提高对故障车辆的处理速度;其三,建立</a:t>
            </a:r>
            <a:r>
              <a:t/>
            </a:r>
            <a:br/>
            <a:r>
              <a:rPr lang="zh-CN" altLang="en-US" sz="1502" kern="0" dirty="0" smtClean="0">
                <a:solidFill>
                  <a:srgbClr val="000000"/>
                </a:solidFill>
                <a:latin typeface="Times New Roman" pitchFamily="65" charset="-122"/>
                <a:ea typeface="宋体" pitchFamily="65" charset="-122"/>
              </a:rPr>
              <a:t>第三方结算用户实名制度,与个人信用挂钩;其四,公安机关介入,对蓄意破坏、盗窃单车的人依</a:t>
            </a:r>
            <a:r>
              <a:t/>
            </a:r>
            <a:br/>
            <a:r>
              <a:rPr lang="zh-CN" altLang="en-US" sz="1502" kern="0" dirty="0" smtClean="0">
                <a:solidFill>
                  <a:srgbClr val="000000"/>
                </a:solidFill>
                <a:latin typeface="Times New Roman" pitchFamily="65" charset="-122"/>
                <a:ea typeface="宋体" pitchFamily="65" charset="-122"/>
              </a:rPr>
              <a:t>法查处。</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就共享单车企业而言:要公平竞争,科学发展。</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就个人而言:要提高个人素养,做合格公民,摒弃私利。</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信共享,拒固守</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共享单车越来越多地引起人们的注意,它符合低碳出行的理念,依托于人与人之间的信用,针对</a:t>
            </a:r>
            <a:endParaRPr lang="zh-CN" altLang="en-US"/>
          </a:p>
        </p:txBody>
      </p:sp>
    </p:spTree>
    <p:custDataLst>
      <p:custData r:id="rId1"/>
    </p:custData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部分人对这种关系的破坏,我们不应退缩于“国民素质不高,我们玩不起”的龟壳里。切忌因噎</a:t>
            </a:r>
            <a:r>
              <a:t/>
            </a:r>
            <a:br/>
            <a:r>
              <a:rPr lang="zh-CN" altLang="en-US" sz="1502" kern="0" dirty="0" smtClean="0">
                <a:solidFill>
                  <a:srgbClr val="000000"/>
                </a:solidFill>
                <a:latin typeface="Times New Roman" pitchFamily="65" charset="-122"/>
                <a:ea typeface="宋体" pitchFamily="65" charset="-122"/>
              </a:rPr>
              <a:t>废食,相反,我们更应该相信共享单车的可行,不应自我否定。</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共享单车就像是一个新生命,充满了人们美好的期待和祝愿,若仅仅因为人们对它的伤害便干脆</a:t>
            </a:r>
            <a:r>
              <a:t/>
            </a:r>
            <a:br/>
            <a:r>
              <a:rPr lang="zh-CN" altLang="en-US" sz="1502" kern="0" dirty="0" smtClean="0">
                <a:solidFill>
                  <a:srgbClr val="000000"/>
                </a:solidFill>
                <a:latin typeface="Times New Roman" pitchFamily="65" charset="-122"/>
                <a:ea typeface="宋体" pitchFamily="65" charset="-122"/>
              </a:rPr>
              <a:t>抹杀它,岂不是更大的伤害?新生命的产生不可能没有一丝苦痛,但这苦痛不能扼杀新事物带来</a:t>
            </a:r>
            <a:r>
              <a:t/>
            </a:r>
            <a:br/>
            <a:r>
              <a:rPr lang="zh-CN" altLang="en-US" sz="1502" kern="0" dirty="0" smtClean="0">
                <a:solidFill>
                  <a:srgbClr val="000000"/>
                </a:solidFill>
                <a:latin typeface="Times New Roman" pitchFamily="65" charset="-122"/>
                <a:ea typeface="宋体" pitchFamily="65" charset="-122"/>
              </a:rPr>
              <a:t>的欣喜、感动,乃至革新。真正让新生命成长的是遭遇伤害后能想办法不再受到伤害,而非母亲</a:t>
            </a:r>
            <a:r>
              <a:t/>
            </a:r>
            <a:br/>
            <a:r>
              <a:rPr lang="zh-CN" altLang="en-US" sz="1502" kern="0" dirty="0" smtClean="0">
                <a:solidFill>
                  <a:srgbClr val="000000"/>
                </a:solidFill>
                <a:latin typeface="Times New Roman" pitchFamily="65" charset="-122"/>
                <a:ea typeface="宋体" pitchFamily="65" charset="-122"/>
              </a:rPr>
              <a:t>的自我否定和对新生命的扼杀。</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我们相信共享单车的可行,因为它客观上方便了人们的生活,促进着人们的进步。我们相信共享</a:t>
            </a:r>
            <a:r>
              <a:t/>
            </a:r>
            <a:br/>
            <a:r>
              <a:rPr lang="zh-CN" altLang="en-US" sz="1502" kern="0" dirty="0" smtClean="0">
                <a:solidFill>
                  <a:srgbClr val="000000"/>
                </a:solidFill>
                <a:latin typeface="Times New Roman" pitchFamily="65" charset="-122"/>
                <a:ea typeface="宋体" pitchFamily="65" charset="-122"/>
              </a:rPr>
              <a:t>单车,国民素质是在稳步提升的,尤其是在新的一代人中,素质教育更是被反复提及。知礼明理</a:t>
            </a:r>
            <a:r>
              <a:t/>
            </a:r>
            <a:br/>
            <a:r>
              <a:rPr lang="zh-CN" altLang="en-US" sz="1502" kern="0" dirty="0" smtClean="0">
                <a:solidFill>
                  <a:srgbClr val="000000"/>
                </a:solidFill>
                <a:latin typeface="Times New Roman" pitchFamily="65" charset="-122"/>
                <a:ea typeface="宋体" pitchFamily="65" charset="-122"/>
              </a:rPr>
              <a:t>已成为了新一代中国人奉行的标准。我们有理由相信,同时也有资格去接受这样一种经济形</a:t>
            </a:r>
            <a:r>
              <a:t/>
            </a:r>
            <a:br/>
            <a:r>
              <a:rPr lang="zh-CN" altLang="en-US" sz="1502" kern="0" dirty="0" smtClean="0">
                <a:solidFill>
                  <a:srgbClr val="000000"/>
                </a:solidFill>
                <a:latin typeface="Times New Roman" pitchFamily="65" charset="-122"/>
                <a:ea typeface="宋体" pitchFamily="65" charset="-122"/>
              </a:rPr>
              <a:t>式。</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故步自封,不作思考的断言是武断、狭隘、缺乏价值的。如果我们遇到一点挫折,便自我否定,</a:t>
            </a:r>
            <a:r>
              <a:t/>
            </a:r>
            <a:br/>
            <a:r>
              <a:rPr lang="zh-CN" altLang="en-US" sz="1502" kern="0" dirty="0" smtClean="0">
                <a:solidFill>
                  <a:srgbClr val="000000"/>
                </a:solidFill>
                <a:latin typeface="Times New Roman" pitchFamily="65" charset="-122"/>
                <a:ea typeface="宋体" pitchFamily="65" charset="-122"/>
              </a:rPr>
              <a:t>自我放弃,自我封闭,结果只可能是越来越坏的。现如今一部分人素质不够,不能以偏概全地认</a:t>
            </a:r>
            <a:r>
              <a:t/>
            </a:r>
            <a:br/>
            <a:r>
              <a:rPr lang="zh-CN" altLang="en-US" sz="1502" kern="0" dirty="0" smtClean="0">
                <a:solidFill>
                  <a:srgbClr val="000000"/>
                </a:solidFill>
                <a:latin typeface="Times New Roman" pitchFamily="65" charset="-122"/>
                <a:ea typeface="宋体" pitchFamily="65" charset="-122"/>
              </a:rPr>
              <a:t>为所有人都不够格。一棒子抡死了所有人,那谁又知道断言人所期待的“现在”之后的哪一分</a:t>
            </a:r>
            <a:r>
              <a:t/>
            </a:r>
            <a:br/>
            <a:r>
              <a:rPr lang="zh-CN" altLang="en-US" sz="1502" kern="0" dirty="0" smtClean="0">
                <a:solidFill>
                  <a:srgbClr val="000000"/>
                </a:solidFill>
                <a:latin typeface="Times New Roman" pitchFamily="65" charset="-122"/>
                <a:ea typeface="宋体" pitchFamily="65" charset="-122"/>
              </a:rPr>
              <a:t>哪一秒该是我们玩得起共享单车的时候呢?</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人总是带着原始破坏性的,所以才有了伏契克临终的一句“人们,我爱你们,可你们要警惕”,但</a:t>
            </a:r>
            <a:endParaRPr lang="zh-CN" altLang="en-US"/>
          </a:p>
        </p:txBody>
      </p:sp>
    </p:spTree>
    <p:custDataLst>
      <p:custData r:id="rId1"/>
    </p:custData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是我却认为这句话应为“人们,你们要警惕,可我爱你们”。笼罩于阴暗的树木必定枯廋将朽,</a:t>
            </a:r>
            <a:r>
              <a:t/>
            </a:r>
            <a:br/>
            <a:r>
              <a:rPr lang="zh-CN" altLang="en-US" sz="1502" kern="0" dirty="0" smtClean="0">
                <a:solidFill>
                  <a:srgbClr val="000000"/>
                </a:solidFill>
                <a:latin typeface="Times New Roman" pitchFamily="65" charset="-122"/>
                <a:ea typeface="宋体" pitchFamily="65" charset="-122"/>
              </a:rPr>
              <a:t>只有把阴影甩在背后,面对阳光,才能活出真滋味。</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我们需要政府及相关企业进一步深化改革,需要人与人之间的互信和监督,也需要个人坚守底</a:t>
            </a:r>
            <a:r>
              <a:t/>
            </a:r>
            <a:br/>
            <a:r>
              <a:rPr lang="zh-CN" altLang="en-US" sz="1502" kern="0" dirty="0" smtClean="0">
                <a:solidFill>
                  <a:srgbClr val="000000"/>
                </a:solidFill>
                <a:latin typeface="Times New Roman" pitchFamily="65" charset="-122"/>
                <a:ea typeface="宋体" pitchFamily="65" charset="-122"/>
              </a:rPr>
              <a:t>线。信共享,拒固守。共享使明天更美好!</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本文立论新颖,透过现象直抵本质,紧抓“共享单车”这一新生事物,理性表达对新生事</a:t>
            </a:r>
            <a:r>
              <a:t/>
            </a:r>
            <a:br/>
            <a:r>
              <a:rPr lang="zh-CN" altLang="en-US" sz="1502" kern="0" dirty="0" smtClean="0">
                <a:solidFill>
                  <a:srgbClr val="000000"/>
                </a:solidFill>
                <a:latin typeface="Times New Roman" pitchFamily="65" charset="-122"/>
                <a:ea typeface="宋体" pitchFamily="65" charset="-122"/>
              </a:rPr>
              <a:t>物——共享单车的看法,重共享,看优点,谋策略。全文闪现着理性分析的光芒,不像一般考生只</a:t>
            </a:r>
            <a:r>
              <a:t/>
            </a:r>
            <a:br/>
            <a:r>
              <a:rPr lang="zh-CN" altLang="en-US" sz="1502" kern="0" dirty="0" smtClean="0">
                <a:solidFill>
                  <a:srgbClr val="000000"/>
                </a:solidFill>
                <a:latin typeface="Times New Roman" pitchFamily="65" charset="-122"/>
                <a:ea typeface="宋体" pitchFamily="65" charset="-122"/>
              </a:rPr>
              <a:t>是简单地吐吐槽,而是重分析,提建议。因此,本文算得上是一篇优秀的习作。</a:t>
            </a:r>
            <a:endParaRPr lang="zh-CN" altLang="en-US"/>
          </a:p>
        </p:txBody>
      </p:sp>
    </p:spTree>
    <p:custDataLst>
      <p:custData r:id="rId1"/>
    </p:custData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0000" y="1080000"/>
            <a:ext cx="8127000" cy="5219999"/>
            <a:chOff x="540000" y="1080000"/>
            <a:chExt cx="8127000" cy="5219999"/>
          </a:xfrm>
        </p:grpSpPr>
        <p:sp>
          <p:nvSpPr>
            <p:cNvPr id="2" name="TextBox 2"/>
            <p:cNvSpPr txBox="1"/>
            <p:nvPr/>
          </p:nvSpPr>
          <p:spPr>
            <a:xfrm>
              <a:off x="540000" y="1080000"/>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5.</a:t>
              </a:r>
              <a:r>
                <a:rPr lang="zh-CN" altLang="en-US" sz="1502" kern="0" dirty="0" smtClean="0">
                  <a:solidFill>
                    <a:srgbClr val="000000"/>
                  </a:solidFill>
                  <a:latin typeface="Times New Roman" pitchFamily="65" charset="-122"/>
                  <a:ea typeface="宋体" pitchFamily="65" charset="-122"/>
                </a:rPr>
                <a:t>(2017广东佛山一模,21)阅读下面的漫画材料,根据要求写一篇不少于800字的文章。(60分)</a:t>
              </a:r>
              <a:endParaRPr lang="zh-CN" altLang="en-US" dirty="0"/>
            </a:p>
          </p:txBody>
        </p:sp>
        <p:sp>
          <p:nvSpPr>
            <p:cNvPr id="3" name="TextBox 3"/>
            <p:cNvSpPr txBox="1"/>
            <p:nvPr/>
          </p:nvSpPr>
          <p:spPr>
            <a:xfrm>
              <a:off x="540000" y="5711256"/>
              <a:ext cx="8127000" cy="58874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——根据尹正义作品改编</a:t>
              </a:r>
              <a:endParaRPr lang="zh-CN" altLang="en-US"/>
            </a:p>
          </p:txBody>
        </p:sp>
        <p:pic>
          <p:nvPicPr>
            <p:cNvPr id="4" name="图片 4" descr="textimage1.jpeg"/>
            <p:cNvPicPr>
              <a:picLocks noChangeAspect="1"/>
            </p:cNvPicPr>
            <p:nvPr/>
          </p:nvPicPr>
          <p:blipFill>
            <a:blip r:embed="rId4"/>
            <a:stretch>
              <a:fillRect/>
            </a:stretch>
          </p:blipFill>
          <p:spPr>
            <a:xfrm>
              <a:off x="2160000" y="1427256"/>
              <a:ext cx="4500000" cy="4284000"/>
            </a:xfrm>
            <a:prstGeom prst="rect">
              <a:avLst/>
            </a:prstGeom>
          </p:spPr>
        </p:pic>
      </p:grpSp>
    </p:spTree>
    <p:custDataLst>
      <p:custData r:id="rId1"/>
    </p:custData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471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要求:结合漫画材料的内容和寓意,选好角度,确定立意,明确文体,自拟标题,不要套作,不得抄</a:t>
            </a:r>
            <a:r>
              <a:rPr dirty="0"/>
              <a:t/>
            </a:r>
            <a:br>
              <a:rPr dirty="0"/>
            </a:br>
            <a:r>
              <a:rPr lang="zh-CN" altLang="en-US" sz="1502" kern="0" dirty="0" smtClean="0">
                <a:solidFill>
                  <a:srgbClr val="000000"/>
                </a:solidFill>
                <a:latin typeface="Times New Roman" pitchFamily="65" charset="-122"/>
                <a:ea typeface="宋体" pitchFamily="65" charset="-122"/>
              </a:rPr>
              <a:t>袭。</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本题为材料作文,材料为一幅漫画。画中有四棵大树,四棵大树分别写着《儒林外</a:t>
            </a:r>
            <a:r>
              <a:rPr dirty="0"/>
              <a:t/>
            </a:r>
            <a:br>
              <a:rPr dirty="0"/>
            </a:br>
            <a:r>
              <a:rPr lang="zh-CN" altLang="en-US" sz="1502" kern="0" dirty="0" smtClean="0">
                <a:solidFill>
                  <a:srgbClr val="000000"/>
                </a:solidFill>
                <a:latin typeface="Times New Roman" pitchFamily="65" charset="-122"/>
                <a:ea typeface="宋体" pitchFamily="65" charset="-122"/>
              </a:rPr>
              <a:t>史》《西游记》《红楼梦》《三国演义》,每棵大树分别有一片叶子,上面写着“营销学”“管</a:t>
            </a:r>
            <a:r>
              <a:rPr dirty="0"/>
              <a:t/>
            </a:r>
            <a:br>
              <a:rPr dirty="0"/>
            </a:br>
            <a:r>
              <a:rPr lang="zh-CN" altLang="en-US" sz="1502" kern="0" dirty="0" smtClean="0">
                <a:solidFill>
                  <a:srgbClr val="000000"/>
                </a:solidFill>
                <a:latin typeface="Times New Roman" pitchFamily="65" charset="-122"/>
                <a:ea typeface="宋体" pitchFamily="65" charset="-122"/>
              </a:rPr>
              <a:t>理学”“公关学”“策略学”。考生由于观察角度不同,可有不同的立意。</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角度一:《儒林外史》看到“营销学”,《西游记》看出“管理学”,《红楼梦》里有“公关</a:t>
            </a:r>
            <a:r>
              <a:rPr dirty="0"/>
              <a:t/>
            </a:r>
            <a:br>
              <a:rPr dirty="0"/>
            </a:br>
            <a:r>
              <a:rPr lang="zh-CN" altLang="en-US" sz="1502" kern="0" dirty="0" smtClean="0">
                <a:solidFill>
                  <a:srgbClr val="000000"/>
                </a:solidFill>
                <a:latin typeface="Times New Roman" pitchFamily="65" charset="-122"/>
                <a:ea typeface="宋体" pitchFamily="65" charset="-122"/>
              </a:rPr>
              <a:t>学”,《三国演义》里有“策略学”。学生根据自己的理解,可对不同的作品有不同的解读。</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角度二:古典文学名著博大精深,本身即具有极其丰富的内涵和营养。即使在新时期,也可以从</a:t>
            </a:r>
            <a:r>
              <a:rPr dirty="0"/>
              <a:t/>
            </a:r>
            <a:br>
              <a:rPr dirty="0"/>
            </a:br>
            <a:r>
              <a:rPr lang="zh-CN" altLang="en-US" sz="1502" kern="0" dirty="0" smtClean="0">
                <a:solidFill>
                  <a:srgbClr val="000000"/>
                </a:solidFill>
                <a:latin typeface="Times New Roman" pitchFamily="65" charset="-122"/>
                <a:ea typeface="宋体" pitchFamily="65" charset="-122"/>
              </a:rPr>
              <a:t>多个方面给当代人提供借鉴,有新的实用价值。考生可据此立意,谈古典文学名著的实用价值问</a:t>
            </a:r>
            <a:r>
              <a:rPr dirty="0"/>
              <a:t/>
            </a:r>
            <a:br>
              <a:rPr dirty="0"/>
            </a:br>
            <a:r>
              <a:rPr lang="zh-CN" altLang="en-US" sz="1502" kern="0" dirty="0" smtClean="0">
                <a:solidFill>
                  <a:srgbClr val="000000"/>
                </a:solidFill>
                <a:latin typeface="Times New Roman" pitchFamily="65" charset="-122"/>
                <a:ea typeface="宋体" pitchFamily="65" charset="-122"/>
              </a:rPr>
              <a:t>题。</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角度三:对古典文学名著的解读不仅仅局限于文学范畴,可以进行学科的跨界和贯通,体现出名</a:t>
            </a:r>
            <a:r>
              <a:rPr dirty="0"/>
              <a:t/>
            </a:r>
            <a:br>
              <a:rPr dirty="0"/>
            </a:br>
            <a:r>
              <a:rPr lang="zh-CN" altLang="en-US" sz="1502" kern="0" dirty="0" smtClean="0">
                <a:solidFill>
                  <a:srgbClr val="000000"/>
                </a:solidFill>
                <a:latin typeface="Times New Roman" pitchFamily="65" charset="-122"/>
                <a:ea typeface="宋体" pitchFamily="65" charset="-122"/>
              </a:rPr>
              <a:t>著解读的新思维和新角度,让名著在新时期产生新的价值。考生可据此立意,谈如何利用新思</a:t>
            </a:r>
            <a:r>
              <a:rPr dirty="0"/>
              <a:t/>
            </a:r>
            <a:br>
              <a:rPr dirty="0"/>
            </a:br>
            <a:r>
              <a:rPr lang="zh-CN" altLang="en-US" sz="1502" kern="0" dirty="0" smtClean="0">
                <a:solidFill>
                  <a:srgbClr val="000000"/>
                </a:solidFill>
                <a:latin typeface="Times New Roman" pitchFamily="65" charset="-122"/>
                <a:ea typeface="宋体" pitchFamily="65" charset="-122"/>
              </a:rPr>
              <a:t>维,从新角度出发重新解读古典文学名著。</a:t>
            </a:r>
            <a:endParaRPr lang="zh-CN" altLang="en-US" dirty="0"/>
          </a:p>
          <a:p>
            <a:pPr eaLnBrk="0" latinLnBrk="1" hangingPunct="0">
              <a:lnSpc>
                <a:spcPct val="150000"/>
              </a:lnSpc>
            </a:pPr>
            <a:r>
              <a:rPr lang="zh-CN" altLang="en-US" sz="1502" kern="0" dirty="0" smtClean="0">
                <a:solidFill>
                  <a:srgbClr val="000000"/>
                </a:solidFill>
                <a:latin typeface="Times New Roman" pitchFamily="65" charset="-122"/>
                <a:ea typeface="宋体" pitchFamily="65" charset="-122"/>
              </a:rPr>
              <a:t>角度四:与角度一、二相对,考生也可以对这种跨界解读的方式持否定态度。有部分人仅从狭隘</a:t>
            </a:r>
            <a:r>
              <a:rPr dirty="0"/>
              <a:t/>
            </a:r>
            <a:br>
              <a:rPr dirty="0"/>
            </a:br>
            <a:r>
              <a:rPr lang="zh-CN" altLang="en-US" sz="1500" kern="0" dirty="0" smtClean="0">
                <a:solidFill>
                  <a:srgbClr val="000000"/>
                </a:solidFill>
                <a:latin typeface="Times New Roman" pitchFamily="65" charset="-122"/>
                <a:ea typeface="宋体" pitchFamily="65" charset="-122"/>
              </a:rPr>
              <a:t>角度出发对古典文学名著进行理解甚或肢解,断章取义,学管理的只看见名著的管理学,学策略的只看见名著的策略学</a:t>
            </a:r>
            <a:r>
              <a:rPr lang="zh-CN" altLang="en-US" sz="1500" kern="0" dirty="0" smtClean="0">
                <a:solidFill>
                  <a:srgbClr val="000000"/>
                </a:solidFill>
                <a:latin typeface="黑体"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抛弃了名著的丰富内涵和价值,带有极强的功利性。</a:t>
            </a:r>
            <a:endParaRPr lang="zh-CN" altLang="en-US" dirty="0"/>
          </a:p>
        </p:txBody>
      </p:sp>
    </p:spTree>
    <p:custDataLst>
      <p:custData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我甚至带不走一样能称得上是属于我的东西。除了知识,我仍一无所有。</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一无所有。是的,我们生来便是这样,直到我们有了自己的根系,足以汲取这世界的养分。父母</a:t>
            </a:r>
            <a:r>
              <a:t/>
            </a:r>
            <a:br/>
            <a:r>
              <a:rPr lang="zh-CN" altLang="en-US" sz="1502" kern="0" dirty="0" smtClean="0">
                <a:solidFill>
                  <a:srgbClr val="000000"/>
                </a:solidFill>
                <a:latin typeface="Times New Roman" pitchFamily="65" charset="-122"/>
                <a:ea typeface="宋体" pitchFamily="65" charset="-122"/>
              </a:rPr>
              <a:t>的枝叶兴许可以给予我们庇护,却无法给予我们一切,比如自由,比如尊严。</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高考,是一场公平的竞争,也给了我们一个拥有不一样人生的机会。祖辈父辈的高考也是对他们</a:t>
            </a:r>
            <a:r>
              <a:t/>
            </a:r>
            <a:br/>
            <a:r>
              <a:rPr lang="zh-CN" altLang="en-US" sz="1502" kern="0" dirty="0" smtClean="0">
                <a:solidFill>
                  <a:srgbClr val="000000"/>
                </a:solidFill>
                <a:latin typeface="Times New Roman" pitchFamily="65" charset="-122"/>
                <a:ea typeface="宋体" pitchFamily="65" charset="-122"/>
              </a:rPr>
              <a:t>人生的考试,我从中看到了我的高考,我的人生。在人生的道路上,成功的方式兴许有千千万万,</a:t>
            </a:r>
            <a:r>
              <a:t/>
            </a:r>
            <a:br/>
            <a:r>
              <a:rPr lang="zh-CN" altLang="en-US" sz="1502" kern="0" dirty="0" smtClean="0">
                <a:solidFill>
                  <a:srgbClr val="000000"/>
                </a:solidFill>
                <a:latin typeface="Times New Roman" pitchFamily="65" charset="-122"/>
                <a:ea typeface="宋体" pitchFamily="65" charset="-122"/>
              </a:rPr>
              <a:t>一如爷爷的高考,一如父亲的闯荡,一如我的求知。但是,不管是人生的高考还是现实的高考,都</a:t>
            </a:r>
            <a:r>
              <a:t/>
            </a:r>
            <a:br/>
            <a:r>
              <a:rPr lang="zh-CN" altLang="en-US" sz="1502" kern="0" dirty="0" smtClean="0">
                <a:solidFill>
                  <a:srgbClr val="000000"/>
                </a:solidFill>
                <a:latin typeface="Times New Roman" pitchFamily="65" charset="-122"/>
                <a:ea typeface="宋体" pitchFamily="65" charset="-122"/>
              </a:rPr>
              <a:t>给我以力量,给我以根系,给我以成为自己的可能。</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在高考的路途中,有的人欢畅,有的人迷失。有的人躺在父辈的庇护下,然后被牢牢锁住;有的人</a:t>
            </a:r>
            <a:r>
              <a:t/>
            </a:r>
            <a:br/>
            <a:r>
              <a:rPr lang="zh-CN" altLang="en-US" sz="1502" kern="0" dirty="0" smtClean="0">
                <a:solidFill>
                  <a:srgbClr val="000000"/>
                </a:solidFill>
                <a:latin typeface="Times New Roman" pitchFamily="65" charset="-122"/>
                <a:ea typeface="宋体" pitchFamily="65" charset="-122"/>
              </a:rPr>
              <a:t>勇敢鼓翼,飞向未来。</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病房里,一片寂静。我站在爷爷的床前,一下一下地数他的心跳与脉搏。他的毛发早已稀疏,我</a:t>
            </a:r>
            <a:r>
              <a:t/>
            </a:r>
            <a:br/>
            <a:r>
              <a:rPr lang="zh-CN" altLang="en-US" sz="1502" kern="0" dirty="0" smtClean="0">
                <a:solidFill>
                  <a:srgbClr val="000000"/>
                </a:solidFill>
                <a:latin typeface="Times New Roman" pitchFamily="65" charset="-122"/>
                <a:ea typeface="宋体" pitchFamily="65" charset="-122"/>
              </a:rPr>
              <a:t>把书放在他身旁,安静地看我的下一道导数题。</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文章将明暗两条线索巧妙交织,明线写爷爷的认真踏实,爸爸的不以为意,“我”的努力</a:t>
            </a:r>
            <a:r>
              <a:t/>
            </a:r>
            <a:br/>
            <a:r>
              <a:rPr lang="zh-CN" altLang="en-US" sz="1502" kern="0" dirty="0" smtClean="0">
                <a:solidFill>
                  <a:srgbClr val="000000"/>
                </a:solidFill>
                <a:latin typeface="Times New Roman" pitchFamily="65" charset="-122"/>
                <a:ea typeface="宋体" pitchFamily="65" charset="-122"/>
              </a:rPr>
              <a:t>备战;暗线写“我”在亲人不同的奋斗之路上获得了人生启示,即只有扎扎实实地奋斗,才能长</a:t>
            </a:r>
            <a:r>
              <a:t/>
            </a:r>
            <a:br/>
            <a:r>
              <a:rPr lang="zh-CN" altLang="en-US" sz="1502" kern="0" dirty="0" smtClean="0">
                <a:solidFill>
                  <a:srgbClr val="000000"/>
                </a:solidFill>
                <a:latin typeface="Times New Roman" pitchFamily="65" charset="-122"/>
                <a:ea typeface="宋体" pitchFamily="65" charset="-122"/>
              </a:rPr>
              <a:t>成自己的根系,拥有自己的尊严。立意深刻,构思巧妙。写爷爷与爸爸看似与“我的高考”无</a:t>
            </a:r>
            <a:r>
              <a:t/>
            </a:r>
            <a:br/>
            <a:r>
              <a:rPr lang="zh-CN" altLang="en-US" sz="1502" kern="0" dirty="0" smtClean="0">
                <a:solidFill>
                  <a:srgbClr val="000000"/>
                </a:solidFill>
                <a:latin typeface="Times New Roman" pitchFamily="65" charset="-122"/>
                <a:ea typeface="宋体" pitchFamily="65" charset="-122"/>
              </a:rPr>
              <a:t>关,其实都与“人生启示”这一中心紧密联系,形散神聚。</a:t>
            </a:r>
            <a:endParaRPr lang="zh-CN" altLang="en-US"/>
          </a:p>
        </p:txBody>
      </p:sp>
    </p:spTree>
    <p:custDataLst>
      <p:custData r:id="rId1"/>
    </p:custData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19939"/>
            <a:ext cx="8127000" cy="589289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以上角度和立意均符合题意,彼此间没有优劣之分。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除围绕漫画内容阐释观点外,考生还可以从漫画的含义出发进行适当的拓展。如:</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从古典文学名著的实用价值出发,考生可以拓展到书籍、学科乃至学习的实用价值,强调读书不</a:t>
            </a:r>
            <a:r>
              <a:rPr dirty="0"/>
              <a:t/>
            </a:r>
            <a:br>
              <a:rPr dirty="0"/>
            </a:br>
            <a:r>
              <a:rPr lang="zh-CN" altLang="en-US" sz="1502" kern="0" dirty="0" smtClean="0">
                <a:solidFill>
                  <a:srgbClr val="000000"/>
                </a:solidFill>
                <a:latin typeface="Times New Roman" pitchFamily="65" charset="-122"/>
                <a:ea typeface="宋体" pitchFamily="65" charset="-122"/>
              </a:rPr>
              <a:t>仅是为了积累知识,还要结合时代、社会发展的需要,发挥其实用功能,使其具有现实意义。</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汲精华于传统,造福祉于当下</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《儒林外史》中有营销学的奥妙,《西游记》中有管理学的精华,《红楼梦》中有公关学的智</a:t>
            </a:r>
            <a:r>
              <a:rPr dirty="0"/>
              <a:t/>
            </a:r>
            <a:br>
              <a:rPr dirty="0"/>
            </a:br>
            <a:r>
              <a:rPr lang="zh-CN" altLang="en-US" sz="1502" kern="0" dirty="0" smtClean="0">
                <a:solidFill>
                  <a:srgbClr val="000000"/>
                </a:solidFill>
                <a:latin typeface="Times New Roman" pitchFamily="65" charset="-122"/>
                <a:ea typeface="宋体" pitchFamily="65" charset="-122"/>
              </a:rPr>
              <a:t>慧,《三国演义》中有策略学的玄机</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一本本看似死板古老的经典,却可以挖掘出如此多可服</a:t>
            </a:r>
            <a:r>
              <a:rPr dirty="0"/>
              <a:t/>
            </a:r>
            <a:br>
              <a:rPr dirty="0"/>
            </a:br>
            <a:r>
              <a:rPr lang="zh-CN" altLang="en-US" sz="1502" kern="0" dirty="0" smtClean="0">
                <a:solidFill>
                  <a:srgbClr val="000000"/>
                </a:solidFill>
                <a:latin typeface="Times New Roman" pitchFamily="65" charset="-122"/>
                <a:ea typeface="宋体" pitchFamily="65" charset="-122"/>
              </a:rPr>
              <a:t>务于现代的宝藏,由此观之,我们应该汲精华于传统,造福祉于当下。</a:t>
            </a:r>
            <a:endParaRPr lang="zh-CN" altLang="en-US" dirty="0"/>
          </a:p>
          <a:p>
            <a:pPr eaLnBrk="0" latinLnBrk="1" hangingPunct="0">
              <a:lnSpc>
                <a:spcPct val="150000"/>
              </a:lnSpc>
            </a:pPr>
            <a:r>
              <a:rPr lang="zh-CN" altLang="en-US" sz="1502" kern="0" dirty="0" smtClean="0">
                <a:solidFill>
                  <a:srgbClr val="000000"/>
                </a:solidFill>
                <a:latin typeface="Times New Roman" pitchFamily="65" charset="-122"/>
                <a:ea typeface="宋体" pitchFamily="65" charset="-122"/>
              </a:rPr>
              <a:t>传统经典之所以历久弥新,是因为其中包含着许多人类社会恒久不变的智慧与价值。卡诺维纳</a:t>
            </a:r>
            <a:r>
              <a:rPr dirty="0"/>
              <a:t/>
            </a:r>
            <a:br>
              <a:rPr dirty="0"/>
            </a:br>
            <a:r>
              <a:rPr lang="zh-CN" altLang="en-US" sz="1502" kern="0" dirty="0" smtClean="0">
                <a:solidFill>
                  <a:srgbClr val="000000"/>
                </a:solidFill>
                <a:latin typeface="Times New Roman" pitchFamily="65" charset="-122"/>
                <a:ea typeface="宋体" pitchFamily="65" charset="-122"/>
              </a:rPr>
              <a:t>曾经说过:“经典是这样一种东西,它能将时下的兴趣所在降格为背景噪音。”经典不同于时下</a:t>
            </a:r>
            <a:r>
              <a:rPr dirty="0"/>
              <a:t/>
            </a:r>
            <a:br>
              <a:rPr dirty="0"/>
            </a:br>
            <a:r>
              <a:rPr lang="zh-CN" altLang="en-US" sz="1502" kern="0" dirty="0" smtClean="0">
                <a:solidFill>
                  <a:srgbClr val="000000"/>
                </a:solidFill>
                <a:latin typeface="Times New Roman" pitchFamily="65" charset="-122"/>
                <a:ea typeface="宋体" pitchFamily="65" charset="-122"/>
              </a:rPr>
              <a:t>喧嚣的网络文学,只是昙花一现,它是一种可以穿越千百年时光仍不褪本色的传奇。从这些经典</a:t>
            </a:r>
            <a:r>
              <a:rPr dirty="0"/>
              <a:t/>
            </a:r>
            <a:br>
              <a:rPr dirty="0"/>
            </a:br>
            <a:r>
              <a:rPr lang="zh-CN" altLang="en-US" sz="1502" kern="0" dirty="0" smtClean="0">
                <a:solidFill>
                  <a:srgbClr val="000000"/>
                </a:solidFill>
                <a:latin typeface="Times New Roman" pitchFamily="65" charset="-122"/>
                <a:ea typeface="宋体" pitchFamily="65" charset="-122"/>
              </a:rPr>
              <a:t>中,我们依然可以找到与当代价值观相契合的某些精华,这便是经典之所以为经典的原因。我们</a:t>
            </a:r>
            <a:r>
              <a:rPr dirty="0"/>
              <a:t/>
            </a:r>
            <a:br>
              <a:rPr dirty="0"/>
            </a:br>
            <a:r>
              <a:rPr lang="zh-CN" altLang="en-US" sz="1500" kern="0" dirty="0" smtClean="0">
                <a:solidFill>
                  <a:srgbClr val="000000"/>
                </a:solidFill>
                <a:latin typeface="Times New Roman" pitchFamily="65" charset="-122"/>
                <a:ea typeface="宋体" pitchFamily="65" charset="-122"/>
              </a:rPr>
              <a:t>仍可以从《论语》中学到“以和为贵”“天人合一”,我们仍可以从《墨子》中学到“兼爱非攻”</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我们仍可以从</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孙子兵法</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中学到“知己知彼</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百战不殆”。经典不单纯是一种只能被欣</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赏的文学作品</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它应该被汲取精华</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重新吸收。</a:t>
            </a:r>
            <a:endParaRPr lang="zh-CN" altLang="en-US" sz="1500" dirty="0" smtClean="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用经典中的精华服务当下</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不仅能使经典重新焕发出生机</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更能使社会获得进步</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人类获得发</a:t>
            </a:r>
            <a:endParaRPr lang="zh-CN" altLang="en-US" sz="1500" dirty="0"/>
          </a:p>
        </p:txBody>
      </p:sp>
    </p:spTree>
    <p:custDataLst>
      <p:custData r:id="rId1"/>
    </p:custData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58472" cy="5513265"/>
            <a:chOff x="540000" y="1080000"/>
            <a:chExt cx="8158472" cy="5513265"/>
          </a:xfrm>
        </p:grpSpPr>
        <p:sp>
          <p:nvSpPr>
            <p:cNvPr id="2" name="TextBox 2"/>
            <p:cNvSpPr txBox="1"/>
            <p:nvPr/>
          </p:nvSpPr>
          <p:spPr>
            <a:xfrm>
              <a:off x="540000" y="1080000"/>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展。正如漫画中所展示的一样,我们可以从《儒林外史》《西游记》这些经典中学习到营销</a:t>
              </a:r>
              <a:r>
                <a:rPr dirty="0"/>
                <a:t/>
              </a:r>
              <a:br>
                <a:rPr dirty="0"/>
              </a:br>
              <a:r>
                <a:rPr lang="zh-CN" altLang="en-US" sz="1502" kern="0" dirty="0" smtClean="0">
                  <a:solidFill>
                    <a:srgbClr val="000000"/>
                  </a:solidFill>
                  <a:latin typeface="Times New Roman" pitchFamily="65" charset="-122"/>
                  <a:ea typeface="宋体" pitchFamily="65" charset="-122"/>
                </a:rPr>
                <a:t>学、管理学等现代社会所需要的知识。这是对传统文化的再次利用,是极富创造意义的。而唯</a:t>
              </a:r>
              <a:r>
                <a:rPr dirty="0"/>
                <a:t/>
              </a:r>
              <a:br>
                <a:rPr dirty="0"/>
              </a:br>
              <a:r>
                <a:rPr lang="zh-CN" altLang="en-US" sz="1502" kern="0" dirty="0" smtClean="0">
                  <a:solidFill>
                    <a:srgbClr val="000000"/>
                  </a:solidFill>
                  <a:latin typeface="Times New Roman" pitchFamily="65" charset="-122"/>
                  <a:ea typeface="宋体" pitchFamily="65" charset="-122"/>
                </a:rPr>
                <a:t>有将经典与现代相结合,赋予经典以现代的意义,方能使经典的生命延续下去而永不褪色。2016</a:t>
              </a:r>
              <a:r>
                <a:rPr dirty="0"/>
                <a:t/>
              </a:r>
              <a:br>
                <a:rPr dirty="0"/>
              </a:br>
              <a:r>
                <a:rPr lang="zh-CN" altLang="en-US" sz="1502" kern="0" dirty="0" smtClean="0">
                  <a:solidFill>
                    <a:srgbClr val="000000"/>
                  </a:solidFill>
                  <a:latin typeface="Times New Roman" pitchFamily="65" charset="-122"/>
                  <a:ea typeface="宋体" pitchFamily="65" charset="-122"/>
                </a:rPr>
                <a:t>年春晚,谭维维与陕西华阴老腔艺人的跨界合作技惊四座,摇滚与经典戏剧的结合使鲜为人知的</a:t>
              </a:r>
              <a:r>
                <a:rPr dirty="0"/>
                <a:t/>
              </a:r>
              <a:br>
                <a:rPr dirty="0"/>
              </a:br>
              <a:r>
                <a:rPr lang="zh-CN" altLang="en-US" sz="1502" kern="0" dirty="0" smtClean="0">
                  <a:solidFill>
                    <a:srgbClr val="000000"/>
                  </a:solidFill>
                  <a:latin typeface="Times New Roman" pitchFamily="65" charset="-122"/>
                  <a:ea typeface="宋体" pitchFamily="65" charset="-122"/>
                </a:rPr>
                <a:t>传统显得如此青春。而从传统中挖掘出可以被现代利用的知识财富,让传统服务于现代,社会也</a:t>
              </a:r>
              <a:r>
                <a:rPr dirty="0"/>
                <a:t/>
              </a:r>
              <a:br>
                <a:rPr dirty="0"/>
              </a:br>
              <a:r>
                <a:rPr lang="zh-CN" altLang="en-US" sz="1502" kern="0" dirty="0" smtClean="0">
                  <a:solidFill>
                    <a:srgbClr val="000000"/>
                  </a:solidFill>
                  <a:latin typeface="Times New Roman" pitchFamily="65" charset="-122"/>
                  <a:ea typeface="宋体" pitchFamily="65" charset="-122"/>
                </a:rPr>
                <a:t>会在传统经典的推动下不断向前发展。</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经典式微,而重拾经典,是我们的责任,也是时代的要求。重拾经典,不是重回当时的年代,也不是</a:t>
              </a:r>
              <a:r>
                <a:rPr dirty="0"/>
                <a:t/>
              </a:r>
              <a:br>
                <a:rPr dirty="0"/>
              </a:br>
              <a:r>
                <a:rPr lang="zh-CN" altLang="en-US" sz="1502" kern="0" dirty="0" smtClean="0">
                  <a:solidFill>
                    <a:srgbClr val="000000"/>
                  </a:solidFill>
                  <a:latin typeface="Times New Roman" pitchFamily="65" charset="-122"/>
                  <a:ea typeface="宋体" pitchFamily="65" charset="-122"/>
                </a:rPr>
                <a:t>抱着经典死记硬背,而是从经典中找到适合当代发展的精华并加以应用,这才是对经典最好的致</a:t>
              </a:r>
              <a:r>
                <a:rPr dirty="0"/>
                <a:t/>
              </a:r>
              <a:br>
                <a:rPr dirty="0"/>
              </a:br>
              <a:r>
                <a:rPr lang="zh-CN" altLang="en-US" sz="1502" kern="0" dirty="0" smtClean="0">
                  <a:solidFill>
                    <a:srgbClr val="000000"/>
                  </a:solidFill>
                  <a:latin typeface="Times New Roman" pitchFamily="65" charset="-122"/>
                  <a:ea typeface="宋体" pitchFamily="65" charset="-122"/>
                </a:rPr>
                <a:t>敬。正如乔布斯在禅学经典中找到可以净化心灵的良方,正如习近平在G20峰会上引用孔子的</a:t>
              </a:r>
              <a:r>
                <a:rPr dirty="0"/>
                <a:t/>
              </a:r>
              <a:br>
                <a:rPr dirty="0"/>
              </a:br>
              <a:r>
                <a:rPr lang="zh-CN" altLang="en-US" sz="1502" kern="0" dirty="0" smtClean="0">
                  <a:solidFill>
                    <a:srgbClr val="000000"/>
                  </a:solidFill>
                  <a:latin typeface="Times New Roman" pitchFamily="65" charset="-122"/>
                  <a:ea typeface="宋体" pitchFamily="65" charset="-122"/>
                </a:rPr>
                <a:t>“以和为贵”而赢得国际交口称赞,对待经典,我们需要用现代的眼光,取其精华,为我所用。</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汲精华于传统,造福祉于当下,我想,这才是传承和发扬经典的正确打开方式。</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本文有三大优点:(1)审题准确,主旨明确。开头段便用“奥妙、精华、智慧、玄机”四</a:t>
              </a:r>
              <a:endParaRPr lang="zh-CN" altLang="en-US" dirty="0"/>
            </a:p>
          </p:txBody>
        </p:sp>
        <p:sp>
          <p:nvSpPr>
            <p:cNvPr id="3" name="TextBox 2"/>
            <p:cNvSpPr txBox="1"/>
            <p:nvPr/>
          </p:nvSpPr>
          <p:spPr>
            <a:xfrm>
              <a:off x="571472" y="5206219"/>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个词语浓墨重彩地将漫画中四部经典蕴含的时代元素呈现出来,随之提出观点“汲精华于传统,</a:t>
              </a:r>
              <a:r>
                <a:rPr dirty="0"/>
                <a:t/>
              </a:r>
              <a:br>
                <a:rPr dirty="0"/>
              </a:br>
              <a:r>
                <a:rPr lang="zh-CN" altLang="en-US" sz="1502" kern="0" dirty="0" smtClean="0">
                  <a:solidFill>
                    <a:srgbClr val="000000"/>
                  </a:solidFill>
                  <a:latin typeface="Times New Roman" pitchFamily="65" charset="-122"/>
                  <a:ea typeface="宋体" pitchFamily="65" charset="-122"/>
                </a:rPr>
                <a:t>造福祉于当下”。(2)思路流畅,语言精当。主旨与段意呼应清晰,段首与段尾圆合自然,表现出</a:t>
              </a:r>
              <a:r>
                <a:rPr dirty="0"/>
                <a:t/>
              </a:r>
              <a:br>
                <a:rPr dirty="0"/>
              </a:br>
              <a:r>
                <a:rPr lang="zh-CN" altLang="en-US" sz="1502" kern="0" dirty="0" smtClean="0">
                  <a:solidFill>
                    <a:srgbClr val="000000"/>
                  </a:solidFill>
                  <a:latin typeface="Times New Roman" pitchFamily="65" charset="-122"/>
                  <a:ea typeface="宋体" pitchFamily="65" charset="-122"/>
                </a:rPr>
                <a:t>较强的思辨能力。(3)用例立体,支撑有力。如第二段引用卡诺维纳的名言指出传统名著的精华</a:t>
              </a:r>
              <a:r>
                <a:rPr dirty="0"/>
                <a:t/>
              </a:r>
              <a:br>
                <a:rPr dirty="0"/>
              </a:br>
              <a:r>
                <a:rPr lang="zh-CN" altLang="en-US" sz="1502" kern="0" dirty="0" smtClean="0">
                  <a:solidFill>
                    <a:srgbClr val="000000"/>
                  </a:solidFill>
                  <a:latin typeface="Times New Roman" pitchFamily="65" charset="-122"/>
                  <a:ea typeface="宋体" pitchFamily="65" charset="-122"/>
                </a:rPr>
                <a:t>契合当代价值观;第四段举了外国当代名人乔布斯的例子,使得名著的现代价值更有说服力。</a:t>
              </a:r>
              <a:endParaRPr lang="zh-CN" altLang="en-US" dirty="0"/>
            </a:p>
          </p:txBody>
        </p:sp>
      </p:grpSp>
    </p:spTree>
    <p:custDataLst>
      <p:custData r:id="rId1"/>
    </p:custData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708879"/>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1.</a:t>
            </a:r>
            <a:r>
              <a:rPr lang="zh-CN" altLang="en-US" sz="1502" kern="0" dirty="0" smtClean="0">
                <a:solidFill>
                  <a:srgbClr val="000000"/>
                </a:solidFill>
                <a:latin typeface="Times New Roman" pitchFamily="65" charset="-122"/>
                <a:ea typeface="宋体" pitchFamily="65" charset="-122"/>
              </a:rPr>
              <a:t>(2016广东广州一模,18)阅读下面的材料,根据要求写一篇不少于800字的文章。(60分)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某报为了发掘有温度和人情味的新闻,引导读者以温暖的视角看待社会,开设了《暖闻》专栏。</a:t>
            </a:r>
            <a:r>
              <a:rPr dirty="0"/>
              <a:t/>
            </a:r>
            <a:br>
              <a:rPr dirty="0"/>
            </a:br>
            <a:r>
              <a:rPr lang="zh-CN" altLang="en-US" sz="1502" kern="0" dirty="0" smtClean="0">
                <a:solidFill>
                  <a:srgbClr val="000000"/>
                </a:solidFill>
                <a:latin typeface="Times New Roman" pitchFamily="65" charset="-122"/>
                <a:ea typeface="宋体" pitchFamily="65" charset="-122"/>
              </a:rPr>
              <a:t>编辑部收到三则新闻:</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一位卖油条的青年多年坚持不用有害的“复炸油”炸油条,给顾客提供新鲜健康的油条,被网友</a:t>
            </a:r>
            <a:r>
              <a:rPr dirty="0"/>
              <a:t/>
            </a:r>
            <a:br>
              <a:rPr dirty="0"/>
            </a:br>
            <a:r>
              <a:rPr lang="zh-CN" altLang="en-US" sz="1502" kern="0" dirty="0" smtClean="0">
                <a:solidFill>
                  <a:srgbClr val="000000"/>
                </a:solidFill>
                <a:latin typeface="Times New Roman" pitchFamily="65" charset="-122"/>
                <a:ea typeface="宋体" pitchFamily="65" charset="-122"/>
              </a:rPr>
              <a:t>称赞为最帅的良心“油条哥”。</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一位老父亲从外地来医院看望儿子,看到儿子正在坐诊,忙得抬不起头,根本说不上话。老人家</a:t>
            </a:r>
            <a:r>
              <a:rPr dirty="0"/>
              <a:t/>
            </a:r>
            <a:br>
              <a:rPr dirty="0"/>
            </a:br>
            <a:r>
              <a:rPr lang="zh-CN" altLang="en-US" sz="1502" kern="0" dirty="0" smtClean="0">
                <a:solidFill>
                  <a:srgbClr val="000000"/>
                </a:solidFill>
                <a:latin typeface="Times New Roman" pitchFamily="65" charset="-122"/>
                <a:ea typeface="宋体" pitchFamily="65" charset="-122"/>
              </a:rPr>
              <a:t>等了两个多小时后,只好挂了个号,和儿子见了一面。</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某地举办珍品画展,一位男孩在探身观赏时不慎跌倒,弄坏了一幅名画,主办方认为男孩只有12</a:t>
            </a:r>
            <a:r>
              <a:rPr dirty="0"/>
              <a:t/>
            </a:r>
            <a:br>
              <a:rPr dirty="0"/>
            </a:br>
            <a:r>
              <a:rPr lang="zh-CN" altLang="en-US" sz="1502" kern="0" dirty="0" smtClean="0">
                <a:solidFill>
                  <a:srgbClr val="000000"/>
                </a:solidFill>
                <a:latin typeface="Times New Roman" pitchFamily="65" charset="-122"/>
                <a:ea typeface="宋体" pitchFamily="65" charset="-122"/>
              </a:rPr>
              <a:t>岁,又不是故意的,因此仅备案而未报案,希望男孩的心理不要受到影响。</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从以上新闻中选择一则刊登在《暖闻》专栏中,你认为哪一则更合适?请综合材料内容及含意</a:t>
            </a:r>
            <a:r>
              <a:rPr dirty="0"/>
              <a:t/>
            </a:r>
            <a:br>
              <a:rPr dirty="0"/>
            </a:br>
            <a:r>
              <a:rPr lang="zh-CN" altLang="en-US" sz="1502" kern="0" dirty="0" smtClean="0">
                <a:solidFill>
                  <a:srgbClr val="000000"/>
                </a:solidFill>
                <a:latin typeface="Times New Roman" pitchFamily="65" charset="-122"/>
                <a:ea typeface="宋体" pitchFamily="65" charset="-122"/>
              </a:rPr>
              <a:t>作文,体现你的思考、权衡与选择。</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要求选好角度,确定立意,明确文体,自拟标题;不要套作,不得抄袭。</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材料中“温度和人情味”“引导读者以温暖的视角看待社会”是关键词句,考生</a:t>
            </a:r>
            <a:r>
              <a:rPr dirty="0"/>
              <a:t/>
            </a:r>
            <a:br>
              <a:rPr dirty="0"/>
            </a:br>
            <a:r>
              <a:rPr lang="zh-CN" altLang="en-US" sz="1502" kern="0" dirty="0" smtClean="0">
                <a:solidFill>
                  <a:srgbClr val="000000"/>
                </a:solidFill>
                <a:latin typeface="Times New Roman" pitchFamily="65" charset="-122"/>
                <a:ea typeface="宋体" pitchFamily="65" charset="-122"/>
              </a:rPr>
              <a:t>无论选择哪一则新闻,都必须围绕这些关键词句来写。由于题中有“选择一则”“你认为哪一</a:t>
            </a:r>
            <a:endParaRPr lang="zh-CN" altLang="en-US" dirty="0"/>
          </a:p>
        </p:txBody>
      </p:sp>
      <p:sp>
        <p:nvSpPr>
          <p:cNvPr id="3" name="TextBox 11"/>
          <p:cNvSpPr txBox="1"/>
          <p:nvPr/>
        </p:nvSpPr>
        <p:spPr>
          <a:xfrm>
            <a:off x="2155670" y="1152456"/>
            <a:ext cx="4416594" cy="481863"/>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b="1" dirty="0">
                <a:latin typeface="黑体" panose="02010609060101010101" pitchFamily="49" charset="-122"/>
                <a:ea typeface="黑体" panose="02010609060101010101" pitchFamily="49" charset="-122"/>
                <a:sym typeface="+mn-ea"/>
              </a:rPr>
              <a:t>B</a:t>
            </a:r>
            <a:r>
              <a:rPr lang="zh-CN" altLang="en-US" sz="2000" b="1" dirty="0">
                <a:latin typeface="黑体" panose="02010609060101010101" pitchFamily="49" charset="-122"/>
                <a:ea typeface="黑体" panose="02010609060101010101" pitchFamily="49" charset="-122"/>
                <a:sym typeface="+mn-ea"/>
              </a:rPr>
              <a:t>组  </a:t>
            </a:r>
            <a:r>
              <a:rPr lang="en-US" altLang="zh-CN" sz="2000" b="1" dirty="0" smtClean="0">
                <a:latin typeface="黑体" panose="02010609060101010101" pitchFamily="49" charset="-122"/>
                <a:ea typeface="黑体" panose="02010609060101010101" pitchFamily="49" charset="-122"/>
                <a:sym typeface="+mn-ea"/>
              </a:rPr>
              <a:t>2015—2016</a:t>
            </a:r>
            <a:r>
              <a:rPr lang="zh-CN" altLang="en-US" sz="2000" b="1" dirty="0" smtClean="0">
                <a:latin typeface="黑体" panose="02010609060101010101" pitchFamily="49" charset="-122"/>
                <a:ea typeface="黑体" panose="02010609060101010101" pitchFamily="49" charset="-122"/>
                <a:sym typeface="+mn-ea"/>
              </a:rPr>
              <a:t>年模拟探究能力测试</a:t>
            </a:r>
            <a:endParaRPr sz="1400" b="1" dirty="0">
              <a:latin typeface="黑体" panose="02010609060101010101" pitchFamily="49" charset="-122"/>
              <a:ea typeface="黑体" panose="02010609060101010101" pitchFamily="49" charset="-122"/>
            </a:endParaRPr>
          </a:p>
        </p:txBody>
      </p:sp>
    </p:spTree>
    <p:custDataLst>
      <p:custData r:id="rId1"/>
    </p:custData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则更合适”的语句,故而必须对三则材料进行对比分析,突出所选新闻在“温度和人情味”“引</a:t>
            </a:r>
            <a:r>
              <a:rPr dirty="0"/>
              <a:t/>
            </a:r>
            <a:br>
              <a:rPr dirty="0"/>
            </a:br>
            <a:r>
              <a:rPr lang="zh-CN" altLang="en-US" sz="1502" kern="0" dirty="0" smtClean="0">
                <a:solidFill>
                  <a:srgbClr val="000000"/>
                </a:solidFill>
                <a:latin typeface="Times New Roman" pitchFamily="65" charset="-122"/>
                <a:ea typeface="宋体" pitchFamily="65" charset="-122"/>
              </a:rPr>
              <a:t>导读者以温暖的视角看待社会”方面的“更合适”性。</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此题审题立意不难,只要在三则新闻中选择一则为“更合适”的新闻,然后分析、说明这样选择</a:t>
            </a:r>
            <a:r>
              <a:rPr dirty="0"/>
              <a:t/>
            </a:r>
            <a:br>
              <a:rPr dirty="0"/>
            </a:br>
            <a:r>
              <a:rPr lang="zh-CN" altLang="en-US" sz="1502" kern="0" dirty="0" smtClean="0">
                <a:solidFill>
                  <a:srgbClr val="000000"/>
                </a:solidFill>
                <a:latin typeface="Times New Roman" pitchFamily="65" charset="-122"/>
                <a:ea typeface="宋体" pitchFamily="65" charset="-122"/>
              </a:rPr>
              <a:t>的理由即可。不过,在实际考试中,会有相当一部分考生忽略“温度和人情味”“引导读者以温</a:t>
            </a:r>
            <a:r>
              <a:rPr dirty="0"/>
              <a:t/>
            </a:r>
            <a:br>
              <a:rPr dirty="0"/>
            </a:br>
            <a:r>
              <a:rPr lang="zh-CN" altLang="en-US" sz="1502" kern="0" dirty="0" smtClean="0">
                <a:solidFill>
                  <a:srgbClr val="000000"/>
                </a:solidFill>
                <a:latin typeface="Times New Roman" pitchFamily="65" charset="-122"/>
                <a:ea typeface="宋体" pitchFamily="65" charset="-122"/>
              </a:rPr>
              <a:t>暖的视角看待社会”的限定,而由某一则新闻抽取无关“温度和人情味”“引导读者以温暖的</a:t>
            </a:r>
            <a:r>
              <a:rPr dirty="0"/>
              <a:t/>
            </a:r>
            <a:br>
              <a:rPr dirty="0"/>
            </a:br>
            <a:r>
              <a:rPr lang="zh-CN" altLang="en-US" sz="1502" kern="0" dirty="0" smtClean="0">
                <a:solidFill>
                  <a:srgbClr val="000000"/>
                </a:solidFill>
                <a:latin typeface="Times New Roman" pitchFamily="65" charset="-122"/>
                <a:ea typeface="宋体" pitchFamily="65" charset="-122"/>
              </a:rPr>
              <a:t>视角看待社会”的主题,然后大做论述;或者走另一个极端,为了“突出”自己所选择的新闻在</a:t>
            </a:r>
            <a:r>
              <a:rPr dirty="0"/>
              <a:t/>
            </a:r>
            <a:br>
              <a:rPr dirty="0"/>
            </a:br>
            <a:r>
              <a:rPr lang="zh-CN" altLang="en-US" sz="1502" kern="0" dirty="0" smtClean="0">
                <a:solidFill>
                  <a:srgbClr val="000000"/>
                </a:solidFill>
                <a:latin typeface="Times New Roman" pitchFamily="65" charset="-122"/>
                <a:ea typeface="宋体" pitchFamily="65" charset="-122"/>
              </a:rPr>
              <a:t>“温度和人情味”“引导读者以温暖的视角看待社会”方面的“更合适”性,不惜否定、丑化</a:t>
            </a:r>
            <a:r>
              <a:rPr dirty="0"/>
              <a:t/>
            </a:r>
            <a:br>
              <a:rPr dirty="0"/>
            </a:br>
            <a:r>
              <a:rPr lang="zh-CN" altLang="en-US" sz="1502" kern="0" dirty="0" smtClean="0">
                <a:solidFill>
                  <a:srgbClr val="000000"/>
                </a:solidFill>
                <a:latin typeface="Times New Roman" pitchFamily="65" charset="-122"/>
                <a:ea typeface="宋体" pitchFamily="65" charset="-122"/>
              </a:rPr>
              <a:t>另两则新闻;或者不能将三则新闻进行比较分析,而只是谈论其中一则新闻的“温度”“人情</a:t>
            </a:r>
            <a:r>
              <a:rPr dirty="0"/>
              <a:t/>
            </a:r>
            <a:br>
              <a:rPr dirty="0"/>
            </a:br>
            <a:r>
              <a:rPr lang="zh-CN" altLang="en-US" sz="1502" kern="0" dirty="0" smtClean="0">
                <a:solidFill>
                  <a:srgbClr val="000000"/>
                </a:solidFill>
                <a:latin typeface="Times New Roman" pitchFamily="65" charset="-122"/>
                <a:ea typeface="宋体" pitchFamily="65" charset="-122"/>
              </a:rPr>
              <a:t>味”和“温暖的视角”;也有些考生干脆三则新闻的“温度和人情味”都谈,却不明确哪一则新</a:t>
            </a:r>
            <a:r>
              <a:rPr dirty="0"/>
              <a:t/>
            </a:r>
            <a:br>
              <a:rPr dirty="0"/>
            </a:br>
            <a:r>
              <a:rPr lang="zh-CN" altLang="en-US" sz="1502" kern="0" dirty="0" smtClean="0">
                <a:solidFill>
                  <a:srgbClr val="000000"/>
                </a:solidFill>
                <a:latin typeface="Times New Roman" pitchFamily="65" charset="-122"/>
                <a:ea typeface="宋体" pitchFamily="65" charset="-122"/>
              </a:rPr>
              <a:t>闻“更合适”。</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行文中,一些考生虽然能够选择某一则新闻,且也能与其他两则新闻做比较,突出所选新闻的</a:t>
            </a:r>
            <a:r>
              <a:rPr dirty="0"/>
              <a:t/>
            </a:r>
            <a:br>
              <a:rPr dirty="0"/>
            </a:br>
            <a:r>
              <a:rPr lang="zh-CN" altLang="en-US" sz="1502" kern="0" dirty="0" smtClean="0">
                <a:solidFill>
                  <a:srgbClr val="000000"/>
                </a:solidFill>
                <a:latin typeface="Times New Roman" pitchFamily="65" charset="-122"/>
                <a:ea typeface="宋体" pitchFamily="65" charset="-122"/>
              </a:rPr>
              <a:t>“温度和人情味”,但未能超越就事论事的浅层解读,不能将文章主题上升至“引导读者以温暖</a:t>
            </a:r>
            <a:r>
              <a:rPr dirty="0"/>
              <a:t/>
            </a:r>
            <a:br>
              <a:rPr dirty="0"/>
            </a:br>
            <a:r>
              <a:rPr lang="zh-CN" altLang="en-US" sz="1502" kern="0" dirty="0" smtClean="0">
                <a:solidFill>
                  <a:srgbClr val="000000"/>
                </a:solidFill>
                <a:latin typeface="Times New Roman" pitchFamily="65" charset="-122"/>
                <a:ea typeface="宋体" pitchFamily="65" charset="-122"/>
              </a:rPr>
              <a:t>的视角看待社会”的高度。而“引导读者以温暖的视角看待社会”正是此作文题的明确要求</a:t>
            </a:r>
            <a:r>
              <a:rPr dirty="0"/>
              <a:t/>
            </a:r>
            <a:br>
              <a:rPr dirty="0"/>
            </a:br>
            <a:r>
              <a:rPr lang="zh-CN" altLang="en-US" sz="1502" kern="0" dirty="0" smtClean="0">
                <a:solidFill>
                  <a:srgbClr val="000000"/>
                </a:solidFill>
                <a:latin typeface="Times New Roman" pitchFamily="65" charset="-122"/>
                <a:ea typeface="宋体" pitchFamily="65" charset="-122"/>
              </a:rPr>
              <a:t>与深刻之处。</a:t>
            </a:r>
            <a:endParaRPr lang="zh-CN" altLang="en-US" dirty="0"/>
          </a:p>
        </p:txBody>
      </p:sp>
    </p:spTree>
    <p:custDataLst>
      <p:custData r:id="rId1"/>
    </p:custData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48186"/>
          </a:xfrm>
          <a:prstGeom prst="rect">
            <a:avLst/>
          </a:prstGeom>
          <a:noFill/>
        </p:spPr>
        <p:txBody>
          <a:bodyPr wrap="square" lIns="0" tIns="0" rIns="0" bIns="0" rtlCol="0">
            <a:spAutoFit/>
          </a:bodyPr>
          <a:lstStyle/>
          <a:p>
            <a:pPr eaLnBrk="0" latinLnBrk="1" hangingPunct="0">
              <a:lnSpc>
                <a:spcPct val="150000"/>
              </a:lnSpc>
            </a:pPr>
            <a:r>
              <a:rPr lang="zh-CN" altLang="en-US" sz="1502" kern="0" dirty="0" smtClean="0">
                <a:solidFill>
                  <a:srgbClr val="000000"/>
                </a:solidFill>
                <a:latin typeface="Times New Roman" pitchFamily="65" charset="-122"/>
                <a:ea typeface="宋体" pitchFamily="65" charset="-122"/>
              </a:rPr>
              <a:t>[例文]</a:t>
            </a:r>
            <a:endParaRPr lang="zh-CN" altLang="en-US" sz="1600" dirty="0" smtClean="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最温暖的挂号</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虽然也感动于良心油条哥和宽容的主办方,但如果只能选择一则新闻刊登于《暖闻》专栏,也许</a:t>
            </a:r>
            <a:r>
              <a:rPr dirty="0"/>
              <a:t/>
            </a:r>
            <a:br>
              <a:rPr dirty="0"/>
            </a:br>
            <a:r>
              <a:rPr lang="zh-CN" altLang="en-US" sz="1502" kern="0" dirty="0" smtClean="0">
                <a:solidFill>
                  <a:srgbClr val="000000"/>
                </a:solidFill>
                <a:latin typeface="Times New Roman" pitchFamily="65" charset="-122"/>
                <a:ea typeface="宋体" pitchFamily="65" charset="-122"/>
              </a:rPr>
              <a:t>老父亲挂号见儿子是最合适的选择。</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乍一看,这则新闻似乎不像其他两则那样有明显的“正能量”,甚至难免让人一开始对儿子的做</a:t>
            </a:r>
            <a:r>
              <a:rPr dirty="0"/>
              <a:t/>
            </a:r>
            <a:br>
              <a:rPr dirty="0"/>
            </a:br>
            <a:r>
              <a:rPr lang="zh-CN" altLang="en-US" sz="1502" kern="0" dirty="0" smtClean="0">
                <a:solidFill>
                  <a:srgbClr val="000000"/>
                </a:solidFill>
                <a:latin typeface="Times New Roman" pitchFamily="65" charset="-122"/>
                <a:ea typeface="宋体" pitchFamily="65" charset="-122"/>
              </a:rPr>
              <a:t>法略有微词——逼得老父亲行此不得已之策,算不算不孝?但接下来又自问,儿子身为医生,面对</a:t>
            </a:r>
            <a:r>
              <a:rPr dirty="0"/>
              <a:t/>
            </a:r>
            <a:br>
              <a:rPr dirty="0"/>
            </a:br>
            <a:r>
              <a:rPr lang="zh-CN" altLang="en-US" sz="1502" kern="0" dirty="0" smtClean="0">
                <a:solidFill>
                  <a:srgbClr val="000000"/>
                </a:solidFill>
                <a:latin typeface="Times New Roman" pitchFamily="65" charset="-122"/>
                <a:ea typeface="宋体" pitchFamily="65" charset="-122"/>
              </a:rPr>
              <a:t>没完没了的病人,却似乎没有更好的选择。正是在这样一层层的发掘中,这则新闻丰富的内涵和</a:t>
            </a:r>
            <a:r>
              <a:rPr dirty="0"/>
              <a:t/>
            </a:r>
            <a:br>
              <a:rPr dirty="0"/>
            </a:br>
            <a:r>
              <a:rPr lang="zh-CN" altLang="en-US" sz="1502" kern="0" dirty="0" smtClean="0">
                <a:solidFill>
                  <a:srgbClr val="000000"/>
                </a:solidFill>
                <a:latin typeface="Times New Roman" pitchFamily="65" charset="-122"/>
                <a:ea typeface="宋体" pitchFamily="65" charset="-122"/>
              </a:rPr>
              <a:t>其中的“温暖”得以体现:以广大病患来看,这样一位敬岗无私的医生让人感到温暖;以千里迢</a:t>
            </a:r>
            <a:r>
              <a:rPr dirty="0"/>
              <a:t/>
            </a:r>
            <a:br>
              <a:rPr dirty="0"/>
            </a:br>
            <a:r>
              <a:rPr lang="zh-CN" altLang="en-US" sz="1502" kern="0" dirty="0" smtClean="0">
                <a:solidFill>
                  <a:srgbClr val="000000"/>
                </a:solidFill>
                <a:latin typeface="Times New Roman" pitchFamily="65" charset="-122"/>
                <a:ea typeface="宋体" pitchFamily="65" charset="-122"/>
              </a:rPr>
              <a:t>迢来探望的老父来看,见到儿子成才有出息又是一种温暖;以这位医生来看,抬头接到父亲挂号</a:t>
            </a:r>
            <a:r>
              <a:rPr dirty="0"/>
              <a:t/>
            </a:r>
            <a:br>
              <a:rPr dirty="0"/>
            </a:br>
            <a:r>
              <a:rPr lang="zh-CN" altLang="en-US" sz="1502" kern="0" dirty="0" smtClean="0">
                <a:solidFill>
                  <a:srgbClr val="000000"/>
                </a:solidFill>
                <a:latin typeface="Times New Roman" pitchFamily="65" charset="-122"/>
                <a:ea typeface="宋体" pitchFamily="65" charset="-122"/>
              </a:rPr>
              <a:t>的那一刻,从岗位上的机器人回到父亲的小儿子,想必也是温暖的吧。</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然而,我们正是在这样的矛盾、纠结和无奈中,看见了最大的温暖。</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往大了说,医患关系是当今引起普遍关注的焦点话题。人们往往由于不了解而对冷色调的医院</a:t>
            </a:r>
            <a:r>
              <a:rPr dirty="0"/>
              <a:t/>
            </a:r>
            <a:br>
              <a:rPr dirty="0"/>
            </a:br>
            <a:r>
              <a:rPr lang="zh-CN" altLang="en-US" sz="1502" kern="0" dirty="0" smtClean="0">
                <a:solidFill>
                  <a:srgbClr val="000000"/>
                </a:solidFill>
                <a:latin typeface="Times New Roman" pitchFamily="65" charset="-122"/>
                <a:ea typeface="宋体" pitchFamily="65" charset="-122"/>
              </a:rPr>
              <a:t>失去信心,多做一个检查要怀疑医生,多住一天院要怀疑医生,辛辛苦苦排了半天队只被医生面</a:t>
            </a:r>
            <a:r>
              <a:rPr dirty="0"/>
              <a:t/>
            </a:r>
            <a:br>
              <a:rPr dirty="0"/>
            </a:br>
            <a:r>
              <a:rPr lang="zh-CN" altLang="en-US" sz="1502" kern="0" dirty="0" smtClean="0">
                <a:solidFill>
                  <a:srgbClr val="000000"/>
                </a:solidFill>
                <a:latin typeface="Times New Roman" pitchFamily="65" charset="-122"/>
                <a:ea typeface="宋体" pitchFamily="65" charset="-122"/>
              </a:rPr>
              <a:t>无表情地关注了三分钟更要埋怨医生——你们是不是对患者不负责任?你们真的了解我的病情</a:t>
            </a:r>
            <a:r>
              <a:rPr dirty="0"/>
              <a:t/>
            </a:r>
            <a:br>
              <a:rPr dirty="0"/>
            </a:br>
            <a:r>
              <a:rPr lang="zh-CN" altLang="en-US" sz="1502" kern="0" dirty="0" smtClean="0">
                <a:solidFill>
                  <a:srgbClr val="000000"/>
                </a:solidFill>
                <a:latin typeface="Times New Roman" pitchFamily="65" charset="-122"/>
                <a:ea typeface="宋体" pitchFamily="65" charset="-122"/>
              </a:rPr>
              <a:t>吗?诚然,没有职业道德的人在哪个行业都是有的,但更多敬业爱岗的医生却蒙受了许多“冤</a:t>
            </a:r>
            <a:r>
              <a:rPr dirty="0"/>
              <a:t/>
            </a:r>
            <a:br>
              <a:rPr dirty="0"/>
            </a:br>
            <a:r>
              <a:rPr lang="zh-CN" altLang="en-US" sz="1502" kern="0" dirty="0" smtClean="0">
                <a:solidFill>
                  <a:srgbClr val="000000"/>
                </a:solidFill>
                <a:latin typeface="Times New Roman" pitchFamily="65" charset="-122"/>
                <a:ea typeface="宋体" pitchFamily="65" charset="-122"/>
              </a:rPr>
              <a:t>屈”。这样一个小事件,无疑是一阵及时雨,可以有效拉近医患距离。</a:t>
            </a:r>
            <a:endParaRPr lang="zh-CN" altLang="en-US" dirty="0"/>
          </a:p>
        </p:txBody>
      </p:sp>
    </p:spTree>
    <p:custDataLst>
      <p:custData r:id="rId1"/>
    </p:custData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往小了说,老父挂号见儿子这样的事,实则触及了每个人内心深处最柔软的地方。孩子们离开父</a:t>
            </a:r>
            <a:r>
              <a:t/>
            </a:r>
            <a:br/>
            <a:r>
              <a:rPr lang="zh-CN" altLang="en-US" sz="1502" kern="0" dirty="0" smtClean="0">
                <a:solidFill>
                  <a:srgbClr val="000000"/>
                </a:solidFill>
                <a:latin typeface="Times New Roman" pitchFamily="65" charset="-122"/>
                <a:ea typeface="宋体" pitchFamily="65" charset="-122"/>
              </a:rPr>
              <a:t>母在外拼搏,父母们一腔深情只得付诸这样一张小小的挂号单上。这是小爱,也是大爱,期盼他</a:t>
            </a:r>
            <a:r>
              <a:t/>
            </a:r>
            <a:br/>
            <a:r>
              <a:rPr lang="zh-CN" altLang="en-US" sz="1502" kern="0" dirty="0" smtClean="0">
                <a:solidFill>
                  <a:srgbClr val="000000"/>
                </a:solidFill>
                <a:latin typeface="Times New Roman" pitchFamily="65" charset="-122"/>
                <a:ea typeface="宋体" pitchFamily="65" charset="-122"/>
              </a:rPr>
              <a:t>成才,见不着他又想念,这样的感情,其实是温暖的。</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如此看来,老父亲挂号见儿子的最温暖之举,确实是《暖闻》的最佳之选。</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标题乃文章的眼睛,“最温暖的挂号”简洁生动,犹如双眸,炯炯有神。“温暖”紧扣要</a:t>
            </a:r>
            <a:r>
              <a:t/>
            </a:r>
            <a:br/>
            <a:r>
              <a:rPr lang="zh-CN" altLang="en-US" sz="1502" kern="0" dirty="0" smtClean="0">
                <a:solidFill>
                  <a:srgbClr val="000000"/>
                </a:solidFill>
                <a:latin typeface="Times New Roman" pitchFamily="65" charset="-122"/>
                <a:ea typeface="宋体" pitchFamily="65" charset="-122"/>
              </a:rPr>
              <a:t>求,“挂号”指示角度。</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文章开头又把“简洁”的功力发挥得炉火纯青,三言两语之间,中心论点和盘托出。文章主体将</a:t>
            </a:r>
            <a:r>
              <a:t/>
            </a:r>
            <a:br/>
            <a:r>
              <a:rPr lang="zh-CN" altLang="en-US" sz="1502" kern="0" dirty="0" smtClean="0">
                <a:solidFill>
                  <a:srgbClr val="000000"/>
                </a:solidFill>
                <a:latin typeface="Times New Roman" pitchFamily="65" charset="-122"/>
                <a:ea typeface="宋体" pitchFamily="65" charset="-122"/>
              </a:rPr>
              <a:t>如何展开?我们翘首以待。作者没有选择立马展开宏论,而是如“剥竹笋”般层层深入。作者</a:t>
            </a:r>
            <a:r>
              <a:t/>
            </a:r>
            <a:br/>
            <a:r>
              <a:rPr lang="zh-CN" altLang="en-US" sz="1502" kern="0" dirty="0" smtClean="0">
                <a:solidFill>
                  <a:srgbClr val="000000"/>
                </a:solidFill>
                <a:latin typeface="Times New Roman" pitchFamily="65" charset="-122"/>
                <a:ea typeface="宋体" pitchFamily="65" charset="-122"/>
              </a:rPr>
              <a:t>带着我们由父亲的“迫不得已”,到儿子的“无私”,在矛盾无奈的痛苦中呷出温暖。接着作者</a:t>
            </a:r>
            <a:r>
              <a:t/>
            </a:r>
            <a:br/>
            <a:r>
              <a:rPr lang="zh-CN" altLang="en-US" sz="1502" kern="0" dirty="0" smtClean="0">
                <a:solidFill>
                  <a:srgbClr val="000000"/>
                </a:solidFill>
                <a:latin typeface="Times New Roman" pitchFamily="65" charset="-122"/>
                <a:ea typeface="宋体" pitchFamily="65" charset="-122"/>
              </a:rPr>
              <a:t>又来一招“一粒沙里看世界”,引发大家思考医患关系这个棘手问题,在一定意义上可以说这则</a:t>
            </a:r>
            <a:r>
              <a:t/>
            </a:r>
            <a:br/>
            <a:r>
              <a:rPr lang="zh-CN" altLang="en-US" sz="1502" kern="0" dirty="0" smtClean="0">
                <a:solidFill>
                  <a:srgbClr val="000000"/>
                </a:solidFill>
                <a:latin typeface="Times New Roman" pitchFamily="65" charset="-122"/>
                <a:ea typeface="宋体" pitchFamily="65" charset="-122"/>
              </a:rPr>
              <a:t>“暖闻”对于医患关系是一缕阳光,一阵春风。最后一招“直击心灵”,指出一张小小的挂号单</a:t>
            </a:r>
            <a:r>
              <a:t/>
            </a:r>
            <a:br/>
            <a:r>
              <a:rPr lang="zh-CN" altLang="en-US" sz="1502" kern="0" dirty="0" smtClean="0">
                <a:solidFill>
                  <a:srgbClr val="000000"/>
                </a:solidFill>
                <a:latin typeface="Times New Roman" pitchFamily="65" charset="-122"/>
                <a:ea typeface="宋体" pitchFamily="65" charset="-122"/>
              </a:rPr>
              <a:t>蕴含的温情和无奈实则为许多现代家庭的共同境遇。文章情理交融,引人思考,耐人寻味,实属</a:t>
            </a:r>
            <a:r>
              <a:t/>
            </a:r>
            <a:br/>
            <a:r>
              <a:rPr lang="zh-CN" altLang="en-US" sz="1502" kern="0" dirty="0" smtClean="0">
                <a:solidFill>
                  <a:srgbClr val="000000"/>
                </a:solidFill>
                <a:latin typeface="Times New Roman" pitchFamily="65" charset="-122"/>
                <a:ea typeface="宋体" pitchFamily="65" charset="-122"/>
              </a:rPr>
              <a:t>考场作文佳品,值得考生们认真学习。</a:t>
            </a:r>
            <a:endParaRPr lang="zh-CN" altLang="en-US"/>
          </a:p>
        </p:txBody>
      </p:sp>
    </p:spTree>
    <p:custDataLst>
      <p:custData r:id="rId1"/>
    </p:custData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2.</a:t>
            </a:r>
            <a:r>
              <a:rPr lang="zh-CN" altLang="en-US" sz="1502" kern="0" dirty="0" smtClean="0">
                <a:solidFill>
                  <a:srgbClr val="000000"/>
                </a:solidFill>
                <a:latin typeface="Times New Roman" pitchFamily="65" charset="-122"/>
                <a:ea typeface="宋体" pitchFamily="65" charset="-122"/>
              </a:rPr>
              <a:t>(2016湖北武汉武昌调研,18)阅读下面的材料,根据要求写一篇不少于800字的文章。(60分)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2015年6月27日,在东方卫视《欢乐喜剧人》的小品《木兰从军》中,贾玲塑造了一个贪吃、花</a:t>
            </a:r>
            <a:r>
              <a:rPr dirty="0"/>
              <a:t/>
            </a:r>
            <a:br>
              <a:rPr dirty="0"/>
            </a:br>
            <a:r>
              <a:rPr lang="zh-CN" altLang="en-US" sz="1502" kern="0" dirty="0" smtClean="0">
                <a:solidFill>
                  <a:srgbClr val="000000"/>
                </a:solidFill>
                <a:latin typeface="Times New Roman" pitchFamily="65" charset="-122"/>
                <a:ea typeface="宋体" pitchFamily="65" charset="-122"/>
              </a:rPr>
              <a:t>痴、胆小怕事的花木兰形象。7月7日,中国木兰文化研究中心发出公开信,要求节目组道歉。7</a:t>
            </a:r>
            <a:r>
              <a:rPr dirty="0"/>
              <a:t/>
            </a:r>
            <a:br>
              <a:rPr dirty="0"/>
            </a:br>
            <a:r>
              <a:rPr lang="zh-CN" altLang="en-US" sz="1502" kern="0" dirty="0" smtClean="0">
                <a:solidFill>
                  <a:srgbClr val="000000"/>
                </a:solidFill>
                <a:latin typeface="Times New Roman" pitchFamily="65" charset="-122"/>
                <a:ea typeface="宋体" pitchFamily="65" charset="-122"/>
              </a:rPr>
              <a:t>月18日晚,贾玲在微博上发文道歉:“花木兰是受人尊敬的巾帼英雄,显然拿她来演绎一个喜剧</a:t>
            </a:r>
            <a:r>
              <a:rPr dirty="0"/>
              <a:t/>
            </a:r>
            <a:br>
              <a:rPr dirty="0"/>
            </a:br>
            <a:r>
              <a:rPr lang="zh-CN" altLang="en-US" sz="1502" kern="0" dirty="0" smtClean="0">
                <a:solidFill>
                  <a:srgbClr val="000000"/>
                </a:solidFill>
                <a:latin typeface="Times New Roman" pitchFamily="65" charset="-122"/>
                <a:ea typeface="宋体" pitchFamily="65" charset="-122"/>
              </a:rPr>
              <a:t>作品是不合时宜的,也是有违公众审美习惯的。感谢对我批评教育的热心观众。”之后,著名演</a:t>
            </a:r>
            <a:r>
              <a:rPr dirty="0"/>
              <a:t/>
            </a:r>
            <a:br>
              <a:rPr dirty="0"/>
            </a:br>
            <a:r>
              <a:rPr lang="zh-CN" altLang="en-US" sz="1502" kern="0" dirty="0" smtClean="0">
                <a:solidFill>
                  <a:srgbClr val="000000"/>
                </a:solidFill>
                <a:latin typeface="Times New Roman" pitchFamily="65" charset="-122"/>
                <a:ea typeface="宋体" pitchFamily="65" charset="-122"/>
              </a:rPr>
              <a:t>员六小龄童在微博上为贾玲的道歉点赞,称她开了好头。</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以上材料引发了你怎样的思考或联想?要求结合材料内容及含意,选好角度,确定立意,明确文体,</a:t>
            </a:r>
            <a:r>
              <a:rPr dirty="0"/>
              <a:t/>
            </a:r>
            <a:br>
              <a:rPr dirty="0"/>
            </a:br>
            <a:r>
              <a:rPr lang="zh-CN" altLang="en-US" sz="1502" kern="0" dirty="0" smtClean="0">
                <a:solidFill>
                  <a:srgbClr val="000000"/>
                </a:solidFill>
                <a:latin typeface="Times New Roman" pitchFamily="65" charset="-122"/>
                <a:ea typeface="宋体" pitchFamily="65" charset="-122"/>
              </a:rPr>
              <a:t>自拟标题。不要套作,不得抄袭。</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本题所给材料涉及现实生活中的事件,考生可从不同的角度思考、立意:</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(1)从贾玲公开道歉的角度看:人非圣贤,孰能无过?过而能改,善莫大焉。犯错误并不可怕,只要</a:t>
            </a:r>
            <a:r>
              <a:rPr dirty="0"/>
              <a:t/>
            </a:r>
            <a:br>
              <a:rPr dirty="0"/>
            </a:br>
            <a:r>
              <a:rPr lang="zh-CN" altLang="en-US" sz="1502" kern="0" dirty="0" smtClean="0">
                <a:solidFill>
                  <a:srgbClr val="000000"/>
                </a:solidFill>
                <a:latin typeface="Times New Roman" pitchFamily="65" charset="-122"/>
                <a:ea typeface="宋体" pitchFamily="65" charset="-122"/>
              </a:rPr>
              <a:t>能够正确地对待错误,坦诚地面对错误,切实地改正错误,就会被人理解、尊重。贾玲演绎小品</a:t>
            </a:r>
            <a:r>
              <a:rPr dirty="0"/>
              <a:t/>
            </a:r>
            <a:br>
              <a:rPr dirty="0"/>
            </a:br>
            <a:r>
              <a:rPr lang="zh-CN" altLang="en-US" sz="1502" kern="0" dirty="0" smtClean="0">
                <a:solidFill>
                  <a:srgbClr val="000000"/>
                </a:solidFill>
                <a:latin typeface="Times New Roman" pitchFamily="65" charset="-122"/>
                <a:ea typeface="宋体" pitchFamily="65" charset="-122"/>
              </a:rPr>
              <a:t>《木兰从军》之后,认识到恶搞英雄、违背公众审美观的错误,公开道歉。贾玲勇于承认自身错</a:t>
            </a:r>
            <a:r>
              <a:rPr dirty="0"/>
              <a:t/>
            </a:r>
            <a:br>
              <a:rPr dirty="0"/>
            </a:br>
            <a:r>
              <a:rPr lang="zh-CN" altLang="en-US" sz="1502" kern="0" dirty="0" smtClean="0">
                <a:solidFill>
                  <a:srgbClr val="000000"/>
                </a:solidFill>
                <a:latin typeface="Times New Roman" pitchFamily="65" charset="-122"/>
                <a:ea typeface="宋体" pitchFamily="65" charset="-122"/>
              </a:rPr>
              <a:t>误和勇于改正的态度,无疑是正确的。</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(2)从贾玲表演节目的角度看:作为公众人物要有社会责任意识,传播正能量,不可悖逆主流价值</a:t>
            </a:r>
            <a:r>
              <a:rPr dirty="0"/>
              <a:t/>
            </a:r>
            <a:br>
              <a:rPr dirty="0"/>
            </a:br>
            <a:r>
              <a:rPr lang="zh-CN" altLang="en-US" sz="1502" kern="0" dirty="0" smtClean="0">
                <a:solidFill>
                  <a:srgbClr val="000000"/>
                </a:solidFill>
                <a:latin typeface="Times New Roman" pitchFamily="65" charset="-122"/>
                <a:ea typeface="宋体" pitchFamily="65" charset="-122"/>
              </a:rPr>
              <a:t>观。作为社会公众人物,特别是像贾玲这样的知名演艺人员,不可陶醉在大腕明星的光环里,只</a:t>
            </a:r>
            <a:endParaRPr lang="zh-CN" altLang="en-US" dirty="0"/>
          </a:p>
        </p:txBody>
      </p:sp>
    </p:spTree>
    <p:custDataLst>
      <p:custData r:id="rId1"/>
    </p:custData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注重追求节目的娱乐性,忽视节目的社会性、思想性。公众人物更要认识到社会责任之重,要利</a:t>
            </a:r>
            <a:r>
              <a:t/>
            </a:r>
            <a:br/>
            <a:r>
              <a:rPr lang="zh-CN" altLang="en-US" sz="1502" kern="0" dirty="0" smtClean="0">
                <a:solidFill>
                  <a:srgbClr val="000000"/>
                </a:solidFill>
                <a:latin typeface="Times New Roman" pitchFamily="65" charset="-122"/>
                <a:ea typeface="宋体" pitchFamily="65" charset="-122"/>
              </a:rPr>
              <a:t>用自己的影响力,弘扬正能量,推进社会向前发展。</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(3)从《木兰从军》的角度看:应维护中华民族英雄形象,弘扬正能量,发扬民族精神。花木兰千</a:t>
            </a:r>
            <a:r>
              <a:t/>
            </a:r>
            <a:br/>
            <a:r>
              <a:rPr lang="zh-CN" altLang="en-US" sz="1502" kern="0" dirty="0" smtClean="0">
                <a:solidFill>
                  <a:srgbClr val="000000"/>
                </a:solidFill>
                <a:latin typeface="Times New Roman" pitchFamily="65" charset="-122"/>
                <a:ea typeface="宋体" pitchFamily="65" charset="-122"/>
              </a:rPr>
              <a:t>百年来以其尚武、重孝、爱国精神而备受赞誉,女英雄花木兰的形象,早已成为不畏强敌、保家</a:t>
            </a:r>
            <a:r>
              <a:t/>
            </a:r>
            <a:br/>
            <a:r>
              <a:rPr lang="zh-CN" altLang="en-US" sz="1502" kern="0" dirty="0" smtClean="0">
                <a:solidFill>
                  <a:srgbClr val="000000"/>
                </a:solidFill>
                <a:latin typeface="Times New Roman" pitchFamily="65" charset="-122"/>
                <a:ea typeface="宋体" pitchFamily="65" charset="-122"/>
              </a:rPr>
              <a:t>卫国、功成身退、不邀名利的典范。弘扬木兰精神,在中华民族努力崛起、实现民族强盛梦想</a:t>
            </a:r>
            <a:r>
              <a:t/>
            </a:r>
            <a:br/>
            <a:r>
              <a:rPr lang="zh-CN" altLang="en-US" sz="1502" kern="0" dirty="0" smtClean="0">
                <a:solidFill>
                  <a:srgbClr val="000000"/>
                </a:solidFill>
                <a:latin typeface="Times New Roman" pitchFamily="65" charset="-122"/>
                <a:ea typeface="宋体" pitchFamily="65" charset="-122"/>
              </a:rPr>
              <a:t>的今天,具有深刻的现实意义,而《木兰从军》中恶搞英雄的行为,显然是与时代的节奏不合拍</a:t>
            </a:r>
            <a:r>
              <a:t/>
            </a:r>
            <a:br/>
            <a:r>
              <a:rPr lang="zh-CN" altLang="en-US" sz="1502" kern="0" dirty="0" smtClean="0">
                <a:solidFill>
                  <a:srgbClr val="000000"/>
                </a:solidFill>
                <a:latin typeface="Times New Roman" pitchFamily="65" charset="-122"/>
                <a:ea typeface="宋体" pitchFamily="65" charset="-122"/>
              </a:rPr>
              <a:t>的。</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(4)从六小龄童的角度看:宽容、大度、友善。</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(5)从中国木兰文化研究中心的角度看:维护正统,敢于批评。</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(6)从综合的角度看:弘扬文化传统,不能践踏英雄形象,要传递正能量。</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过而能改,陌上花开</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古人云:“人谁无过?过而能改,善莫大焉。”诚哉,斯言。正是虔诚向善者的知错而改,给道德滑</a:t>
            </a:r>
            <a:r>
              <a:t/>
            </a:r>
            <a:br/>
            <a:r>
              <a:rPr lang="zh-CN" altLang="en-US" sz="1502" kern="0" dirty="0" smtClean="0">
                <a:solidFill>
                  <a:srgbClr val="000000"/>
                </a:solidFill>
                <a:latin typeface="Times New Roman" pitchFamily="65" charset="-122"/>
                <a:ea typeface="宋体" pitchFamily="65" charset="-122"/>
              </a:rPr>
              <a:t>坡的时代注入了光彩熠熠的正能量,香了满路,醉了人心。富贵权势可以轰然倒塌,万顷波涛可</a:t>
            </a:r>
            <a:r>
              <a:t/>
            </a:r>
            <a:br/>
            <a:r>
              <a:rPr lang="zh-CN" altLang="en-US" sz="1502" kern="0" dirty="0" smtClean="0">
                <a:solidFill>
                  <a:srgbClr val="000000"/>
                </a:solidFill>
                <a:latin typeface="Times New Roman" pitchFamily="65" charset="-122"/>
                <a:ea typeface="宋体" pitchFamily="65" charset="-122"/>
              </a:rPr>
              <a:t>以填为平陆,雕船画舫可以灰飞烟灭,而知错能改的美德却如厚重的磐石在风雨中岿然不动。那</a:t>
            </a:r>
            <a:endParaRPr lang="zh-CN" altLang="en-US"/>
          </a:p>
        </p:txBody>
      </p:sp>
    </p:spTree>
    <p:custDataLst>
      <p:custData r:id="rId1"/>
    </p:custData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些传承千载的美德,碾过暖寒交替的岁月,绕过朝代更迭的山水,穿越梨花带雨的清梦,从历史星</a:t>
            </a:r>
            <a:r>
              <a:rPr dirty="0"/>
              <a:t/>
            </a:r>
            <a:br>
              <a:rPr dirty="0"/>
            </a:br>
            <a:r>
              <a:rPr lang="zh-CN" altLang="en-US" sz="1502" kern="0" dirty="0" smtClean="0">
                <a:solidFill>
                  <a:srgbClr val="000000"/>
                </a:solidFill>
                <a:latin typeface="Times New Roman" pitchFamily="65" charset="-122"/>
                <a:ea typeface="宋体" pitchFamily="65" charset="-122"/>
              </a:rPr>
              <a:t>空深处款款而来,为时代增添缕缕新绿、点点明净、斑斑清澈。是谁在蒹葭河畔放飞了一只写</a:t>
            </a:r>
            <a:r>
              <a:rPr dirty="0"/>
              <a:t/>
            </a:r>
            <a:br>
              <a:rPr dirty="0"/>
            </a:br>
            <a:r>
              <a:rPr lang="zh-CN" altLang="en-US" sz="1502" kern="0" dirty="0" smtClean="0">
                <a:solidFill>
                  <a:srgbClr val="000000"/>
                </a:solidFill>
                <a:latin typeface="Times New Roman" pitchFamily="65" charset="-122"/>
                <a:ea typeface="宋体" pitchFamily="65" charset="-122"/>
              </a:rPr>
              <a:t>着“过而能改”四个大字的风筝?</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过而能改,饮一盏岁月留香。古有圣人孔子向七岁孩子项橐道歉并拜其为师,一代明君唐太宗因</a:t>
            </a:r>
            <a:r>
              <a:rPr dirty="0"/>
              <a:t/>
            </a:r>
            <a:br>
              <a:rPr dirty="0"/>
            </a:br>
            <a:r>
              <a:rPr lang="zh-CN" altLang="en-US" sz="1502" kern="0" dirty="0" smtClean="0">
                <a:solidFill>
                  <a:srgbClr val="000000"/>
                </a:solidFill>
                <a:latin typeface="Times New Roman" pitchFamily="65" charset="-122"/>
                <a:ea typeface="宋体" pitchFamily="65" charset="-122"/>
              </a:rPr>
              <a:t>晚年骄奢而向子民道歉,一代名将廉颇向蔺相如负荆请罪,齐威王虚怀纳谏改过失。今又有奥运</a:t>
            </a:r>
            <a:r>
              <a:rPr dirty="0"/>
              <a:t/>
            </a:r>
            <a:br>
              <a:rPr dirty="0"/>
            </a:br>
            <a:r>
              <a:rPr lang="zh-CN" altLang="en-US" sz="1502" kern="0" dirty="0" smtClean="0">
                <a:solidFill>
                  <a:srgbClr val="000000"/>
                </a:solidFill>
                <a:latin typeface="Times New Roman" pitchFamily="65" charset="-122"/>
                <a:ea typeface="宋体" pitchFamily="65" charset="-122"/>
              </a:rPr>
              <a:t>冠军孙杨因酒驾向公众致歉,更有德国总理在犹太死难者纪念碑前那高贵的一跪。他们都手持</a:t>
            </a:r>
            <a:r>
              <a:rPr dirty="0"/>
              <a:t/>
            </a:r>
            <a:br>
              <a:rPr dirty="0"/>
            </a:br>
            <a:r>
              <a:rPr lang="zh-CN" altLang="en-US" sz="1502" kern="0" dirty="0" smtClean="0">
                <a:solidFill>
                  <a:srgbClr val="000000"/>
                </a:solidFill>
                <a:latin typeface="Times New Roman" pitchFamily="65" charset="-122"/>
                <a:ea typeface="宋体" pitchFamily="65" charset="-122"/>
              </a:rPr>
              <a:t>着“过而能改”的烛火,一路走来,一路闪烁。</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过而能改,奏一曲美德飞扬。美国南北战争初期,一位团长因为妻子生命垂危,直接向总统林肯</a:t>
            </a:r>
            <a:r>
              <a:rPr dirty="0"/>
              <a:t/>
            </a:r>
            <a:br>
              <a:rPr dirty="0"/>
            </a:br>
            <a:r>
              <a:rPr lang="zh-CN" altLang="en-US" sz="1502" kern="0" dirty="0" smtClean="0">
                <a:solidFill>
                  <a:srgbClr val="000000"/>
                </a:solidFill>
                <a:latin typeface="Times New Roman" pitchFamily="65" charset="-122"/>
                <a:ea typeface="宋体" pitchFamily="65" charset="-122"/>
              </a:rPr>
              <a:t>恳求准假。林肯不但没有准假,还厉声斥责他一顿,这位团长失望地回旅馆休息。不料,翌日清</a:t>
            </a:r>
            <a:r>
              <a:rPr dirty="0"/>
              <a:t/>
            </a:r>
            <a:br>
              <a:rPr dirty="0"/>
            </a:br>
            <a:r>
              <a:rPr lang="zh-CN" altLang="en-US" sz="1502" kern="0" dirty="0" smtClean="0">
                <a:solidFill>
                  <a:srgbClr val="000000"/>
                </a:solidFill>
                <a:latin typeface="Times New Roman" pitchFamily="65" charset="-122"/>
                <a:ea typeface="宋体" pitchFamily="65" charset="-122"/>
              </a:rPr>
              <a:t>晨,林肯亲自来到团长这里真诚道歉,并替他向陆军部请了假,还亲自送那位团长到码头。林贤</a:t>
            </a:r>
            <a:r>
              <a:rPr dirty="0"/>
              <a:t/>
            </a:r>
            <a:br>
              <a:rPr dirty="0"/>
            </a:br>
            <a:r>
              <a:rPr lang="zh-CN" altLang="en-US" sz="1502" kern="0" dirty="0" smtClean="0">
                <a:solidFill>
                  <a:srgbClr val="000000"/>
                </a:solidFill>
                <a:latin typeface="Times New Roman" pitchFamily="65" charset="-122"/>
                <a:ea typeface="宋体" pitchFamily="65" charset="-122"/>
              </a:rPr>
              <a:t>治说:“应当相信,历史终会将最有分量的东西保留下来。”过而能改便是最有分量的美德,所</a:t>
            </a:r>
            <a:r>
              <a:rPr dirty="0"/>
              <a:t/>
            </a:r>
            <a:br>
              <a:rPr dirty="0"/>
            </a:br>
            <a:r>
              <a:rPr lang="zh-CN" altLang="en-US" sz="1502" kern="0" dirty="0" smtClean="0">
                <a:solidFill>
                  <a:srgbClr val="000000"/>
                </a:solidFill>
                <a:latin typeface="Times New Roman" pitchFamily="65" charset="-122"/>
                <a:ea typeface="宋体" pitchFamily="65" charset="-122"/>
              </a:rPr>
              <a:t>谓名利,在它面前是那么苍白无力。</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过而能改,书一卷诗情画意。驰誉全球的画家齐白石,晚年在绘画技术的提高方面有所懈怠,他</a:t>
            </a:r>
            <a:r>
              <a:rPr dirty="0"/>
              <a:t/>
            </a:r>
            <a:br>
              <a:rPr dirty="0"/>
            </a:br>
            <a:r>
              <a:rPr lang="zh-CN" altLang="en-US" sz="1502" kern="0" dirty="0" smtClean="0">
                <a:solidFill>
                  <a:srgbClr val="000000"/>
                </a:solidFill>
                <a:latin typeface="Times New Roman" pitchFamily="65" charset="-122"/>
                <a:ea typeface="宋体" pitchFamily="65" charset="-122"/>
              </a:rPr>
              <a:t>的朋友委婉地指了出来。齐白石耐心听取批评意见,在深夜仍坚持练习,精益求精。中国首位诺</a:t>
            </a:r>
            <a:r>
              <a:rPr dirty="0"/>
              <a:t/>
            </a:r>
            <a:br>
              <a:rPr dirty="0"/>
            </a:br>
            <a:endParaRPr lang="zh-CN" altLang="en-US" dirty="0"/>
          </a:p>
        </p:txBody>
      </p:sp>
    </p:spTree>
    <p:custDataLst>
      <p:custData r:id="rId1"/>
    </p:custData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74093"/>
          </a:xfrm>
          <a:prstGeom prst="rect">
            <a:avLst/>
          </a:prstGeom>
          <a:noFill/>
        </p:spPr>
        <p:txBody>
          <a:bodyPr wrap="square" lIns="0" tIns="0" rIns="0" bIns="0" rtlCol="0">
            <a:spAutoFit/>
          </a:bodyPr>
          <a:lstStyle/>
          <a:p>
            <a:pPr eaLnBrk="0" latinLnBrk="1" hangingPunct="0">
              <a:lnSpc>
                <a:spcPct val="150000"/>
              </a:lnSpc>
            </a:pPr>
            <a:r>
              <a:rPr lang="zh-CN" altLang="en-US" sz="1502" kern="0" dirty="0" smtClean="0">
                <a:solidFill>
                  <a:srgbClr val="000000"/>
                </a:solidFill>
                <a:latin typeface="Times New Roman" pitchFamily="65" charset="-122"/>
                <a:ea typeface="宋体" pitchFamily="65" charset="-122"/>
              </a:rPr>
              <a:t>贝尔文学奖得主莫言曾在媒体面前悔恨自己奔波于名利场,一年没有读书,并请记者们不要再打</a:t>
            </a:r>
            <a:endParaRPr lang="zh-CN" altLang="en-US" sz="1600" dirty="0" smtClean="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搅他宁静的生活。正是大师们过而能改的精神,助推他们“百尺竿头,更进一步”。</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过而能改是岁月的溪,清澈灵动,汩汩绕青山。过而能改是流年路,蜿蜒曲折,悠悠抵天际。</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文章立足于贾玲道歉一事,切合材料核心,运用古今中外事例,从正反两个方面进行论</a:t>
            </a:r>
            <a:r>
              <a:rPr dirty="0"/>
              <a:t/>
            </a:r>
            <a:br>
              <a:rPr dirty="0"/>
            </a:br>
            <a:r>
              <a:rPr lang="zh-CN" altLang="en-US" sz="1502" kern="0" dirty="0" smtClean="0">
                <a:solidFill>
                  <a:srgbClr val="000000"/>
                </a:solidFill>
                <a:latin typeface="Times New Roman" pitchFamily="65" charset="-122"/>
                <a:ea typeface="宋体" pitchFamily="65" charset="-122"/>
              </a:rPr>
              <a:t>述,议论深刻。主体部分安排“过而能改,饮一盏岁月留香”“过而能改,奏一曲美德飞扬”</a:t>
            </a:r>
            <a:r>
              <a:rPr dirty="0"/>
              <a:t/>
            </a:r>
            <a:br>
              <a:rPr dirty="0"/>
            </a:br>
            <a:r>
              <a:rPr lang="zh-CN" altLang="en-US" sz="1502" kern="0" dirty="0" smtClean="0">
                <a:solidFill>
                  <a:srgbClr val="000000"/>
                </a:solidFill>
                <a:latin typeface="Times New Roman" pitchFamily="65" charset="-122"/>
                <a:ea typeface="宋体" pitchFamily="65" charset="-122"/>
              </a:rPr>
              <a:t>“过而能改,书一卷诗情画意”三个分论点,思路明确,层次清晰。三个分论点,三个比喻句,如作</a:t>
            </a:r>
            <a:r>
              <a:rPr dirty="0"/>
              <a:t/>
            </a:r>
            <a:br>
              <a:rPr dirty="0"/>
            </a:br>
            <a:r>
              <a:rPr lang="zh-CN" altLang="en-US" sz="1502" kern="0" dirty="0" smtClean="0">
                <a:solidFill>
                  <a:srgbClr val="000000"/>
                </a:solidFill>
                <a:latin typeface="Times New Roman" pitchFamily="65" charset="-122"/>
                <a:ea typeface="宋体" pitchFamily="65" charset="-122"/>
              </a:rPr>
              <a:t>者精心打造的三颗明珠,光彩照人。最突出的亮点是文章的语言,流畅而富有文采,多种修辞手</a:t>
            </a:r>
            <a:r>
              <a:rPr dirty="0"/>
              <a:t/>
            </a:r>
            <a:br>
              <a:rPr dirty="0"/>
            </a:br>
            <a:r>
              <a:rPr lang="zh-CN" altLang="en-US" sz="1502" kern="0" dirty="0" smtClean="0">
                <a:solidFill>
                  <a:srgbClr val="000000"/>
                </a:solidFill>
                <a:latin typeface="Times New Roman" pitchFamily="65" charset="-122"/>
                <a:ea typeface="宋体" pitchFamily="65" charset="-122"/>
              </a:rPr>
              <a:t>法的运用为文章增添了无限的魅力。</a:t>
            </a:r>
            <a:endParaRPr lang="zh-CN" altLang="en-US" dirty="0"/>
          </a:p>
        </p:txBody>
      </p:sp>
    </p:spTree>
    <p:custDataLst>
      <p:custData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[例文2]</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战场造就英雄</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　　　　　——我看高考</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高考是什么?高考是一条大河,一道沟谷,也是一个没有硝烟的战场。也许大河与沟谷看起来难</a:t>
            </a:r>
            <a:r>
              <a:t/>
            </a:r>
            <a:br/>
            <a:r>
              <a:rPr lang="zh-CN" altLang="en-US" sz="1502" kern="0" dirty="0" smtClean="0">
                <a:solidFill>
                  <a:srgbClr val="000000"/>
                </a:solidFill>
                <a:latin typeface="Times New Roman" pitchFamily="65" charset="-122"/>
                <a:ea typeface="宋体" pitchFamily="65" charset="-122"/>
              </a:rPr>
              <a:t>以跨越,战场令人心惊胆战,但不得不承认,大河造就了渡夫的英勇,沟谷造就了斑羚飞渡的悲壮,</a:t>
            </a:r>
            <a:r>
              <a:t/>
            </a:r>
            <a:br/>
            <a:r>
              <a:rPr lang="zh-CN" altLang="en-US" sz="1502" kern="0" dirty="0" smtClean="0">
                <a:solidFill>
                  <a:srgbClr val="000000"/>
                </a:solidFill>
                <a:latin typeface="Times New Roman" pitchFamily="65" charset="-122"/>
                <a:ea typeface="宋体" pitchFamily="65" charset="-122"/>
              </a:rPr>
              <a:t>战场造就了英雄的不凡。</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高考这个战场造就了“十年磨一剑”的英雄。正如战场对一个人的改变远远超过了交锋那一</a:t>
            </a:r>
            <a:r>
              <a:t/>
            </a:r>
            <a:br/>
            <a:r>
              <a:rPr lang="zh-CN" altLang="en-US" sz="1502" kern="0" dirty="0" smtClean="0">
                <a:solidFill>
                  <a:srgbClr val="000000"/>
                </a:solidFill>
                <a:latin typeface="Times New Roman" pitchFamily="65" charset="-122"/>
                <a:ea typeface="宋体" pitchFamily="65" charset="-122"/>
              </a:rPr>
              <a:t>刻的改变,高考对一个人的改变从备战时便开始了。为了那一刻,我们在书海中如饥似渴地求索</a:t>
            </a:r>
            <a:r>
              <a:t/>
            </a:r>
            <a:br/>
            <a:r>
              <a:rPr lang="zh-CN" altLang="en-US" sz="1502" kern="0" dirty="0" smtClean="0">
                <a:solidFill>
                  <a:srgbClr val="000000"/>
                </a:solidFill>
                <a:latin typeface="Times New Roman" pitchFamily="65" charset="-122"/>
                <a:ea typeface="宋体" pitchFamily="65" charset="-122"/>
              </a:rPr>
              <a:t>未知,在课堂上“指点江山,激扬文字”。高考或激励着,或逼迫着,使我们成为一个更优秀的人,</a:t>
            </a:r>
            <a:r>
              <a:t/>
            </a:r>
            <a:br/>
            <a:r>
              <a:rPr lang="zh-CN" altLang="en-US" sz="1502" kern="0" dirty="0" smtClean="0">
                <a:solidFill>
                  <a:srgbClr val="000000"/>
                </a:solidFill>
                <a:latin typeface="Times New Roman" pitchFamily="65" charset="-122"/>
                <a:ea typeface="宋体" pitchFamily="65" charset="-122"/>
              </a:rPr>
              <a:t>成为一个配得起宝剑与铠甲,能为理想一战的人。“你朝着卓越奔跑,成功在背后追你”,高考</a:t>
            </a:r>
            <a:r>
              <a:t/>
            </a:r>
            <a:br/>
            <a:r>
              <a:rPr lang="zh-CN" altLang="en-US" sz="1502" kern="0" dirty="0" smtClean="0">
                <a:solidFill>
                  <a:srgbClr val="000000"/>
                </a:solidFill>
                <a:latin typeface="Times New Roman" pitchFamily="65" charset="-122"/>
                <a:ea typeface="宋体" pitchFamily="65" charset="-122"/>
              </a:rPr>
              <a:t>让我们成了这样一群朝着卓越奔跑的人,这样一群以知识武装自己的战士。</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在这样的奔跑与练兵中,我能看到小战士成长为一员大将的历程,也能看到这历程背后的苦痛,</a:t>
            </a:r>
            <a:r>
              <a:t/>
            </a:r>
            <a:br/>
            <a:r>
              <a:rPr lang="zh-CN" altLang="en-US" sz="1502" kern="0" dirty="0" smtClean="0">
                <a:solidFill>
                  <a:srgbClr val="000000"/>
                </a:solidFill>
                <a:latin typeface="Times New Roman" pitchFamily="65" charset="-122"/>
                <a:ea typeface="宋体" pitchFamily="65" charset="-122"/>
              </a:rPr>
              <a:t>是无数次考试中失利的苦痛,是无数次失败后的彷徨。许多人说参加高考像过独木桥,有的人落</a:t>
            </a:r>
            <a:r>
              <a:t/>
            </a:r>
            <a:br/>
            <a:r>
              <a:rPr lang="zh-CN" altLang="en-US" sz="1502" kern="0" dirty="0" smtClean="0">
                <a:solidFill>
                  <a:srgbClr val="000000"/>
                </a:solidFill>
                <a:latin typeface="Times New Roman" pitchFamily="65" charset="-122"/>
                <a:ea typeface="宋体" pitchFamily="65" charset="-122"/>
              </a:rPr>
              <a:t>下了,有的人过去了。高考诚然带给了我们许多压力,许多挫败,但青春势必在痛中成长,只不过</a:t>
            </a:r>
            <a:r>
              <a:t/>
            </a:r>
            <a:br/>
            <a:r>
              <a:rPr lang="zh-CN" altLang="en-US" sz="1502" kern="0" dirty="0" smtClean="0">
                <a:solidFill>
                  <a:srgbClr val="000000"/>
                </a:solidFill>
                <a:latin typeface="Times New Roman" pitchFamily="65" charset="-122"/>
                <a:ea typeface="宋体" pitchFamily="65" charset="-122"/>
              </a:rPr>
              <a:t>有的人在重压中倒下,有的人戴着镣铐起舞。“一切不能杀死我的东西,只能让我更强大。”战</a:t>
            </a:r>
            <a:endParaRPr lang="zh-CN" altLang="en-US"/>
          </a:p>
        </p:txBody>
      </p:sp>
    </p:spTree>
    <p:custDataLst>
      <p:custData r:id="rId1"/>
    </p:custData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3.</a:t>
            </a:r>
            <a:r>
              <a:rPr lang="zh-CN" altLang="en-US" sz="1502" kern="0" dirty="0" smtClean="0">
                <a:solidFill>
                  <a:srgbClr val="000000"/>
                </a:solidFill>
                <a:latin typeface="Times New Roman" pitchFamily="65" charset="-122"/>
                <a:ea typeface="宋体" pitchFamily="65" charset="-122"/>
              </a:rPr>
              <a:t>(2016福建四月质检,18)阅读下面的材料,根据要求写一篇不少于800字的文章。(60分)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某校有一座建于上世纪50年代末的教学楼,从这里走出去一批批优秀人才,其中不乏知名学者、</a:t>
            </a:r>
            <a:r>
              <a:rPr dirty="0"/>
              <a:t/>
            </a:r>
            <a:br>
              <a:rPr dirty="0"/>
            </a:br>
            <a:r>
              <a:rPr lang="zh-CN" altLang="en-US" sz="1502" kern="0" dirty="0" smtClean="0">
                <a:solidFill>
                  <a:srgbClr val="000000"/>
                </a:solidFill>
                <a:latin typeface="Times New Roman" pitchFamily="65" charset="-122"/>
                <a:ea typeface="宋体" pitchFamily="65" charset="-122"/>
              </a:rPr>
              <a:t>作家、主持人。如今,这座矮小、简陋、老旧的教学楼已经不能满足学校现代化的发展需要。</a:t>
            </a:r>
            <a:r>
              <a:rPr dirty="0"/>
              <a:t/>
            </a:r>
            <a:br>
              <a:rPr dirty="0"/>
            </a:br>
            <a:r>
              <a:rPr lang="zh-CN" altLang="en-US" sz="1502" kern="0" dirty="0" smtClean="0">
                <a:solidFill>
                  <a:srgbClr val="000000"/>
                </a:solidFill>
                <a:latin typeface="Times New Roman" pitchFamily="65" charset="-122"/>
                <a:ea typeface="宋体" pitchFamily="65" charset="-122"/>
              </a:rPr>
              <a:t>考虑到它的特殊性,学校想保留,但有人认为学校用地有限,修缮、养护还要花钱,建议着眼发展,</a:t>
            </a:r>
            <a:r>
              <a:rPr dirty="0"/>
              <a:t/>
            </a:r>
            <a:br>
              <a:rPr dirty="0"/>
            </a:br>
            <a:r>
              <a:rPr lang="zh-CN" altLang="en-US" sz="1502" kern="0" dirty="0" smtClean="0">
                <a:solidFill>
                  <a:srgbClr val="000000"/>
                </a:solidFill>
                <a:latin typeface="Times New Roman" pitchFamily="65" charset="-122"/>
                <a:ea typeface="宋体" pitchFamily="65" charset="-122"/>
              </a:rPr>
              <a:t>将其拆除。为此,学校很犹豫。不少师生和校友表示非常关注,曾在此楼就读的某知名作家还专</a:t>
            </a:r>
            <a:r>
              <a:rPr dirty="0"/>
              <a:t/>
            </a:r>
            <a:br>
              <a:rPr dirty="0"/>
            </a:br>
            <a:r>
              <a:rPr lang="zh-CN" altLang="en-US" sz="1502" kern="0" dirty="0" smtClean="0">
                <a:solidFill>
                  <a:srgbClr val="000000"/>
                </a:solidFill>
                <a:latin typeface="Times New Roman" pitchFamily="65" charset="-122"/>
                <a:ea typeface="宋体" pitchFamily="65" charset="-122"/>
              </a:rPr>
              <a:t>程赶回母校拍照留念,并积极争取留住它。</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对于以上事情,你怎么看?请给该校校长、该知名作家或其他相关方写一封信,表明你的态度,阐</a:t>
            </a:r>
            <a:r>
              <a:rPr dirty="0"/>
              <a:t/>
            </a:r>
            <a:br>
              <a:rPr dirty="0"/>
            </a:br>
            <a:r>
              <a:rPr lang="zh-CN" altLang="en-US" sz="1502" kern="0" dirty="0" smtClean="0">
                <a:solidFill>
                  <a:srgbClr val="000000"/>
                </a:solidFill>
                <a:latin typeface="Times New Roman" pitchFamily="65" charset="-122"/>
                <a:ea typeface="宋体" pitchFamily="65" charset="-122"/>
              </a:rPr>
              <a:t>述你的看法。</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要求综合材料内容及含意,选好角度,确定立意,完成写作任务。明确收信人,统一以“小林”为</a:t>
            </a:r>
            <a:r>
              <a:rPr dirty="0"/>
              <a:t/>
            </a:r>
            <a:br>
              <a:rPr dirty="0"/>
            </a:br>
            <a:r>
              <a:rPr lang="zh-CN" altLang="en-US" sz="1502" kern="0" dirty="0" smtClean="0">
                <a:solidFill>
                  <a:srgbClr val="000000"/>
                </a:solidFill>
                <a:latin typeface="Times New Roman" pitchFamily="65" charset="-122"/>
                <a:ea typeface="宋体" pitchFamily="65" charset="-122"/>
              </a:rPr>
              <a:t>写信人,不得泄露个人信息。</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这是一道“任务驱动型”材料作文题。任务指令为向“该校校长、该知名作家</a:t>
            </a:r>
            <a:r>
              <a:rPr dirty="0"/>
              <a:t/>
            </a:r>
            <a:br>
              <a:rPr dirty="0"/>
            </a:br>
            <a:r>
              <a:rPr lang="zh-CN" altLang="en-US" sz="1502" kern="0" dirty="0" smtClean="0">
                <a:solidFill>
                  <a:srgbClr val="000000"/>
                </a:solidFill>
                <a:latin typeface="Times New Roman" pitchFamily="65" charset="-122"/>
                <a:ea typeface="宋体" pitchFamily="65" charset="-122"/>
              </a:rPr>
              <a:t>或其他相关方写一封信”。</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题目内容聚焦于老建筑的拆与不拆。这是当下社会中的现象,富有时代感,且并非个案,因此,对</a:t>
            </a:r>
            <a:r>
              <a:rPr dirty="0"/>
              <a:t/>
            </a:r>
            <a:br>
              <a:rPr dirty="0"/>
            </a:br>
            <a:r>
              <a:rPr lang="zh-CN" altLang="en-US" sz="1502" kern="0" dirty="0" smtClean="0">
                <a:solidFill>
                  <a:srgbClr val="000000"/>
                </a:solidFill>
                <a:latin typeface="Times New Roman" pitchFamily="65" charset="-122"/>
                <a:ea typeface="宋体" pitchFamily="65" charset="-122"/>
              </a:rPr>
              <a:t>此现象的思考与探讨,有着超越于校园之外的现实意义。作为历史见证者的老建筑是文化的符</a:t>
            </a:r>
            <a:r>
              <a:rPr dirty="0"/>
              <a:t/>
            </a:r>
            <a:br>
              <a:rPr dirty="0"/>
            </a:br>
            <a:r>
              <a:rPr lang="zh-CN" altLang="en-US" sz="1502" kern="0" dirty="0" smtClean="0">
                <a:solidFill>
                  <a:srgbClr val="000000"/>
                </a:solidFill>
                <a:latin typeface="Times New Roman" pitchFamily="65" charset="-122"/>
                <a:ea typeface="宋体" pitchFamily="65" charset="-122"/>
              </a:rPr>
              <a:t>号与象征,更凝聚着代代学子青春岁月的记忆与情感。而这座历经沧桑风雨的老建筑,却在当下</a:t>
            </a:r>
            <a:endParaRPr lang="zh-CN" altLang="en-US" dirty="0"/>
          </a:p>
        </p:txBody>
      </p:sp>
    </p:spTree>
    <p:custDataLst>
      <p:custData r:id="rId1"/>
    </p:custData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时代里遭遇了尴尬。正如诸多的文物古迹一般,未能发挥实际功用价值,却要耗费人力物资去修</a:t>
            </a:r>
            <a:r>
              <a:t/>
            </a:r>
            <a:br/>
            <a:r>
              <a:rPr lang="zh-CN" altLang="en-US" sz="1502" kern="0" dirty="0" smtClean="0">
                <a:solidFill>
                  <a:srgbClr val="000000"/>
                </a:solidFill>
                <a:latin typeface="Times New Roman" pitchFamily="65" charset="-122"/>
                <a:ea typeface="宋体" pitchFamily="65" charset="-122"/>
              </a:rPr>
              <a:t>缮维护。何去何从?此为时代之普遍现象,引人忧心,更引人深思。如何在过度现代化、“唯物</a:t>
            </a:r>
            <a:r>
              <a:t/>
            </a:r>
            <a:br/>
            <a:r>
              <a:rPr lang="zh-CN" altLang="en-US" sz="1502" kern="0" dirty="0" smtClean="0">
                <a:solidFill>
                  <a:srgbClr val="000000"/>
                </a:solidFill>
                <a:latin typeface="Times New Roman" pitchFamily="65" charset="-122"/>
                <a:ea typeface="宋体" pitchFamily="65" charset="-122"/>
              </a:rPr>
              <a:t>质至上”的社会里,理解“价值”一词的内涵,审视“功用”一词的所指,需要写作者仔细思</a:t>
            </a:r>
            <a:r>
              <a:t/>
            </a:r>
            <a:br/>
            <a:r>
              <a:rPr lang="zh-CN" altLang="en-US" sz="1502" kern="0" dirty="0" smtClean="0">
                <a:solidFill>
                  <a:srgbClr val="000000"/>
                </a:solidFill>
                <a:latin typeface="Times New Roman" pitchFamily="65" charset="-122"/>
                <a:ea typeface="宋体" pitchFamily="65" charset="-122"/>
              </a:rPr>
              <a:t>量。</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题目任务指令明确,故考生需要择一收信人作为写作对象。收信人可以是校长、知名作家或其</a:t>
            </a:r>
            <a:r>
              <a:t/>
            </a:r>
            <a:br/>
            <a:r>
              <a:rPr lang="zh-CN" altLang="en-US" sz="1502" kern="0" dirty="0" smtClean="0">
                <a:solidFill>
                  <a:srgbClr val="000000"/>
                </a:solidFill>
                <a:latin typeface="Times New Roman" pitchFamily="65" charset="-122"/>
                <a:ea typeface="宋体" pitchFamily="65" charset="-122"/>
              </a:rPr>
              <a:t>他相关方。考生需根据写作对象,编排写作内容,斟酌措辞用语,注意书信格式。</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可以对拆除教学楼表示肯定支持,亦可否定质疑。但均需言之有据、能自圆其说。而更深的立</a:t>
            </a:r>
            <a:r>
              <a:t/>
            </a:r>
            <a:br/>
            <a:r>
              <a:rPr lang="zh-CN" altLang="en-US" sz="1502" kern="0" dirty="0" smtClean="0">
                <a:solidFill>
                  <a:srgbClr val="000000"/>
                </a:solidFill>
                <a:latin typeface="Times New Roman" pitchFamily="65" charset="-122"/>
                <a:ea typeface="宋体" pitchFamily="65" charset="-122"/>
              </a:rPr>
              <a:t>意,则应窥斑见豹,透过教学楼拆除与否的个案,看到传统与现代的激烈碰撞、文化情感价值与</a:t>
            </a:r>
            <a:r>
              <a:t/>
            </a:r>
            <a:br/>
            <a:r>
              <a:rPr lang="zh-CN" altLang="en-US" sz="1502" kern="0" dirty="0" smtClean="0">
                <a:solidFill>
                  <a:srgbClr val="000000"/>
                </a:solidFill>
                <a:latin typeface="Times New Roman" pitchFamily="65" charset="-122"/>
                <a:ea typeface="宋体" pitchFamily="65" charset="-122"/>
              </a:rPr>
              <a:t>实际功用价值间的矛盾冲突,进而思忖价值之辩与解决之道。</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致校长的一封信</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尊敬的校长:</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您好!</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关注到贵校教学楼是否拆除的问题,我对校方抉择艰难表示理解。一方面是实际需要,一方面是</a:t>
            </a:r>
            <a:r>
              <a:t/>
            </a:r>
            <a:br/>
            <a:r>
              <a:rPr lang="zh-CN" altLang="en-US" sz="1502" kern="0" dirty="0" smtClean="0">
                <a:solidFill>
                  <a:srgbClr val="000000"/>
                </a:solidFill>
                <a:latin typeface="Times New Roman" pitchFamily="65" charset="-122"/>
                <a:ea typeface="宋体" pitchFamily="65" charset="-122"/>
              </a:rPr>
              <a:t>特殊的历史记忆价值,经过熟思,我更支持拆除。</a:t>
            </a:r>
            <a:endParaRPr lang="zh-CN" altLang="en-US"/>
          </a:p>
        </p:txBody>
      </p:sp>
    </p:spTree>
    <p:custDataLst>
      <p:custData r:id="rId1"/>
    </p:custData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这座建于上世纪50年代末的教学楼见证了一批批优秀人才的成长,是学校历史记忆价值的承载</a:t>
            </a:r>
            <a:r>
              <a:t/>
            </a:r>
            <a:br/>
            <a:r>
              <a:rPr lang="zh-CN" altLang="en-US" sz="1502" kern="0" dirty="0" smtClean="0">
                <a:solidFill>
                  <a:srgbClr val="000000"/>
                </a:solidFill>
                <a:latin typeface="Times New Roman" pitchFamily="65" charset="-122"/>
                <a:ea typeface="宋体" pitchFamily="65" charset="-122"/>
              </a:rPr>
              <a:t>者,这正是校方、校友及其他相关人士最为不舍与纠结的一点。诚然,这份感情令人感动,但不</a:t>
            </a:r>
            <a:r>
              <a:t/>
            </a:r>
            <a:br/>
            <a:r>
              <a:rPr lang="zh-CN" altLang="en-US" sz="1502" kern="0" dirty="0" smtClean="0">
                <a:solidFill>
                  <a:srgbClr val="000000"/>
                </a:solidFill>
                <a:latin typeface="Times New Roman" pitchFamily="65" charset="-122"/>
                <a:ea typeface="宋体" pitchFamily="65" charset="-122"/>
              </a:rPr>
              <a:t>可否认的是,世上任何一座建筑都有其记忆与情感的牵连。倘若我们总拘泥于情感,如何进行新</a:t>
            </a:r>
            <a:r>
              <a:t/>
            </a:r>
            <a:br/>
            <a:r>
              <a:rPr lang="zh-CN" altLang="en-US" sz="1502" kern="0" dirty="0" smtClean="0">
                <a:solidFill>
                  <a:srgbClr val="000000"/>
                </a:solidFill>
                <a:latin typeface="Times New Roman" pitchFamily="65" charset="-122"/>
                <a:ea typeface="宋体" pitchFamily="65" charset="-122"/>
              </a:rPr>
              <a:t>时代城市现代化的建设?况且这座教学楼的矮小、简陋与老旧确实已经不能满足学校现代化发</a:t>
            </a:r>
            <a:r>
              <a:t/>
            </a:r>
            <a:br/>
            <a:r>
              <a:rPr lang="zh-CN" altLang="en-US" sz="1502" kern="0" dirty="0" smtClean="0">
                <a:solidFill>
                  <a:srgbClr val="000000"/>
                </a:solidFill>
                <a:latin typeface="Times New Roman" pitchFamily="65" charset="-122"/>
                <a:ea typeface="宋体" pitchFamily="65" charset="-122"/>
              </a:rPr>
              <a:t>展的需要。</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也许您会认为我并非校方相关人士,自然无法体会到这份特殊的“非凡意义”,那么我们可以从</a:t>
            </a:r>
            <a:r>
              <a:t/>
            </a:r>
            <a:br/>
            <a:r>
              <a:rPr lang="zh-CN" altLang="en-US" sz="1502" kern="0" dirty="0" smtClean="0">
                <a:solidFill>
                  <a:srgbClr val="000000"/>
                </a:solidFill>
                <a:latin typeface="Times New Roman" pitchFamily="65" charset="-122"/>
                <a:ea typeface="宋体" pitchFamily="65" charset="-122"/>
              </a:rPr>
              <a:t>学校及教学楼的属性来看。学校是进行教育活动的场所,教学楼是支持教学的建筑载体,而非文</a:t>
            </a:r>
            <a:r>
              <a:t/>
            </a:r>
            <a:br/>
            <a:r>
              <a:rPr lang="zh-CN" altLang="en-US" sz="1502" kern="0" dirty="0" smtClean="0">
                <a:solidFill>
                  <a:srgbClr val="000000"/>
                </a:solidFill>
                <a:latin typeface="Times New Roman" pitchFamily="65" charset="-122"/>
                <a:ea typeface="宋体" pitchFamily="65" charset="-122"/>
              </a:rPr>
              <a:t>物保护对象。教学楼的拆留首先自然以是否满足教学要求为抉择标准,因为这是教学楼最主要</a:t>
            </a:r>
            <a:r>
              <a:t/>
            </a:r>
            <a:br/>
            <a:r>
              <a:rPr lang="zh-CN" altLang="en-US" sz="1502" kern="0" dirty="0" smtClean="0">
                <a:solidFill>
                  <a:srgbClr val="000000"/>
                </a:solidFill>
                <a:latin typeface="Times New Roman" pitchFamily="65" charset="-122"/>
                <a:ea typeface="宋体" pitchFamily="65" charset="-122"/>
              </a:rPr>
              <a:t>的存在价值。确实,它的特殊价值很重要,但它的保留价值可以说已被现实中的矛盾——学校用</a:t>
            </a:r>
            <a:r>
              <a:t/>
            </a:r>
            <a:br/>
            <a:r>
              <a:rPr lang="zh-CN" altLang="en-US" sz="1502" kern="0" dirty="0" smtClean="0">
                <a:solidFill>
                  <a:srgbClr val="000000"/>
                </a:solidFill>
                <a:latin typeface="Times New Roman" pitchFamily="65" charset="-122"/>
                <a:ea typeface="宋体" pitchFamily="65" charset="-122"/>
              </a:rPr>
              <a:t>地有限、修缮养护需要经费等逐渐稀释。学校作为教育单位,首先应将土地资源和经费在教育</a:t>
            </a:r>
            <a:r>
              <a:t/>
            </a:r>
            <a:br/>
            <a:r>
              <a:rPr lang="zh-CN" altLang="en-US" sz="1502" kern="0" dirty="0" smtClean="0">
                <a:solidFill>
                  <a:srgbClr val="000000"/>
                </a:solidFill>
                <a:latin typeface="Times New Roman" pitchFamily="65" charset="-122"/>
                <a:ea typeface="宋体" pitchFamily="65" charset="-122"/>
              </a:rPr>
              <a:t>活动方面的利用最大化。</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当然,这座教学楼的特殊价值并不等价于它的保留价值,也不会随之被稀释。既然它的现实保留</a:t>
            </a:r>
            <a:r>
              <a:t/>
            </a:r>
            <a:br/>
            <a:r>
              <a:rPr lang="zh-CN" altLang="en-US" sz="1502" kern="0" dirty="0" smtClean="0">
                <a:solidFill>
                  <a:srgbClr val="000000"/>
                </a:solidFill>
                <a:latin typeface="Times New Roman" pitchFamily="65" charset="-122"/>
                <a:ea typeface="宋体" pitchFamily="65" charset="-122"/>
              </a:rPr>
              <a:t>价值降低,我们可以采用其他方式贮藏、延续这份历史与情感价值。由此角度来说,保留建筑也</a:t>
            </a:r>
            <a:r>
              <a:t/>
            </a:r>
            <a:br/>
            <a:r>
              <a:rPr lang="zh-CN" altLang="en-US" sz="1502" kern="0" dirty="0" smtClean="0">
                <a:solidFill>
                  <a:srgbClr val="000000"/>
                </a:solidFill>
                <a:latin typeface="Times New Roman" pitchFamily="65" charset="-122"/>
                <a:ea typeface="宋体" pitchFamily="65" charset="-122"/>
              </a:rPr>
              <a:t>并非保护这份特殊价值唯一且必需的手段。</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和您分享一句名言:“我对故乡的思念并不止于一块特定的区域,而是一种无与伦比的心情,不</a:t>
            </a:r>
            <a:endParaRPr lang="zh-CN" altLang="en-US"/>
          </a:p>
        </p:txBody>
      </p:sp>
    </p:spTree>
    <p:custDataLst>
      <p:custData r:id="rId1"/>
    </p:custData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991377"/>
            <a:ext cx="8150034" cy="5840731"/>
            <a:chOff x="516966" y="1080000"/>
            <a:chExt cx="8150034" cy="584073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受时间和空间的限制。”同样的道理,校方、校友等对于学校的情感也不止于一座建筑,当这份</a:t>
              </a:r>
              <a:r>
                <a:t/>
              </a:r>
              <a:br/>
              <a:r>
                <a:rPr lang="zh-CN" altLang="en-US" sz="1502" kern="0" dirty="0" smtClean="0">
                  <a:solidFill>
                    <a:srgbClr val="000000"/>
                  </a:solidFill>
                  <a:latin typeface="Times New Roman" pitchFamily="65" charset="-122"/>
                  <a:ea typeface="宋体" pitchFamily="65" charset="-122"/>
                </a:rPr>
                <a:t>情感与现实需要发生冲突时,它是可以凭多种形式保存的。例如,校方可以为这座教学楼做精致</a:t>
              </a:r>
              <a:r>
                <a:t/>
              </a:r>
              <a:br/>
              <a:r>
                <a:rPr lang="zh-CN" altLang="en-US" sz="1502" kern="0" dirty="0" smtClean="0">
                  <a:solidFill>
                    <a:srgbClr val="000000"/>
                  </a:solidFill>
                  <a:latin typeface="Times New Roman" pitchFamily="65" charset="-122"/>
                  <a:ea typeface="宋体" pitchFamily="65" charset="-122"/>
                </a:rPr>
                <a:t>的留念资料,如影像、文字等,这样就把对教学楼的情感转化为另一种物质形式保存下来。校方</a:t>
              </a:r>
              <a:r>
                <a:t/>
              </a:r>
              <a:br/>
              <a:r>
                <a:rPr lang="zh-CN" altLang="en-US" sz="1502" kern="0" dirty="0" smtClean="0">
                  <a:solidFill>
                    <a:srgbClr val="000000"/>
                  </a:solidFill>
                  <a:latin typeface="Times New Roman" pitchFamily="65" charset="-122"/>
                  <a:ea typeface="宋体" pitchFamily="65" charset="-122"/>
                </a:rPr>
                <a:t>也可以制作旧教学楼的小型雕塑作为校史资料。若有计划在此重建教学楼,也可在满足现实需</a:t>
              </a:r>
              <a:r>
                <a:t/>
              </a:r>
              <a:br/>
              <a:r>
                <a:rPr lang="zh-CN" altLang="en-US" sz="1502" kern="0" dirty="0" smtClean="0">
                  <a:solidFill>
                    <a:srgbClr val="000000"/>
                  </a:solidFill>
                  <a:latin typeface="Times New Roman" pitchFamily="65" charset="-122"/>
                  <a:ea typeface="宋体" pitchFamily="65" charset="-122"/>
                </a:rPr>
                <a:t>要的前提下在建筑设计中融入老楼的记忆元素。</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真诚希望以上拙见对校方有所帮助。同时,为贵校发展致以诚挚祝福!</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小林</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2016年4月9日</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本文在诸多考试作文中脱颖而出,首先是因为它选择了与众不同的观点——支持拆除</a:t>
              </a:r>
              <a:r>
                <a:t/>
              </a:r>
              <a:br/>
              <a:r>
                <a:rPr lang="zh-CN" altLang="en-US" sz="1502" kern="0" dirty="0" smtClean="0">
                  <a:solidFill>
                    <a:srgbClr val="000000"/>
                  </a:solidFill>
                  <a:latin typeface="Times New Roman" pitchFamily="65" charset="-122"/>
                  <a:ea typeface="宋体" pitchFamily="65" charset="-122"/>
                </a:rPr>
                <a:t>老教学楼。这需要勇气,因为支持保留老教学楼的观点似乎占据道德制高点。但作者并非一开</a:t>
              </a:r>
              <a:r>
                <a:t/>
              </a:r>
              <a:br/>
              <a:r>
                <a:rPr lang="zh-CN" altLang="en-US" sz="1502" kern="0" dirty="0" smtClean="0">
                  <a:solidFill>
                    <a:srgbClr val="000000"/>
                  </a:solidFill>
                  <a:latin typeface="Times New Roman" pitchFamily="65" charset="-122"/>
                  <a:ea typeface="宋体" pitchFamily="65" charset="-122"/>
                </a:rPr>
                <a:t>始就咄咄逼人地反驳另一观点,而是退一步说“诚然,这份感情令人感动”,显得得体从容;然后</a:t>
              </a:r>
              <a:r>
                <a:t/>
              </a:r>
              <a:br/>
              <a:r>
                <a:rPr lang="zh-CN" altLang="en-US" sz="1502" kern="0" dirty="0" smtClean="0">
                  <a:solidFill>
                    <a:srgbClr val="000000"/>
                  </a:solidFill>
                  <a:latin typeface="Times New Roman" pitchFamily="65" charset="-122"/>
                  <a:ea typeface="宋体" pitchFamily="65" charset="-122"/>
                </a:rPr>
                <a:t>笔锋一转,“倘若我们总拘泥于情感,如何进行新时代城市现代化的建设?”观点出人意料而颇</a:t>
              </a:r>
              <a:r>
                <a:t/>
              </a:r>
              <a:br/>
              <a:r>
                <a:rPr lang="zh-CN" altLang="en-US" sz="1502" kern="0" dirty="0" smtClean="0">
                  <a:solidFill>
                    <a:srgbClr val="000000"/>
                  </a:solidFill>
                  <a:latin typeface="Times New Roman" pitchFamily="65" charset="-122"/>
                  <a:ea typeface="宋体" pitchFamily="65" charset="-122"/>
                </a:rPr>
                <a:t>有力度;接着又推进一层,“况且这座教学楼的矮小、简陋与老旧确实已经不能满足学校现代化</a:t>
              </a:r>
              <a:r>
                <a:t/>
              </a:r>
              <a:br/>
              <a:r>
                <a:rPr lang="zh-CN" altLang="en-US" sz="1502" kern="0" dirty="0" smtClean="0">
                  <a:solidFill>
                    <a:srgbClr val="000000"/>
                  </a:solidFill>
                  <a:latin typeface="Times New Roman" pitchFamily="65" charset="-122"/>
                  <a:ea typeface="宋体" pitchFamily="65" charset="-122"/>
                </a:rPr>
                <a:t>发展的需要”,再紧跟另一理由“学校是进行教育活动的场所,教学楼是支持教学的建筑载体,</a:t>
              </a:r>
              <a:r>
                <a:t/>
              </a:r>
              <a:br/>
              <a:r>
                <a:rPr lang="zh-CN" altLang="en-US" sz="1502" kern="0" dirty="0" smtClean="0">
                  <a:solidFill>
                    <a:srgbClr val="000000"/>
                  </a:solidFill>
                  <a:latin typeface="Times New Roman" pitchFamily="65" charset="-122"/>
                  <a:ea typeface="宋体" pitchFamily="65" charset="-122"/>
                </a:rPr>
                <a:t>而非文物保护对象”,层层推进,颇为雄辩。但更难得的是,作者又调转笔锋,为对方着想,主动设</a:t>
              </a:r>
              <a:endParaRPr lang="zh-CN" altLang="en-US"/>
            </a:p>
          </p:txBody>
        </p:sp>
        <p:sp>
          <p:nvSpPr>
            <p:cNvPr id="3" name="TextBox 2"/>
            <p:cNvSpPr txBox="1"/>
            <p:nvPr/>
          </p:nvSpPr>
          <p:spPr>
            <a:xfrm>
              <a:off x="516966" y="6227208"/>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计解决方案,如“把对教学楼的情感转化为另一种物质形式保存下来”。摇曳多姿,情理兼具,</a:t>
              </a:r>
              <a:r>
                <a:rPr dirty="0"/>
                <a:t/>
              </a:r>
              <a:br>
                <a:rPr dirty="0"/>
              </a:br>
              <a:r>
                <a:rPr lang="zh-CN" altLang="en-US" sz="1502" kern="0" dirty="0" smtClean="0">
                  <a:solidFill>
                    <a:srgbClr val="000000"/>
                  </a:solidFill>
                  <a:latin typeface="Times New Roman" pitchFamily="65" charset="-122"/>
                  <a:ea typeface="宋体" pitchFamily="65" charset="-122"/>
                </a:rPr>
                <a:t>好文!</a:t>
              </a:r>
              <a:endParaRPr lang="zh-CN" altLang="en-US" dirty="0"/>
            </a:p>
          </p:txBody>
        </p:sp>
      </p:grpSp>
    </p:spTree>
    <p:custDataLst>
      <p:custData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2062947"/>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1.</a:t>
            </a:r>
            <a:r>
              <a:rPr lang="zh-CN" altLang="en-US" sz="1502" kern="0" dirty="0" smtClean="0">
                <a:solidFill>
                  <a:srgbClr val="000000"/>
                </a:solidFill>
                <a:latin typeface="Times New Roman" pitchFamily="65" charset="-122"/>
                <a:ea typeface="宋体" pitchFamily="65" charset="-122"/>
              </a:rPr>
              <a:t>(2017课标全国Ⅰ,22)阅读下面的材料,根据要求写作。(60分)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据近期一项对来华留学生的调查,他们较为关注的“中国关键词”有:一带一路、大熊猫、广场</a:t>
            </a:r>
            <a:r>
              <a:rPr dirty="0"/>
              <a:t/>
            </a:r>
            <a:br>
              <a:rPr dirty="0"/>
            </a:br>
            <a:r>
              <a:rPr lang="zh-CN" altLang="en-US" sz="1502" kern="0" dirty="0" smtClean="0">
                <a:solidFill>
                  <a:srgbClr val="000000"/>
                </a:solidFill>
                <a:latin typeface="Times New Roman" pitchFamily="65" charset="-122"/>
                <a:ea typeface="宋体" pitchFamily="65" charset="-122"/>
              </a:rPr>
              <a:t>舞、中华美食、长城、共享单车、京剧、空气污染、美丽乡村、食品安全、高铁、移动支</a:t>
            </a:r>
            <a:r>
              <a:rPr dirty="0"/>
              <a:t/>
            </a:r>
            <a:br>
              <a:rPr dirty="0"/>
            </a:br>
            <a:r>
              <a:rPr lang="zh-CN" altLang="en-US" sz="1502" kern="0" dirty="0" smtClean="0">
                <a:solidFill>
                  <a:srgbClr val="000000"/>
                </a:solidFill>
                <a:latin typeface="Times New Roman" pitchFamily="65" charset="-122"/>
                <a:ea typeface="宋体" pitchFamily="65" charset="-122"/>
              </a:rPr>
              <a:t>付。</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请从中选择两三个关键词来呈现你所认识的中国,写一篇文章帮助外国青年读懂中国。要求选</a:t>
            </a:r>
            <a:r>
              <a:rPr dirty="0"/>
              <a:t/>
            </a:r>
            <a:br>
              <a:rPr dirty="0"/>
            </a:br>
            <a:r>
              <a:rPr lang="zh-CN" altLang="en-US" sz="1502" kern="0" dirty="0" smtClean="0">
                <a:solidFill>
                  <a:srgbClr val="000000"/>
                </a:solidFill>
                <a:latin typeface="Times New Roman" pitchFamily="65" charset="-122"/>
                <a:ea typeface="宋体" pitchFamily="65" charset="-122"/>
              </a:rPr>
              <a:t>好关键词,使之形成有机的关联;选好角度,明确文体,自拟标题;不要套作,不得抄袭;不少于800</a:t>
            </a:r>
            <a:r>
              <a:rPr dirty="0"/>
              <a:t/>
            </a:r>
            <a:br>
              <a:rPr dirty="0"/>
            </a:br>
            <a:r>
              <a:rPr lang="zh-CN" altLang="en-US" sz="1502" kern="0" dirty="0" smtClean="0">
                <a:solidFill>
                  <a:srgbClr val="000000"/>
                </a:solidFill>
                <a:latin typeface="Times New Roman" pitchFamily="65" charset="-122"/>
                <a:ea typeface="宋体" pitchFamily="65" charset="-122"/>
              </a:rPr>
              <a:t>字。</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这道作文题意在让考生通过对材料中提及的某些关键词的阐述,“帮助外国青年</a:t>
            </a:r>
            <a:r>
              <a:rPr dirty="0"/>
              <a:t/>
            </a:r>
            <a:br>
              <a:rPr dirty="0"/>
            </a:br>
            <a:r>
              <a:rPr lang="zh-CN" altLang="en-US" sz="1502" kern="0" dirty="0" smtClean="0">
                <a:solidFill>
                  <a:srgbClr val="000000"/>
                </a:solidFill>
                <a:latin typeface="Times New Roman" pitchFamily="65" charset="-122"/>
                <a:ea typeface="宋体" pitchFamily="65" charset="-122"/>
              </a:rPr>
              <a:t>读懂中国”,可谓极具国际视野,全面驱动,奏响时代最强音。具体来说有以下几个特点:</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①紧扣时政,关注热点,极具国际视野。作文材料中的十二个关键词涵盖了经济、文化、民生、</a:t>
            </a:r>
            <a:r>
              <a:rPr dirty="0"/>
              <a:t/>
            </a:r>
            <a:br>
              <a:rPr dirty="0"/>
            </a:br>
            <a:r>
              <a:rPr lang="zh-CN" altLang="en-US" sz="1502" kern="0" dirty="0" smtClean="0">
                <a:solidFill>
                  <a:srgbClr val="000000"/>
                </a:solidFill>
                <a:latin typeface="Times New Roman" pitchFamily="65" charset="-122"/>
                <a:ea typeface="宋体" pitchFamily="65" charset="-122"/>
              </a:rPr>
              <a:t>科技、环保、城乡、出行、购物等众多门类,充分体现了关注时政热点的特征,引导考生关注并</a:t>
            </a:r>
            <a:r>
              <a:rPr dirty="0"/>
              <a:t/>
            </a:r>
            <a:br>
              <a:rPr dirty="0"/>
            </a:br>
            <a:r>
              <a:rPr lang="zh-CN" altLang="en-US" sz="1502" kern="0" dirty="0" smtClean="0">
                <a:solidFill>
                  <a:srgbClr val="000000"/>
                </a:solidFill>
                <a:latin typeface="Times New Roman" pitchFamily="65" charset="-122"/>
                <a:ea typeface="宋体" pitchFamily="65" charset="-122"/>
              </a:rPr>
              <a:t>思考现实问题;同时具有国际视野,从国家发展的大局着眼,承担中国公民向外国青年推介中国</a:t>
            </a:r>
            <a:endParaRPr lang="zh-CN" altLang="en-US" dirty="0"/>
          </a:p>
        </p:txBody>
      </p:sp>
      <p:grpSp>
        <p:nvGrpSpPr>
          <p:cNvPr id="3" name="组合 7"/>
          <p:cNvGrpSpPr/>
          <p:nvPr/>
        </p:nvGrpSpPr>
        <p:grpSpPr>
          <a:xfrm>
            <a:off x="3298985" y="919939"/>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4"/>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b="1" dirty="0">
                  <a:solidFill>
                    <a:schemeClr val="bg1"/>
                  </a:solidFill>
                  <a:latin typeface="微软雅黑" panose="020B0503020204020204" charset="-122"/>
                  <a:ea typeface="微软雅黑" panose="020B0503020204020204" charset="-122"/>
                </a:rPr>
                <a:t>五年高考</a:t>
              </a:r>
            </a:p>
          </p:txBody>
        </p:sp>
      </p:grpSp>
      <p:sp>
        <p:nvSpPr>
          <p:cNvPr id="6" name="TextBox 5"/>
          <p:cNvSpPr txBox="1"/>
          <p:nvPr/>
        </p:nvSpPr>
        <p:spPr>
          <a:xfrm>
            <a:off x="2819242" y="1545414"/>
            <a:ext cx="3413114" cy="400110"/>
          </a:xfrm>
          <a:prstGeom prst="rect">
            <a:avLst/>
          </a:prstGeom>
          <a:noFill/>
          <a:ln w="9525">
            <a:noFill/>
          </a:ln>
        </p:spPr>
        <p:txBody>
          <a:bodyPr wrap="none">
            <a:spAutoFit/>
          </a:bodyPr>
          <a:lstStyle/>
          <a:p>
            <a:pPr algn="l"/>
            <a:r>
              <a:rPr lang="en-US" altLang="zh-CN" sz="2000" b="1" dirty="0" smtClean="0">
                <a:latin typeface="黑体" panose="02010609060101010101" pitchFamily="49" charset="-122"/>
                <a:ea typeface="黑体" panose="02010609060101010101" pitchFamily="49" charset="-122"/>
              </a:rPr>
              <a:t>A</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统一命题</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课标卷题组</a:t>
            </a:r>
            <a:endParaRPr sz="2000" b="1" dirty="0">
              <a:latin typeface="黑体" panose="02010609060101010101" pitchFamily="49" charset="-122"/>
              <a:ea typeface="黑体" panose="02010609060101010101" pitchFamily="49" charset="-122"/>
            </a:endParaRPr>
          </a:p>
        </p:txBody>
      </p:sp>
    </p:spTree>
    <p:custDataLst>
      <p:custData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1080000"/>
            <a:ext cx="8150034" cy="5534122"/>
            <a:chOff x="516966" y="1080000"/>
            <a:chExt cx="8150034" cy="5534122"/>
          </a:xfrm>
        </p:grpSpPr>
        <p:sp>
          <p:nvSpPr>
            <p:cNvPr id="2" name="TextBox 2"/>
            <p:cNvSpPr txBox="1"/>
            <p:nvPr/>
          </p:nvSpPr>
          <p:spPr>
            <a:xfrm>
              <a:off x="540000" y="1080000"/>
              <a:ext cx="8127000" cy="481074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士在泥泞中站起,以坚毅的决心直面战场;我们从三年磨炼中走来,以百折不挠的雄心征战高</a:t>
              </a:r>
              <a:r>
                <a:rPr dirty="0"/>
                <a:t/>
              </a:r>
              <a:br>
                <a:rPr dirty="0"/>
              </a:br>
              <a:r>
                <a:rPr lang="zh-CN" altLang="en-US" sz="1502" kern="0" dirty="0" smtClean="0">
                  <a:solidFill>
                    <a:srgbClr val="000000"/>
                  </a:solidFill>
                  <a:latin typeface="Times New Roman" pitchFamily="65" charset="-122"/>
                  <a:ea typeface="宋体" pitchFamily="65" charset="-122"/>
                </a:rPr>
                <a:t>考。高考让我们成为了这样一群以坚强武装内心的战士。</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如今,战士以知识为剑,以坚强为甲,奔赴高考这个战场,用笔书写这三年的不懈奋斗,一路披荆斩</a:t>
              </a:r>
              <a:r>
                <a:rPr dirty="0"/>
                <a:t/>
              </a:r>
              <a:br>
                <a:rPr dirty="0"/>
              </a:br>
              <a:r>
                <a:rPr lang="zh-CN" altLang="en-US" sz="1502" kern="0" dirty="0" smtClean="0">
                  <a:solidFill>
                    <a:srgbClr val="000000"/>
                  </a:solidFill>
                  <a:latin typeface="Times New Roman" pitchFamily="65" charset="-122"/>
                  <a:ea typeface="宋体" pitchFamily="65" charset="-122"/>
                </a:rPr>
                <a:t>棘,成为一时佳话。没有高考这个战场,战士无法成为英雄;没有高考这个战场,英雄无法奔赴更</a:t>
              </a:r>
              <a:r>
                <a:rPr dirty="0"/>
                <a:t/>
              </a:r>
              <a:br>
                <a:rPr dirty="0"/>
              </a:br>
              <a:r>
                <a:rPr lang="zh-CN" altLang="en-US" sz="1502" kern="0" dirty="0" smtClean="0">
                  <a:solidFill>
                    <a:srgbClr val="000000"/>
                  </a:solidFill>
                  <a:latin typeface="Times New Roman" pitchFamily="65" charset="-122"/>
                  <a:ea typeface="宋体" pitchFamily="65" charset="-122"/>
                </a:rPr>
                <a:t>光明的未来和更广阔的世界。高考之后,我们奔赴各地的大学,去看塞北的孤雁、江南的草长莺</a:t>
              </a:r>
              <a:r>
                <a:rPr dirty="0"/>
                <a:t/>
              </a:r>
              <a:br>
                <a:rPr dirty="0"/>
              </a:br>
              <a:r>
                <a:rPr lang="zh-CN" altLang="en-US" sz="1502" kern="0" dirty="0" smtClean="0">
                  <a:solidFill>
                    <a:srgbClr val="000000"/>
                  </a:solidFill>
                  <a:latin typeface="Times New Roman" pitchFamily="65" charset="-122"/>
                  <a:ea typeface="宋体" pitchFamily="65" charset="-122"/>
                </a:rPr>
                <a:t>飞、大漠的长河落日</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战场造就了英雄,高考同样造就了英雄,更造就了英雄的未来。</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就在这个每年如期开战的战场上,我看到了更多的英雄走上了新的征程,用双手擎起兴邦爱国的</a:t>
              </a:r>
              <a:r>
                <a:rPr dirty="0"/>
                <a:t/>
              </a:r>
              <a:br>
                <a:rPr dirty="0"/>
              </a:br>
              <a:r>
                <a:rPr lang="zh-CN" altLang="en-US" sz="1502" kern="0" dirty="0" smtClean="0">
                  <a:solidFill>
                    <a:srgbClr val="000000"/>
                  </a:solidFill>
                  <a:latin typeface="Times New Roman" pitchFamily="65" charset="-122"/>
                  <a:ea typeface="宋体" pitchFamily="65" charset="-122"/>
                </a:rPr>
                <a:t>大旗。几十年来,高考承受着褒贬不一的声音,但是我们的确需要英雄,于是我们要改革高考,让</a:t>
              </a:r>
              <a:r>
                <a:rPr dirty="0"/>
                <a:t/>
              </a:r>
              <a:br>
                <a:rPr dirty="0"/>
              </a:br>
              <a:r>
                <a:rPr lang="zh-CN" altLang="en-US" sz="1502" kern="0" dirty="0" smtClean="0">
                  <a:solidFill>
                    <a:srgbClr val="000000"/>
                  </a:solidFill>
                  <a:latin typeface="Times New Roman" pitchFamily="65" charset="-122"/>
                  <a:ea typeface="宋体" pitchFamily="65" charset="-122"/>
                </a:rPr>
                <a:t>更多的英雄为国立功。高考应该让更多的人圆梦,让中国圆梦。</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高考,是可以越过的大河、沟谷,是可以让英雄凯旋的战场。我们经历了三年的风雨,来到高考这没有硝烟的战场。战士一路走来,俨然已是英雄的模样。他们正准备着踏上征途,奔赴更大的战场。</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本文洋洋洒洒,立意高远,结构清晰。能站在历史的角度看高考,写从战士到英雄的蜕</a:t>
              </a:r>
              <a:r>
                <a:rPr dirty="0"/>
                <a:t/>
              </a:r>
              <a:br>
                <a:rPr dirty="0"/>
              </a:br>
              <a:r>
                <a:rPr lang="zh-CN" altLang="en-US" sz="1502" kern="0" dirty="0" smtClean="0">
                  <a:solidFill>
                    <a:srgbClr val="000000"/>
                  </a:solidFill>
                  <a:latin typeface="Times New Roman" pitchFamily="65" charset="-122"/>
                  <a:ea typeface="宋体" pitchFamily="65" charset="-122"/>
                </a:rPr>
                <a:t>变。先说高考造就了“一群以知识武装自己的战士”,再说高考造就了“一群以坚强武装内心</a:t>
              </a:r>
              <a:r>
                <a:rPr dirty="0"/>
                <a:t/>
              </a:r>
              <a:br>
                <a:rPr dirty="0"/>
              </a:br>
              <a:r>
                <a:rPr lang="zh-CN" altLang="en-US" sz="1502" kern="0" dirty="0" smtClean="0">
                  <a:solidFill>
                    <a:srgbClr val="000000"/>
                  </a:solidFill>
                  <a:latin typeface="Times New Roman" pitchFamily="65" charset="-122"/>
                  <a:ea typeface="宋体" pitchFamily="65" charset="-122"/>
                </a:rPr>
                <a:t>的战士”,最后说高考造就英雄及英雄的未来。分论点鲜明,内容逐层深入。起笔不凡,“大河</a:t>
              </a:r>
              <a:endParaRPr lang="zh-CN" altLang="en-US" dirty="0"/>
            </a:p>
          </p:txBody>
        </p:sp>
        <p:sp>
          <p:nvSpPr>
            <p:cNvPr id="3" name="TextBox 2"/>
            <p:cNvSpPr txBox="1"/>
            <p:nvPr/>
          </p:nvSpPr>
          <p:spPr>
            <a:xfrm>
              <a:off x="516966" y="5920599"/>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造就”“英勇”,“沟谷造就”“悲壮”,“战场造就”“不凡”。通篇激情昂扬,语言酣畅淋</a:t>
              </a:r>
              <a:r>
                <a:t/>
              </a:r>
              <a:br/>
              <a:r>
                <a:rPr lang="zh-CN" altLang="en-US" sz="1502" kern="0" dirty="0" smtClean="0">
                  <a:solidFill>
                    <a:srgbClr val="000000"/>
                  </a:solidFill>
                  <a:latin typeface="Times New Roman" pitchFamily="65" charset="-122"/>
                  <a:ea typeface="宋体" pitchFamily="65" charset="-122"/>
                </a:rPr>
                <a:t>漓,读来令人热血沸腾。</a:t>
              </a:r>
              <a:endParaRPr lang="zh-CN" altLang="en-US"/>
            </a:p>
          </p:txBody>
        </p:sp>
      </p:grpSp>
    </p:spTree>
    <p:custDataLst>
      <p:custData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0000" y="1080000"/>
            <a:ext cx="8127000" cy="5219999"/>
            <a:chOff x="540000" y="1080000"/>
            <a:chExt cx="8127000" cy="5219999"/>
          </a:xfrm>
        </p:grpSpPr>
        <p:sp>
          <p:nvSpPr>
            <p:cNvPr id="2" name="TextBox 2"/>
            <p:cNvSpPr txBox="1"/>
            <p:nvPr/>
          </p:nvSpPr>
          <p:spPr>
            <a:xfrm>
              <a:off x="540000" y="1080000"/>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4.</a:t>
              </a:r>
              <a:r>
                <a:rPr lang="zh-CN" altLang="en-US" sz="1502" kern="0" dirty="0" smtClean="0">
                  <a:solidFill>
                    <a:srgbClr val="000000"/>
                  </a:solidFill>
                  <a:latin typeface="Times New Roman" pitchFamily="65" charset="-122"/>
                  <a:ea typeface="宋体" pitchFamily="65" charset="-122"/>
                </a:rPr>
                <a:t>(2016课标全国Ⅰ,18)阅读下面的漫画材料,根据要求写一篇不少于800字的文章。(60分)</a:t>
              </a:r>
              <a:endParaRPr lang="zh-CN" altLang="en-US" dirty="0"/>
            </a:p>
          </p:txBody>
        </p:sp>
        <p:sp>
          <p:nvSpPr>
            <p:cNvPr id="3" name="TextBox 3"/>
            <p:cNvSpPr txBox="1"/>
            <p:nvPr/>
          </p:nvSpPr>
          <p:spPr>
            <a:xfrm>
              <a:off x="1044000" y="6033888"/>
              <a:ext cx="7092000" cy="266111"/>
            </a:xfrm>
            <a:prstGeom prst="rect">
              <a:avLst/>
            </a:prstGeom>
            <a:noFill/>
          </p:spPr>
          <p:txBody>
            <a:bodyPr wrap="square" lIns="0" tIns="0" rIns="0" bIns="0" rtlCol="0">
              <a:spAutoFit/>
            </a:bodyPr>
            <a:lstStyle/>
            <a:p>
              <a:pPr marL="0" indent="0" algn="ctr" eaLnBrk="0" latinLnBrk="1" hangingPunct="0">
                <a:lnSpc>
                  <a:spcPct val="100000"/>
                </a:lnSpc>
                <a:spcBef>
                  <a:spcPts val="141"/>
                </a:spcBef>
                <a:buNone/>
              </a:pPr>
              <a:r>
                <a:rPr lang="zh-CN" altLang="en-US" sz="1587" kern="0" dirty="0" smtClean="0">
                  <a:solidFill>
                    <a:srgbClr val="000000"/>
                  </a:solidFill>
                  <a:latin typeface="Times New Roman" pitchFamily="65" charset="-122"/>
                  <a:ea typeface="黑体" pitchFamily="65" charset="-122"/>
                </a:rPr>
                <a:t>(据夏明作品改动)</a:t>
              </a:r>
              <a:endParaRPr lang="zh-CN" altLang="en-US"/>
            </a:p>
          </p:txBody>
        </p:sp>
        <p:pic>
          <p:nvPicPr>
            <p:cNvPr id="4" name="图片 4" descr="textimage0.jpeg"/>
            <p:cNvPicPr>
              <a:picLocks noChangeAspect="1"/>
            </p:cNvPicPr>
            <p:nvPr/>
          </p:nvPicPr>
          <p:blipFill>
            <a:blip r:embed="rId4"/>
            <a:stretch>
              <a:fillRect/>
            </a:stretch>
          </p:blipFill>
          <p:spPr>
            <a:xfrm>
              <a:off x="2505454" y="1427256"/>
              <a:ext cx="3809090" cy="4534632"/>
            </a:xfrm>
            <a:prstGeom prst="rect">
              <a:avLst/>
            </a:prstGeom>
          </p:spPr>
        </p:pic>
      </p:grpSp>
    </p:spTree>
    <p:custDataLst>
      <p:custData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　　要求:结合材料的内容和寓意,选好角度,确定立意,明确文体,自拟标题;不要套作,不得抄</a:t>
            </a:r>
            <a:r>
              <a:t/>
            </a:r>
            <a:br/>
            <a:r>
              <a:rPr lang="zh-CN" altLang="en-US" sz="1502" kern="0" dirty="0" smtClean="0">
                <a:solidFill>
                  <a:srgbClr val="000000"/>
                </a:solidFill>
                <a:latin typeface="Times New Roman" pitchFamily="65" charset="-122"/>
                <a:ea typeface="宋体" pitchFamily="65" charset="-122"/>
              </a:rPr>
              <a:t>袭。</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此作文题的材料是一幅漫画,要求阅读漫画进行写作。漫画作文审题立意三步骤:</a:t>
            </a:r>
            <a:r>
              <a:t/>
            </a:r>
            <a:br/>
            <a:r>
              <a:rPr lang="zh-CN" altLang="en-US" sz="1502" kern="0" dirty="0" smtClean="0">
                <a:solidFill>
                  <a:srgbClr val="000000"/>
                </a:solidFill>
                <a:latin typeface="Times New Roman" pitchFamily="65" charset="-122"/>
                <a:ea typeface="宋体" pitchFamily="65" charset="-122"/>
              </a:rPr>
              <a:t>看懂漫画内容,联系社会生活,审题立意写作。前两步不难做到,第三步审题立意是关键。</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第一步,看懂漫画内容。漫画的第1部分是成绩优者受到奖励(亲吻),成绩差者受到惩罚(巴掌);</a:t>
            </a:r>
            <a:r>
              <a:t/>
            </a:r>
            <a:br/>
            <a:r>
              <a:rPr lang="zh-CN" altLang="en-US" sz="1502" kern="0" dirty="0" smtClean="0">
                <a:solidFill>
                  <a:srgbClr val="000000"/>
                </a:solidFill>
                <a:latin typeface="Times New Roman" pitchFamily="65" charset="-122"/>
                <a:ea typeface="宋体" pitchFamily="65" charset="-122"/>
              </a:rPr>
              <a:t>第2部分是成绩优者因退步而受到惩罚(巴掌),成绩差者因进步而受到奖励(亲吻)。再交叉观察</a:t>
            </a:r>
            <a:r>
              <a:t/>
            </a:r>
            <a:br/>
            <a:r>
              <a:rPr lang="zh-CN" altLang="en-US" sz="1502" kern="0" dirty="0" smtClean="0">
                <a:solidFill>
                  <a:srgbClr val="000000"/>
                </a:solidFill>
                <a:latin typeface="Times New Roman" pitchFamily="65" charset="-122"/>
                <a:ea typeface="宋体" pitchFamily="65" charset="-122"/>
              </a:rPr>
              <a:t>这两部分:100与61受到奖励(亲吻),98与55受到惩罚(巴掌);有两个小男孩得分的对比,有待遇的</a:t>
            </a:r>
            <a:r>
              <a:t/>
            </a:r>
            <a:br/>
            <a:r>
              <a:rPr lang="zh-CN" altLang="en-US" sz="1502" kern="0" dirty="0" smtClean="0">
                <a:solidFill>
                  <a:srgbClr val="000000"/>
                </a:solidFill>
                <a:latin typeface="Times New Roman" pitchFamily="65" charset="-122"/>
                <a:ea typeface="宋体" pitchFamily="65" charset="-122"/>
              </a:rPr>
              <a:t>对比。</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第二步,联系社会生活。这幅漫画,运用纵横对比的手法,鲜明地表现了我们对孩子的评判标准</a:t>
            </a:r>
            <a:r>
              <a:t/>
            </a:r>
            <a:br/>
            <a:r>
              <a:rPr lang="zh-CN" altLang="en-US" sz="1502" kern="0" dirty="0" smtClean="0">
                <a:solidFill>
                  <a:srgbClr val="000000"/>
                </a:solidFill>
                <a:latin typeface="Times New Roman" pitchFamily="65" charset="-122"/>
                <a:ea typeface="宋体" pitchFamily="65" charset="-122"/>
              </a:rPr>
              <a:t>——唯以分数论英雄,功利心太重。</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学生家长十分重视学生的考试分数,学生尽管学习成绩起点很高,但有了退步,仍受到家长的惩</a:t>
            </a:r>
            <a:r>
              <a:t/>
            </a:r>
            <a:br/>
            <a:r>
              <a:rPr lang="zh-CN" altLang="en-US" sz="1502" kern="0" dirty="0" smtClean="0">
                <a:solidFill>
                  <a:srgbClr val="000000"/>
                </a:solidFill>
                <a:latin typeface="Times New Roman" pitchFamily="65" charset="-122"/>
                <a:ea typeface="宋体" pitchFamily="65" charset="-122"/>
              </a:rPr>
              <a:t>罚;学生尽管成绩起点较低,但有了进步,也会受到家长的奖赏。虽然同样受到奖赏或惩罚,但两</a:t>
            </a:r>
            <a:r>
              <a:t/>
            </a:r>
            <a:br/>
            <a:r>
              <a:rPr lang="zh-CN" altLang="en-US" sz="1502" kern="0" dirty="0" smtClean="0">
                <a:solidFill>
                  <a:srgbClr val="000000"/>
                </a:solidFill>
                <a:latin typeface="Times New Roman" pitchFamily="65" charset="-122"/>
                <a:ea typeface="宋体" pitchFamily="65" charset="-122"/>
              </a:rPr>
              <a:t>个学生的分数差距很大,这反映了家长对学生学习分数的态度。学生家长的态度,其实反映了当</a:t>
            </a:r>
            <a:r>
              <a:t/>
            </a:r>
            <a:br/>
            <a:r>
              <a:rPr lang="zh-CN" altLang="en-US" sz="1502" kern="0" dirty="0" smtClean="0">
                <a:solidFill>
                  <a:srgbClr val="000000"/>
                </a:solidFill>
                <a:latin typeface="Times New Roman" pitchFamily="65" charset="-122"/>
                <a:ea typeface="宋体" pitchFamily="65" charset="-122"/>
              </a:rPr>
              <a:t>前教育中存在的片面追求分数、片面追求升学率的问题。从更抽象的角度,这也反映了当前社</a:t>
            </a:r>
            <a:r>
              <a:t/>
            </a:r>
            <a:br/>
            <a:r>
              <a:rPr lang="zh-CN" altLang="en-US" sz="1502" kern="0" dirty="0" smtClean="0">
                <a:solidFill>
                  <a:srgbClr val="000000"/>
                </a:solidFill>
                <a:latin typeface="Times New Roman" pitchFamily="65" charset="-122"/>
                <a:ea typeface="宋体" pitchFamily="65" charset="-122"/>
              </a:rPr>
              <a:t>会上对进步、退步的态度。</a:t>
            </a:r>
            <a:endParaRPr lang="zh-CN" altLang="en-US"/>
          </a:p>
        </p:txBody>
      </p:sp>
    </p:spTree>
    <p:custDataLst>
      <p:custData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第三步,审题立意写作。综合漫画内容,可有如下立意:</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①成绩好坏与奖罚之间的关系。成绩不是奖罚的唯一依据,漫画意在批判唯以成绩论英雄者。</a:t>
            </a:r>
            <a:r>
              <a:t/>
            </a:r>
            <a:br/>
            <a:r>
              <a:rPr lang="zh-CN" altLang="en-US" sz="1502" kern="0" dirty="0" smtClean="0">
                <a:solidFill>
                  <a:srgbClr val="000000"/>
                </a:solidFill>
                <a:latin typeface="Times New Roman" pitchFamily="65" charset="-122"/>
                <a:ea typeface="宋体" pitchFamily="65" charset="-122"/>
              </a:rPr>
              <a:t>写作时可以拓展延伸,如社会上依据成绩给学生、学校排名,根据GDP给官员排名,等等。②如</a:t>
            </a:r>
            <a:r>
              <a:t/>
            </a:r>
            <a:br/>
            <a:r>
              <a:rPr lang="zh-CN" altLang="en-US" sz="1502" kern="0" dirty="0" smtClean="0">
                <a:solidFill>
                  <a:srgbClr val="000000"/>
                </a:solidFill>
                <a:latin typeface="Times New Roman" pitchFamily="65" charset="-122"/>
                <a:ea typeface="宋体" pitchFamily="65" charset="-122"/>
              </a:rPr>
              <a:t>何看待赏识教育与棍棒教育的问题。成绩差者因一点儿小进步而受到奖励(亲吻),让人质疑赏</a:t>
            </a:r>
            <a:r>
              <a:t/>
            </a:r>
            <a:br/>
            <a:r>
              <a:rPr lang="zh-CN" altLang="en-US" sz="1502" kern="0" dirty="0" smtClean="0">
                <a:solidFill>
                  <a:srgbClr val="000000"/>
                </a:solidFill>
                <a:latin typeface="Times New Roman" pitchFamily="65" charset="-122"/>
                <a:ea typeface="宋体" pitchFamily="65" charset="-122"/>
              </a:rPr>
              <a:t>识教育;成绩优者因一点儿小退步就受到了惩罚(巴掌),又有推广棍棒教育之嫌。考生可联系社</a:t>
            </a:r>
            <a:r>
              <a:t/>
            </a:r>
            <a:br/>
            <a:r>
              <a:rPr lang="zh-CN" altLang="en-US" sz="1502" kern="0" dirty="0" smtClean="0">
                <a:solidFill>
                  <a:srgbClr val="000000"/>
                </a:solidFill>
                <a:latin typeface="Times New Roman" pitchFamily="65" charset="-122"/>
                <a:ea typeface="宋体" pitchFamily="65" charset="-122"/>
              </a:rPr>
              <a:t>会上出现的“虎妈”“狼妈”“鹰爸”来写。③论述奖罚的依据该如何确立这一问题。面对</a:t>
            </a:r>
            <a:r>
              <a:t/>
            </a:r>
            <a:br/>
            <a:r>
              <a:rPr lang="zh-CN" altLang="en-US" sz="1502" kern="0" dirty="0" smtClean="0">
                <a:solidFill>
                  <a:srgbClr val="000000"/>
                </a:solidFill>
                <a:latin typeface="Times New Roman" pitchFamily="65" charset="-122"/>
                <a:ea typeface="宋体" pitchFamily="65" charset="-122"/>
              </a:rPr>
              <a:t>我们的教育对象,既要鼓励后进,又不能挫伤偶有退步的先进。</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总之,这道作文题具有社会现实意义,并且对考生的思辨能力有着很好的导向作用。同时,漫画</a:t>
            </a:r>
            <a:r>
              <a:t/>
            </a:r>
            <a:br/>
            <a:r>
              <a:rPr lang="zh-CN" altLang="en-US" sz="1502" kern="0" dirty="0" smtClean="0">
                <a:solidFill>
                  <a:srgbClr val="000000"/>
                </a:solidFill>
                <a:latin typeface="Times New Roman" pitchFamily="65" charset="-122"/>
                <a:ea typeface="宋体" pitchFamily="65" charset="-122"/>
              </a:rPr>
              <a:t>所反映的现象和问题不仅仅是今天的几百万考生要面对的“任务”,也是每一位家长、教育工</a:t>
            </a:r>
            <a:r>
              <a:t/>
            </a:r>
            <a:br/>
            <a:r>
              <a:rPr lang="zh-CN" altLang="en-US" sz="1502" kern="0" dirty="0" smtClean="0">
                <a:solidFill>
                  <a:srgbClr val="000000"/>
                </a:solidFill>
                <a:latin typeface="Times New Roman" pitchFamily="65" charset="-122"/>
                <a:ea typeface="宋体" pitchFamily="65" charset="-122"/>
              </a:rPr>
              <a:t>作者乃至全社会要思考的问题。</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差别对待</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湖北一考生</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奖励与惩罚的差别在哪儿?</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对于小明来说,是一百分与九十八分间的毫厘。</a:t>
            </a:r>
            <a:endParaRPr lang="zh-CN" altLang="en-US"/>
          </a:p>
        </p:txBody>
      </p:sp>
    </p:spTree>
    <p:custDataLst>
      <p:custData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对于小亮来说,是及格与不及格间的跨越。</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差别对待看似毫无道理,仔细思索却能悟出其间的合理之处。</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如他人言,人生来不平等,自呱呱坠地时起,每一个生命便是一个独立的个体,有着独特的个性,生</a:t>
            </a:r>
            <a:r>
              <a:t/>
            </a:r>
            <a:br/>
            <a:r>
              <a:rPr lang="zh-CN" altLang="en-US" sz="1502" kern="0" dirty="0" smtClean="0">
                <a:solidFill>
                  <a:srgbClr val="000000"/>
                </a:solidFill>
                <a:latin typeface="Times New Roman" pitchFamily="65" charset="-122"/>
                <a:ea typeface="宋体" pitchFamily="65" charset="-122"/>
              </a:rPr>
              <a:t>而如此,又怎能以统一的刻线、单薄的规矩丈量一个个鲜活而独立的生命呢?</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千年前,圣人孔子便提出“因材施教”的主张,弟子三千人,有富可敌国的巨贾,有位极人臣的政</a:t>
            </a:r>
            <a:r>
              <a:t/>
            </a:r>
            <a:br/>
            <a:r>
              <a:rPr lang="zh-CN" altLang="en-US" sz="1502" kern="0" dirty="0" smtClean="0">
                <a:solidFill>
                  <a:srgbClr val="000000"/>
                </a:solidFill>
                <a:latin typeface="Times New Roman" pitchFamily="65" charset="-122"/>
                <a:ea typeface="宋体" pitchFamily="65" charset="-122"/>
              </a:rPr>
              <a:t>客,形形色色。而孔子则成为后世称赞景仰的伟大教育家,究其根本,在于其能准确地把握每一</a:t>
            </a:r>
            <a:r>
              <a:t/>
            </a:r>
            <a:br/>
            <a:r>
              <a:rPr lang="zh-CN" altLang="en-US" sz="1502" kern="0" dirty="0" smtClean="0">
                <a:solidFill>
                  <a:srgbClr val="000000"/>
                </a:solidFill>
                <a:latin typeface="Times New Roman" pitchFamily="65" charset="-122"/>
                <a:ea typeface="宋体" pitchFamily="65" charset="-122"/>
              </a:rPr>
              <a:t>位学生的特性,扬其长补其短,因材施教,正是因为这样的“差别对待”,才使得每个人尽展其能,</a:t>
            </a:r>
            <a:r>
              <a:t/>
            </a:r>
            <a:br/>
            <a:r>
              <a:rPr lang="zh-CN" altLang="en-US" sz="1502" kern="0" dirty="0" smtClean="0">
                <a:solidFill>
                  <a:srgbClr val="000000"/>
                </a:solidFill>
                <a:latin typeface="Times New Roman" pitchFamily="65" charset="-122"/>
                <a:ea typeface="宋体" pitchFamily="65" charset="-122"/>
              </a:rPr>
              <a:t>各得其所。</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社会对于每个人,应有不同的要求,正如一台高速运转的机器既不能缺少轰隆雷鸣的马达,也不</a:t>
            </a:r>
            <a:r>
              <a:t/>
            </a:r>
            <a:br/>
            <a:r>
              <a:rPr lang="zh-CN" altLang="en-US" sz="1502" kern="0" dirty="0" smtClean="0">
                <a:solidFill>
                  <a:srgbClr val="000000"/>
                </a:solidFill>
                <a:latin typeface="Times New Roman" pitchFamily="65" charset="-122"/>
                <a:ea typeface="宋体" pitchFamily="65" charset="-122"/>
              </a:rPr>
              <a:t>能缺少默默无名的一颗小小螺丝钉。可能对于某些人而言,九十分是他永远无法企及的高度。</a:t>
            </a:r>
            <a:r>
              <a:t/>
            </a:r>
            <a:br/>
            <a:r>
              <a:rPr lang="zh-CN" altLang="en-US" sz="1502" kern="0" dirty="0" smtClean="0">
                <a:solidFill>
                  <a:srgbClr val="000000"/>
                </a:solidFill>
                <a:latin typeface="Times New Roman" pitchFamily="65" charset="-122"/>
                <a:ea typeface="宋体" pitchFamily="65" charset="-122"/>
              </a:rPr>
              <a:t>若我们只是用统一的标准来评价不一样的人,那世间将会埋没多少奇才!</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是的,我们的社会需要差别对待!正如科研数据需精确到小数点后十多位,而汪洋恣意的书画只</a:t>
            </a:r>
            <a:r>
              <a:t/>
            </a:r>
            <a:br/>
            <a:r>
              <a:rPr lang="zh-CN" altLang="en-US" sz="1502" kern="0" dirty="0" smtClean="0">
                <a:solidFill>
                  <a:srgbClr val="000000"/>
                </a:solidFill>
                <a:latin typeface="Times New Roman" pitchFamily="65" charset="-122"/>
                <a:ea typeface="宋体" pitchFamily="65" charset="-122"/>
              </a:rPr>
              <a:t>求神形俱备;正如廉颇以身经百战显赫战绩位列上将,蔺相如以如簧巧舌精巧说辞贵为上卿;正</a:t>
            </a:r>
            <a:r>
              <a:t/>
            </a:r>
            <a:br/>
            <a:r>
              <a:rPr lang="zh-CN" altLang="en-US" sz="1502" kern="0" dirty="0" smtClean="0">
                <a:solidFill>
                  <a:srgbClr val="000000"/>
                </a:solidFill>
                <a:latin typeface="Times New Roman" pitchFamily="65" charset="-122"/>
                <a:ea typeface="宋体" pitchFamily="65" charset="-122"/>
              </a:rPr>
              <a:t>如《舌尖上的中国》中一位位能人以食物铺写精致,《我在故宫修文物》中一双双巧手以古物</a:t>
            </a:r>
            <a:r>
              <a:t/>
            </a:r>
            <a:br/>
            <a:r>
              <a:rPr lang="zh-CN" altLang="en-US" sz="1502" kern="0" dirty="0" smtClean="0">
                <a:solidFill>
                  <a:srgbClr val="000000"/>
                </a:solidFill>
                <a:latin typeface="Times New Roman" pitchFamily="65" charset="-122"/>
                <a:ea typeface="宋体" pitchFamily="65" charset="-122"/>
              </a:rPr>
              <a:t>刻写精华</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各行各业,各得其所,差别对待能实现共赢!</a:t>
            </a:r>
            <a:endParaRPr lang="zh-CN" altLang="en-US"/>
          </a:p>
        </p:txBody>
      </p:sp>
    </p:spTree>
    <p:custDataLst>
      <p:custData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由此观之,作为肩负向国家与社会输送人才的责任的学校,更应抛弃条条框框,改革创新,因材施</a:t>
            </a:r>
            <a:r>
              <a:t/>
            </a:r>
            <a:br/>
            <a:r>
              <a:rPr lang="zh-CN" altLang="en-US" sz="1502" kern="0" dirty="0" smtClean="0">
                <a:solidFill>
                  <a:srgbClr val="000000"/>
                </a:solidFill>
                <a:latin typeface="Times New Roman" pitchFamily="65" charset="-122"/>
                <a:ea typeface="宋体" pitchFamily="65" charset="-122"/>
              </a:rPr>
              <a:t>教,用一把把不同的刻刀,雕刻出每一个学子的独特光华,以不同的标准,相同的诚意,培养出各式</a:t>
            </a:r>
            <a:r>
              <a:t/>
            </a:r>
            <a:br/>
            <a:r>
              <a:rPr lang="zh-CN" altLang="en-US" sz="1502" kern="0" dirty="0" smtClean="0">
                <a:solidFill>
                  <a:srgbClr val="000000"/>
                </a:solidFill>
                <a:latin typeface="Times New Roman" pitchFamily="65" charset="-122"/>
                <a:ea typeface="宋体" pitchFamily="65" charset="-122"/>
              </a:rPr>
              <a:t>各样的栋梁之材!差别的待遇,相同的匠心;不同的准则,同样的期许。</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我一直坚信,每一个个体,都有其独特的芳华;每一个存在,都有其独特的意义。而我,愿养我浩然</a:t>
            </a:r>
            <a:r>
              <a:t/>
            </a:r>
            <a:br/>
            <a:r>
              <a:rPr lang="zh-CN" altLang="en-US" sz="1502" kern="0" dirty="0" smtClean="0">
                <a:solidFill>
                  <a:srgbClr val="000000"/>
                </a:solidFill>
                <a:latin typeface="Times New Roman" pitchFamily="65" charset="-122"/>
                <a:ea typeface="宋体" pitchFamily="65" charset="-122"/>
              </a:rPr>
              <a:t>之气,展我独特风采!</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这是阅卷组评定的一篇考场标杆佳作。本文以素材丰富、结构圆融、论证严谨而被</a:t>
            </a:r>
            <a:r>
              <a:t/>
            </a:r>
            <a:br/>
            <a:r>
              <a:rPr lang="zh-CN" altLang="en-US" sz="1502" kern="0" dirty="0" smtClean="0">
                <a:solidFill>
                  <a:srgbClr val="000000"/>
                </a:solidFill>
                <a:latin typeface="Times New Roman" pitchFamily="65" charset="-122"/>
                <a:ea typeface="宋体" pitchFamily="65" charset="-122"/>
              </a:rPr>
              <a:t>评为一类卷。具体特点如下:</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(1)层层深入,结构圆融。首先,作者分析漫画,思考差别对待背后深层次的原因;接着,作者结合孔</a:t>
            </a:r>
            <a:r>
              <a:t/>
            </a:r>
            <a:br/>
            <a:r>
              <a:rPr lang="zh-CN" altLang="en-US" sz="1502" kern="0" dirty="0" smtClean="0">
                <a:solidFill>
                  <a:srgbClr val="000000"/>
                </a:solidFill>
                <a:latin typeface="Times New Roman" pitchFamily="65" charset="-122"/>
                <a:ea typeface="宋体" pitchFamily="65" charset="-122"/>
              </a:rPr>
              <a:t>子的因材施教、社会的各行各业从不同角度论述了差别对待的重要性;最后水到渠成地引出观</a:t>
            </a:r>
            <a:r>
              <a:t/>
            </a:r>
            <a:br/>
            <a:r>
              <a:rPr lang="zh-CN" altLang="en-US" sz="1502" kern="0" dirty="0" smtClean="0">
                <a:solidFill>
                  <a:srgbClr val="000000"/>
                </a:solidFill>
                <a:latin typeface="Times New Roman" pitchFamily="65" charset="-122"/>
                <a:ea typeface="宋体" pitchFamily="65" charset="-122"/>
              </a:rPr>
              <a:t>点:每一个个体,都有其独特的芳华;每一个存在,都有其独特的意义。</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(2)材料丰富,内容充实。文章在论证观点时,大量采用了古今中外的名人事例,显示出作者丰富</a:t>
            </a:r>
            <a:r>
              <a:t/>
            </a:r>
            <a:br/>
            <a:r>
              <a:rPr lang="zh-CN" altLang="en-US" sz="1502" kern="0" dirty="0" smtClean="0">
                <a:solidFill>
                  <a:srgbClr val="000000"/>
                </a:solidFill>
                <a:latin typeface="Times New Roman" pitchFamily="65" charset="-122"/>
                <a:ea typeface="宋体" pitchFamily="65" charset="-122"/>
              </a:rPr>
              <a:t>的文学积淀。</a:t>
            </a:r>
            <a:endParaRPr lang="zh-CN" altLang="en-US"/>
          </a:p>
        </p:txBody>
      </p:sp>
    </p:spTree>
    <p:custDataLst>
      <p:custData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5.</a:t>
            </a:r>
            <a:r>
              <a:rPr lang="zh-CN" altLang="en-US" sz="1502" kern="0" dirty="0" smtClean="0">
                <a:solidFill>
                  <a:srgbClr val="000000"/>
                </a:solidFill>
                <a:latin typeface="Times New Roman" pitchFamily="65" charset="-122"/>
                <a:ea typeface="宋体" pitchFamily="65" charset="-122"/>
              </a:rPr>
              <a:t>(2016课标全国Ⅱ,18)阅读下面的材料,根据要求写一篇不少于800字的文章。(60分)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语文学习关系到一个人的终身发展,社会整体的语文素养关系到国家的软实力和文化自信。对</a:t>
            </a:r>
            <a:r>
              <a:rPr dirty="0"/>
              <a:t/>
            </a:r>
            <a:br>
              <a:rPr dirty="0"/>
            </a:br>
            <a:r>
              <a:rPr lang="zh-CN" altLang="en-US" sz="1502" kern="0" dirty="0" smtClean="0">
                <a:solidFill>
                  <a:srgbClr val="000000"/>
                </a:solidFill>
                <a:latin typeface="Times New Roman" pitchFamily="65" charset="-122"/>
                <a:ea typeface="宋体" pitchFamily="65" charset="-122"/>
              </a:rPr>
              <a:t>于我们中学生来说,语文素养的提升主要有三条途径:课堂有效教学、课外大量阅读、社会生活</a:t>
            </a:r>
            <a:r>
              <a:rPr dirty="0"/>
              <a:t/>
            </a:r>
            <a:br>
              <a:rPr dirty="0"/>
            </a:br>
            <a:r>
              <a:rPr lang="zh-CN" altLang="en-US" sz="1502" kern="0" dirty="0" smtClean="0">
                <a:solidFill>
                  <a:srgbClr val="000000"/>
                </a:solidFill>
                <a:latin typeface="Times New Roman" pitchFamily="65" charset="-122"/>
                <a:ea typeface="宋体" pitchFamily="65" charset="-122"/>
              </a:rPr>
              <a:t>实践。</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请根据材料,从自己语文学习的体会出发,比较上述三条途径,阐述你的看法和理由。</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要求选好角度,确定立意,明确文体,自拟标题,不要套作,不得抄袭,不得泄露个人信息。</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本题属于任务驱动型材料作文题。材料提供了语文素养提升的三条途径——</a:t>
            </a:r>
            <a:r>
              <a:rPr dirty="0"/>
              <a:t/>
            </a:r>
            <a:br>
              <a:rPr dirty="0"/>
            </a:br>
            <a:r>
              <a:rPr lang="zh-CN" altLang="en-US" sz="1502" kern="0" dirty="0" smtClean="0">
                <a:solidFill>
                  <a:srgbClr val="000000"/>
                </a:solidFill>
                <a:latin typeface="Times New Roman" pitchFamily="65" charset="-122"/>
                <a:ea typeface="宋体" pitchFamily="65" charset="-122"/>
              </a:rPr>
              <a:t>“课堂有效教学”“课外大量阅读”“社会生活实践”,要求“从自己语文学习的体会出发,比</a:t>
            </a:r>
            <a:r>
              <a:rPr dirty="0"/>
              <a:t/>
            </a:r>
            <a:br>
              <a:rPr dirty="0"/>
            </a:br>
            <a:r>
              <a:rPr lang="zh-CN" altLang="en-US" sz="1502" kern="0" dirty="0" smtClean="0">
                <a:solidFill>
                  <a:srgbClr val="000000"/>
                </a:solidFill>
                <a:latin typeface="Times New Roman" pitchFamily="65" charset="-122"/>
                <a:ea typeface="宋体" pitchFamily="65" charset="-122"/>
              </a:rPr>
              <a:t>较上述三条途径,阐述你的看法和理由”,不要忽略重点词语“比较”,“比较”意味着权衡、</a:t>
            </a:r>
            <a:r>
              <a:rPr dirty="0"/>
              <a:t/>
            </a:r>
            <a:br>
              <a:rPr dirty="0"/>
            </a:br>
            <a:r>
              <a:rPr lang="zh-CN" altLang="en-US" sz="1502" kern="0" dirty="0" smtClean="0">
                <a:solidFill>
                  <a:srgbClr val="000000"/>
                </a:solidFill>
                <a:latin typeface="Times New Roman" pitchFamily="65" charset="-122"/>
                <a:ea typeface="宋体" pitchFamily="65" charset="-122"/>
              </a:rPr>
              <a:t>思考、思辨。三条途径各有分别,有好有次,具体哪条途径更有益于语文素养的提升,每个考生</a:t>
            </a:r>
            <a:r>
              <a:rPr dirty="0"/>
              <a:t/>
            </a:r>
            <a:br>
              <a:rPr dirty="0"/>
            </a:br>
            <a:r>
              <a:rPr lang="zh-CN" altLang="en-US" sz="1502" kern="0" dirty="0" smtClean="0">
                <a:solidFill>
                  <a:srgbClr val="000000"/>
                </a:solidFill>
                <a:latin typeface="Times New Roman" pitchFamily="65" charset="-122"/>
                <a:ea typeface="宋体" pitchFamily="65" charset="-122"/>
              </a:rPr>
              <a:t>根据自己语文学习的经验和体会,会有自己的见解。本题的关键就是让考生阐述自己的看法并</a:t>
            </a:r>
            <a:r>
              <a:rPr dirty="0"/>
              <a:t/>
            </a:r>
            <a:br>
              <a:rPr dirty="0"/>
            </a:br>
            <a:r>
              <a:rPr lang="zh-CN" altLang="en-US" sz="1502" kern="0" dirty="0" smtClean="0">
                <a:solidFill>
                  <a:srgbClr val="000000"/>
                </a:solidFill>
                <a:latin typeface="Times New Roman" pitchFamily="65" charset="-122"/>
                <a:ea typeface="宋体" pitchFamily="65" charset="-122"/>
              </a:rPr>
              <a:t>说出自己这样认识的理由。</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可供参考的立意角度:</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(1)可以以“课外大量阅读”为主、“课堂有效教学”“社会生活实践”为辅提升语文素养。</a:t>
            </a:r>
            <a:r>
              <a:rPr dirty="0"/>
              <a:t/>
            </a:r>
            <a:br>
              <a:rPr dirty="0"/>
            </a:br>
            <a:r>
              <a:rPr lang="zh-CN" altLang="en-US" sz="1502" kern="0" dirty="0" smtClean="0">
                <a:solidFill>
                  <a:srgbClr val="000000"/>
                </a:solidFill>
                <a:latin typeface="Times New Roman" pitchFamily="65" charset="-122"/>
                <a:ea typeface="宋体" pitchFamily="65" charset="-122"/>
              </a:rPr>
              <a:t>论述时可阐述课外大量阅读可以拓展知识面,提升阅读能力,培养创新思维能力、独立思考能</a:t>
            </a:r>
            <a:endParaRPr lang="zh-CN" altLang="en-US" dirty="0"/>
          </a:p>
        </p:txBody>
      </p:sp>
    </p:spTree>
    <p:custDataLst>
      <p:custData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91377"/>
            <a:ext cx="8127000" cy="589289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力,与时俱进,使学生“课内得法,课外收益”,从而提升语文素养。同时也要适当阐述“课堂有</a:t>
            </a:r>
            <a:r>
              <a:rPr dirty="0"/>
              <a:t/>
            </a:r>
            <a:br>
              <a:rPr dirty="0"/>
            </a:br>
            <a:r>
              <a:rPr lang="zh-CN" altLang="en-US" sz="1502" kern="0" dirty="0" smtClean="0">
                <a:solidFill>
                  <a:srgbClr val="000000"/>
                </a:solidFill>
                <a:latin typeface="Times New Roman" pitchFamily="65" charset="-122"/>
                <a:ea typeface="宋体" pitchFamily="65" charset="-122"/>
              </a:rPr>
              <a:t>效教学”“社会生活实践”对提升语文素养的作用。</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(2)可以把“课堂有效教学”作为提升语文素养的主要途径,以“课外大量阅读”“社会生活实</a:t>
            </a:r>
            <a:r>
              <a:rPr dirty="0"/>
              <a:t/>
            </a:r>
            <a:br>
              <a:rPr dirty="0"/>
            </a:br>
            <a:r>
              <a:rPr lang="zh-CN" altLang="en-US" sz="1502" kern="0" dirty="0" smtClean="0">
                <a:solidFill>
                  <a:srgbClr val="000000"/>
                </a:solidFill>
                <a:latin typeface="Times New Roman" pitchFamily="65" charset="-122"/>
                <a:ea typeface="宋体" pitchFamily="65" charset="-122"/>
              </a:rPr>
              <a:t>践”为辅进行论述。课堂上,老师可以用先进的思想引导学生思考,用优美的语言陶冶学生情</a:t>
            </a:r>
            <a:r>
              <a:rPr dirty="0"/>
              <a:t/>
            </a:r>
            <a:br>
              <a:rPr dirty="0"/>
            </a:br>
            <a:r>
              <a:rPr lang="zh-CN" altLang="en-US" sz="1502" kern="0" dirty="0" smtClean="0">
                <a:solidFill>
                  <a:srgbClr val="000000"/>
                </a:solidFill>
                <a:latin typeface="Times New Roman" pitchFamily="65" charset="-122"/>
                <a:ea typeface="宋体" pitchFamily="65" charset="-122"/>
              </a:rPr>
              <a:t>操,用满腔的热情点燃学生对语文学习的兴趣,用自己的知识、经验和精心设计给学生以启迪,</a:t>
            </a:r>
            <a:r>
              <a:rPr dirty="0"/>
              <a:t/>
            </a:r>
            <a:br>
              <a:rPr dirty="0"/>
            </a:br>
            <a:r>
              <a:rPr lang="zh-CN" altLang="en-US" sz="1502" kern="0" dirty="0" smtClean="0">
                <a:solidFill>
                  <a:srgbClr val="000000"/>
                </a:solidFill>
                <a:latin typeface="Times New Roman" pitchFamily="65" charset="-122"/>
                <a:ea typeface="宋体" pitchFamily="65" charset="-122"/>
              </a:rPr>
              <a:t>让学生在听讲、讨论、自主学习中提升语文素养。同时适当论述“课外大量阅读”“社会生</a:t>
            </a:r>
            <a:r>
              <a:rPr dirty="0"/>
              <a:t/>
            </a:r>
            <a:br>
              <a:rPr dirty="0"/>
            </a:br>
            <a:r>
              <a:rPr lang="zh-CN" altLang="en-US" sz="1502" kern="0" dirty="0" smtClean="0">
                <a:solidFill>
                  <a:srgbClr val="000000"/>
                </a:solidFill>
                <a:latin typeface="Times New Roman" pitchFamily="65" charset="-122"/>
                <a:ea typeface="宋体" pitchFamily="65" charset="-122"/>
              </a:rPr>
              <a:t>活实践”对提升语文素养的作用。</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(3)可以把“社会生活实践”作为提升语文素养的主要途径,以“课堂有效教学”“课外大量阅</a:t>
            </a:r>
            <a:r>
              <a:rPr dirty="0"/>
              <a:t/>
            </a:r>
            <a:br>
              <a:rPr dirty="0"/>
            </a:br>
            <a:r>
              <a:rPr lang="zh-CN" altLang="en-US" sz="1502" kern="0" dirty="0" smtClean="0">
                <a:solidFill>
                  <a:srgbClr val="000000"/>
                </a:solidFill>
                <a:latin typeface="Times New Roman" pitchFamily="65" charset="-122"/>
                <a:ea typeface="宋体" pitchFamily="65" charset="-122"/>
              </a:rPr>
              <a:t>读”为辅进行论述。“纸上得来终觉浅,绝知此事要躬行”,学生自己亲身经历和体会过的,都</a:t>
            </a:r>
            <a:r>
              <a:rPr dirty="0"/>
              <a:t/>
            </a:r>
            <a:br>
              <a:rPr dirty="0"/>
            </a:br>
            <a:r>
              <a:rPr lang="zh-CN" altLang="en-US" sz="1502" kern="0" dirty="0" smtClean="0">
                <a:solidFill>
                  <a:srgbClr val="000000"/>
                </a:solidFill>
                <a:latin typeface="Times New Roman" pitchFamily="65" charset="-122"/>
                <a:ea typeface="宋体" pitchFamily="65" charset="-122"/>
              </a:rPr>
              <a:t>会留下深刻的印象,而且随着时间的推移,还会发酵。在实践中,学生的语文知识会得到拓展,还</a:t>
            </a:r>
            <a:r>
              <a:rPr dirty="0"/>
              <a:t/>
            </a:r>
            <a:br>
              <a:rPr dirty="0"/>
            </a:br>
            <a:r>
              <a:rPr lang="zh-CN" altLang="en-US" sz="1502" kern="0" dirty="0" smtClean="0">
                <a:solidFill>
                  <a:srgbClr val="000000"/>
                </a:solidFill>
                <a:latin typeface="Times New Roman" pitchFamily="65" charset="-122"/>
                <a:ea typeface="宋体" pitchFamily="65" charset="-122"/>
              </a:rPr>
              <a:t>可以增强语文学科与其他各科间的联系。</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另外,在选出较好、较有效的一种提升语文素养的方法的同时,还要注意论证的思辨性,就是既</a:t>
            </a:r>
            <a:r>
              <a:rPr dirty="0"/>
              <a:t/>
            </a:r>
            <a:br>
              <a:rPr dirty="0"/>
            </a:br>
            <a:r>
              <a:rPr lang="zh-CN" altLang="en-US" sz="1502" kern="0" dirty="0" smtClean="0">
                <a:solidFill>
                  <a:srgbClr val="000000"/>
                </a:solidFill>
                <a:latin typeface="Times New Roman" pitchFamily="65" charset="-122"/>
                <a:ea typeface="宋体" pitchFamily="65" charset="-122"/>
              </a:rPr>
              <a:t>讲明为什么要以这种方法为主,还要不忘论述其他两种方法所起到的辅助作用。</a:t>
            </a:r>
            <a:endParaRPr lang="en-US" altLang="zh-CN" sz="150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[例文]</a:t>
            </a:r>
            <a:endParaRPr lang="zh-CN" altLang="en-US" sz="1500" dirty="0" smtClean="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花气袭人知昼暖</a:t>
            </a:r>
            <a:endParaRPr lang="zh-CN" altLang="en-US" sz="1500" dirty="0" smtClean="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甘肃一考生</a:t>
            </a:r>
            <a:endParaRPr lang="zh-CN" altLang="en-US" sz="1500" dirty="0" smtClean="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欲知四季,去山野吧,看抽芽的嫩柳,看金黄的麦穗,看累累的硕果,看白了青山的雪,眼知窗外美。</a:t>
            </a:r>
            <a:endParaRPr lang="zh-CN" altLang="en-US" sz="1500" dirty="0"/>
          </a:p>
        </p:txBody>
      </p:sp>
    </p:spTree>
    <p:custDataLst>
      <p:custData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48829"/>
            <a:ext cx="8127000" cy="52003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欲知前方,就出发吧,走悠长的夕照小巷,走古朴的木桥,脚知道路长。</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欲知文学,来人间吧,看爱恨贪嗔,看嬉笑怒骂,看王公贵胄,看布衣黔首,心知世界大。</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以清晨壮丽恢宏的半边云霞起兴,以赶路人耳旁吹过的风为修辞,以公交站牌前偶遇的笑脸为标</a:t>
            </a:r>
            <a:r>
              <a:rPr dirty="0"/>
              <a:t/>
            </a:r>
            <a:br>
              <a:rPr dirty="0"/>
            </a:br>
            <a:r>
              <a:rPr lang="zh-CN" altLang="en-US" sz="1502" kern="0" dirty="0" smtClean="0">
                <a:solidFill>
                  <a:srgbClr val="000000"/>
                </a:solidFill>
                <a:latin typeface="Times New Roman" pitchFamily="65" charset="-122"/>
                <a:ea typeface="宋体" pitchFamily="65" charset="-122"/>
              </a:rPr>
              <a:t>点,以周末午餐的香气为内容,以一对老夫妇互相搀扶的背影为结局,洋洋洒洒一篇以“语文”</a:t>
            </a:r>
            <a:r>
              <a:rPr dirty="0"/>
              <a:t/>
            </a:r>
            <a:br>
              <a:rPr dirty="0"/>
            </a:br>
            <a:r>
              <a:rPr lang="zh-CN" altLang="en-US" sz="1502" kern="0" dirty="0" smtClean="0">
                <a:solidFill>
                  <a:srgbClr val="000000"/>
                </a:solidFill>
                <a:latin typeface="Times New Roman" pitchFamily="65" charset="-122"/>
                <a:ea typeface="宋体" pitchFamily="65" charset="-122"/>
              </a:rPr>
              <a:t>为题的文章已挥笔写就。生活就是语文,“幸福里”的招牌,“爱护自然”的温馨提示,充满希</a:t>
            </a:r>
            <a:r>
              <a:rPr dirty="0"/>
              <a:t/>
            </a:r>
            <a:br>
              <a:rPr dirty="0"/>
            </a:br>
            <a:r>
              <a:rPr lang="zh-CN" altLang="en-US" sz="1502" kern="0" dirty="0" smtClean="0">
                <a:solidFill>
                  <a:srgbClr val="000000"/>
                </a:solidFill>
                <a:latin typeface="Times New Roman" pitchFamily="65" charset="-122"/>
                <a:ea typeface="宋体" pitchFamily="65" charset="-122"/>
              </a:rPr>
              <a:t>冀的电话号码,无一不是语文的化身。</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曹雪芹写《红楼梦》,有人说他是写自己,在富贵家庭里养尊处优,一场冰冷的大雨浇灭了所有</a:t>
            </a:r>
            <a:r>
              <a:rPr dirty="0"/>
              <a:t/>
            </a:r>
            <a:br>
              <a:rPr dirty="0"/>
            </a:br>
            <a:r>
              <a:rPr lang="zh-CN" altLang="en-US" sz="1502" kern="0" dirty="0" smtClean="0">
                <a:solidFill>
                  <a:srgbClr val="000000"/>
                </a:solidFill>
                <a:latin typeface="Times New Roman" pitchFamily="65" charset="-122"/>
                <a:ea typeface="宋体" pitchFamily="65" charset="-122"/>
              </a:rPr>
              <a:t>骄傲,他在破败小屋里衣衫褴褛,在萧瑟秋风中饥寒交迫,在浊酒昏灯下增删批阅。他所经历的,</a:t>
            </a:r>
            <a:r>
              <a:rPr dirty="0"/>
              <a:t/>
            </a:r>
            <a:br>
              <a:rPr dirty="0"/>
            </a:br>
            <a:r>
              <a:rPr lang="zh-CN" altLang="en-US" sz="1502" kern="0" dirty="0" smtClean="0">
                <a:solidFill>
                  <a:srgbClr val="000000"/>
                </a:solidFill>
                <a:latin typeface="Times New Roman" pitchFamily="65" charset="-122"/>
                <a:ea typeface="宋体" pitchFamily="65" charset="-122"/>
              </a:rPr>
              <a:t>就是最好的素材,他用他的脚印,缀满了大观园所有人的悲欢。</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“纸上得来终觉浅,绝知此事要躬行。”生活是最好的老师,汇聚生活中的点滴,终成语文壮阔</a:t>
            </a:r>
            <a:r>
              <a:rPr dirty="0"/>
              <a:t/>
            </a:r>
            <a:br>
              <a:rPr dirty="0"/>
            </a:br>
            <a:r>
              <a:rPr lang="zh-CN" altLang="en-US" sz="1502" kern="0" dirty="0" smtClean="0">
                <a:solidFill>
                  <a:srgbClr val="000000"/>
                </a:solidFill>
                <a:latin typeface="Times New Roman" pitchFamily="65" charset="-122"/>
                <a:ea typeface="宋体" pitchFamily="65" charset="-122"/>
              </a:rPr>
              <a:t>的海洋。向来喜欢语文,所以在生活中处处留心,也许是母亲一句温暖的关怀,也许是路人一句</a:t>
            </a:r>
            <a:r>
              <a:rPr dirty="0"/>
              <a:t/>
            </a:r>
            <a:br>
              <a:rPr dirty="0"/>
            </a:br>
            <a:r>
              <a:rPr lang="zh-CN" altLang="en-US" sz="1502" kern="0" dirty="0" smtClean="0">
                <a:solidFill>
                  <a:srgbClr val="000000"/>
                </a:solidFill>
                <a:latin typeface="Times New Roman" pitchFamily="65" charset="-122"/>
                <a:ea typeface="宋体" pitchFamily="65" charset="-122"/>
              </a:rPr>
              <a:t>友好的提醒,也许是演讲者或激昂或抒情的言语,也许是相声演员幽默生动的段子,也许只是几</a:t>
            </a:r>
            <a:r>
              <a:rPr dirty="0"/>
              <a:t/>
            </a:r>
            <a:br>
              <a:rPr dirty="0"/>
            </a:br>
            <a:r>
              <a:rPr lang="zh-CN" altLang="en-US" sz="1502" kern="0" dirty="0" smtClean="0">
                <a:solidFill>
                  <a:srgbClr val="000000"/>
                </a:solidFill>
                <a:latin typeface="Times New Roman" pitchFamily="65" charset="-122"/>
                <a:ea typeface="宋体" pitchFamily="65" charset="-122"/>
              </a:rPr>
              <a:t>个字,都可以触动灵感的源泉,目光所及之处,生活所经之事,尽是好文章。</a:t>
            </a:r>
            <a:endParaRPr lang="en-US" altLang="zh-CN" sz="1502"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我们是尘世中蹒跚而行的赶路人</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三毛说</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心若没有栖息的地方</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到哪里都是在流浪。”语文</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便是我们心灵的栖息地</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我们将生活中见过的或纤弱或雍容的花别在语文的衣襟上</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我们将生活</a:t>
            </a:r>
            <a:endParaRPr lang="zh-CN" altLang="en-US" sz="1500" dirty="0"/>
          </a:p>
        </p:txBody>
      </p:sp>
    </p:spTree>
    <p:custDataLst>
      <p:custData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1080000"/>
            <a:ext cx="8166966" cy="5523694"/>
            <a:chOff x="500034" y="1080000"/>
            <a:chExt cx="8166966" cy="5523694"/>
          </a:xfrm>
        </p:grpSpPr>
        <p:sp>
          <p:nvSpPr>
            <p:cNvPr id="2" name="TextBox 2"/>
            <p:cNvSpPr txBox="1"/>
            <p:nvPr/>
          </p:nvSpPr>
          <p:spPr>
            <a:xfrm>
              <a:off x="540000" y="1080000"/>
              <a:ext cx="8127000" cy="4463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中听到的或低吟或高啸的言语带在语文的手腕上,我们将生活中嗅到的或清香或馥郁的气息扑</a:t>
              </a:r>
              <a:r>
                <a:rPr dirty="0"/>
                <a:t/>
              </a:r>
              <a:br>
                <a:rPr dirty="0"/>
              </a:br>
              <a:r>
                <a:rPr lang="zh-CN" altLang="en-US" sz="1502" kern="0" dirty="0" smtClean="0">
                  <a:solidFill>
                    <a:srgbClr val="000000"/>
                  </a:solidFill>
                  <a:latin typeface="Times New Roman" pitchFamily="65" charset="-122"/>
                  <a:ea typeface="宋体" pitchFamily="65" charset="-122"/>
                </a:rPr>
                <a:t>洒在语文的发梢上。这样,被生活悉心装扮过的语文便亭亭而立。</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语文教我们品味生活,生活教我们学习语文。从最初的咿呀学语,到以后的执笔写字,再到后来</a:t>
              </a:r>
              <a:r>
                <a:rPr dirty="0"/>
                <a:t/>
              </a:r>
              <a:br>
                <a:rPr dirty="0"/>
              </a:br>
              <a:r>
                <a:rPr lang="zh-CN" altLang="en-US" sz="1502" kern="0" dirty="0" smtClean="0">
                  <a:solidFill>
                    <a:srgbClr val="000000"/>
                  </a:solidFill>
                  <a:latin typeface="Times New Roman" pitchFamily="65" charset="-122"/>
                  <a:ea typeface="宋体" pitchFamily="65" charset="-122"/>
                </a:rPr>
                <a:t>笔下开花。随着我们一步步成长,生活向我们展示了语文更多的魅力和无法替代的地位,如同喝</a:t>
              </a:r>
              <a:r>
                <a:rPr dirty="0"/>
                <a:t/>
              </a:r>
              <a:br>
                <a:rPr dirty="0"/>
              </a:br>
              <a:r>
                <a:rPr lang="zh-CN" altLang="en-US" sz="1502" kern="0" dirty="0" smtClean="0">
                  <a:solidFill>
                    <a:srgbClr val="000000"/>
                  </a:solidFill>
                  <a:latin typeface="Times New Roman" pitchFamily="65" charset="-122"/>
                  <a:ea typeface="宋体" pitchFamily="65" charset="-122"/>
                </a:rPr>
                <a:t>一坛甘醇的老酒,越饮越醉人,在香气的熏陶下,我们情不自禁地想要再品佳酿。</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曾有诗云:“花气袭人知昼暖。”提升语文素养又何尝不是如此呢?唯有立足于生活实践的沃</a:t>
              </a:r>
              <a:r>
                <a:rPr dirty="0"/>
                <a:t/>
              </a:r>
              <a:br>
                <a:rPr dirty="0"/>
              </a:br>
              <a:r>
                <a:rPr lang="zh-CN" altLang="en-US" sz="1502" kern="0" dirty="0" smtClean="0">
                  <a:solidFill>
                    <a:srgbClr val="000000"/>
                  </a:solidFill>
                  <a:latin typeface="Times New Roman" pitchFamily="65" charset="-122"/>
                  <a:ea typeface="宋体" pitchFamily="65" charset="-122"/>
                </a:rPr>
                <a:t>土,语文之花才能盛放。</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这是阅卷组评定的一篇考场标杆佳作。本文以中心突出、论证严谨、颇具文采而被</a:t>
              </a:r>
              <a:r>
                <a:rPr dirty="0"/>
                <a:t/>
              </a:r>
              <a:br>
                <a:rPr dirty="0"/>
              </a:br>
              <a:r>
                <a:rPr lang="zh-CN" altLang="en-US" sz="1502" kern="0" dirty="0" smtClean="0">
                  <a:solidFill>
                    <a:srgbClr val="000000"/>
                  </a:solidFill>
                  <a:latin typeface="Times New Roman" pitchFamily="65" charset="-122"/>
                  <a:ea typeface="宋体" pitchFamily="65" charset="-122"/>
                </a:rPr>
                <a:t>评为一类卷。具体特点如下:</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(1)主题鲜明,形散神聚。这篇议论性散文的与众不同之处在于开篇没有直接提出论点,而是通</a:t>
              </a:r>
              <a:r>
                <a:rPr dirty="0"/>
                <a:t/>
              </a:r>
              <a:br>
                <a:rPr dirty="0"/>
              </a:br>
              <a:r>
                <a:rPr lang="zh-CN" altLang="en-US" sz="1502" kern="0" dirty="0" smtClean="0">
                  <a:solidFill>
                    <a:srgbClr val="000000"/>
                  </a:solidFill>
                  <a:latin typeface="Times New Roman" pitchFamily="65" charset="-122"/>
                  <a:ea typeface="宋体" pitchFamily="65" charset="-122"/>
                </a:rPr>
                <a:t>过一组排比句,将生活与语文自然而然地联系了起来,再通过层层论证,将语文与生活的关系揭</a:t>
              </a:r>
              <a:r>
                <a:rPr dirty="0"/>
                <a:t/>
              </a:r>
              <a:br>
                <a:rPr dirty="0"/>
              </a:br>
              <a:r>
                <a:rPr lang="zh-CN" altLang="en-US" sz="1502" kern="0" dirty="0" smtClean="0">
                  <a:solidFill>
                    <a:srgbClr val="000000"/>
                  </a:solidFill>
                  <a:latin typeface="Times New Roman" pitchFamily="65" charset="-122"/>
                  <a:ea typeface="宋体" pitchFamily="65" charset="-122"/>
                </a:rPr>
                <a:t>示得清清楚楚,文末强调语文必须根植于生活。</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(2)论据充分,论证缜密。文中用曹雪芹的事例论证生活是写作的素材,引用陆游的诗句论证</a:t>
              </a:r>
              <a:endParaRPr lang="zh-CN" altLang="en-US" dirty="0"/>
            </a:p>
          </p:txBody>
        </p:sp>
        <p:sp>
          <p:nvSpPr>
            <p:cNvPr id="3" name="TextBox 2"/>
            <p:cNvSpPr txBox="1"/>
            <p:nvPr/>
          </p:nvSpPr>
          <p:spPr>
            <a:xfrm>
              <a:off x="500034" y="5563409"/>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“目光所及之处,生活所经之事,尽是好文章”,用身边的事例揭示语文和生活的辩证关系,论据</a:t>
              </a:r>
              <a:r>
                <a:rPr dirty="0"/>
                <a:t/>
              </a:r>
              <a:br>
                <a:rPr dirty="0"/>
              </a:br>
              <a:r>
                <a:rPr lang="zh-CN" altLang="en-US" sz="1502" kern="0" dirty="0" smtClean="0">
                  <a:solidFill>
                    <a:srgbClr val="000000"/>
                  </a:solidFill>
                  <a:latin typeface="Times New Roman" pitchFamily="65" charset="-122"/>
                  <a:ea typeface="宋体" pitchFamily="65" charset="-122"/>
                </a:rPr>
                <a:t>充分,论证有力。</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(3)手法多样,文采飞扬。排比、比喻等修辞手法,为文章增色不少。</a:t>
              </a:r>
              <a:endParaRPr lang="zh-CN" altLang="en-US" dirty="0"/>
            </a:p>
          </p:txBody>
        </p:sp>
      </p:grpSp>
    </p:spTree>
    <p:custDataLst>
      <p:custData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的责任。材料既弘扬中国传统文化,又展望国家发展的美好前景,具有明显的“立德树人”导向</a:t>
            </a:r>
            <a:r>
              <a:t/>
            </a:r>
            <a:br/>
            <a:r>
              <a:rPr lang="zh-CN" altLang="en-US" sz="1502" kern="0" dirty="0" smtClean="0">
                <a:solidFill>
                  <a:srgbClr val="000000"/>
                </a:solidFill>
                <a:latin typeface="Times New Roman" pitchFamily="65" charset="-122"/>
                <a:ea typeface="宋体" pitchFamily="65" charset="-122"/>
              </a:rPr>
              <a:t>功能。</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②全面驱动,尊重个性,引导独立思考。今年的高考作文,既有“选择两三个关键词”的数量限</a:t>
            </a:r>
            <a:r>
              <a:t/>
            </a:r>
            <a:br/>
            <a:r>
              <a:rPr lang="zh-CN" altLang="en-US" sz="1502" kern="0" dirty="0" smtClean="0">
                <a:solidFill>
                  <a:srgbClr val="000000"/>
                </a:solidFill>
                <a:latin typeface="Times New Roman" pitchFamily="65" charset="-122"/>
                <a:ea typeface="宋体" pitchFamily="65" charset="-122"/>
              </a:rPr>
              <a:t>制,又有“呈现你所认识的中国”的内容驱动,还有“帮助外国青年读懂中国”的对象设定和目</a:t>
            </a:r>
            <a:r>
              <a:t/>
            </a:r>
            <a:br/>
            <a:r>
              <a:rPr lang="zh-CN" altLang="en-US" sz="1502" kern="0" dirty="0" smtClean="0">
                <a:solidFill>
                  <a:srgbClr val="000000"/>
                </a:solidFill>
                <a:latin typeface="Times New Roman" pitchFamily="65" charset="-122"/>
                <a:ea typeface="宋体" pitchFamily="65" charset="-122"/>
              </a:rPr>
              <a:t>标设定,同时更有“选好关键词,使之形成有机的关联”的思维驱动;四重驱动层层叠加,对考生</a:t>
            </a:r>
            <a:r>
              <a:t/>
            </a:r>
            <a:br/>
            <a:r>
              <a:rPr lang="zh-CN" altLang="en-US" sz="1502" kern="0" dirty="0" smtClean="0">
                <a:solidFill>
                  <a:srgbClr val="000000"/>
                </a:solidFill>
                <a:latin typeface="Times New Roman" pitchFamily="65" charset="-122"/>
                <a:ea typeface="宋体" pitchFamily="65" charset="-122"/>
              </a:rPr>
              <a:t>任务驱动的复杂性和思维驱动的关联性提出了更高的要求,可谓真正意义上的“任务驱动型作</a:t>
            </a:r>
            <a:r>
              <a:t/>
            </a:r>
            <a:br/>
            <a:r>
              <a:rPr lang="zh-CN" altLang="en-US" sz="1502" kern="0" dirty="0" smtClean="0">
                <a:solidFill>
                  <a:srgbClr val="000000"/>
                </a:solidFill>
                <a:latin typeface="Times New Roman" pitchFamily="65" charset="-122"/>
                <a:ea typeface="宋体" pitchFamily="65" charset="-122"/>
              </a:rPr>
              <a:t>文”。考生可以自主选择关键词进行写作,但必须同时满足上述四个要求。</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③容易写作,却又难以出彩。“中国关键词”是考生耳熟能详的话题,特别是文科生,在政治课</a:t>
            </a:r>
            <a:r>
              <a:t/>
            </a:r>
            <a:br/>
            <a:r>
              <a:rPr lang="zh-CN" altLang="en-US" sz="1502" kern="0" dirty="0" smtClean="0">
                <a:solidFill>
                  <a:srgbClr val="000000"/>
                </a:solidFill>
                <a:latin typeface="Times New Roman" pitchFamily="65" charset="-122"/>
                <a:ea typeface="宋体" pitchFamily="65" charset="-122"/>
              </a:rPr>
              <a:t>上肯定对此多有接触,即使是理科生,也会通过电视、报纸、杂志、会议等对其有一定的了解。</a:t>
            </a:r>
            <a:r>
              <a:t/>
            </a:r>
            <a:br/>
            <a:r>
              <a:rPr lang="zh-CN" altLang="en-US" sz="1502" kern="0" dirty="0" smtClean="0">
                <a:solidFill>
                  <a:srgbClr val="000000"/>
                </a:solidFill>
                <a:latin typeface="Times New Roman" pitchFamily="65" charset="-122"/>
                <a:ea typeface="宋体" pitchFamily="65" charset="-122"/>
              </a:rPr>
              <a:t>试题多角度的提示,使考生极易忽视本次作文的核心要求——“选好关键词,使之形成有机的关</a:t>
            </a:r>
            <a:r>
              <a:t/>
            </a:r>
            <a:br/>
            <a:r>
              <a:rPr lang="zh-CN" altLang="en-US" sz="1502" kern="0" dirty="0" smtClean="0">
                <a:solidFill>
                  <a:srgbClr val="000000"/>
                </a:solidFill>
                <a:latin typeface="Times New Roman" pitchFamily="65" charset="-122"/>
                <a:ea typeface="宋体" pitchFamily="65" charset="-122"/>
              </a:rPr>
              <a:t>联”,以致从十二个关键词中任选了两三个来写,进而导致偏题。因此,应先将关键词归类,再找</a:t>
            </a:r>
            <a:r>
              <a:t/>
            </a:r>
            <a:br/>
            <a:r>
              <a:rPr lang="zh-CN" altLang="en-US" sz="1502" kern="0" dirty="0" smtClean="0">
                <a:solidFill>
                  <a:srgbClr val="000000"/>
                </a:solidFill>
                <a:latin typeface="Times New Roman" pitchFamily="65" charset="-122"/>
                <a:ea typeface="宋体" pitchFamily="65" charset="-122"/>
              </a:rPr>
              <a:t>到它们之间的联系,这对于写出高分作文尤为重要。当然也可以把已有的成就与尚存的问题</a:t>
            </a:r>
            <a:r>
              <a:t/>
            </a:r>
            <a:br/>
            <a:r>
              <a:rPr lang="zh-CN" altLang="en-US" sz="1502" kern="0" dirty="0" smtClean="0">
                <a:solidFill>
                  <a:srgbClr val="000000"/>
                </a:solidFill>
                <a:latin typeface="Times New Roman" pitchFamily="65" charset="-122"/>
                <a:ea typeface="宋体" pitchFamily="65" charset="-122"/>
              </a:rPr>
              <a:t>(如空气污染与食品安全)结合起来做一番辩证分析和介绍,也许更能帮助外国青年读懂中国。</a:t>
            </a:r>
            <a:r>
              <a:t/>
            </a:r>
            <a:br/>
            <a:r>
              <a:rPr lang="zh-CN" altLang="en-US" sz="1502" kern="0" dirty="0" smtClean="0">
                <a:solidFill>
                  <a:srgbClr val="000000"/>
                </a:solidFill>
                <a:latin typeface="Times New Roman" pitchFamily="65" charset="-122"/>
                <a:ea typeface="宋体" pitchFamily="65" charset="-122"/>
              </a:rPr>
              <a:t>然而,由于考生掌握的典型材料、生动材料是有限的,且选择写议论文的考生占多数,大部分考</a:t>
            </a:r>
            <a:r>
              <a:t/>
            </a:r>
            <a:br/>
            <a:r>
              <a:rPr lang="zh-CN" altLang="en-US" sz="1502" kern="0" dirty="0" smtClean="0">
                <a:solidFill>
                  <a:srgbClr val="000000"/>
                </a:solidFill>
                <a:latin typeface="Times New Roman" pitchFamily="65" charset="-122"/>
                <a:ea typeface="宋体" pitchFamily="65" charset="-122"/>
              </a:rPr>
              <a:t>生的作文可能只是一篇“主题先行,讴歌中国”的应景之作,很难写出真情实感,因此很难出</a:t>
            </a:r>
            <a:endParaRPr lang="zh-CN" altLang="en-US"/>
          </a:p>
        </p:txBody>
      </p:sp>
    </p:spTree>
    <p:custDataLst>
      <p:custData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6.</a:t>
            </a:r>
            <a:r>
              <a:rPr lang="zh-CN" altLang="en-US" sz="1502" kern="0" dirty="0" smtClean="0">
                <a:solidFill>
                  <a:srgbClr val="000000"/>
                </a:solidFill>
                <a:latin typeface="Times New Roman" pitchFamily="65" charset="-122"/>
                <a:ea typeface="宋体" pitchFamily="65" charset="-122"/>
              </a:rPr>
              <a:t>(2016课标全国Ⅲ,18)阅读下面的材料,根据要求写一篇不少于800字的文章。(60分)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历经几年试验,小羽在传统工艺的基础上推陈出新,研发出一种新式花茶并获得专利。可是批量</a:t>
            </a:r>
            <a:r>
              <a:rPr dirty="0"/>
              <a:t/>
            </a:r>
            <a:br>
              <a:rPr dirty="0"/>
            </a:br>
            <a:r>
              <a:rPr lang="zh-CN" altLang="en-US" sz="1502" kern="0" dirty="0" smtClean="0">
                <a:solidFill>
                  <a:srgbClr val="000000"/>
                </a:solidFill>
                <a:latin typeface="Times New Roman" pitchFamily="65" charset="-122"/>
                <a:ea typeface="宋体" pitchFamily="65" charset="-122"/>
              </a:rPr>
              <a:t>生产不久,大量假冒伪劣产品就充斥市场。小羽意识到,与其眼看着刚兴起的产业这么快就走向</a:t>
            </a:r>
            <a:r>
              <a:rPr dirty="0"/>
              <a:t/>
            </a:r>
            <a:br>
              <a:rPr dirty="0"/>
            </a:br>
            <a:r>
              <a:rPr lang="zh-CN" altLang="en-US" sz="1502" kern="0" dirty="0" smtClean="0">
                <a:solidFill>
                  <a:srgbClr val="000000"/>
                </a:solidFill>
                <a:latin typeface="Times New Roman" pitchFamily="65" charset="-122"/>
                <a:ea typeface="宋体" pitchFamily="65" charset="-122"/>
              </a:rPr>
              <a:t>衰败,不如带领大家一起先把市场做规范。于是,她将工艺流程公之于众,还牵头拟定了地方标</a:t>
            </a:r>
            <a:r>
              <a:rPr dirty="0"/>
              <a:t/>
            </a:r>
            <a:br>
              <a:rPr dirty="0"/>
            </a:br>
            <a:r>
              <a:rPr lang="zh-CN" altLang="en-US" sz="1502" kern="0" dirty="0" smtClean="0">
                <a:solidFill>
                  <a:srgbClr val="000000"/>
                </a:solidFill>
                <a:latin typeface="Times New Roman" pitchFamily="65" charset="-122"/>
                <a:ea typeface="宋体" pitchFamily="65" charset="-122"/>
              </a:rPr>
              <a:t>准,由当地政府有关部门发布推行。这些努力逐渐见效,新式花茶产业规模越来越大,小羽则集</a:t>
            </a:r>
            <a:r>
              <a:rPr dirty="0"/>
              <a:t/>
            </a:r>
            <a:br>
              <a:rPr dirty="0"/>
            </a:br>
            <a:r>
              <a:rPr lang="zh-CN" altLang="en-US" sz="1502" kern="0" dirty="0" smtClean="0">
                <a:solidFill>
                  <a:srgbClr val="000000"/>
                </a:solidFill>
                <a:latin typeface="Times New Roman" pitchFamily="65" charset="-122"/>
                <a:ea typeface="宋体" pitchFamily="65" charset="-122"/>
              </a:rPr>
              <a:t>中精力率领团队不断创新,最终成为众望所归的致富带头人。</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要求:综合材料内容及含意,选好角度,确定立意,明确文体,自拟标题;不要套作,不得抄袭。</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这是一道事件类材料作文题。材料由张珠容的《苦守不如放手》一文改编而</a:t>
            </a:r>
            <a:r>
              <a:rPr dirty="0"/>
              <a:t/>
            </a:r>
            <a:br>
              <a:rPr dirty="0"/>
            </a:br>
            <a:r>
              <a:rPr lang="zh-CN" altLang="en-US" sz="1502" kern="0" dirty="0" smtClean="0">
                <a:solidFill>
                  <a:srgbClr val="000000"/>
                </a:solidFill>
                <a:latin typeface="Times New Roman" pitchFamily="65" charset="-122"/>
                <a:ea typeface="宋体" pitchFamily="65" charset="-122"/>
              </a:rPr>
              <a:t>成。话题比较集中,只是客观陈述小羽的创业故事,命题者未带有个人的主观判断。因此考生审</a:t>
            </a:r>
            <a:r>
              <a:rPr dirty="0"/>
              <a:t/>
            </a:r>
            <a:br>
              <a:rPr dirty="0"/>
            </a:br>
            <a:r>
              <a:rPr lang="zh-CN" altLang="en-US" sz="1502" kern="0" dirty="0" smtClean="0">
                <a:solidFill>
                  <a:srgbClr val="000000"/>
                </a:solidFill>
                <a:latin typeface="Times New Roman" pitchFamily="65" charset="-122"/>
                <a:ea typeface="宋体" pitchFamily="65" charset="-122"/>
              </a:rPr>
              <a:t>题立意比较自由。作文时注意以下几点:</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①先看材料内容。小羽在传统工艺的基础上推陈出新,研发出一种新式花茶并获得专利;大量假</a:t>
            </a:r>
            <a:r>
              <a:rPr dirty="0"/>
              <a:t/>
            </a:r>
            <a:br>
              <a:rPr dirty="0"/>
            </a:br>
            <a:r>
              <a:rPr lang="zh-CN" altLang="en-US" sz="1502" kern="0" dirty="0" smtClean="0">
                <a:solidFill>
                  <a:srgbClr val="000000"/>
                </a:solidFill>
                <a:latin typeface="Times New Roman" pitchFamily="65" charset="-122"/>
                <a:ea typeface="宋体" pitchFamily="65" charset="-122"/>
              </a:rPr>
              <a:t>冒伪劣产品充斥市场;小羽带领大家一起先把市场做规范:她公布工艺流程,牵头拟定了地方标</a:t>
            </a:r>
            <a:r>
              <a:rPr dirty="0"/>
              <a:t/>
            </a:r>
            <a:br>
              <a:rPr dirty="0"/>
            </a:br>
            <a:r>
              <a:rPr lang="zh-CN" altLang="en-US" sz="1502" kern="0" dirty="0" smtClean="0">
                <a:solidFill>
                  <a:srgbClr val="000000"/>
                </a:solidFill>
                <a:latin typeface="Times New Roman" pitchFamily="65" charset="-122"/>
                <a:ea typeface="宋体" pitchFamily="65" charset="-122"/>
              </a:rPr>
              <a:t>准,并由当地政府有关部门发布推行;新式花茶产业规模越来越大,小羽集中精力率领团队不断</a:t>
            </a:r>
            <a:r>
              <a:rPr dirty="0"/>
              <a:t/>
            </a:r>
            <a:br>
              <a:rPr dirty="0"/>
            </a:br>
            <a:r>
              <a:rPr lang="zh-CN" altLang="en-US" sz="1502" kern="0" dirty="0" smtClean="0">
                <a:solidFill>
                  <a:srgbClr val="000000"/>
                </a:solidFill>
                <a:latin typeface="Times New Roman" pitchFamily="65" charset="-122"/>
                <a:ea typeface="宋体" pitchFamily="65" charset="-122"/>
              </a:rPr>
              <a:t>创新,成为众望所归的致富带头人。</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②将材料进行压缩。小羽自主研发,获得专利,公布工艺流程,拟定标准,规范市场,不断创新,最终</a:t>
            </a:r>
            <a:endParaRPr lang="zh-CN" altLang="en-US" dirty="0"/>
          </a:p>
        </p:txBody>
      </p:sp>
    </p:spTree>
    <p:custDataLst>
      <p:custData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成为致富带头人。可见,小羽的成功,既有创新开放,又有规则合作,更有共享的时代正能量。</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③注重审题。题目要求考生综合材料内容及含意,应重视“综合”二字,这“综合”体现了考生</a:t>
            </a:r>
            <a:r>
              <a:t/>
            </a:r>
            <a:br/>
            <a:r>
              <a:rPr lang="zh-CN" altLang="en-US" sz="1502" kern="0" dirty="0" smtClean="0">
                <a:solidFill>
                  <a:srgbClr val="000000"/>
                </a:solidFill>
                <a:latin typeface="Times New Roman" pitchFamily="65" charset="-122"/>
                <a:ea typeface="宋体" pitchFamily="65" charset="-122"/>
              </a:rPr>
              <a:t>的思考、权衡与判断能力。小羽在“被模仿”后,便公布工艺流程,拟定标准,规范市场,不断创</a:t>
            </a:r>
            <a:r>
              <a:t/>
            </a:r>
            <a:br/>
            <a:r>
              <a:rPr lang="zh-CN" altLang="en-US" sz="1502" kern="0" dirty="0" smtClean="0">
                <a:solidFill>
                  <a:srgbClr val="000000"/>
                </a:solidFill>
                <a:latin typeface="Times New Roman" pitchFamily="65" charset="-122"/>
                <a:ea typeface="宋体" pitchFamily="65" charset="-122"/>
              </a:rPr>
              <a:t>新,这完全切合“大众创业、万众创新”这个时代的主旋律。考生应有整体意识,不能只抓材料</a:t>
            </a:r>
            <a:r>
              <a:t/>
            </a:r>
            <a:br/>
            <a:r>
              <a:rPr lang="zh-CN" altLang="en-US" sz="1502" kern="0" dirty="0" smtClean="0">
                <a:solidFill>
                  <a:srgbClr val="000000"/>
                </a:solidFill>
                <a:latin typeface="Times New Roman" pitchFamily="65" charset="-122"/>
                <a:ea typeface="宋体" pitchFamily="65" charset="-122"/>
              </a:rPr>
              <a:t>中个别字词来立意。</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立意角度:</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①赞成小羽的做法,强调分享和规范、规范与创新。可写“转变观念,成就美好人生”“分享,</a:t>
            </a:r>
            <a:r>
              <a:t/>
            </a:r>
            <a:br/>
            <a:r>
              <a:rPr lang="zh-CN" altLang="en-US" sz="1502" kern="0" dirty="0" smtClean="0">
                <a:solidFill>
                  <a:srgbClr val="000000"/>
                </a:solidFill>
                <a:latin typeface="Times New Roman" pitchFamily="65" charset="-122"/>
                <a:ea typeface="宋体" pitchFamily="65" charset="-122"/>
              </a:rPr>
              <a:t>成就美好人生”“规范的市场,创新的沃土”“苦守不如放手”等。</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②反对小羽的做法,花茶新工艺为什么会被模仿?假冒伪劣为什么猖獗?小羽公布流程,就能获得</a:t>
            </a:r>
            <a:r>
              <a:t/>
            </a:r>
            <a:br/>
            <a:r>
              <a:rPr lang="zh-CN" altLang="en-US" sz="1502" kern="0" dirty="0" smtClean="0">
                <a:solidFill>
                  <a:srgbClr val="000000"/>
                </a:solidFill>
                <a:latin typeface="Times New Roman" pitchFamily="65" charset="-122"/>
                <a:ea typeface="宋体" pitchFamily="65" charset="-122"/>
              </a:rPr>
              <a:t>“牵头拟定地方标准”的权利吗?由此可写“行业标准与市场机制”“规则意识不能丢”“保</a:t>
            </a:r>
            <a:r>
              <a:t/>
            </a:r>
            <a:br/>
            <a:r>
              <a:rPr lang="zh-CN" altLang="en-US" sz="1502" kern="0" dirty="0" smtClean="0">
                <a:solidFill>
                  <a:srgbClr val="000000"/>
                </a:solidFill>
                <a:latin typeface="Times New Roman" pitchFamily="65" charset="-122"/>
                <a:ea typeface="宋体" pitchFamily="65" charset="-122"/>
              </a:rPr>
              <a:t>护专利与提高创新能力”等。</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③小羽“公布工艺流程,拟定标准,规范市场,不断创新”的行为,表现出博大的胸怀、超人的智</a:t>
            </a:r>
            <a:r>
              <a:t/>
            </a:r>
            <a:br/>
            <a:r>
              <a:rPr lang="zh-CN" altLang="en-US" sz="1502" kern="0" dirty="0" smtClean="0">
                <a:solidFill>
                  <a:srgbClr val="000000"/>
                </a:solidFill>
                <a:latin typeface="Times New Roman" pitchFamily="65" charset="-122"/>
                <a:ea typeface="宋体" pitchFamily="65" charset="-122"/>
              </a:rPr>
              <a:t>慧,以及舍眼前小利、着眼长远的眼光。“最终成为众望所归的致富带头人”的结果告诉我们,</a:t>
            </a:r>
            <a:r>
              <a:t/>
            </a:r>
            <a:br/>
            <a:r>
              <a:rPr lang="zh-CN" altLang="en-US" sz="1502" kern="0" dirty="0" smtClean="0">
                <a:solidFill>
                  <a:srgbClr val="000000"/>
                </a:solidFill>
                <a:latin typeface="Times New Roman" pitchFamily="65" charset="-122"/>
                <a:ea typeface="宋体" pitchFamily="65" charset="-122"/>
              </a:rPr>
              <a:t>不断努力,终能获得成功。可写“美德与成功”“胸怀越大,舞台越大”“用胸襟和眼界开拓市</a:t>
            </a:r>
            <a:r>
              <a:t/>
            </a:r>
            <a:br/>
            <a:r>
              <a:rPr lang="zh-CN" altLang="en-US" sz="1502" kern="0" dirty="0" smtClean="0">
                <a:solidFill>
                  <a:srgbClr val="000000"/>
                </a:solidFill>
                <a:latin typeface="Times New Roman" pitchFamily="65" charset="-122"/>
                <a:ea typeface="宋体" pitchFamily="65" charset="-122"/>
              </a:rPr>
              <a:t>场”等。</a:t>
            </a:r>
            <a:endParaRPr lang="zh-CN" altLang="en-US"/>
          </a:p>
        </p:txBody>
      </p:sp>
    </p:spTree>
    <p:custDataLst>
      <p:custData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小羽访谈录</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云南一考生</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主持人:观众朋友们,大家好。这里是新一期的《先锋访谈录》节目录制现场,欢迎您收看我们</a:t>
            </a:r>
            <a:r>
              <a:t/>
            </a:r>
            <a:br/>
            <a:r>
              <a:rPr lang="zh-CN" altLang="en-US" sz="1502" kern="0" dirty="0" smtClean="0">
                <a:solidFill>
                  <a:srgbClr val="000000"/>
                </a:solidFill>
                <a:latin typeface="Times New Roman" pitchFamily="65" charset="-122"/>
                <a:ea typeface="宋体" pitchFamily="65" charset="-122"/>
              </a:rPr>
              <a:t>今天的节目。发财人人都想,成功却是不易。2016年6月7日,荣获我市“十大杰出致富能手”的</a:t>
            </a:r>
            <a:r>
              <a:t/>
            </a:r>
            <a:br/>
            <a:r>
              <a:rPr lang="zh-CN" altLang="en-US" sz="1502" kern="0" dirty="0" smtClean="0">
                <a:solidFill>
                  <a:srgbClr val="000000"/>
                </a:solidFill>
                <a:latin typeface="Times New Roman" pitchFamily="65" charset="-122"/>
                <a:ea typeface="宋体" pitchFamily="65" charset="-122"/>
              </a:rPr>
              <a:t>新式花茶研发者小羽来到了录制现场。让我们一起走进本期先锋人物的辉煌世界,去感受一下</a:t>
            </a:r>
            <a:r>
              <a:t/>
            </a:r>
            <a:br/>
            <a:r>
              <a:rPr lang="zh-CN" altLang="en-US" sz="1502" kern="0" dirty="0" smtClean="0">
                <a:solidFill>
                  <a:srgbClr val="000000"/>
                </a:solidFill>
                <a:latin typeface="Times New Roman" pitchFamily="65" charset="-122"/>
                <a:ea typeface="宋体" pitchFamily="65" charset="-122"/>
              </a:rPr>
              <a:t>创业者的独特风采。</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欢迎小羽!欢迎您来到《先锋访谈录》节目录制现场。(小羽一袭亮丽的职业装,缓缓登上舞</a:t>
            </a:r>
            <a:r>
              <a:t/>
            </a:r>
            <a:br/>
            <a:r>
              <a:rPr lang="zh-CN" altLang="en-US" sz="1502" kern="0" dirty="0" smtClean="0">
                <a:solidFill>
                  <a:srgbClr val="000000"/>
                </a:solidFill>
                <a:latin typeface="Times New Roman" pitchFamily="65" charset="-122"/>
                <a:ea typeface="宋体" pitchFamily="65" charset="-122"/>
              </a:rPr>
              <a:t>台。现场观众一片掌声与欢呼声)</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小羽:主持人好,观众朋友们,大家好!</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主持人:小羽,您是怎么想起来要创业致富的呢?</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小羽:京东集团CEO刘强东在哈佛中国论坛演讲时称,现在是中国人创业最好的时代。确实,在</a:t>
            </a:r>
            <a:r>
              <a:t/>
            </a:r>
            <a:br/>
            <a:r>
              <a:rPr lang="zh-CN" altLang="en-US" sz="1502" kern="0" dirty="0" smtClean="0">
                <a:solidFill>
                  <a:srgbClr val="000000"/>
                </a:solidFill>
                <a:latin typeface="Times New Roman" pitchFamily="65" charset="-122"/>
                <a:ea typeface="宋体" pitchFamily="65" charset="-122"/>
              </a:rPr>
              <a:t>如今“大众创业、万众创新”的背景下,国家支持力度大,我作为一个当代青年党员,就应该积</a:t>
            </a:r>
            <a:r>
              <a:t/>
            </a:r>
            <a:br/>
            <a:r>
              <a:rPr lang="zh-CN" altLang="en-US" sz="1502" kern="0" dirty="0" smtClean="0">
                <a:solidFill>
                  <a:srgbClr val="000000"/>
                </a:solidFill>
                <a:latin typeface="Times New Roman" pitchFamily="65" charset="-122"/>
                <a:ea typeface="宋体" pitchFamily="65" charset="-122"/>
              </a:rPr>
              <a:t>极响应国家号召,投身到火热的创业之中去。而我最初的动力,其实来源于我们家乡的花茶——</a:t>
            </a:r>
            <a:r>
              <a:t/>
            </a:r>
            <a:br/>
            <a:r>
              <a:rPr lang="zh-CN" altLang="en-US" sz="1502" kern="0" dirty="0" smtClean="0">
                <a:solidFill>
                  <a:srgbClr val="000000"/>
                </a:solidFill>
                <a:latin typeface="Times New Roman" pitchFamily="65" charset="-122"/>
                <a:ea typeface="宋体" pitchFamily="65" charset="-122"/>
              </a:rPr>
              <a:t>父亲常常教导我们,做人就应该像花茶一样,放进水里,先苦后甜,芬芳一片,影响一方水土,造福一</a:t>
            </a:r>
            <a:endParaRPr lang="zh-CN" altLang="en-US"/>
          </a:p>
        </p:txBody>
      </p:sp>
    </p:spTree>
    <p:custDataLst>
      <p:custData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方人民。正是在这样的家教下,我才走上了如今这条路。</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主持人:哎呀,看来好的国策和家风,确实是非常重要啊。那么你是如何围绕“茶”字做文章的</a:t>
            </a:r>
            <a:r>
              <a:t/>
            </a:r>
            <a:br/>
            <a:r>
              <a:rPr lang="zh-CN" altLang="en-US" sz="1502" kern="0" dirty="0" smtClean="0">
                <a:solidFill>
                  <a:srgbClr val="000000"/>
                </a:solidFill>
                <a:latin typeface="Times New Roman" pitchFamily="65" charset="-122"/>
                <a:ea typeface="宋体" pitchFamily="65" charset="-122"/>
              </a:rPr>
              <a:t>呢?</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小羽:我们是在研究传统工艺的基础上,推陈出新,开发出新式花茶的。大家知道,中国的茶文化</a:t>
            </a:r>
            <a:r>
              <a:t/>
            </a:r>
            <a:br/>
            <a:r>
              <a:rPr lang="zh-CN" altLang="en-US" sz="1502" kern="0" dirty="0" smtClean="0">
                <a:solidFill>
                  <a:srgbClr val="000000"/>
                </a:solidFill>
                <a:latin typeface="Times New Roman" pitchFamily="65" charset="-122"/>
                <a:ea typeface="宋体" pitchFamily="65" charset="-122"/>
              </a:rPr>
              <a:t>里有“三味”说,而“花茶”则是在茶里加入了鲜花的成分,制成不同口味的茶。我们通过申请</a:t>
            </a:r>
            <a:r>
              <a:t/>
            </a:r>
            <a:br/>
            <a:r>
              <a:rPr lang="zh-CN" altLang="en-US" sz="1502" kern="0" dirty="0" smtClean="0">
                <a:solidFill>
                  <a:srgbClr val="000000"/>
                </a:solidFill>
                <a:latin typeface="Times New Roman" pitchFamily="65" charset="-122"/>
                <a:ea typeface="宋体" pitchFamily="65" charset="-122"/>
              </a:rPr>
              <a:t>专利,从而开始了花茶的批量生产。</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主持人:有首歌唱道“不经历风雨,怎么见彩虹,没有人能随随便便成功”,你们在生产过程中就</a:t>
            </a:r>
            <a:r>
              <a:t/>
            </a:r>
            <a:br/>
            <a:r>
              <a:rPr lang="zh-CN" altLang="en-US" sz="1502" kern="0" dirty="0" smtClean="0">
                <a:solidFill>
                  <a:srgbClr val="000000"/>
                </a:solidFill>
                <a:latin typeface="Times New Roman" pitchFamily="65" charset="-122"/>
                <a:ea typeface="宋体" pitchFamily="65" charset="-122"/>
              </a:rPr>
              <a:t>没有遇到过什么困难吗?</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小羽:这,在所难免,我们也是一样。我们没能抵挡住那些假冒伪劣产品横行。为此,我们决定</a:t>
            </a:r>
            <a:r>
              <a:t/>
            </a:r>
            <a:br/>
            <a:r>
              <a:rPr lang="zh-CN" altLang="en-US" sz="1502" kern="0" dirty="0" smtClean="0">
                <a:solidFill>
                  <a:srgbClr val="000000"/>
                </a:solidFill>
                <a:latin typeface="Times New Roman" pitchFamily="65" charset="-122"/>
                <a:ea typeface="宋体" pitchFamily="65" charset="-122"/>
              </a:rPr>
              <a:t>“开门办厂”,把我们的核心技术和工艺流程都公布于众,不隐瞒,不遮掩,并和地方政府一块,携</a:t>
            </a:r>
            <a:r>
              <a:t/>
            </a:r>
            <a:br/>
            <a:r>
              <a:rPr lang="zh-CN" altLang="en-US" sz="1502" kern="0" dirty="0" smtClean="0">
                <a:solidFill>
                  <a:srgbClr val="000000"/>
                </a:solidFill>
                <a:latin typeface="Times New Roman" pitchFamily="65" charset="-122"/>
                <a:ea typeface="宋体" pitchFamily="65" charset="-122"/>
              </a:rPr>
              <a:t>手制定出了行业标准。这样,见不得光的“山寨货”,就没有了生存空间,从而自动地退出舞</a:t>
            </a:r>
            <a:r>
              <a:t/>
            </a:r>
            <a:br/>
            <a:r>
              <a:rPr lang="zh-CN" altLang="en-US" sz="1502" kern="0" dirty="0" smtClean="0">
                <a:solidFill>
                  <a:srgbClr val="000000"/>
                </a:solidFill>
                <a:latin typeface="Times New Roman" pitchFamily="65" charset="-122"/>
                <a:ea typeface="宋体" pitchFamily="65" charset="-122"/>
              </a:rPr>
              <a:t>台。(全场鼓掌)</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主持人:哦(吃惊地),你们敢于开诚布公,这需要很大的勇气的。</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小羽:是的,我们要做良心企业、放心企业、龙头企业,必须有这个勇气。(全场再次鼓掌)</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主持人:您作为“十大杰出致富能手”,今后有什么希冀吗?</a:t>
            </a:r>
            <a:endParaRPr lang="zh-CN" altLang="en-US"/>
          </a:p>
        </p:txBody>
      </p:sp>
    </p:spTree>
    <p:custDataLst>
      <p:custData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小羽:一枝独秀不是春,满壶清香春满园。一个人的力量毕竟有限,我希望更多的青年人,能加入</a:t>
            </a:r>
            <a:r>
              <a:t/>
            </a:r>
            <a:br/>
            <a:r>
              <a:rPr lang="zh-CN" altLang="en-US" sz="1502" kern="0" dirty="0" smtClean="0">
                <a:solidFill>
                  <a:srgbClr val="000000"/>
                </a:solidFill>
                <a:latin typeface="Times New Roman" pitchFamily="65" charset="-122"/>
                <a:ea typeface="宋体" pitchFamily="65" charset="-122"/>
              </a:rPr>
              <a:t>到创业致富的队伍中来,为我们的中国梦一起加油!</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主持人:好的,谢谢小羽,也谢谢各位观众的收看。我们这期访谈节目到此结束!下期再见!</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这篇佳作具有体裁新奇、联想丰富、语言得体三大优点,具体特点如下:</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(1)体裁创新,先声夺人。在高考作文里,体裁创新往往是一条捷径。本文采用电视访谈录的形</a:t>
            </a:r>
            <a:r>
              <a:t/>
            </a:r>
            <a:br/>
            <a:r>
              <a:rPr lang="zh-CN" altLang="en-US" sz="1502" kern="0" dirty="0" smtClean="0">
                <a:solidFill>
                  <a:srgbClr val="000000"/>
                </a:solidFill>
                <a:latin typeface="Times New Roman" pitchFamily="65" charset="-122"/>
                <a:ea typeface="宋体" pitchFamily="65" charset="-122"/>
              </a:rPr>
              <a:t>式,把“小羽创业”这则故事包装成对话体。一问一答,可谓先声夺人,匠心独具。</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(2)扣材紧密,联想丰富。材料作文一定不能脱离材料,本文扣材就非常紧密,将小羽的创业经历</a:t>
            </a:r>
            <a:r>
              <a:t/>
            </a:r>
            <a:br/>
            <a:r>
              <a:rPr lang="zh-CN" altLang="en-US" sz="1502" kern="0" dirty="0" smtClean="0">
                <a:solidFill>
                  <a:srgbClr val="000000"/>
                </a:solidFill>
                <a:latin typeface="Times New Roman" pitchFamily="65" charset="-122"/>
                <a:ea typeface="宋体" pitchFamily="65" charset="-122"/>
              </a:rPr>
              <a:t>通过访谈的形式一一展现。另外,小羽的回答也非常精彩,联想丰富而合理,读来趣味盎然。</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(3)语言得体,台词恰当。主持人和小羽的语言都贴切得体,让人如身临其境。另外,括号里的内</a:t>
            </a:r>
            <a:r>
              <a:t/>
            </a:r>
            <a:br/>
            <a:r>
              <a:rPr lang="zh-CN" altLang="en-US" sz="1502" kern="0" dirty="0" smtClean="0">
                <a:solidFill>
                  <a:srgbClr val="000000"/>
                </a:solidFill>
                <a:latin typeface="Times New Roman" pitchFamily="65" charset="-122"/>
                <a:ea typeface="宋体" pitchFamily="65" charset="-122"/>
              </a:rPr>
              <a:t>容很具画面感。</a:t>
            </a:r>
            <a:endParaRPr lang="zh-CN" altLang="en-US"/>
          </a:p>
        </p:txBody>
      </p:sp>
    </p:spTree>
    <p:custDataLst>
      <p:custData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014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7.</a:t>
            </a:r>
            <a:r>
              <a:rPr lang="zh-CN" altLang="en-US" sz="1502" kern="0" dirty="0" smtClean="0">
                <a:solidFill>
                  <a:srgbClr val="000000"/>
                </a:solidFill>
                <a:latin typeface="Times New Roman" pitchFamily="65" charset="-122"/>
                <a:ea typeface="宋体" pitchFamily="65" charset="-122"/>
              </a:rPr>
              <a:t>(2015课标全国Ⅰ,18)阅读下面的材料,根据要求写一篇不少于800字的文章。(60分)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因父亲总是在高速路上开车时接电话,家人屡劝不改,女大学生小陈迫于无奈,更出于生命安全</a:t>
            </a:r>
            <a:r>
              <a:rPr dirty="0"/>
              <a:t/>
            </a:r>
            <a:br>
              <a:rPr dirty="0"/>
            </a:br>
            <a:r>
              <a:rPr lang="zh-CN" altLang="en-US" sz="1502" kern="0" dirty="0" smtClean="0">
                <a:solidFill>
                  <a:srgbClr val="000000"/>
                </a:solidFill>
                <a:latin typeface="Times New Roman" pitchFamily="65" charset="-122"/>
                <a:ea typeface="宋体" pitchFamily="65" charset="-122"/>
              </a:rPr>
              <a:t>的考虑,通过微博私信向警方举报了自己的父亲;警方查实后,依法对老陈进行了教育和处罚,并</a:t>
            </a:r>
            <a:r>
              <a:rPr dirty="0"/>
              <a:t/>
            </a:r>
            <a:br>
              <a:rPr dirty="0"/>
            </a:br>
            <a:r>
              <a:rPr lang="zh-CN" altLang="en-US" sz="1502" kern="0" dirty="0" smtClean="0">
                <a:solidFill>
                  <a:srgbClr val="000000"/>
                </a:solidFill>
                <a:latin typeface="Times New Roman" pitchFamily="65" charset="-122"/>
                <a:ea typeface="宋体" pitchFamily="65" charset="-122"/>
              </a:rPr>
              <a:t>将这起举报发在官方微博上。此事赢得众多网友点赞,也引发一些质疑,经媒体报道后,激起了</a:t>
            </a:r>
            <a:r>
              <a:rPr dirty="0"/>
              <a:t/>
            </a:r>
            <a:br>
              <a:rPr dirty="0"/>
            </a:br>
            <a:r>
              <a:rPr lang="zh-CN" altLang="en-US" sz="1502" kern="0" dirty="0" smtClean="0">
                <a:solidFill>
                  <a:srgbClr val="000000"/>
                </a:solidFill>
                <a:latin typeface="Times New Roman" pitchFamily="65" charset="-122"/>
                <a:ea typeface="宋体" pitchFamily="65" charset="-122"/>
              </a:rPr>
              <a:t>更大范围、更多角度的讨论。</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　　对于以上事情,你怎么看?请给小陈、老陈或其他相关方写一封信,表明你的态度,阐述你的</a:t>
            </a:r>
            <a:r>
              <a:rPr dirty="0"/>
              <a:t/>
            </a:r>
            <a:br>
              <a:rPr dirty="0"/>
            </a:br>
            <a:r>
              <a:rPr lang="zh-CN" altLang="en-US" sz="1502" kern="0" dirty="0" smtClean="0">
                <a:solidFill>
                  <a:srgbClr val="000000"/>
                </a:solidFill>
                <a:latin typeface="Times New Roman" pitchFamily="65" charset="-122"/>
                <a:ea typeface="宋体" pitchFamily="65" charset="-122"/>
              </a:rPr>
              <a:t>看法。</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要求综合材料内容及含意,选好角度,确定立意,完成写作任务。明确收信人,统一以“明华”为</a:t>
            </a:r>
            <a:r>
              <a:rPr dirty="0"/>
              <a:t/>
            </a:r>
            <a:br>
              <a:rPr dirty="0"/>
            </a:br>
            <a:r>
              <a:rPr lang="zh-CN" altLang="en-US" sz="1502" kern="0" dirty="0" smtClean="0">
                <a:solidFill>
                  <a:srgbClr val="000000"/>
                </a:solidFill>
                <a:latin typeface="Times New Roman" pitchFamily="65" charset="-122"/>
                <a:ea typeface="宋体" pitchFamily="65" charset="-122"/>
              </a:rPr>
              <a:t>写信人,不得泄露个人信息。</a:t>
            </a:r>
            <a:endParaRPr lang="zh-CN" altLang="en-US" dirty="0"/>
          </a:p>
          <a:p>
            <a:pPr eaLnBrk="0" latinLnBrk="1" hangingPunct="0">
              <a:lnSpc>
                <a:spcPct val="150000"/>
              </a:lnSpc>
            </a:pPr>
            <a:r>
              <a:rPr lang="zh-CN" altLang="en-US" sz="1502" kern="0" dirty="0" smtClean="0">
                <a:solidFill>
                  <a:srgbClr val="000000"/>
                </a:solidFill>
                <a:latin typeface="Times New Roman" pitchFamily="65" charset="-122"/>
                <a:ea typeface="宋体" pitchFamily="65" charset="-122"/>
              </a:rPr>
              <a:t>[写作指导]　首先应明确材料中的几个事实:老陈在高速路上边开车边接电话,是违法的;小陈举</a:t>
            </a:r>
            <a:r>
              <a:rPr dirty="0"/>
              <a:t/>
            </a:r>
            <a:br>
              <a:rPr dirty="0"/>
            </a:br>
            <a:r>
              <a:rPr lang="zh-CN" altLang="en-US" sz="1502" kern="0" dirty="0" smtClean="0">
                <a:solidFill>
                  <a:srgbClr val="000000"/>
                </a:solidFill>
                <a:latin typeface="Times New Roman" pitchFamily="65" charset="-122"/>
                <a:ea typeface="宋体" pitchFamily="65" charset="-122"/>
              </a:rPr>
              <a:t>报父亲,是法律赋予小陈的权利和义务;警方查实后教育和处罚老陈,是有法律依据的;网友针对</a:t>
            </a:r>
            <a:r>
              <a:rPr dirty="0"/>
              <a:t/>
            </a:r>
            <a:br>
              <a:rPr dirty="0"/>
            </a:br>
            <a:r>
              <a:rPr lang="zh-CN" altLang="en-US" sz="1502" kern="0" dirty="0" smtClean="0">
                <a:solidFill>
                  <a:srgbClr val="000000"/>
                </a:solidFill>
                <a:latin typeface="Times New Roman" pitchFamily="65" charset="-122"/>
                <a:ea typeface="宋体" pitchFamily="65" charset="-122"/>
              </a:rPr>
              <a:t>该事件点赞、质疑、讨论,一方面反映出大家对公众事件的关注,另一方面也反映出人们的法律</a:t>
            </a:r>
            <a:r>
              <a:rPr dirty="0"/>
              <a:t/>
            </a:r>
            <a:br>
              <a:rPr dirty="0"/>
            </a:br>
            <a:r>
              <a:rPr lang="zh-CN" altLang="en-US" sz="1502" kern="0" dirty="0" smtClean="0">
                <a:solidFill>
                  <a:srgbClr val="000000"/>
                </a:solidFill>
                <a:latin typeface="Times New Roman" pitchFamily="65" charset="-122"/>
                <a:ea typeface="宋体" pitchFamily="65" charset="-122"/>
              </a:rPr>
              <a:t>意识在不断增强。可选小陈、老陈、警方、媒体、网友中的任何一方作为“收信人”,按照书</a:t>
            </a:r>
            <a:r>
              <a:rPr dirty="0"/>
              <a:t/>
            </a:r>
            <a:br>
              <a:rPr dirty="0"/>
            </a:br>
            <a:r>
              <a:rPr lang="zh-CN" altLang="en-US" sz="1502" kern="0" dirty="0" smtClean="0">
                <a:solidFill>
                  <a:srgbClr val="000000"/>
                </a:solidFill>
                <a:latin typeface="Times New Roman" pitchFamily="65" charset="-122"/>
                <a:ea typeface="宋体" pitchFamily="65" charset="-122"/>
              </a:rPr>
              <a:t>信体的一般格式(标题、称谓、问候语、正文、结束语、祝颂语、落款、日期)进行写作,可考</a:t>
            </a:r>
            <a:r>
              <a:rPr dirty="0"/>
              <a:t/>
            </a:r>
            <a:br>
              <a:rPr dirty="0"/>
            </a:br>
            <a:r>
              <a:rPr lang="zh-CN" altLang="en-US" sz="1502" kern="0" dirty="0" smtClean="0">
                <a:solidFill>
                  <a:srgbClr val="000000"/>
                </a:solidFill>
                <a:latin typeface="Times New Roman" pitchFamily="65" charset="-122"/>
                <a:ea typeface="宋体" pitchFamily="65" charset="-122"/>
              </a:rPr>
              <a:t>虑正、副标题的形式。内容上,一定要明确表态,要有自己的看法,要结合现实生活,做到有理有</a:t>
            </a:r>
            <a:r>
              <a:rPr lang="zh-CN" altLang="en-US" sz="1500" kern="0" dirty="0" smtClean="0">
                <a:solidFill>
                  <a:srgbClr val="000000"/>
                </a:solidFill>
                <a:latin typeface="Times New Roman" pitchFamily="65" charset="-122"/>
                <a:ea typeface="宋体" pitchFamily="65" charset="-122"/>
              </a:rPr>
              <a:t>据。</a:t>
            </a:r>
            <a:endParaRPr lang="zh-CN" altLang="en-US" dirty="0"/>
          </a:p>
        </p:txBody>
      </p:sp>
    </p:spTree>
    <p:custDataLst>
      <p:custData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致质疑者们的一封信</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江西一考生</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亲爱的质疑者们:</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你们好!</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小陈举报父亲的事引起了众多网友的关注,也引发了一些质疑。质疑的内容无非是小陈是否应</a:t>
            </a:r>
            <a:r>
              <a:rPr dirty="0"/>
              <a:t/>
            </a:r>
            <a:br>
              <a:rPr dirty="0"/>
            </a:br>
            <a:r>
              <a:rPr lang="zh-CN" altLang="en-US" sz="1502" kern="0" dirty="0" smtClean="0">
                <a:solidFill>
                  <a:srgbClr val="000000"/>
                </a:solidFill>
                <a:latin typeface="Times New Roman" pitchFamily="65" charset="-122"/>
                <a:ea typeface="宋体" pitchFamily="65" charset="-122"/>
              </a:rPr>
              <a:t>该举报自己的父亲。我认为小陈勇于揭发错误,从各种角度来说,这种举动都是正确的。</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首先,举报是在尝试了各种方法之后的无奈之举。父亲在高速公路上开车接电话,家人屡劝不</a:t>
            </a:r>
            <a:r>
              <a:rPr dirty="0"/>
              <a:t/>
            </a:r>
            <a:br>
              <a:rPr dirty="0"/>
            </a:br>
            <a:r>
              <a:rPr lang="zh-CN" altLang="en-US" sz="1502" kern="0" dirty="0" smtClean="0">
                <a:solidFill>
                  <a:srgbClr val="000000"/>
                </a:solidFill>
                <a:latin typeface="Times New Roman" pitchFamily="65" charset="-122"/>
                <a:ea typeface="宋体" pitchFamily="65" charset="-122"/>
              </a:rPr>
              <a:t>改。而举报是在这之后最有效的方法。同时,举报也是出于对父亲生命安全的考虑,或许举报后</a:t>
            </a:r>
            <a:r>
              <a:rPr dirty="0"/>
              <a:t/>
            </a:r>
            <a:br>
              <a:rPr dirty="0"/>
            </a:br>
            <a:r>
              <a:rPr lang="zh-CN" altLang="en-US" sz="1502" kern="0" dirty="0" smtClean="0">
                <a:solidFill>
                  <a:srgbClr val="000000"/>
                </a:solidFill>
                <a:latin typeface="Times New Roman" pitchFamily="65" charset="-122"/>
                <a:ea typeface="宋体" pitchFamily="65" charset="-122"/>
              </a:rPr>
              <a:t>的处罚使他们的利益受到损害,但保障了安全则是对以后不遭受更大利益损害的保障。小陈的</a:t>
            </a:r>
            <a:r>
              <a:rPr dirty="0"/>
              <a:t/>
            </a:r>
            <a:br>
              <a:rPr dirty="0"/>
            </a:br>
            <a:r>
              <a:rPr lang="zh-CN" altLang="en-US" sz="1502" kern="0" dirty="0" smtClean="0">
                <a:solidFill>
                  <a:srgbClr val="000000"/>
                </a:solidFill>
                <a:latin typeface="Times New Roman" pitchFamily="65" charset="-122"/>
                <a:ea typeface="宋体" pitchFamily="65" charset="-122"/>
              </a:rPr>
              <a:t>举报是经过深思熟虑的,是为了父亲的安全,并没有什么可质疑的。</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或许还有人会说,就算父亲做错了也不应该举报,那是不孝。请问什么是孝?敬爱、孝顺父母长</a:t>
            </a:r>
            <a:r>
              <a:rPr dirty="0"/>
              <a:t/>
            </a:r>
            <a:br>
              <a:rPr dirty="0"/>
            </a:br>
            <a:r>
              <a:rPr lang="zh-CN" altLang="en-US" sz="1502" kern="0" dirty="0" smtClean="0">
                <a:solidFill>
                  <a:srgbClr val="000000"/>
                </a:solidFill>
                <a:latin typeface="Times New Roman" pitchFamily="65" charset="-122"/>
                <a:ea typeface="宋体" pitchFamily="65" charset="-122"/>
              </a:rPr>
              <a:t>辈是孝。父母做错事不揭发那叫“愚孝”。时代在进步,现在早已不是那个“三纲五常”的时</a:t>
            </a:r>
            <a:r>
              <a:rPr dirty="0"/>
              <a:t/>
            </a:r>
            <a:br>
              <a:rPr dirty="0"/>
            </a:br>
            <a:r>
              <a:rPr lang="zh-CN" altLang="en-US" sz="1502" kern="0" dirty="0" smtClean="0">
                <a:solidFill>
                  <a:srgbClr val="000000"/>
                </a:solidFill>
                <a:latin typeface="Times New Roman" pitchFamily="65" charset="-122"/>
                <a:ea typeface="宋体" pitchFamily="65" charset="-122"/>
              </a:rPr>
              <a:t>代了,只有将长辈的错误指出并纠正过来,才能使我们的社会更加和谐。这样,当我们老去时,和</a:t>
            </a:r>
            <a:endParaRPr lang="zh-CN" altLang="en-US" dirty="0"/>
          </a:p>
        </p:txBody>
      </p:sp>
    </p:spTree>
    <p:custDataLst>
      <p:custData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谐、诚信的社会美德便会广泛传播,而不会导致老人摔倒无人敢扶的事情了。孝可为而愚孝不</a:t>
            </a:r>
            <a:r>
              <a:t/>
            </a:r>
            <a:br/>
            <a:r>
              <a:rPr lang="zh-CN" altLang="en-US" sz="1502" kern="0" dirty="0" smtClean="0">
                <a:solidFill>
                  <a:srgbClr val="000000"/>
                </a:solidFill>
                <a:latin typeface="Times New Roman" pitchFamily="65" charset="-122"/>
                <a:ea typeface="宋体" pitchFamily="65" charset="-122"/>
              </a:rPr>
              <a:t>可为,在面对这种事时,我们更要擦亮眼睛,明辨是非曲直,而不是让愚孝蒙蔽了双眼。</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再者,面对父亲违反规则的行为,小陈勇敢地指出错误,是对社会规则的尊重。社会因规则而秩</a:t>
            </a:r>
            <a:r>
              <a:t/>
            </a:r>
            <a:br/>
            <a:r>
              <a:rPr lang="zh-CN" altLang="en-US" sz="1502" kern="0" dirty="0" smtClean="0">
                <a:solidFill>
                  <a:srgbClr val="000000"/>
                </a:solidFill>
                <a:latin typeface="Times New Roman" pitchFamily="65" charset="-122"/>
                <a:ea typeface="宋体" pitchFamily="65" charset="-122"/>
              </a:rPr>
              <a:t>序井然,只有人人都遵守规则,尊重规则,规则才能发挥其作用,规范人们的行为。苏格拉底受公</a:t>
            </a:r>
            <a:r>
              <a:t/>
            </a:r>
            <a:br/>
            <a:r>
              <a:rPr lang="zh-CN" altLang="en-US" sz="1502" kern="0" dirty="0" smtClean="0">
                <a:solidFill>
                  <a:srgbClr val="000000"/>
                </a:solidFill>
                <a:latin typeface="Times New Roman" pitchFamily="65" charset="-122"/>
                <a:ea typeface="宋体" pitchFamily="65" charset="-122"/>
              </a:rPr>
              <a:t>民审判被判处死刑,明明可以越狱却为了维护规则而凛然赴死。遵守社会规则,是我们每一个公</a:t>
            </a:r>
            <a:r>
              <a:t/>
            </a:r>
            <a:br/>
            <a:r>
              <a:rPr lang="zh-CN" altLang="en-US" sz="1502" kern="0" dirty="0" smtClean="0">
                <a:solidFill>
                  <a:srgbClr val="000000"/>
                </a:solidFill>
                <a:latin typeface="Times New Roman" pitchFamily="65" charset="-122"/>
                <a:ea typeface="宋体" pitchFamily="65" charset="-122"/>
              </a:rPr>
              <a:t>民都应做到的,小陈的举报无疑是做到这一点的体现。她的做法值得称赞,而不应遭到质疑。</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小陈举报父亲需要莫大的勇气,何不放下一己之见,为她的勇气,为她的坚持原则而鼓掌呢?当然,</a:t>
            </a:r>
            <a:r>
              <a:t/>
            </a:r>
            <a:br/>
            <a:r>
              <a:rPr lang="zh-CN" altLang="en-US" sz="1502" kern="0" dirty="0" smtClean="0">
                <a:solidFill>
                  <a:srgbClr val="000000"/>
                </a:solidFill>
                <a:latin typeface="Times New Roman" pitchFamily="65" charset="-122"/>
                <a:ea typeface="宋体" pitchFamily="65" charset="-122"/>
              </a:rPr>
              <a:t>仅凭一己之言无法说动所有的质疑者。东方诗人从点滴之中体悟哲理,西方诗人从一片叶一粒</a:t>
            </a:r>
            <a:r>
              <a:t/>
            </a:r>
            <a:br/>
            <a:r>
              <a:rPr lang="zh-CN" altLang="en-US" sz="1502" kern="0" dirty="0" smtClean="0">
                <a:solidFill>
                  <a:srgbClr val="000000"/>
                </a:solidFill>
                <a:latin typeface="Times New Roman" pitchFamily="65" charset="-122"/>
                <a:ea typeface="宋体" pitchFamily="65" charset="-122"/>
              </a:rPr>
              <a:t>沙中观察世界,认识事物的角度不同罢了。然而对与错之间仍有灰色领域,举报父亲是对错误的</a:t>
            </a:r>
            <a:r>
              <a:t/>
            </a:r>
            <a:br/>
            <a:r>
              <a:rPr lang="zh-CN" altLang="en-US" sz="1502" kern="0" dirty="0" smtClean="0">
                <a:solidFill>
                  <a:srgbClr val="000000"/>
                </a:solidFill>
                <a:latin typeface="Times New Roman" pitchFamily="65" charset="-122"/>
                <a:ea typeface="宋体" pitchFamily="65" charset="-122"/>
              </a:rPr>
              <a:t>勇敢指正,人们无须质疑。</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明华</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2015年6月7日</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这是一篇阅卷专家组评定的满分标杆范文,主要有以下几点特色。</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(1)角度新颖。考场上多数考生选择以“小陈”“老陈”为写作对象,而此文能选定“质疑们”</a:t>
            </a:r>
            <a:r>
              <a:t/>
            </a:r>
            <a:br/>
            <a:r>
              <a:rPr lang="zh-CN" altLang="en-US" sz="1502" kern="0" dirty="0" smtClean="0">
                <a:solidFill>
                  <a:srgbClr val="000000"/>
                </a:solidFill>
                <a:latin typeface="Times New Roman" pitchFamily="65" charset="-122"/>
                <a:ea typeface="宋体" pitchFamily="65" charset="-122"/>
              </a:rPr>
              <a:t>作为写作对象,可谓独辟蹊径。行文中,作者用得体的表达方法,与质疑者们进行平等的交流,在</a:t>
            </a:r>
            <a:endParaRPr lang="zh-CN" altLang="en-US"/>
          </a:p>
        </p:txBody>
      </p:sp>
    </p:spTree>
    <p:custDataLst>
      <p:custData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如话家常般的亲切交流中说服对方。</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(2)结构清晰。文章结构清晰,层次分明。全文对“小陈勇于揭发错误就是正确的”做了“理”</a:t>
            </a:r>
            <a:r>
              <a:t/>
            </a:r>
            <a:br/>
            <a:r>
              <a:rPr lang="zh-CN" altLang="en-US" sz="1502" kern="0" dirty="0" smtClean="0">
                <a:solidFill>
                  <a:srgbClr val="000000"/>
                </a:solidFill>
                <a:latin typeface="Times New Roman" pitchFamily="65" charset="-122"/>
                <a:ea typeface="宋体" pitchFamily="65" charset="-122"/>
              </a:rPr>
              <a:t>“情”“法”几个方面的论述,在层层递进中缘事析理,全面而有力地证明了作者的态度和观</a:t>
            </a:r>
            <a:r>
              <a:t/>
            </a:r>
            <a:br/>
            <a:r>
              <a:rPr lang="zh-CN" altLang="en-US" sz="1502" kern="0" dirty="0" smtClean="0">
                <a:solidFill>
                  <a:srgbClr val="000000"/>
                </a:solidFill>
                <a:latin typeface="Times New Roman" pitchFamily="65" charset="-122"/>
                <a:ea typeface="宋体" pitchFamily="65" charset="-122"/>
              </a:rPr>
              <a:t>点,真正达到了“致信”的目的。</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(3)论证有力。写给质疑者就是要说服质疑者,作者在具体论述时,能够运用严密的语言,紧扣材</a:t>
            </a:r>
            <a:r>
              <a:t/>
            </a:r>
            <a:br/>
            <a:r>
              <a:rPr lang="zh-CN" altLang="en-US" sz="1502" kern="0" dirty="0" smtClean="0">
                <a:solidFill>
                  <a:srgbClr val="000000"/>
                </a:solidFill>
                <a:latin typeface="Times New Roman" pitchFamily="65" charset="-122"/>
                <a:ea typeface="宋体" pitchFamily="65" charset="-122"/>
              </a:rPr>
              <a:t>料中心,集中而有力地进行分析论证。道理论证、事例论证等多种论证方法的使用,使说服力大</a:t>
            </a:r>
            <a:r>
              <a:t/>
            </a:r>
            <a:br/>
            <a:r>
              <a:rPr lang="zh-CN" altLang="en-US" sz="1502" kern="0" dirty="0" smtClean="0">
                <a:solidFill>
                  <a:srgbClr val="000000"/>
                </a:solidFill>
                <a:latin typeface="Times New Roman" pitchFamily="65" charset="-122"/>
                <a:ea typeface="宋体" pitchFamily="65" charset="-122"/>
              </a:rPr>
              <a:t>增。从材料中得出观点,议论回到材料中,结尾回应材料,全文始终紧扣材料来写,可谓从材料中</a:t>
            </a:r>
            <a:r>
              <a:t/>
            </a:r>
            <a:br/>
            <a:r>
              <a:rPr lang="zh-CN" altLang="en-US" sz="1502" kern="0" dirty="0" smtClean="0">
                <a:solidFill>
                  <a:srgbClr val="000000"/>
                </a:solidFill>
                <a:latin typeface="Times New Roman" pitchFamily="65" charset="-122"/>
                <a:ea typeface="宋体" pitchFamily="65" charset="-122"/>
              </a:rPr>
              <a:t>来,到材料中去,并在此过程中实现了思想上的升华。</a:t>
            </a:r>
            <a:endParaRPr lang="zh-CN" altLang="en-US"/>
          </a:p>
        </p:txBody>
      </p:sp>
    </p:spTree>
    <p:custDataLst>
      <p:custData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8.</a:t>
            </a:r>
            <a:r>
              <a:rPr lang="zh-CN" altLang="en-US" sz="1502" kern="0" dirty="0" smtClean="0">
                <a:solidFill>
                  <a:srgbClr val="000000"/>
                </a:solidFill>
                <a:latin typeface="Times New Roman" pitchFamily="65" charset="-122"/>
                <a:ea typeface="宋体" pitchFamily="65" charset="-122"/>
              </a:rPr>
              <a:t>(2015课标全国Ⅱ,18)阅读下面的材料,根据要求写一篇不少于800字的文章。(60分)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当代风采人物评选活动已产生最后三名候选人:大李,笃学敏思,矢志创新,为破解生命科学之谜</a:t>
            </a:r>
            <a:r>
              <a:rPr dirty="0"/>
              <a:t/>
            </a:r>
            <a:br>
              <a:rPr dirty="0"/>
            </a:br>
            <a:r>
              <a:rPr lang="zh-CN" altLang="en-US" sz="1502" kern="0" dirty="0" smtClean="0">
                <a:solidFill>
                  <a:srgbClr val="000000"/>
                </a:solidFill>
                <a:latin typeface="Times New Roman" pitchFamily="65" charset="-122"/>
                <a:ea typeface="宋体" pitchFamily="65" charset="-122"/>
              </a:rPr>
              <a:t>做出重大贡献,率领团队一举跻身国际学术最前沿。老王,爱岗敬业,练就一手绝活,变普通技术</a:t>
            </a:r>
            <a:r>
              <a:rPr dirty="0"/>
              <a:t/>
            </a:r>
            <a:br>
              <a:rPr dirty="0"/>
            </a:br>
            <a:r>
              <a:rPr lang="zh-CN" altLang="en-US" sz="1502" kern="0" dirty="0" smtClean="0">
                <a:solidFill>
                  <a:srgbClr val="000000"/>
                </a:solidFill>
                <a:latin typeface="Times New Roman" pitchFamily="65" charset="-122"/>
                <a:ea typeface="宋体" pitchFamily="65" charset="-122"/>
              </a:rPr>
              <a:t>为完美艺术,走出一条从职高生到焊接大师的“大国工匠”之路。小刘,酷爱摄影,跋山涉水捕</a:t>
            </a:r>
            <a:r>
              <a:rPr dirty="0"/>
              <a:t/>
            </a:r>
            <a:br>
              <a:rPr dirty="0"/>
            </a:br>
            <a:r>
              <a:rPr lang="zh-CN" altLang="en-US" sz="1502" kern="0" dirty="0" smtClean="0">
                <a:solidFill>
                  <a:srgbClr val="000000"/>
                </a:solidFill>
                <a:latin typeface="Times New Roman" pitchFamily="65" charset="-122"/>
                <a:ea typeface="宋体" pitchFamily="65" charset="-122"/>
              </a:rPr>
              <a:t>捉世间美景,他的博客赢得网友一片赞叹:“你带我们品味大千世界”“你帮我们留住美丽乡</a:t>
            </a:r>
            <a:r>
              <a:rPr dirty="0"/>
              <a:t/>
            </a:r>
            <a:br>
              <a:rPr dirty="0"/>
            </a:br>
            <a:r>
              <a:rPr lang="zh-CN" altLang="en-US" sz="1502" kern="0" dirty="0" smtClean="0">
                <a:solidFill>
                  <a:srgbClr val="000000"/>
                </a:solidFill>
                <a:latin typeface="Times New Roman" pitchFamily="65" charset="-122"/>
                <a:ea typeface="宋体" pitchFamily="65" charset="-122"/>
              </a:rPr>
              <a:t>愁”。</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这三人中,你认为谁更具风采?请综合材料内容及含意作文,体现你的思考、权衡与选择。</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要求选好角度,确定立意,明确文体,自拟标题;不要套作,不得抄袭。</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材料中最后三名候选人分别是“大李”“老王”“小刘”,“这三人中,你认为谁</a:t>
            </a:r>
            <a:r>
              <a:rPr dirty="0"/>
              <a:t/>
            </a:r>
            <a:br>
              <a:rPr dirty="0"/>
            </a:br>
            <a:r>
              <a:rPr lang="zh-CN" altLang="en-US" sz="1502" kern="0" dirty="0" smtClean="0">
                <a:solidFill>
                  <a:srgbClr val="000000"/>
                </a:solidFill>
                <a:latin typeface="Times New Roman" pitchFamily="65" charset="-122"/>
                <a:ea typeface="宋体" pitchFamily="65" charset="-122"/>
              </a:rPr>
              <a:t>更具风采?”似乎可以任意选择立意角度,但要求中也进一步明确“请综合材料内容及含意作</a:t>
            </a:r>
            <a:r>
              <a:rPr dirty="0"/>
              <a:t/>
            </a:r>
            <a:br>
              <a:rPr dirty="0"/>
            </a:br>
            <a:r>
              <a:rPr lang="zh-CN" altLang="en-US" sz="1502" kern="0" dirty="0" smtClean="0">
                <a:solidFill>
                  <a:srgbClr val="000000"/>
                </a:solidFill>
                <a:latin typeface="Times New Roman" pitchFamily="65" charset="-122"/>
                <a:ea typeface="宋体" pitchFamily="65" charset="-122"/>
              </a:rPr>
              <a:t>文,体现你的思考、权衡与选择”,表明审题时还应综合思辨,求同存异。</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可从三名候选人中任选一个立意:①在自己的领域求索、创新、超越、贡献;②钟情于自己的本</a:t>
            </a:r>
            <a:r>
              <a:rPr dirty="0"/>
              <a:t/>
            </a:r>
            <a:br>
              <a:rPr dirty="0"/>
            </a:br>
            <a:r>
              <a:rPr lang="zh-CN" altLang="en-US" sz="1502" kern="0" dirty="0" smtClean="0">
                <a:solidFill>
                  <a:srgbClr val="000000"/>
                </a:solidFill>
                <a:latin typeface="Times New Roman" pitchFamily="65" charset="-122"/>
                <a:ea typeface="宋体" pitchFamily="65" charset="-122"/>
              </a:rPr>
              <a:t>职工作,积极进取,变工作为事业,变技术为艺术,变工匠为大师,你就是当代风采人物;③用自己的</a:t>
            </a:r>
            <a:r>
              <a:rPr dirty="0"/>
              <a:t/>
            </a:r>
            <a:br>
              <a:rPr dirty="0"/>
            </a:br>
            <a:r>
              <a:rPr lang="zh-CN" altLang="en-US" sz="1502" kern="0" dirty="0" smtClean="0">
                <a:solidFill>
                  <a:srgbClr val="000000"/>
                </a:solidFill>
                <a:latin typeface="Times New Roman" pitchFamily="65" charset="-122"/>
                <a:ea typeface="宋体" pitchFamily="65" charset="-122"/>
              </a:rPr>
              <a:t>爱好和追求,在有限的生命中留下自己的风采和足迹。</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可综合立意:每个候选人都有自己的风采,他们都可以说是“当代风采人物”。当代中国、当代</a:t>
            </a:r>
            <a:endParaRPr lang="zh-CN" altLang="en-US" dirty="0"/>
          </a:p>
        </p:txBody>
      </p:sp>
    </p:spTree>
    <p:custDataLst>
      <p:custData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彩。</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[例文1]</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印　记</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来自远方的外国友人:</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当其他三大文明古国的辉煌都已随岁月的流逝而消逝在时光尽头,唯有中国,以其独特的魅力屹</a:t>
            </a:r>
            <a:r>
              <a:t/>
            </a:r>
            <a:br/>
            <a:r>
              <a:rPr lang="zh-CN" altLang="en-US" sz="1502" kern="0" dirty="0" smtClean="0">
                <a:solidFill>
                  <a:srgbClr val="000000"/>
                </a:solidFill>
                <a:latin typeface="Times New Roman" pitchFamily="65" charset="-122"/>
                <a:ea typeface="宋体" pitchFamily="65" charset="-122"/>
              </a:rPr>
              <a:t>立于世界东方。欢迎你们不远万里,来到这个热情与内敛、古老与时尚并存的神奇国度。让我</a:t>
            </a:r>
            <a:r>
              <a:t/>
            </a:r>
            <a:br/>
            <a:r>
              <a:rPr lang="zh-CN" altLang="en-US" sz="1502" kern="0" dirty="0" smtClean="0">
                <a:solidFill>
                  <a:srgbClr val="000000"/>
                </a:solidFill>
                <a:latin typeface="Times New Roman" pitchFamily="65" charset="-122"/>
                <a:ea typeface="宋体" pitchFamily="65" charset="-122"/>
              </a:rPr>
              <a:t>们一起用脚步丈量她辽阔的土地,用心灵感受她有力的脉搏。</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人类活动促成了食物的相聚,食物的离合也在影响人类的聚散。对于我们中国人而言,中华美食</a:t>
            </a:r>
            <a:r>
              <a:t/>
            </a:r>
            <a:br/>
            <a:r>
              <a:rPr lang="zh-CN" altLang="en-US" sz="1502" kern="0" dirty="0" smtClean="0">
                <a:solidFill>
                  <a:srgbClr val="000000"/>
                </a:solidFill>
                <a:latin typeface="Times New Roman" pitchFamily="65" charset="-122"/>
                <a:ea typeface="宋体" pitchFamily="65" charset="-122"/>
              </a:rPr>
              <a:t>承载着我们最深厚的情感。</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红亮如玛瑙的热油在锅中热闹地叫嚣着,锅里满是配料,肉卷、蔬菜还沾着水珠,便被一双双热</a:t>
            </a:r>
            <a:r>
              <a:t/>
            </a:r>
            <a:br/>
            <a:r>
              <a:rPr lang="zh-CN" altLang="en-US" sz="1502" kern="0" dirty="0" smtClean="0">
                <a:solidFill>
                  <a:srgbClr val="000000"/>
                </a:solidFill>
                <a:latin typeface="Times New Roman" pitchFamily="65" charset="-122"/>
                <a:ea typeface="宋体" pitchFamily="65" charset="-122"/>
              </a:rPr>
              <a:t>情的筷子夹起放进锅中。混着各种食物香味的气雾如水玻璃一般,看不清对面人的脸,却听得清</a:t>
            </a:r>
            <a:r>
              <a:t/>
            </a:r>
            <a:br/>
            <a:r>
              <a:rPr lang="zh-CN" altLang="en-US" sz="1502" kern="0" dirty="0" smtClean="0">
                <a:solidFill>
                  <a:srgbClr val="000000"/>
                </a:solidFill>
                <a:latin typeface="Times New Roman" pitchFamily="65" charset="-122"/>
                <a:ea typeface="宋体" pitchFamily="65" charset="-122"/>
              </a:rPr>
              <a:t>他爽朗的笑声。这便是中国人魂牵梦萦的美味——火锅。从舌尖沾上热油的一霎,身体的每个</a:t>
            </a:r>
            <a:r>
              <a:t/>
            </a:r>
            <a:br/>
            <a:r>
              <a:rPr lang="zh-CN" altLang="en-US" sz="1502" kern="0" dirty="0" smtClean="0">
                <a:solidFill>
                  <a:srgbClr val="000000"/>
                </a:solidFill>
                <a:latin typeface="Times New Roman" pitchFamily="65" charset="-122"/>
                <a:ea typeface="宋体" pitchFamily="65" charset="-122"/>
              </a:rPr>
              <a:t>细胞便热情地躁动着,更不必说带着几分不怕烫的勇气咀嚼美食时的幸福。火锅能够最集中地</a:t>
            </a:r>
            <a:r>
              <a:t/>
            </a:r>
            <a:br/>
            <a:r>
              <a:rPr lang="zh-CN" altLang="en-US" sz="1502" kern="0" dirty="0" smtClean="0">
                <a:solidFill>
                  <a:srgbClr val="000000"/>
                </a:solidFill>
                <a:latin typeface="Times New Roman" pitchFamily="65" charset="-122"/>
                <a:ea typeface="宋体" pitchFamily="65" charset="-122"/>
              </a:rPr>
              <a:t>体现中国大一统的思想,就像费孝通曾说过的“各美其美,美人之美,美美与共,天下大同”。羊</a:t>
            </a:r>
            <a:r>
              <a:t/>
            </a:r>
            <a:br/>
            <a:r>
              <a:rPr lang="zh-CN" altLang="en-US" sz="1502" kern="0" dirty="0" smtClean="0">
                <a:solidFill>
                  <a:srgbClr val="000000"/>
                </a:solidFill>
                <a:latin typeface="Times New Roman" pitchFamily="65" charset="-122"/>
                <a:ea typeface="宋体" pitchFamily="65" charset="-122"/>
              </a:rPr>
              <a:t>肉、豆腐、白菜,各有各的美味,在火锅这里,便成了一个大家庭。中国的五十六个民族,各有各</a:t>
            </a:r>
            <a:endParaRPr lang="zh-CN" altLang="en-US"/>
          </a:p>
        </p:txBody>
      </p:sp>
    </p:spTree>
    <p:custDataLst>
      <p:custData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社会中,只要找准自己的位置,有所追求,热爱生活,积极实现自己的人生价值,彰显自己的生命意</a:t>
            </a:r>
            <a:r>
              <a:t/>
            </a:r>
            <a:br/>
            <a:r>
              <a:rPr lang="zh-CN" altLang="en-US" sz="1502" kern="0" dirty="0" smtClean="0">
                <a:solidFill>
                  <a:srgbClr val="000000"/>
                </a:solidFill>
                <a:latin typeface="Times New Roman" pitchFamily="65" charset="-122"/>
                <a:ea typeface="宋体" pitchFamily="65" charset="-122"/>
              </a:rPr>
              <a:t>义,为社会做出自己的贡献,我们都可以是“当代风采人物”。</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矢志创新,谁可比肩?</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吉林一考生</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有人说,通过一天天的努力与坚持将平凡化为不平凡的爱岗敬业者,最令人敬佩;亦有人说,用双</a:t>
            </a:r>
            <a:r>
              <a:t/>
            </a:r>
            <a:br/>
            <a:r>
              <a:rPr lang="zh-CN" altLang="en-US" sz="1502" kern="0" dirty="0" smtClean="0">
                <a:solidFill>
                  <a:srgbClr val="000000"/>
                </a:solidFill>
                <a:latin typeface="Times New Roman" pitchFamily="65" charset="-122"/>
                <a:ea typeface="宋体" pitchFamily="65" charset="-122"/>
              </a:rPr>
              <a:t>脚丈量祖国山川大地,把每一处动人风景拍成永恒,与国民分享的人最令人感动。</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在为敬业者、分享者拍手称赞的同时,我还是要为像大李一样矢志创新的科研工作者们的无限</a:t>
            </a:r>
            <a:r>
              <a:t/>
            </a:r>
            <a:br/>
            <a:r>
              <a:rPr lang="zh-CN" altLang="en-US" sz="1502" kern="0" dirty="0" smtClean="0">
                <a:solidFill>
                  <a:srgbClr val="000000"/>
                </a:solidFill>
                <a:latin typeface="Times New Roman" pitchFamily="65" charset="-122"/>
                <a:ea typeface="宋体" pitchFamily="65" charset="-122"/>
              </a:rPr>
              <a:t>风采投上一票。</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矢志创新,是一个人带着一种责任在一方土地上播种,不论严寒酷暑,以不竭动力培育优质水稻,</a:t>
            </a:r>
            <a:r>
              <a:t/>
            </a:r>
            <a:br/>
            <a:r>
              <a:rPr lang="zh-CN" altLang="en-US" sz="1502" kern="0" dirty="0" smtClean="0">
                <a:solidFill>
                  <a:srgbClr val="000000"/>
                </a:solidFill>
                <a:latin typeface="Times New Roman" pitchFamily="65" charset="-122"/>
                <a:ea typeface="宋体" pitchFamily="65" charset="-122"/>
              </a:rPr>
              <a:t>历经三年风吹雨打,终于解决世界温饱问题。若不是袁隆平在水稻上的矢志创新,试问现在又将</a:t>
            </a:r>
            <a:r>
              <a:t/>
            </a:r>
            <a:br/>
            <a:r>
              <a:rPr lang="zh-CN" altLang="en-US" sz="1502" kern="0" dirty="0" smtClean="0">
                <a:solidFill>
                  <a:srgbClr val="000000"/>
                </a:solidFill>
                <a:latin typeface="Times New Roman" pitchFamily="65" charset="-122"/>
                <a:ea typeface="宋体" pitchFamily="65" charset="-122"/>
              </a:rPr>
              <a:t>有多少人要忍受食不果腹的痛苦?</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一方田园,禾苗千棵,救活亿万人的矢志创新,谁可匹敌?</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矢志创新,是一个人抱着一份信念为一个国家潜心钻研,可以忍受与妻子、故友离别,为了心中</a:t>
            </a:r>
            <a:r>
              <a:t/>
            </a:r>
            <a:br/>
            <a:r>
              <a:rPr lang="zh-CN" altLang="en-US" sz="1502" kern="0" dirty="0" smtClean="0">
                <a:solidFill>
                  <a:srgbClr val="000000"/>
                </a:solidFill>
                <a:latin typeface="Times New Roman" pitchFamily="65" charset="-122"/>
                <a:ea typeface="宋体" pitchFamily="65" charset="-122"/>
              </a:rPr>
              <a:t>的梦想兴邦。邓稼先在35岁时扛起核研究的大旗,再度归来时,“两弹一星”已华丽诞生。东方</a:t>
            </a:r>
            <a:endParaRPr lang="zh-CN" altLang="en-US"/>
          </a:p>
        </p:txBody>
      </p:sp>
    </p:spTree>
    <p:custDataLst>
      <p:custData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沉睡的巨狮苏醒,而他却已白发苍苍。若不是在科研之路上矢志创新,中国怎会勇立潮头?</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一间小屋,岁月三轮,两弹一星的矢志创新,谁可共舞?</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矢志创新,是我眼中最炫的风采。这个民族会有今日的和乐是由行行业业的矢志创新构建成</a:t>
            </a:r>
            <a:r>
              <a:t/>
            </a:r>
            <a:br/>
            <a:r>
              <a:rPr lang="zh-CN" altLang="en-US" sz="1502" kern="0" dirty="0" smtClean="0">
                <a:solidFill>
                  <a:srgbClr val="000000"/>
                </a:solidFill>
                <a:latin typeface="Times New Roman" pitchFamily="65" charset="-122"/>
                <a:ea typeface="宋体" pitchFamily="65" charset="-122"/>
              </a:rPr>
              <a:t>的。若没有力图创新的工作者们的努力,又哪里会有安静环境供敬业者们潜心专一地成就自</a:t>
            </a:r>
            <a:r>
              <a:t/>
            </a:r>
            <a:br/>
            <a:r>
              <a:rPr lang="zh-CN" altLang="en-US" sz="1502" kern="0" dirty="0" smtClean="0">
                <a:solidFill>
                  <a:srgbClr val="000000"/>
                </a:solidFill>
                <a:latin typeface="Times New Roman" pitchFamily="65" charset="-122"/>
                <a:ea typeface="宋体" pitchFamily="65" charset="-122"/>
              </a:rPr>
              <a:t>我?科技兴国,若没有科研人员的潜心专研,中国会一穷二白,再美的风景也成了摆设,落后就要挨</a:t>
            </a:r>
            <a:r>
              <a:t/>
            </a:r>
            <a:br/>
            <a:r>
              <a:rPr lang="zh-CN" altLang="en-US" sz="1502" kern="0" dirty="0" smtClean="0">
                <a:solidFill>
                  <a:srgbClr val="000000"/>
                </a:solidFill>
                <a:latin typeface="Times New Roman" pitchFamily="65" charset="-122"/>
                <a:ea typeface="宋体" pitchFamily="65" charset="-122"/>
              </a:rPr>
              <a:t>打,在山河破碎的时候,谁还有心情看秀山丽水呢?由此观之,拥有矢志创新精神的人们更具风</a:t>
            </a:r>
            <a:r>
              <a:t/>
            </a:r>
            <a:br/>
            <a:r>
              <a:rPr lang="zh-CN" altLang="en-US" sz="1502" kern="0" dirty="0" smtClean="0">
                <a:solidFill>
                  <a:srgbClr val="000000"/>
                </a:solidFill>
                <a:latin typeface="Times New Roman" pitchFamily="65" charset="-122"/>
                <a:ea typeface="宋体" pitchFamily="65" charset="-122"/>
              </a:rPr>
              <a:t>采。其实,拥有此种优秀精神品质的人们又何止科研人员呢?</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我记得的另一位老先生是詹天佑,在书本上、影像里的他是那样令人敬仰。京张铁路在崇山峻</a:t>
            </a:r>
            <a:r>
              <a:t/>
            </a:r>
            <a:br/>
            <a:r>
              <a:rPr lang="zh-CN" altLang="en-US" sz="1502" kern="0" dirty="0" smtClean="0">
                <a:solidFill>
                  <a:srgbClr val="000000"/>
                </a:solidFill>
                <a:latin typeface="Times New Roman" pitchFamily="65" charset="-122"/>
                <a:ea typeface="宋体" pitchFamily="65" charset="-122"/>
              </a:rPr>
              <a:t>岭之间建成了,是他的绝妙想法打破了传统观念,在不靠外援的情况下,他的矢志创新在某种程</a:t>
            </a:r>
            <a:r>
              <a:t/>
            </a:r>
            <a:br/>
            <a:r>
              <a:rPr lang="zh-CN" altLang="en-US" sz="1502" kern="0" dirty="0" smtClean="0">
                <a:solidFill>
                  <a:srgbClr val="000000"/>
                </a:solidFill>
                <a:latin typeface="Times New Roman" pitchFamily="65" charset="-122"/>
                <a:ea typeface="宋体" pitchFamily="65" charset="-122"/>
              </a:rPr>
              <a:t>度上建立了当时中国的威望。</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科技兴邦,离不开矢志创新的驱动,矢志创新是一个人体现价值的方式,是一个团体创造辉煌的</a:t>
            </a:r>
            <a:r>
              <a:t/>
            </a:r>
            <a:br/>
            <a:r>
              <a:rPr lang="zh-CN" altLang="en-US" sz="1502" kern="0" dirty="0" smtClean="0">
                <a:solidFill>
                  <a:srgbClr val="000000"/>
                </a:solidFill>
                <a:latin typeface="Times New Roman" pitchFamily="65" charset="-122"/>
                <a:ea typeface="宋体" pitchFamily="65" charset="-122"/>
              </a:rPr>
              <a:t>标志,是一个民族实现伟大复兴的必备素质。</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如此,敢问“矢志创新,谁敢比肩?”将最具风采奖授予矢志创新的工作者有何不可?</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这是阅卷组评定的一篇考场标杆佳作。本文以思路清晰、思维辩证、论证严谨而被</a:t>
            </a:r>
            <a:r>
              <a:t/>
            </a:r>
            <a:br/>
            <a:r>
              <a:rPr lang="zh-CN" altLang="en-US" sz="1502" kern="0" dirty="0" smtClean="0">
                <a:solidFill>
                  <a:srgbClr val="000000"/>
                </a:solidFill>
                <a:latin typeface="Times New Roman" pitchFamily="65" charset="-122"/>
                <a:ea typeface="宋体" pitchFamily="65" charset="-122"/>
              </a:rPr>
              <a:t>评为一类卷。具体特点如下:</a:t>
            </a:r>
            <a:endParaRPr lang="zh-CN" altLang="en-US"/>
          </a:p>
        </p:txBody>
      </p:sp>
    </p:spTree>
    <p:custDataLst>
      <p:custData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(1)思路清晰,结构严谨。文章以“矢志创新,谁可比肩?”为标题,开篇谈了别人对“爱岗敬业</a:t>
            </a:r>
            <a:r>
              <a:t/>
            </a:r>
            <a:br/>
            <a:r>
              <a:rPr lang="zh-CN" altLang="en-US" sz="1502" kern="0" dirty="0" smtClean="0">
                <a:solidFill>
                  <a:srgbClr val="000000"/>
                </a:solidFill>
                <a:latin typeface="Times New Roman" pitchFamily="65" charset="-122"/>
                <a:ea typeface="宋体" pitchFamily="65" charset="-122"/>
              </a:rPr>
              <a:t>者”和“分享者”的看法,由此引出观点——“我还是要为像大李一样矢志创新的科研工作者</a:t>
            </a:r>
            <a:r>
              <a:t/>
            </a:r>
            <a:br/>
            <a:r>
              <a:rPr lang="zh-CN" altLang="en-US" sz="1502" kern="0" dirty="0" smtClean="0">
                <a:solidFill>
                  <a:srgbClr val="000000"/>
                </a:solidFill>
                <a:latin typeface="Times New Roman" pitchFamily="65" charset="-122"/>
                <a:ea typeface="宋体" pitchFamily="65" charset="-122"/>
              </a:rPr>
              <a:t>们的无限风采投上一票”。接着以“一方田园,禾苗千棵,救活亿万人的矢志创新,谁可匹敌?”</a:t>
            </a:r>
            <a:r>
              <a:t/>
            </a:r>
            <a:br/>
            <a:r>
              <a:rPr lang="zh-CN" altLang="en-US" sz="1502" kern="0" dirty="0" smtClean="0">
                <a:solidFill>
                  <a:srgbClr val="000000"/>
                </a:solidFill>
                <a:latin typeface="Times New Roman" pitchFamily="65" charset="-122"/>
                <a:ea typeface="宋体" pitchFamily="65" charset="-122"/>
              </a:rPr>
              <a:t>“一间小屋,岁月三轮,两弹一星的矢志创新,谁可共舞?”为分论点阐释对“矢志创新,谁可比</a:t>
            </a:r>
            <a:r>
              <a:t/>
            </a:r>
            <a:br/>
            <a:r>
              <a:rPr lang="zh-CN" altLang="en-US" sz="1502" kern="0" dirty="0" smtClean="0">
                <a:solidFill>
                  <a:srgbClr val="000000"/>
                </a:solidFill>
                <a:latin typeface="Times New Roman" pitchFamily="65" charset="-122"/>
                <a:ea typeface="宋体" pitchFamily="65" charset="-122"/>
              </a:rPr>
              <a:t>肩?”的理解,然后用“矢志创新,是我眼中最炫的风采”作小结,并进一步分析,最后用问句收束</a:t>
            </a:r>
            <a:r>
              <a:t/>
            </a:r>
            <a:br/>
            <a:r>
              <a:rPr lang="zh-CN" altLang="en-US" sz="1502" kern="0" dirty="0" smtClean="0">
                <a:solidFill>
                  <a:srgbClr val="000000"/>
                </a:solidFill>
                <a:latin typeface="Times New Roman" pitchFamily="65" charset="-122"/>
                <a:ea typeface="宋体" pitchFamily="65" charset="-122"/>
              </a:rPr>
              <a:t>全文,首尾呼应,水到渠成。</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(2)思维辩证,立意深刻。本文以辩证性的思维,赢得了立意深刻的美誉,作者巧妙地综合作文材</a:t>
            </a:r>
            <a:r>
              <a:t/>
            </a:r>
            <a:br/>
            <a:r>
              <a:rPr lang="zh-CN" altLang="en-US" sz="1502" kern="0" dirty="0" smtClean="0">
                <a:solidFill>
                  <a:srgbClr val="000000"/>
                </a:solidFill>
                <a:latin typeface="Times New Roman" pitchFamily="65" charset="-122"/>
                <a:ea typeface="宋体" pitchFamily="65" charset="-122"/>
              </a:rPr>
              <a:t>料,辩证论述了创新的重要性。</a:t>
            </a:r>
            <a:endParaRPr lang="zh-CN" altLang="en-US"/>
          </a:p>
        </p:txBody>
      </p:sp>
    </p:spTree>
    <p:custDataLst>
      <p:custData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014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9.</a:t>
            </a:r>
            <a:r>
              <a:rPr lang="zh-CN" altLang="en-US" sz="1502" kern="0" dirty="0" smtClean="0">
                <a:solidFill>
                  <a:srgbClr val="000000"/>
                </a:solidFill>
                <a:latin typeface="Times New Roman" pitchFamily="65" charset="-122"/>
                <a:ea typeface="宋体" pitchFamily="65" charset="-122"/>
              </a:rPr>
              <a:t>(2014课标全国Ⅰ,18)阅读下面的材料,根据要求写一篇不少于800字的文章。(60分)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“山羊过独木桥”是为民学校传统的团体比赛项目。规则是,双方队员两两对决,同时相向而</a:t>
            </a:r>
            <a:r>
              <a:rPr dirty="0"/>
              <a:t/>
            </a:r>
            <a:br>
              <a:rPr dirty="0"/>
            </a:br>
            <a:r>
              <a:rPr lang="zh-CN" altLang="en-US" sz="1502" kern="0" dirty="0" smtClean="0">
                <a:solidFill>
                  <a:srgbClr val="000000"/>
                </a:solidFill>
                <a:latin typeface="Times New Roman" pitchFamily="65" charset="-122"/>
                <a:ea typeface="宋体" pitchFamily="65" charset="-122"/>
              </a:rPr>
              <a:t>行,走上仅容一人通行的低矮独木桥,能突破对方阻拦成功过桥者获胜,最后以全队通过人数多</a:t>
            </a:r>
            <a:r>
              <a:rPr dirty="0"/>
              <a:t/>
            </a:r>
            <a:br>
              <a:rPr dirty="0"/>
            </a:br>
            <a:r>
              <a:rPr lang="zh-CN" altLang="en-US" sz="1502" kern="0" dirty="0" smtClean="0">
                <a:solidFill>
                  <a:srgbClr val="000000"/>
                </a:solidFill>
                <a:latin typeface="Times New Roman" pitchFamily="65" charset="-122"/>
                <a:ea typeface="宋体" pitchFamily="65" charset="-122"/>
              </a:rPr>
              <a:t>少决定胜负。因此习惯上,双方相遇时,会像山羊抵角一样,尽力使对方落下桥,自己通过。不过,</a:t>
            </a:r>
            <a:r>
              <a:rPr dirty="0"/>
              <a:t/>
            </a:r>
            <a:br>
              <a:rPr dirty="0"/>
            </a:br>
            <a:r>
              <a:rPr lang="zh-CN" altLang="en-US" sz="1502" kern="0" dirty="0" smtClean="0">
                <a:solidFill>
                  <a:srgbClr val="000000"/>
                </a:solidFill>
                <a:latin typeface="Times New Roman" pitchFamily="65" charset="-122"/>
                <a:ea typeface="宋体" pitchFamily="65" charset="-122"/>
              </a:rPr>
              <a:t>今年预赛中出现了新情况:有一组比赛,双方选手相遇时,互相抱住,转身换位,全都顺利过了桥。</a:t>
            </a:r>
            <a:r>
              <a:rPr dirty="0"/>
              <a:t/>
            </a:r>
            <a:br>
              <a:rPr dirty="0"/>
            </a:br>
            <a:r>
              <a:rPr lang="zh-CN" altLang="en-US" sz="1502" kern="0" dirty="0" smtClean="0">
                <a:solidFill>
                  <a:srgbClr val="000000"/>
                </a:solidFill>
                <a:latin typeface="Times New Roman" pitchFamily="65" charset="-122"/>
                <a:ea typeface="宋体" pitchFamily="65" charset="-122"/>
              </a:rPr>
              <a:t>这种做法当场就引发了观众、运动员和裁判员的激烈争论。</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事后,相关的思考还在继续。</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要求选好角度,确定立意,明确文体,自拟标题;不要脱离材料内容及含意的范围作文,不要套作,不</a:t>
            </a:r>
            <a:r>
              <a:rPr dirty="0"/>
              <a:t/>
            </a:r>
            <a:br>
              <a:rPr dirty="0"/>
            </a:br>
            <a:r>
              <a:rPr lang="zh-CN" altLang="en-US" sz="1502" kern="0" dirty="0" smtClean="0">
                <a:solidFill>
                  <a:srgbClr val="000000"/>
                </a:solidFill>
                <a:latin typeface="Times New Roman" pitchFamily="65" charset="-122"/>
                <a:ea typeface="宋体" pitchFamily="65" charset="-122"/>
              </a:rPr>
              <a:t>得抄袭。</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认真、细致地阅读材料,把握材料的实质内容,确立论点。从材料内容上看,可从以</a:t>
            </a:r>
            <a:r>
              <a:rPr dirty="0"/>
              <a:t/>
            </a:r>
            <a:br>
              <a:rPr dirty="0"/>
            </a:br>
            <a:r>
              <a:rPr lang="zh-CN" altLang="en-US" sz="1502" kern="0" dirty="0" smtClean="0">
                <a:solidFill>
                  <a:srgbClr val="000000"/>
                </a:solidFill>
                <a:latin typeface="Times New Roman" pitchFamily="65" charset="-122"/>
                <a:ea typeface="宋体" pitchFamily="65" charset="-122"/>
              </a:rPr>
              <a:t>下方面立意:</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①竞争与合作。现今世界,竞争激烈,竞争双方不一定非得争得你死我活,也可选择合作,互惠共</a:t>
            </a:r>
            <a:r>
              <a:rPr dirty="0"/>
              <a:t/>
            </a:r>
            <a:br>
              <a:rPr dirty="0"/>
            </a:br>
            <a:r>
              <a:rPr lang="zh-CN" altLang="en-US" sz="1502" kern="0" dirty="0" smtClean="0">
                <a:solidFill>
                  <a:srgbClr val="000000"/>
                </a:solidFill>
                <a:latin typeface="Times New Roman" pitchFamily="65" charset="-122"/>
                <a:ea typeface="宋体" pitchFamily="65" charset="-122"/>
              </a:rPr>
              <a:t>赢,这是竞争的最高境界,也是竞争的最好结果,符合构建和谐社会的大趋势。</a:t>
            </a:r>
            <a:endParaRPr lang="zh-CN" altLang="en-US" dirty="0"/>
          </a:p>
          <a:p>
            <a:pPr eaLnBrk="0" latinLnBrk="1" hangingPunct="0">
              <a:lnSpc>
                <a:spcPct val="150000"/>
              </a:lnSpc>
            </a:pPr>
            <a:r>
              <a:rPr lang="zh-CN" altLang="en-US" sz="1502" kern="0" dirty="0" smtClean="0">
                <a:solidFill>
                  <a:srgbClr val="000000"/>
                </a:solidFill>
                <a:latin typeface="Times New Roman" pitchFamily="65" charset="-122"/>
                <a:ea typeface="宋体" pitchFamily="65" charset="-122"/>
              </a:rPr>
              <a:t>②打破常规,与时俱进。按照常规,竞争对手之间本应相互争斗,把对方置于死地。殊不知,世界</a:t>
            </a:r>
            <a:r>
              <a:rPr dirty="0"/>
              <a:t/>
            </a:r>
            <a:br>
              <a:rPr dirty="0"/>
            </a:br>
            <a:r>
              <a:rPr lang="zh-CN" altLang="en-US" sz="1502" kern="0" dirty="0" smtClean="0">
                <a:solidFill>
                  <a:srgbClr val="000000"/>
                </a:solidFill>
                <a:latin typeface="Times New Roman" pitchFamily="65" charset="-122"/>
                <a:ea typeface="宋体" pitchFamily="65" charset="-122"/>
              </a:rPr>
              <a:t>在变化,竞争的规则也应与时俱进,竞争双方也可以在竞争中合作,在合作中竞争,从而共同成</a:t>
            </a:r>
            <a:r>
              <a:rPr lang="zh-CN" altLang="en-US" sz="1500" kern="0" dirty="0" smtClean="0">
                <a:solidFill>
                  <a:srgbClr val="000000"/>
                </a:solidFill>
                <a:latin typeface="Times New Roman" pitchFamily="65" charset="-122"/>
                <a:ea typeface="宋体" pitchFamily="65" charset="-122"/>
              </a:rPr>
              <a:t>功。</a:t>
            </a:r>
            <a:endParaRPr lang="zh-CN" altLang="en-US" dirty="0"/>
          </a:p>
        </p:txBody>
      </p:sp>
    </p:spTree>
    <p:custDataLst>
      <p:custData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创新+合作=成功</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成功之花,扎根在竞争合作的土壤上,生长于创新思维的阳光中,只有这样,它才能展现出独特的</a:t>
            </a:r>
            <a:r>
              <a:rPr dirty="0"/>
              <a:t/>
            </a:r>
            <a:br>
              <a:rPr dirty="0"/>
            </a:br>
            <a:r>
              <a:rPr lang="zh-CN" altLang="en-US" sz="1502" kern="0" dirty="0" smtClean="0">
                <a:solidFill>
                  <a:srgbClr val="000000"/>
                </a:solidFill>
                <a:latin typeface="Times New Roman" pitchFamily="65" charset="-122"/>
                <a:ea typeface="宋体" pitchFamily="65" charset="-122"/>
              </a:rPr>
              <a:t>美丽。</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——题记</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古人云:“穷则变,变则通,通则久。”也有人说:“团结力量大。”这里的通,指的是思想上的转</a:t>
            </a:r>
            <a:r>
              <a:rPr dirty="0"/>
              <a:t/>
            </a:r>
            <a:br>
              <a:rPr dirty="0"/>
            </a:br>
            <a:r>
              <a:rPr lang="zh-CN" altLang="en-US" sz="1502" kern="0" dirty="0" smtClean="0">
                <a:solidFill>
                  <a:srgbClr val="000000"/>
                </a:solidFill>
                <a:latin typeface="Times New Roman" pitchFamily="65" charset="-122"/>
                <a:ea typeface="宋体" pitchFamily="65" charset="-122"/>
              </a:rPr>
              <a:t>变,即突破惯性模式。而团结,亦不仅仅是与队友合作,还要与对手合作。</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山羊过独木桥,恰恰说明了这一点,虽然是在比赛,然而打破常规,两队在竞争中合作,双双通过独</a:t>
            </a:r>
            <a:r>
              <a:rPr dirty="0"/>
              <a:t/>
            </a:r>
            <a:br>
              <a:rPr dirty="0"/>
            </a:br>
            <a:r>
              <a:rPr lang="zh-CN" altLang="en-US" sz="1502" kern="0" dirty="0" smtClean="0">
                <a:solidFill>
                  <a:srgbClr val="000000"/>
                </a:solidFill>
                <a:latin typeface="Times New Roman" pitchFamily="65" charset="-122"/>
                <a:ea typeface="宋体" pitchFamily="65" charset="-122"/>
              </a:rPr>
              <a:t>木桥,实现双赢,何乐而不为?</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创新与合作促成个人的成功。学习中,我们更多的是把同学当成对手来看待。今天他比你多做</a:t>
            </a:r>
            <a:r>
              <a:rPr dirty="0"/>
              <a:t/>
            </a:r>
            <a:br>
              <a:rPr dirty="0"/>
            </a:br>
            <a:r>
              <a:rPr lang="zh-CN" altLang="en-US" sz="1502" kern="0" dirty="0" smtClean="0">
                <a:solidFill>
                  <a:srgbClr val="000000"/>
                </a:solidFill>
                <a:latin typeface="Times New Roman" pitchFamily="65" charset="-122"/>
                <a:ea typeface="宋体" pitchFamily="65" charset="-122"/>
              </a:rPr>
              <a:t>出了几道题,多考了几分;明天你发奋要争这口气。看似动力十足,实则“火药味”十足,心情不</a:t>
            </a:r>
            <a:r>
              <a:rPr dirty="0"/>
              <a:t/>
            </a:r>
            <a:br>
              <a:rPr dirty="0"/>
            </a:br>
            <a:r>
              <a:rPr lang="zh-CN" altLang="en-US" sz="1502" kern="0" dirty="0" smtClean="0">
                <a:solidFill>
                  <a:srgbClr val="000000"/>
                </a:solidFill>
                <a:latin typeface="Times New Roman" pitchFamily="65" charset="-122"/>
                <a:ea typeface="宋体" pitchFamily="65" charset="-122"/>
              </a:rPr>
              <a:t>爽。倒不如把所谓的“竞争对手”看成朋友,在学习中相互监督,相互鼓励,共同进步。</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打破思维定式,把对手看成朋友,才有可能获得更大的成功。虽说“与人斗,其乐无穷”,然“与</a:t>
            </a:r>
            <a:r>
              <a:rPr dirty="0"/>
              <a:t/>
            </a:r>
            <a:br>
              <a:rPr dirty="0"/>
            </a:br>
            <a:r>
              <a:rPr lang="zh-CN" altLang="en-US" sz="1502" kern="0" dirty="0" smtClean="0">
                <a:solidFill>
                  <a:srgbClr val="000000"/>
                </a:solidFill>
                <a:latin typeface="Times New Roman" pitchFamily="65" charset="-122"/>
                <a:ea typeface="宋体" pitchFamily="65" charset="-122"/>
              </a:rPr>
              <a:t>人合作,更是其乐无穷”!</a:t>
            </a:r>
            <a:endParaRPr lang="zh-CN" altLang="en-US" dirty="0"/>
          </a:p>
        </p:txBody>
      </p:sp>
    </p:spTree>
    <p:custDataLst>
      <p:custData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创新与合作推进企业的发展。一个企业要想发展、壮大,势必少不了这两个关键词。前几年,香</a:t>
            </a:r>
            <a:r>
              <a:t/>
            </a:r>
            <a:br/>
            <a:r>
              <a:rPr lang="zh-CN" altLang="en-US" sz="1502" kern="0" dirty="0" smtClean="0">
                <a:solidFill>
                  <a:srgbClr val="000000"/>
                </a:solidFill>
                <a:latin typeface="Times New Roman" pitchFamily="65" charset="-122"/>
                <a:ea typeface="宋体" pitchFamily="65" charset="-122"/>
              </a:rPr>
              <a:t>港与珠三角搞“前店后厂”模式,在竞争中合作,相互弥补不足,扩大优势,迅速实现了现代化,成</a:t>
            </a:r>
            <a:r>
              <a:t/>
            </a:r>
            <a:br/>
            <a:r>
              <a:rPr lang="zh-CN" altLang="en-US" sz="1502" kern="0" dirty="0" smtClean="0">
                <a:solidFill>
                  <a:srgbClr val="000000"/>
                </a:solidFill>
                <a:latin typeface="Times New Roman" pitchFamily="65" charset="-122"/>
                <a:ea typeface="宋体" pitchFamily="65" charset="-122"/>
              </a:rPr>
              <a:t>为我国对外开放的前沿窗口。近年来,电商风靡全国,相关企业发展迅猛。百度、京东、腾讯、</a:t>
            </a:r>
            <a:r>
              <a:t/>
            </a:r>
            <a:br/>
            <a:r>
              <a:rPr lang="zh-CN" altLang="en-US" sz="1502" kern="0" dirty="0" smtClean="0">
                <a:solidFill>
                  <a:srgbClr val="000000"/>
                </a:solidFill>
                <a:latin typeface="Times New Roman" pitchFamily="65" charset="-122"/>
                <a:ea typeface="宋体" pitchFamily="65" charset="-122"/>
              </a:rPr>
              <a:t>天猫无一不在转变思维,在与对手的激烈竞争中合作,形成产业链,实现了规模效应,实现了利润</a:t>
            </a:r>
            <a:r>
              <a:t/>
            </a:r>
            <a:br/>
            <a:r>
              <a:rPr lang="zh-CN" altLang="en-US" sz="1502" kern="0" dirty="0" smtClean="0">
                <a:solidFill>
                  <a:srgbClr val="000000"/>
                </a:solidFill>
                <a:latin typeface="Times New Roman" pitchFamily="65" charset="-122"/>
                <a:ea typeface="宋体" pitchFamily="65" charset="-122"/>
              </a:rPr>
              <a:t>最大化。</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创新与合作同样推动国家的崛起。随着我国综合国力的提升,“中国威胁论”在西方兴起,东亚</a:t>
            </a:r>
            <a:r>
              <a:t/>
            </a:r>
            <a:br/>
            <a:r>
              <a:rPr lang="zh-CN" altLang="en-US" sz="1502" kern="0" dirty="0" smtClean="0">
                <a:solidFill>
                  <a:srgbClr val="000000"/>
                </a:solidFill>
                <a:latin typeface="Times New Roman" pitchFamily="65" charset="-122"/>
                <a:ea typeface="宋体" pitchFamily="65" charset="-122"/>
              </a:rPr>
              <a:t>周边国家有点沉不住气。对此,我们的习总书记提出了命运共同体理论,即我们与世界各国的关</a:t>
            </a:r>
            <a:r>
              <a:t/>
            </a:r>
            <a:br/>
            <a:r>
              <a:rPr lang="zh-CN" altLang="en-US" sz="1502" kern="0" dirty="0" smtClean="0">
                <a:solidFill>
                  <a:srgbClr val="000000"/>
                </a:solidFill>
                <a:latin typeface="Times New Roman" pitchFamily="65" charset="-122"/>
                <a:ea typeface="宋体" pitchFamily="65" charset="-122"/>
              </a:rPr>
              <a:t>系不是一成不变的,我们需打破传统的“大国崛起”与霸权相挂钩的思维观念,致力于和平崛起</a:t>
            </a:r>
            <a:r>
              <a:t/>
            </a:r>
            <a:br/>
            <a:r>
              <a:rPr lang="zh-CN" altLang="en-US" sz="1502" kern="0" dirty="0" smtClean="0">
                <a:solidFill>
                  <a:srgbClr val="000000"/>
                </a:solidFill>
                <a:latin typeface="Times New Roman" pitchFamily="65" charset="-122"/>
                <a:ea typeface="宋体" pitchFamily="65" charset="-122"/>
              </a:rPr>
              <a:t>的新思想,并且我们与周边国家利益共生,息息相关,既是对手又是朋友,是一个统一的命运共同</a:t>
            </a:r>
            <a:r>
              <a:t/>
            </a:r>
            <a:br/>
            <a:r>
              <a:rPr lang="zh-CN" altLang="en-US" sz="1502" kern="0" dirty="0" smtClean="0">
                <a:solidFill>
                  <a:srgbClr val="000000"/>
                </a:solidFill>
                <a:latin typeface="Times New Roman" pitchFamily="65" charset="-122"/>
                <a:ea typeface="宋体" pitchFamily="65" charset="-122"/>
              </a:rPr>
              <a:t>体,唯有如此,才能保证中国和平崛起,实现中华民族的伟大复兴!</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创新与合作少了两者中的任何一个,都不是完美的成功,双管齐下,才是成功的至高境界。</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文章立论紧扣材料,醒目切题。标题即论点,让阅卷老师眼前一亮。文章从个人、企</a:t>
            </a:r>
            <a:r>
              <a:t/>
            </a:r>
            <a:br/>
            <a:r>
              <a:rPr lang="zh-CN" altLang="en-US" sz="1502" kern="0" dirty="0" smtClean="0">
                <a:solidFill>
                  <a:srgbClr val="000000"/>
                </a:solidFill>
                <a:latin typeface="Times New Roman" pitchFamily="65" charset="-122"/>
                <a:ea typeface="宋体" pitchFamily="65" charset="-122"/>
              </a:rPr>
              <a:t>业、国家三方面摆事实,讲道理,范围由小到大,结构严谨。本文最突出的一个特点是时代感强,</a:t>
            </a:r>
            <a:r>
              <a:t/>
            </a:r>
            <a:br/>
            <a:r>
              <a:rPr lang="zh-CN" altLang="en-US" sz="1502" kern="0" dirty="0" smtClean="0">
                <a:solidFill>
                  <a:srgbClr val="000000"/>
                </a:solidFill>
                <a:latin typeface="Times New Roman" pitchFamily="65" charset="-122"/>
                <a:ea typeface="宋体" pitchFamily="65" charset="-122"/>
              </a:rPr>
              <a:t>如电商、“中国威胁论”“中国和平崛起”、习总书记讲话等,可见考生对时事很关心,并且有</a:t>
            </a:r>
            <a:r>
              <a:t/>
            </a:r>
            <a:br/>
            <a:r>
              <a:rPr lang="zh-CN" altLang="en-US" sz="1502" kern="0" dirty="0" smtClean="0">
                <a:solidFill>
                  <a:srgbClr val="000000"/>
                </a:solidFill>
                <a:latin typeface="Times New Roman" pitchFamily="65" charset="-122"/>
                <a:ea typeface="宋体" pitchFamily="65" charset="-122"/>
              </a:rPr>
              <a:t>自己的想法。视野开阔了,思想境界提升了,写出的文章水平就不一般了。</a:t>
            </a:r>
            <a:endParaRPr lang="zh-CN" altLang="en-US"/>
          </a:p>
        </p:txBody>
      </p:sp>
    </p:spTree>
    <p:custDataLst>
      <p:custData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10.(2014课标全国Ⅱ,18)阅读下面的材料,根据要求写一篇不少于800字的文章。(60分)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不少人因为喜欢动物而给它们喂食,某自然保护区的公路边却有如下警示:给野生动物喂食,易</a:t>
            </a:r>
            <a:r>
              <a:rPr dirty="0"/>
              <a:t/>
            </a:r>
            <a:br>
              <a:rPr dirty="0"/>
            </a:br>
            <a:r>
              <a:rPr lang="zh-CN" altLang="en-US" sz="1502" kern="0" dirty="0" smtClean="0">
                <a:solidFill>
                  <a:srgbClr val="000000"/>
                </a:solidFill>
                <a:latin typeface="Times New Roman" pitchFamily="65" charset="-122"/>
                <a:ea typeface="宋体" pitchFamily="65" charset="-122"/>
              </a:rPr>
              <a:t>使它们丧失觅食能力。不听警告执意喂食者,将依法惩处。</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　　要求选好角度,确定立意,明确文体,自拟标题;不要脱离材料内容及含意的范围作文,不要套</a:t>
            </a:r>
            <a:r>
              <a:rPr dirty="0"/>
              <a:t/>
            </a:r>
            <a:br>
              <a:rPr dirty="0"/>
            </a:br>
            <a:r>
              <a:rPr lang="zh-CN" altLang="en-US" sz="1502" kern="0" dirty="0" smtClean="0">
                <a:solidFill>
                  <a:srgbClr val="000000"/>
                </a:solidFill>
                <a:latin typeface="Times New Roman" pitchFamily="65" charset="-122"/>
                <a:ea typeface="宋体" pitchFamily="65" charset="-122"/>
              </a:rPr>
              <a:t>作,不得抄袭。</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游人给动物园的动物喂食是2014年新闻热点,本则材料关注热点,紧贴时事。考生</a:t>
            </a:r>
            <a:r>
              <a:rPr dirty="0"/>
              <a:t/>
            </a:r>
            <a:br>
              <a:rPr dirty="0"/>
            </a:br>
            <a:r>
              <a:rPr lang="zh-CN" altLang="en-US" sz="1502" kern="0" dirty="0" smtClean="0">
                <a:solidFill>
                  <a:srgbClr val="000000"/>
                </a:solidFill>
                <a:latin typeface="Times New Roman" pitchFamily="65" charset="-122"/>
                <a:ea typeface="宋体" pitchFamily="65" charset="-122"/>
              </a:rPr>
              <a:t>只要仔细审题,展开联想,会发现作文可供立意的角度很多,较容易把握。可从以下几个方面立</a:t>
            </a:r>
            <a:r>
              <a:rPr dirty="0"/>
              <a:t/>
            </a:r>
            <a:br>
              <a:rPr dirty="0"/>
            </a:br>
            <a:r>
              <a:rPr lang="zh-CN" altLang="en-US" sz="1502" kern="0" dirty="0" smtClean="0">
                <a:solidFill>
                  <a:srgbClr val="000000"/>
                </a:solidFill>
                <a:latin typeface="Times New Roman" pitchFamily="65" charset="-122"/>
                <a:ea typeface="宋体" pitchFamily="65" charset="-122"/>
              </a:rPr>
              <a:t>意:①联系教育问题。如果家长、教师一味地给孩子、学生喂食物,就会让他们缺乏独立性、主</a:t>
            </a:r>
            <a:r>
              <a:rPr dirty="0"/>
              <a:t/>
            </a:r>
            <a:br>
              <a:rPr dirty="0"/>
            </a:br>
            <a:r>
              <a:rPr lang="zh-CN" altLang="en-US" sz="1502" kern="0" dirty="0" smtClean="0">
                <a:solidFill>
                  <a:srgbClr val="000000"/>
                </a:solidFill>
                <a:latin typeface="Times New Roman" pitchFamily="65" charset="-122"/>
                <a:ea typeface="宋体" pitchFamily="65" charset="-122"/>
              </a:rPr>
              <a:t>动性,产生依赖心理,以致丧失生存能力。可以围绕“学会独立,拒绝依赖”来写。②联系社会</a:t>
            </a:r>
            <a:r>
              <a:rPr dirty="0"/>
              <a:t/>
            </a:r>
            <a:br>
              <a:rPr dirty="0"/>
            </a:br>
            <a:r>
              <a:rPr lang="zh-CN" altLang="en-US" sz="1502" kern="0" dirty="0" smtClean="0">
                <a:solidFill>
                  <a:srgbClr val="000000"/>
                </a:solidFill>
                <a:latin typeface="Times New Roman" pitchFamily="65" charset="-122"/>
                <a:ea typeface="宋体" pitchFamily="65" charset="-122"/>
              </a:rPr>
              <a:t>规则。自然保护区是在制定规则,游人是在破坏规则,破坏规则要受到惩处。考生可以写“规</a:t>
            </a:r>
            <a:r>
              <a:rPr dirty="0"/>
              <a:t/>
            </a:r>
            <a:br>
              <a:rPr dirty="0"/>
            </a:br>
            <a:r>
              <a:rPr lang="zh-CN" altLang="en-US" sz="1502" kern="0" dirty="0" smtClean="0">
                <a:solidFill>
                  <a:srgbClr val="000000"/>
                </a:solidFill>
                <a:latin typeface="Times New Roman" pitchFamily="65" charset="-122"/>
                <a:ea typeface="宋体" pitchFamily="65" charset="-122"/>
              </a:rPr>
              <a:t>则”的重要性,也可以围绕“遵守规则,规范行为”来写。③联系游人素养。在自然保护区私自</a:t>
            </a:r>
            <a:r>
              <a:rPr dirty="0"/>
              <a:t/>
            </a:r>
            <a:br>
              <a:rPr dirty="0"/>
            </a:br>
            <a:r>
              <a:rPr lang="zh-CN" altLang="en-US" sz="1502" kern="0" dirty="0" smtClean="0">
                <a:solidFill>
                  <a:srgbClr val="000000"/>
                </a:solidFill>
                <a:latin typeface="Times New Roman" pitchFamily="65" charset="-122"/>
                <a:ea typeface="宋体" pitchFamily="65" charset="-122"/>
              </a:rPr>
              <a:t>给动物喂食是一种不合法的行为,也是一种不道德的行为。可以围绕“遵守道德规范,做文明的</a:t>
            </a:r>
            <a:r>
              <a:rPr dirty="0"/>
              <a:t/>
            </a:r>
            <a:br>
              <a:rPr dirty="0"/>
            </a:br>
            <a:r>
              <a:rPr lang="zh-CN" altLang="en-US" sz="1502" kern="0" dirty="0" smtClean="0">
                <a:solidFill>
                  <a:srgbClr val="000000"/>
                </a:solidFill>
                <a:latin typeface="Times New Roman" pitchFamily="65" charset="-122"/>
                <a:ea typeface="宋体" pitchFamily="65" charset="-122"/>
              </a:rPr>
              <a:t>旅游人”来写。</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48186"/>
          </a:xfrm>
          <a:prstGeom prst="rect">
            <a:avLst/>
          </a:prstGeom>
          <a:noFill/>
        </p:spPr>
        <p:txBody>
          <a:bodyPr wrap="square" lIns="0" tIns="0" rIns="0" bIns="0" rtlCol="0">
            <a:spAutoFit/>
          </a:bodyPr>
          <a:lstStyle/>
          <a:p>
            <a:pPr eaLnBrk="0" latinLnBrk="1" hangingPunct="0">
              <a:lnSpc>
                <a:spcPct val="150000"/>
              </a:lnSpc>
            </a:pPr>
            <a:r>
              <a:rPr lang="zh-CN" altLang="en-US" sz="1502" kern="0" dirty="0" smtClean="0">
                <a:solidFill>
                  <a:srgbClr val="000000"/>
                </a:solidFill>
                <a:latin typeface="Times New Roman" pitchFamily="65" charset="-122"/>
                <a:ea typeface="宋体" pitchFamily="65" charset="-122"/>
              </a:rPr>
              <a:t>[例文]</a:t>
            </a:r>
            <a:endParaRPr lang="zh-CN" altLang="en-US" sz="1600" dirty="0" smtClean="0"/>
          </a:p>
          <a:p>
            <a:pPr eaLnBrk="0" latinLnBrk="1" hangingPunct="0">
              <a:lnSpc>
                <a:spcPct val="150000"/>
              </a:lnSpc>
            </a:pPr>
            <a:r>
              <a:rPr lang="zh-CN" altLang="en-US" sz="1502" kern="0" dirty="0" smtClean="0">
                <a:solidFill>
                  <a:srgbClr val="000000"/>
                </a:solidFill>
                <a:latin typeface="Times New Roman" pitchFamily="65" charset="-122"/>
                <a:ea typeface="宋体" pitchFamily="65" charset="-122"/>
              </a:rPr>
              <a:t>爱是放手</a:t>
            </a:r>
            <a:endParaRPr lang="zh-CN" altLang="en-US" sz="1600" dirty="0" smtClean="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爱是放手,不是保护;爱是鼓舞,不是束缚;爱是温暖,不是负担。爱,不是溺爱,不是过度的保护,而</a:t>
            </a:r>
            <a:r>
              <a:rPr dirty="0"/>
              <a:t/>
            </a:r>
            <a:br>
              <a:rPr dirty="0"/>
            </a:br>
            <a:r>
              <a:rPr lang="zh-CN" altLang="en-US" sz="1502" kern="0" dirty="0" smtClean="0">
                <a:solidFill>
                  <a:srgbClr val="000000"/>
                </a:solidFill>
                <a:latin typeface="Times New Roman" pitchFamily="65" charset="-122"/>
                <a:ea typeface="宋体" pitchFamily="65" charset="-122"/>
              </a:rPr>
              <a:t>是适度的放手,让雏鹰学会飞翔,让幼苗冲破土壤。</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我懂《月光曲》,会唱《青花瓷》,但爸妈,我不懂如何整理房间,如何洗碗,如何为你们沏杯热</a:t>
            </a:r>
            <a:r>
              <a:rPr dirty="0"/>
              <a:t/>
            </a:r>
            <a:br>
              <a:rPr dirty="0"/>
            </a:br>
            <a:r>
              <a:rPr lang="zh-CN" altLang="en-US" sz="1502" kern="0" dirty="0" smtClean="0">
                <a:solidFill>
                  <a:srgbClr val="000000"/>
                </a:solidFill>
                <a:latin typeface="Times New Roman" pitchFamily="65" charset="-122"/>
                <a:ea typeface="宋体" pitchFamily="65" charset="-122"/>
              </a:rPr>
              <a:t>茶。或许对于你们而言,我是你们手中的宝,但终究有一天我要飞翔在没有你们的天空,孤独与</a:t>
            </a:r>
            <a:r>
              <a:rPr dirty="0"/>
              <a:t/>
            </a:r>
            <a:br>
              <a:rPr dirty="0"/>
            </a:br>
            <a:r>
              <a:rPr lang="zh-CN" altLang="en-US" sz="1502" kern="0" dirty="0" smtClean="0">
                <a:solidFill>
                  <a:srgbClr val="000000"/>
                </a:solidFill>
                <a:latin typeface="Times New Roman" pitchFamily="65" charset="-122"/>
                <a:ea typeface="宋体" pitchFamily="65" charset="-122"/>
              </a:rPr>
              <a:t>艰辛会让我成长。</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如果爱我,就请放手,让我走自己的路,让我知道自己人生的航向。</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让我自己收拾房间、整理被子,让我帮你们洗碗做家务,让我来帮你们分担一天工作的疲惫,不要只是扔下一句:“我们只要你好好学习。”请让我帮你们捶捶背按按肩,不要只是让我回房学习。让我自己去银行存款取款,这些是最基本的生存技能,不要总是让我站在旁边。让我自己出门,短短的一段路,我可以自己走,不要总是陪着我,陪着我走到任何一个地方,仿佛我找不到路,辨不清方向。</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让我自己做些该做的事情。只有划破手指,我才知道做菜的艰辛;只有在社会中撞破了鼻子,我</a:t>
            </a:r>
            <a:r>
              <a:rPr dirty="0"/>
              <a:t/>
            </a:r>
            <a:br>
              <a:rPr dirty="0"/>
            </a:br>
            <a:r>
              <a:rPr lang="zh-CN" altLang="en-US" sz="1502" kern="0" dirty="0" smtClean="0">
                <a:solidFill>
                  <a:srgbClr val="000000"/>
                </a:solidFill>
                <a:latin typeface="Times New Roman" pitchFamily="65" charset="-122"/>
                <a:ea typeface="宋体" pitchFamily="65" charset="-122"/>
              </a:rPr>
              <a:t>才知道什么该做,什么不该做,我才明白你们的爱的珍贵;只有让我自己孤独地行走,我才能辨别</a:t>
            </a:r>
            <a:r>
              <a:rPr dirty="0"/>
              <a:t/>
            </a:r>
            <a:br>
              <a:rPr dirty="0"/>
            </a:br>
            <a:r>
              <a:rPr lang="zh-CN" altLang="en-US" sz="1502" kern="0" dirty="0" smtClean="0">
                <a:solidFill>
                  <a:srgbClr val="000000"/>
                </a:solidFill>
                <a:latin typeface="Times New Roman" pitchFamily="65" charset="-122"/>
                <a:ea typeface="宋体" pitchFamily="65" charset="-122"/>
              </a:rPr>
              <a:t>方向,认清该走的道路。</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放开我,让我自己做决定,我的人生我做主。不要替我做好一切决定,我有我的人生,也有我想要</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1111285"/>
            <a:ext cx="8389718" cy="5523694"/>
            <a:chOff x="540000" y="1080000"/>
            <a:chExt cx="8158472" cy="5523694"/>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的生活。让我一个人去旅行,我需要不断地磨砺和锻炼,需要走向偌大的世界,走进这个社会。不要总是拒绝我的请求,说外面很危险,很艰辛。我知道外面的世界既艰辛又精彩,我渴望如探险般的旅途。</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就在今早,你们为我准备好早餐,为我准备好一切文具,两个人一起送我到考场。在路上,你们又检查了四五遍准考证;考场外又叮嘱了两三遍不要有任何心理压力,才让我走进考场;之后,你们站在考场外,迟迟不肯离去,仿佛这是我们之间的永别。我知道,你们爱我,你们呵护我,你们将所有的希望倾注在我身上,给予我无微不至的关爱,我很感激,却又内心疲惫,你们今天一丝不苟的种种细节和为我减压的叮嘱话语都沉沉地压在我心上。你们的爱,有时成了我的一种负担,重得让我无法承受。过度的爱,可能让我的翅膀折断,无法在天空自由飞翔。温室里的花,不曾经历风雨的吹打,便不能释放沁人心脾的芳香。</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爱是给予天地,是放手让我飞翔,是促人成长。如果爱我,请放手,让我到外面的世界看一看,让我自己去经历人生;如果爱我,请放手,让我去闯荡出自己的一方蓝天。</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本文审题准,立意新。开篇提出“爱是放手”的观点。这样的立意不仅紧扣材料,而且切中当今社会家教之弊,既新颖,又有针对性。</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正因为“角度”选得好,所以作者能细数生活,真情倾诉,又透着理性反思,读来亲切感人。“在</a:t>
              </a:r>
              <a:endParaRPr lang="zh-CN" altLang="en-US" dirty="0"/>
            </a:p>
          </p:txBody>
        </p:sp>
        <p:sp>
          <p:nvSpPr>
            <p:cNvPr id="3" name="TextBox 2"/>
            <p:cNvSpPr txBox="1"/>
            <p:nvPr/>
          </p:nvSpPr>
          <p:spPr>
            <a:xfrm>
              <a:off x="571472" y="5563409"/>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路上,你们又检查了四五遍准考证”,入场前“又叮嘱了两三遍不要有任何心理压力”,这样的</a:t>
              </a:r>
              <a:r>
                <a:rPr dirty="0"/>
                <a:t/>
              </a:r>
              <a:br>
                <a:rPr dirty="0"/>
              </a:br>
              <a:r>
                <a:rPr lang="zh-CN" altLang="en-US" sz="1502" kern="0" dirty="0" smtClean="0">
                  <a:solidFill>
                    <a:srgbClr val="000000"/>
                  </a:solidFill>
                  <a:latin typeface="Times New Roman" pitchFamily="65" charset="-122"/>
                  <a:ea typeface="宋体" pitchFamily="65" charset="-122"/>
                </a:rPr>
                <a:t>细节如此真实,“爱”得不放心是如此感人,又是如此束缚年轻的心灵,值得反省,值得深思。朴</a:t>
              </a:r>
              <a:r>
                <a:rPr dirty="0"/>
                <a:t/>
              </a:r>
              <a:br>
                <a:rPr dirty="0"/>
              </a:br>
              <a:r>
                <a:rPr lang="zh-CN" altLang="en-US" sz="1502" kern="0" dirty="0" smtClean="0">
                  <a:solidFill>
                    <a:srgbClr val="000000"/>
                  </a:solidFill>
                  <a:latin typeface="Times New Roman" pitchFamily="65" charset="-122"/>
                  <a:ea typeface="宋体" pitchFamily="65" charset="-122"/>
                </a:rPr>
                <a:t>实中流露着浓浓的真情,这样的文风值得提倡。</a:t>
              </a:r>
              <a:endParaRPr lang="zh-CN" altLang="en-US" dirty="0"/>
            </a:p>
          </p:txBody>
        </p:sp>
      </p:grpSp>
    </p:spTree>
    <p:custDataLst>
      <p:custData r:id="rId1"/>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11.</a:t>
            </a:r>
            <a:r>
              <a:rPr lang="zh-CN" altLang="en-US" sz="1502" kern="0" dirty="0" smtClean="0">
                <a:solidFill>
                  <a:srgbClr val="000000"/>
                </a:solidFill>
                <a:latin typeface="Times New Roman" pitchFamily="65" charset="-122"/>
                <a:ea typeface="宋体" pitchFamily="65" charset="-122"/>
              </a:rPr>
              <a:t>(2013课标全国Ⅰ,18)阅读下面的材料,根据要求写一篇不少于800字的文章。(60分)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一位商人发现并买下一块晶莹剔透、大如蛋黄的钻石。他请专家检验,专家大加赞赏,但为钻石</a:t>
            </a:r>
            <a:r>
              <a:rPr dirty="0"/>
              <a:t/>
            </a:r>
            <a:br>
              <a:rPr dirty="0"/>
            </a:br>
            <a:r>
              <a:rPr lang="zh-CN" altLang="en-US" sz="1502" kern="0" dirty="0" smtClean="0">
                <a:solidFill>
                  <a:srgbClr val="000000"/>
                </a:solidFill>
                <a:latin typeface="Times New Roman" pitchFamily="65" charset="-122"/>
                <a:ea typeface="宋体" pitchFamily="65" charset="-122"/>
              </a:rPr>
              <a:t>中有道裂纹表示惋惜,并说:“如果沿裂纹切割成两块,能使钻石增值;只是一旦失败,损失就大</a:t>
            </a:r>
            <a:r>
              <a:rPr dirty="0"/>
              <a:t/>
            </a:r>
            <a:br>
              <a:rPr dirty="0"/>
            </a:br>
            <a:r>
              <a:rPr lang="zh-CN" altLang="en-US" sz="1502" kern="0" dirty="0" smtClean="0">
                <a:solidFill>
                  <a:srgbClr val="000000"/>
                </a:solidFill>
                <a:latin typeface="Times New Roman" pitchFamily="65" charset="-122"/>
                <a:ea typeface="宋体" pitchFamily="65" charset="-122"/>
              </a:rPr>
              <a:t>了。”怎样切割这块钻石呢?商人咨询了很多切割师,他们都不愿动手,说是风险太大。</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后来,一位技艺高超的老切割师答应试试。他设计了周密的切割方案,然后指导年轻的徒弟动手</a:t>
            </a:r>
            <a:r>
              <a:rPr dirty="0"/>
              <a:t/>
            </a:r>
            <a:br>
              <a:rPr dirty="0"/>
            </a:br>
            <a:r>
              <a:rPr lang="zh-CN" altLang="en-US" sz="1502" kern="0" dirty="0" smtClean="0">
                <a:solidFill>
                  <a:srgbClr val="000000"/>
                </a:solidFill>
                <a:latin typeface="Times New Roman" pitchFamily="65" charset="-122"/>
                <a:ea typeface="宋体" pitchFamily="65" charset="-122"/>
              </a:rPr>
              <a:t>操作。当着商人的面,徒弟一下子就把钻石切成两块。商人捧起两块钻石,十分感慨。老切割师</a:t>
            </a:r>
            <a:r>
              <a:rPr dirty="0"/>
              <a:t/>
            </a:r>
            <a:br>
              <a:rPr dirty="0"/>
            </a:br>
            <a:r>
              <a:rPr lang="zh-CN" altLang="en-US" sz="1502" kern="0" dirty="0" smtClean="0">
                <a:solidFill>
                  <a:srgbClr val="000000"/>
                </a:solidFill>
                <a:latin typeface="Times New Roman" pitchFamily="65" charset="-122"/>
                <a:ea typeface="宋体" pitchFamily="65" charset="-122"/>
              </a:rPr>
              <a:t>说:“要有经验、技术,更要有勇气。不去想价值的事,手就不会发抖。”</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要求选好角度,确定立意,明确文体,自拟标题;不要脱离材料内容及含意的范围作文,不要套作,不</a:t>
            </a:r>
            <a:r>
              <a:rPr dirty="0"/>
              <a:t/>
            </a:r>
            <a:br>
              <a:rPr dirty="0"/>
            </a:br>
            <a:r>
              <a:rPr lang="zh-CN" altLang="en-US" sz="1502" kern="0" dirty="0" smtClean="0">
                <a:solidFill>
                  <a:srgbClr val="000000"/>
                </a:solidFill>
                <a:latin typeface="Times New Roman" pitchFamily="65" charset="-122"/>
                <a:ea typeface="宋体" pitchFamily="65" charset="-122"/>
              </a:rPr>
              <a:t>得抄袭。</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如何面对人生中的风险,此则材料中老切割师的一番话道出了真谛。只有充分准</a:t>
            </a:r>
            <a:r>
              <a:rPr dirty="0"/>
              <a:t/>
            </a:r>
            <a:br>
              <a:rPr dirty="0"/>
            </a:br>
            <a:r>
              <a:rPr lang="zh-CN" altLang="en-US" sz="1502" kern="0" dirty="0" smtClean="0">
                <a:solidFill>
                  <a:srgbClr val="000000"/>
                </a:solidFill>
                <a:latin typeface="Times New Roman" pitchFamily="65" charset="-122"/>
                <a:ea typeface="宋体" pitchFamily="65" charset="-122"/>
              </a:rPr>
              <a:t>备,勇敢面对,而不担忧未来,才能从容应对,取得意想不到的收获。据此可从勇敢、经验、轻松</a:t>
            </a:r>
            <a:r>
              <a:rPr dirty="0"/>
              <a:t/>
            </a:r>
            <a:br>
              <a:rPr dirty="0"/>
            </a:br>
            <a:r>
              <a:rPr lang="zh-CN" altLang="en-US" sz="1502" kern="0" dirty="0" smtClean="0">
                <a:solidFill>
                  <a:srgbClr val="000000"/>
                </a:solidFill>
                <a:latin typeface="Times New Roman" pitchFamily="65" charset="-122"/>
                <a:ea typeface="宋体" pitchFamily="65" charset="-122"/>
              </a:rPr>
              <a:t>面对未来等角度立意。</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经验勇气铸就成功</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也许你只是一株稚嫩的幼苗,然而只要坚韧不拔,终会成为参天大树;也许你只是一条涓涓小溪,</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的独特魅力,却巧妙地融成一个大中华,也使得中国更加缤纷多彩。如今的中国,兼容并包,以一</a:t>
            </a:r>
            <a:r>
              <a:t/>
            </a:r>
            <a:br/>
            <a:r>
              <a:rPr lang="zh-CN" altLang="en-US" sz="1502" kern="0" dirty="0" smtClean="0">
                <a:solidFill>
                  <a:srgbClr val="000000"/>
                </a:solidFill>
                <a:latin typeface="Times New Roman" pitchFamily="65" charset="-122"/>
                <a:ea typeface="宋体" pitchFamily="65" charset="-122"/>
              </a:rPr>
              <a:t>个大国应有的胸怀,包容着世界各地的文化,也使这片古老的土地焕发着新的生机。同时,火锅</a:t>
            </a:r>
            <a:r>
              <a:t/>
            </a:r>
            <a:br/>
            <a:r>
              <a:rPr lang="zh-CN" altLang="en-US" sz="1502" kern="0" dirty="0" smtClean="0">
                <a:solidFill>
                  <a:srgbClr val="000000"/>
                </a:solidFill>
                <a:latin typeface="Times New Roman" pitchFamily="65" charset="-122"/>
                <a:ea typeface="宋体" pitchFamily="65" charset="-122"/>
              </a:rPr>
              <a:t>也使家庭观念甚重的中国人,几代同桌,长幼有序,尽享天伦之乐。</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若美食的意义在于长久相依,那么京剧的魅力便在于那深入中国血液的历史与文化的沉淀。京</a:t>
            </a:r>
            <a:r>
              <a:t/>
            </a:r>
            <a:br/>
            <a:r>
              <a:rPr lang="zh-CN" altLang="en-US" sz="1502" kern="0" dirty="0" smtClean="0">
                <a:solidFill>
                  <a:srgbClr val="000000"/>
                </a:solidFill>
                <a:latin typeface="Times New Roman" pitchFamily="65" charset="-122"/>
                <a:ea typeface="宋体" pitchFamily="65" charset="-122"/>
              </a:rPr>
              <a:t>剧的唱腔体现了中国传统的美学原则,具有端庄娴雅的古典美。这便是独属中华的文化,用浅吟</a:t>
            </a:r>
            <a:r>
              <a:t/>
            </a:r>
            <a:br/>
            <a:r>
              <a:rPr lang="zh-CN" altLang="en-US" sz="1502" kern="0" dirty="0" smtClean="0">
                <a:solidFill>
                  <a:srgbClr val="000000"/>
                </a:solidFill>
                <a:latin typeface="Times New Roman" pitchFamily="65" charset="-122"/>
                <a:ea typeface="宋体" pitchFamily="65" charset="-122"/>
              </a:rPr>
              <a:t>低唱表达百转千回的情感。京剧的唱词则更体现了中华文化的精妙。“忙移步隔花荫留神觑</a:t>
            </a:r>
            <a:r>
              <a:t/>
            </a:r>
            <a:br/>
            <a:r>
              <a:rPr lang="zh-CN" altLang="en-US" sz="1502" kern="0" dirty="0" smtClean="0">
                <a:solidFill>
                  <a:srgbClr val="000000"/>
                </a:solidFill>
                <a:latin typeface="Times New Roman" pitchFamily="65" charset="-122"/>
                <a:ea typeface="宋体" pitchFamily="65" charset="-122"/>
              </a:rPr>
              <a:t>定,原来是秋风起扫叶之声。”这是程砚秋《夜织待夫》中的京剧唱词,令人拍案叫绝。京剧</a:t>
            </a:r>
            <a:r>
              <a:t/>
            </a:r>
            <a:br/>
            <a:r>
              <a:rPr lang="zh-CN" altLang="en-US" sz="1502" kern="0" dirty="0" smtClean="0">
                <a:solidFill>
                  <a:srgbClr val="000000"/>
                </a:solidFill>
                <a:latin typeface="Times New Roman" pitchFamily="65" charset="-122"/>
                <a:ea typeface="宋体" pitchFamily="65" charset="-122"/>
              </a:rPr>
              <a:t>中,只以“秋风起扫叶之声”便点出了萧瑟悲苦。四两拨千斤的道理,中国人再明白不过了。中</a:t>
            </a:r>
            <a:r>
              <a:t/>
            </a:r>
            <a:br/>
            <a:r>
              <a:rPr lang="zh-CN" altLang="en-US" sz="1502" kern="0" dirty="0" smtClean="0">
                <a:solidFill>
                  <a:srgbClr val="000000"/>
                </a:solidFill>
                <a:latin typeface="Times New Roman" pitchFamily="65" charset="-122"/>
                <a:ea typeface="宋体" pitchFamily="65" charset="-122"/>
              </a:rPr>
              <a:t>华民族是一个崇尚智慧的民族,常以小胜大,以弱胜强。随着时代的进步,京剧也与时俱进,运用</a:t>
            </a:r>
            <a:r>
              <a:t/>
            </a:r>
            <a:br/>
            <a:r>
              <a:rPr lang="zh-CN" altLang="en-US" sz="1502" kern="0" dirty="0" smtClean="0">
                <a:solidFill>
                  <a:srgbClr val="000000"/>
                </a:solidFill>
                <a:latin typeface="Times New Roman" pitchFamily="65" charset="-122"/>
                <a:ea typeface="宋体" pitchFamily="65" charset="-122"/>
              </a:rPr>
              <a:t>了京剧唱腔的摇滚乐《北京一夜》就让观众如痴如醉。这又何尝不是中国如今践行的价值观</a:t>
            </a:r>
            <a:r>
              <a:t/>
            </a:r>
            <a:br/>
            <a:r>
              <a:rPr lang="zh-CN" altLang="en-US" sz="1502" kern="0" dirty="0" smtClean="0">
                <a:solidFill>
                  <a:srgbClr val="000000"/>
                </a:solidFill>
                <a:latin typeface="Times New Roman" pitchFamily="65" charset="-122"/>
                <a:ea typeface="宋体" pitchFamily="65" charset="-122"/>
              </a:rPr>
              <a:t>呢?不断创新,却不忘初心。这或许就是中华文化能抵挡住时光侵蚀的原因。</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也许,所谓文化,也就在这点滴之间了。中国人,中国事,从来都是紧密相连的整体。美食,京剧,抑</a:t>
            </a:r>
            <a:r>
              <a:t/>
            </a:r>
            <a:br/>
            <a:r>
              <a:rPr lang="zh-CN" altLang="en-US" sz="1502" kern="0" dirty="0" smtClean="0">
                <a:solidFill>
                  <a:srgbClr val="000000"/>
                </a:solidFill>
                <a:latin typeface="Times New Roman" pitchFamily="65" charset="-122"/>
                <a:ea typeface="宋体" pitchFamily="65" charset="-122"/>
              </a:rPr>
              <a:t>或其他,相信你会一一发现和感受到它们的魅力。这些带着中国印记的点点滴滴,在岁月的长河</a:t>
            </a:r>
            <a:r>
              <a:t/>
            </a:r>
            <a:br/>
            <a:r>
              <a:rPr lang="zh-CN" altLang="en-US" sz="1502" kern="0" dirty="0" smtClean="0">
                <a:solidFill>
                  <a:srgbClr val="000000"/>
                </a:solidFill>
                <a:latin typeface="Times New Roman" pitchFamily="65" charset="-122"/>
                <a:ea typeface="宋体" pitchFamily="65" charset="-122"/>
              </a:rPr>
              <a:t>里,定会愈发明亮夺目!</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此致</a:t>
            </a:r>
            <a:endParaRPr lang="zh-CN" altLang="en-US"/>
          </a:p>
        </p:txBody>
      </p:sp>
    </p:spTree>
    <p:custDataLst>
      <p:custData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然而只要锲而不舍,终会拥抱大海;也许你只是一只雏鹰,然而只要志存高远,跌几个跟头,终会翱</a:t>
            </a:r>
            <a:r>
              <a:t/>
            </a:r>
            <a:br/>
            <a:r>
              <a:rPr lang="zh-CN" altLang="en-US" sz="1502" kern="0" dirty="0" smtClean="0">
                <a:solidFill>
                  <a:srgbClr val="000000"/>
                </a:solidFill>
                <a:latin typeface="Times New Roman" pitchFamily="65" charset="-122"/>
                <a:ea typeface="宋体" pitchFamily="65" charset="-122"/>
              </a:rPr>
              <a:t>翔蓝天。</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人生不会总是一马平川,不会总是春风得意。在太多的不顺心、不如意,甚至挫折面前,我们要</a:t>
            </a:r>
            <a:r>
              <a:t/>
            </a:r>
            <a:br/>
            <a:r>
              <a:rPr lang="zh-CN" altLang="en-US" sz="1502" kern="0" dirty="0" smtClean="0">
                <a:solidFill>
                  <a:srgbClr val="000000"/>
                </a:solidFill>
                <a:latin typeface="Times New Roman" pitchFamily="65" charset="-122"/>
                <a:ea typeface="宋体" pitchFamily="65" charset="-122"/>
              </a:rPr>
              <a:t>吸取经验,鼓起勇气,铸就成功。正如材料中技艺高超的老切割师所说:“要有经验、技术,更要</a:t>
            </a:r>
            <a:r>
              <a:t/>
            </a:r>
            <a:br/>
            <a:r>
              <a:rPr lang="zh-CN" altLang="en-US" sz="1502" kern="0" dirty="0" smtClean="0">
                <a:solidFill>
                  <a:srgbClr val="000000"/>
                </a:solidFill>
                <a:latin typeface="Times New Roman" pitchFamily="65" charset="-122"/>
                <a:ea typeface="宋体" pitchFamily="65" charset="-122"/>
              </a:rPr>
              <a:t>有勇气。不去想价值的事,手就不会发抖。”</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爱迪生是一位伟大的发明家,在发明灯泡的过程中,他每天不知疲倦地做实验。失败了一千多</a:t>
            </a:r>
            <a:r>
              <a:t/>
            </a:r>
            <a:br/>
            <a:r>
              <a:rPr lang="zh-CN" altLang="en-US" sz="1502" kern="0" dirty="0" smtClean="0">
                <a:solidFill>
                  <a:srgbClr val="000000"/>
                </a:solidFill>
                <a:latin typeface="Times New Roman" pitchFamily="65" charset="-122"/>
                <a:ea typeface="宋体" pitchFamily="65" charset="-122"/>
              </a:rPr>
              <a:t>次,但他没有被失败打垮,而是坚持不懈地寻找最适合做灯丝的材料。他从失败中吸取经验,鼓</a:t>
            </a:r>
            <a:r>
              <a:t/>
            </a:r>
            <a:br/>
            <a:r>
              <a:rPr lang="zh-CN" altLang="en-US" sz="1502" kern="0" dirty="0" smtClean="0">
                <a:solidFill>
                  <a:srgbClr val="000000"/>
                </a:solidFill>
                <a:latin typeface="Times New Roman" pitchFamily="65" charset="-122"/>
                <a:ea typeface="宋体" pitchFamily="65" charset="-122"/>
              </a:rPr>
              <a:t>起勇气继续做实验,最终发现钨丝最适合做灯丝,从而造福人类,闻名于世界。他做实验时,心里</a:t>
            </a:r>
            <a:r>
              <a:t/>
            </a:r>
            <a:br/>
            <a:r>
              <a:rPr lang="zh-CN" altLang="en-US" sz="1502" kern="0" dirty="0" smtClean="0">
                <a:solidFill>
                  <a:srgbClr val="000000"/>
                </a:solidFill>
                <a:latin typeface="Times New Roman" pitchFamily="65" charset="-122"/>
                <a:ea typeface="宋体" pitchFamily="65" charset="-122"/>
              </a:rPr>
              <a:t>只是想着如何才能做好灯泡,没有想价值的事,所以他成功了。</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官渡之战,是东汉末年“三大战役”之一,也是战史上以少胜多的经典战役。东汉建安五年,曹</a:t>
            </a:r>
            <a:r>
              <a:t/>
            </a:r>
            <a:br/>
            <a:r>
              <a:rPr lang="zh-CN" altLang="en-US" sz="1502" kern="0" dirty="0" smtClean="0">
                <a:solidFill>
                  <a:srgbClr val="000000"/>
                </a:solidFill>
                <a:latin typeface="Times New Roman" pitchFamily="65" charset="-122"/>
                <a:ea typeface="宋体" pitchFamily="65" charset="-122"/>
              </a:rPr>
              <a:t>操与袁绍两军相持于官渡,在此展开决战。曹军奇袭袁军在乌巢的粮仓,因而击溃了袁军主力。</a:t>
            </a:r>
            <a:r>
              <a:t/>
            </a:r>
            <a:br/>
            <a:r>
              <a:rPr lang="zh-CN" altLang="en-US" sz="1502" kern="0" dirty="0" smtClean="0">
                <a:solidFill>
                  <a:srgbClr val="000000"/>
                </a:solidFill>
                <a:latin typeface="Times New Roman" pitchFamily="65" charset="-122"/>
                <a:ea typeface="宋体" pitchFamily="65" charset="-122"/>
              </a:rPr>
              <a:t>此战奠定了曹操统一中国北方的基础。曹操从官渡之战前期的战役中吸取经验,鼓起勇气,最后</a:t>
            </a:r>
            <a:r>
              <a:t/>
            </a:r>
            <a:br/>
            <a:r>
              <a:rPr lang="zh-CN" altLang="en-US" sz="1502" kern="0" dirty="0" smtClean="0">
                <a:solidFill>
                  <a:srgbClr val="000000"/>
                </a:solidFill>
                <a:latin typeface="Times New Roman" pitchFamily="65" charset="-122"/>
                <a:ea typeface="宋体" pitchFamily="65" charset="-122"/>
              </a:rPr>
              <a:t>在官渡之战中取得了胜利。</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莫言是中国第一个获得诺贝尔文学奖的作家。莫言在家乡的小学读书,后因“文化大革命”辍</a:t>
            </a:r>
            <a:r>
              <a:t/>
            </a:r>
            <a:br/>
            <a:r>
              <a:rPr lang="zh-CN" altLang="en-US" sz="1502" kern="0" dirty="0" smtClean="0">
                <a:solidFill>
                  <a:srgbClr val="000000"/>
                </a:solidFill>
                <a:latin typeface="Times New Roman" pitchFamily="65" charset="-122"/>
                <a:ea typeface="宋体" pitchFamily="65" charset="-122"/>
              </a:rPr>
              <a:t>学。他在家乡做工多年,坚定不移地走在文学创作的道路上。他在创作的过程中吸取经验,鼓起</a:t>
            </a:r>
            <a:endParaRPr lang="zh-CN" altLang="en-US"/>
          </a:p>
        </p:txBody>
      </p:sp>
    </p:spTree>
    <p:custDataLst>
      <p:custData r:id="rId1"/>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勇气,最终获得了诺贝尔文学奖。</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爱迪生在发明的道路上,曹操在打仗的过程中,莫言在创作的过程中,都是不断吸取经验,鼓起勇</a:t>
            </a:r>
            <a:r>
              <a:t/>
            </a:r>
            <a:br/>
            <a:r>
              <a:rPr lang="zh-CN" altLang="en-US" sz="1502" kern="0" dirty="0" smtClean="0">
                <a:solidFill>
                  <a:srgbClr val="000000"/>
                </a:solidFill>
                <a:latin typeface="Times New Roman" pitchFamily="65" charset="-122"/>
                <a:ea typeface="宋体" pitchFamily="65" charset="-122"/>
              </a:rPr>
              <a:t>气,最终铸就成功的。</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在生活和学习中,总有不如意,只要吸取经验,鼓起勇气就能铸就成功。在学习的过程中,我们也</a:t>
            </a:r>
            <a:r>
              <a:t/>
            </a:r>
            <a:br/>
            <a:r>
              <a:rPr lang="zh-CN" altLang="en-US" sz="1502" kern="0" dirty="0" smtClean="0">
                <a:solidFill>
                  <a:srgbClr val="000000"/>
                </a:solidFill>
                <a:latin typeface="Times New Roman" pitchFamily="65" charset="-122"/>
                <a:ea typeface="宋体" pitchFamily="65" charset="-122"/>
              </a:rPr>
              <a:t>应该不断吸取经验,鼓起勇气前进,总有一天我们会成功!</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本文是一篇成功的考场作文,其中有很多值得我们学习和借鉴之处:①文题设置得很巧</a:t>
            </a:r>
            <a:r>
              <a:t/>
            </a:r>
            <a:br/>
            <a:r>
              <a:rPr lang="zh-CN" altLang="en-US" sz="1502" kern="0" dirty="0" smtClean="0">
                <a:solidFill>
                  <a:srgbClr val="000000"/>
                </a:solidFill>
                <a:latin typeface="Times New Roman" pitchFamily="65" charset="-122"/>
                <a:ea typeface="宋体" pitchFamily="65" charset="-122"/>
              </a:rPr>
              <a:t>妙,突出了“经验”“勇气”和“成功”之间的关系,扣住了材料,观点鲜明;②全文共七段,层次</a:t>
            </a:r>
            <a:r>
              <a:t/>
            </a:r>
            <a:br/>
            <a:r>
              <a:rPr lang="zh-CN" altLang="en-US" sz="1502" kern="0" dirty="0" smtClean="0">
                <a:solidFill>
                  <a:srgbClr val="000000"/>
                </a:solidFill>
                <a:latin typeface="Times New Roman" pitchFamily="65" charset="-122"/>
                <a:ea typeface="宋体" pitchFamily="65" charset="-122"/>
              </a:rPr>
              <a:t>分明,条理清晰;③举例与论述融洽,没有以叙代议,文体规范。</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这篇文章获得高分,应该能给对作文抱有畏难情绪的同学一个很好的启示,即只要把观点确立</a:t>
            </a:r>
            <a:r>
              <a:t/>
            </a:r>
            <a:br/>
            <a:r>
              <a:rPr lang="zh-CN" altLang="en-US" sz="1502" kern="0" dirty="0" smtClean="0">
                <a:solidFill>
                  <a:srgbClr val="000000"/>
                </a:solidFill>
                <a:latin typeface="Times New Roman" pitchFamily="65" charset="-122"/>
                <a:ea typeface="宋体" pitchFamily="65" charset="-122"/>
              </a:rPr>
              <a:t>好,把该说的、想说的说明白,规范写作,就会成功。</a:t>
            </a:r>
            <a:endParaRPr lang="zh-CN" altLang="en-US"/>
          </a:p>
        </p:txBody>
      </p:sp>
    </p:spTree>
    <p:custDataLst>
      <p:custData r:id="rId1"/>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12.</a:t>
            </a:r>
            <a:r>
              <a:rPr lang="zh-CN" altLang="en-US" sz="1502" kern="0" dirty="0" smtClean="0">
                <a:solidFill>
                  <a:srgbClr val="000000"/>
                </a:solidFill>
                <a:latin typeface="Times New Roman" pitchFamily="65" charset="-122"/>
                <a:ea typeface="宋体" pitchFamily="65" charset="-122"/>
              </a:rPr>
              <a:t>(2013课标全国Ⅱ,18)阅读下面的材料,根据要求写一篇不少于800字的文章。(60分)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高中学习阶段,你一定在班集体里度过了美好的时光,收获了深厚的情谊。同窗共读,互相帮助,</a:t>
            </a:r>
            <a:r>
              <a:rPr dirty="0"/>
              <a:t/>
            </a:r>
            <a:br>
              <a:rPr dirty="0"/>
            </a:br>
            <a:r>
              <a:rPr lang="zh-CN" altLang="en-US" sz="1502" kern="0" dirty="0" smtClean="0">
                <a:solidFill>
                  <a:srgbClr val="000000"/>
                </a:solidFill>
                <a:latin typeface="Times New Roman" pitchFamily="65" charset="-122"/>
                <a:ea typeface="宋体" pitchFamily="65" charset="-122"/>
              </a:rPr>
              <a:t>彼此激励,即便是一次不愉快的争执,都给你留下难忘的记忆,伴你走向成熟。</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某机构就“同学关系”问题在几所学校做了一次调查。结果显示,60%的人表示满意,36%的人</a:t>
            </a:r>
            <a:r>
              <a:rPr dirty="0"/>
              <a:t/>
            </a:r>
            <a:br>
              <a:rPr dirty="0"/>
            </a:br>
            <a:r>
              <a:rPr lang="zh-CN" altLang="en-US" sz="1502" kern="0" dirty="0" smtClean="0">
                <a:solidFill>
                  <a:srgbClr val="000000"/>
                </a:solidFill>
                <a:latin typeface="Times New Roman" pitchFamily="65" charset="-122"/>
                <a:ea typeface="宋体" pitchFamily="65" charset="-122"/>
              </a:rPr>
              <a:t>认为一般,4%的人觉得不满意。</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如果同学关系紧张,原因是什么?有人认为是自我意识过强,有人认为是志趣、性格不合,也有人</a:t>
            </a:r>
            <a:r>
              <a:rPr dirty="0"/>
              <a:t/>
            </a:r>
            <a:br>
              <a:rPr dirty="0"/>
            </a:br>
            <a:r>
              <a:rPr lang="zh-CN" altLang="en-US" sz="1502" kern="0" dirty="0" smtClean="0">
                <a:solidFill>
                  <a:srgbClr val="000000"/>
                </a:solidFill>
                <a:latin typeface="Times New Roman" pitchFamily="65" charset="-122"/>
                <a:ea typeface="宋体" pitchFamily="65" charset="-122"/>
              </a:rPr>
              <a:t>认为缘于竞争激烈,等等。</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对于增进同学间的友好关系,营造和谐氛围,72%的人表示非常有信心,他们认为互相尊重、理</a:t>
            </a:r>
            <a:r>
              <a:rPr dirty="0"/>
              <a:t/>
            </a:r>
            <a:br>
              <a:rPr dirty="0"/>
            </a:br>
            <a:r>
              <a:rPr lang="zh-CN" altLang="en-US" sz="1502" kern="0" dirty="0" smtClean="0">
                <a:solidFill>
                  <a:srgbClr val="000000"/>
                </a:solidFill>
                <a:latin typeface="Times New Roman" pitchFamily="65" charset="-122"/>
                <a:ea typeface="宋体" pitchFamily="65" charset="-122"/>
              </a:rPr>
              <a:t>解和包容,遇事多为他人着想,关系就会更加融洽。</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要求选好角度,确定立意,明确文体,自拟标题;不要脱离材料内容及含意的范围作文,不要套作,不</a:t>
            </a:r>
            <a:r>
              <a:rPr dirty="0"/>
              <a:t/>
            </a:r>
            <a:br>
              <a:rPr dirty="0"/>
            </a:br>
            <a:r>
              <a:rPr lang="zh-CN" altLang="en-US" sz="1502" kern="0" dirty="0" smtClean="0">
                <a:solidFill>
                  <a:srgbClr val="000000"/>
                </a:solidFill>
                <a:latin typeface="Times New Roman" pitchFamily="65" charset="-122"/>
                <a:ea typeface="宋体" pitchFamily="65" charset="-122"/>
              </a:rPr>
              <a:t>得抄袭。</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这则材料的主旨比较容易把握,审题难度不大。本材料由四个小段落构成。第一</a:t>
            </a:r>
            <a:r>
              <a:rPr dirty="0"/>
              <a:t/>
            </a:r>
            <a:br>
              <a:rPr dirty="0"/>
            </a:br>
            <a:r>
              <a:rPr lang="zh-CN" altLang="en-US" sz="1502" kern="0" dirty="0" smtClean="0">
                <a:solidFill>
                  <a:srgbClr val="000000"/>
                </a:solidFill>
                <a:latin typeface="Times New Roman" pitchFamily="65" charset="-122"/>
                <a:ea typeface="宋体" pitchFamily="65" charset="-122"/>
              </a:rPr>
              <a:t>段先概说高中学习阶段同学间的关系——无论是帮助、激励还是争执,都会留给我们美好的回</a:t>
            </a:r>
            <a:r>
              <a:rPr dirty="0"/>
              <a:t/>
            </a:r>
            <a:br>
              <a:rPr dirty="0"/>
            </a:br>
            <a:r>
              <a:rPr lang="zh-CN" altLang="en-US" sz="1502" kern="0" dirty="0" smtClean="0">
                <a:solidFill>
                  <a:srgbClr val="000000"/>
                </a:solidFill>
                <a:latin typeface="Times New Roman" pitchFamily="65" charset="-122"/>
                <a:ea typeface="宋体" pitchFamily="65" charset="-122"/>
              </a:rPr>
              <a:t>忆并促使我们成熟。第二段讲就同学关系进行的调查,满意的占绝大多数,但不满意的也占相当</a:t>
            </a:r>
            <a:r>
              <a:rPr dirty="0"/>
              <a:t/>
            </a:r>
            <a:br>
              <a:rPr dirty="0"/>
            </a:br>
            <a:r>
              <a:rPr lang="zh-CN" altLang="en-US" sz="1502" kern="0" dirty="0" smtClean="0">
                <a:solidFill>
                  <a:srgbClr val="000000"/>
                </a:solidFill>
                <a:latin typeface="Times New Roman" pitchFamily="65" charset="-122"/>
                <a:ea typeface="宋体" pitchFamily="65" charset="-122"/>
              </a:rPr>
              <a:t>大的比例。第三段讲同学关系紧张的内外原因。第四段讲增进友好关系的方法。本材料作文</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在立意上不会有什么难度,可以写如何处理好人与人的关系。</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淡抹的年华</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17岁以前的我,想哭就大声地哭,想笑就大声地笑,真是不知愁滋味。</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那时的我还不懂得什么叫作忧伤。周围有很多要好的同学,可以让我不开心的时候随意“打</a:t>
            </a:r>
            <a:r>
              <a:t/>
            </a:r>
            <a:br/>
            <a:r>
              <a:rPr lang="zh-CN" altLang="en-US" sz="1502" kern="0" dirty="0" smtClean="0">
                <a:solidFill>
                  <a:srgbClr val="000000"/>
                </a:solidFill>
                <a:latin typeface="Times New Roman" pitchFamily="65" charset="-122"/>
                <a:ea typeface="宋体" pitchFamily="65" charset="-122"/>
              </a:rPr>
              <a:t>骂”,以消心头之气。无论我怎么任性、怎么胡闹,她们都会最大限度地包容我,也许她们会因</a:t>
            </a:r>
            <a:r>
              <a:t/>
            </a:r>
            <a:br/>
            <a:r>
              <a:rPr lang="zh-CN" altLang="en-US" sz="1502" kern="0" dirty="0" smtClean="0">
                <a:solidFill>
                  <a:srgbClr val="000000"/>
                </a:solidFill>
                <a:latin typeface="Times New Roman" pitchFamily="65" charset="-122"/>
                <a:ea typeface="宋体" pitchFamily="65" charset="-122"/>
              </a:rPr>
              <a:t>为我的蛮横而生气,但第二天照样会和我继续疯玩打闹,然后再继续忍受我的“无理取闹”。</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所有的东西都是在远去之后才想转身,再重复一遍来路。</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在一家杂货店,遇到小学时的同桌,其实,我一眼便认出了她,只是名字记不得了。路边疾驰的卡</a:t>
            </a:r>
            <a:r>
              <a:t/>
            </a:r>
            <a:br/>
            <a:r>
              <a:rPr lang="zh-CN" altLang="en-US" sz="1502" kern="0" dirty="0" smtClean="0">
                <a:solidFill>
                  <a:srgbClr val="000000"/>
                </a:solidFill>
                <a:latin typeface="Times New Roman" pitchFamily="65" charset="-122"/>
                <a:ea typeface="宋体" pitchFamily="65" charset="-122"/>
              </a:rPr>
              <a:t>车掀起满地灰尘,我低头绕开,转身装作不曾相识。</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我转过身,发现她望了我一眼,两人又默默前行。原来她也当我是个陌生人。</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时间是最无情的刻刀,雕刻着流逝的岁月,却不允许你做任何的缅怀。无聊时,经常翻看手机通</a:t>
            </a:r>
            <a:r>
              <a:t/>
            </a:r>
            <a:br/>
            <a:r>
              <a:rPr lang="zh-CN" altLang="en-US" sz="1502" kern="0" dirty="0" smtClean="0">
                <a:solidFill>
                  <a:srgbClr val="000000"/>
                </a:solidFill>
                <a:latin typeface="Times New Roman" pitchFamily="65" charset="-122"/>
                <a:ea typeface="宋体" pitchFamily="65" charset="-122"/>
              </a:rPr>
              <a:t>讯录里的名字。内心总会有一瞬间的冲动,想按下绿色的电话图标键,但最终还是迟疑地把手停</a:t>
            </a:r>
            <a:r>
              <a:t/>
            </a:r>
            <a:br/>
            <a:r>
              <a:rPr lang="zh-CN" altLang="en-US" sz="1502" kern="0" dirty="0" smtClean="0">
                <a:solidFill>
                  <a:srgbClr val="000000"/>
                </a:solidFill>
                <a:latin typeface="Times New Roman" pitchFamily="65" charset="-122"/>
                <a:ea typeface="宋体" pitchFamily="65" charset="-122"/>
              </a:rPr>
              <a:t>放在半空。手机却突然响起,屏幕上显示着熟悉又陌生的名字,我又惊又喜。你说:“我想打耳</a:t>
            </a:r>
            <a:r>
              <a:t/>
            </a:r>
            <a:br/>
            <a:r>
              <a:rPr lang="zh-CN" altLang="en-US" sz="1502" kern="0" dirty="0" smtClean="0">
                <a:solidFill>
                  <a:srgbClr val="000000"/>
                </a:solidFill>
                <a:latin typeface="Times New Roman" pitchFamily="65" charset="-122"/>
                <a:ea typeface="宋体" pitchFamily="65" charset="-122"/>
              </a:rPr>
              <a:t>洞已经很久了,你到底什么时候陪我去啊!不知道要和最好的同学一起打吗?我等你很久了!”</a:t>
            </a:r>
            <a:endParaRPr lang="zh-CN" altLang="en-US"/>
          </a:p>
        </p:txBody>
      </p:sp>
    </p:spTree>
    <p:custDataLst>
      <p:custData r:id="rId1"/>
    </p:custData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919939"/>
            <a:ext cx="8150034" cy="5819874"/>
            <a:chOff x="516966" y="1080000"/>
            <a:chExt cx="8150034" cy="5819874"/>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“白痴啊!你着什么急?马上放暑假了啊!到时候一起去。”</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这是我们曾经有过的默契,我相信它还在。我非常喜欢这句话:“当过尽了千帆,你还在我身</a:t>
              </a:r>
              <a:r>
                <a:t/>
              </a:r>
              <a:br/>
              <a:r>
                <a:rPr lang="zh-CN" altLang="en-US" sz="1502" kern="0" dirty="0" smtClean="0">
                  <a:solidFill>
                    <a:srgbClr val="000000"/>
                  </a:solidFill>
                  <a:latin typeface="Times New Roman" pitchFamily="65" charset="-122"/>
                  <a:ea typeface="宋体" pitchFamily="65" charset="-122"/>
                </a:rPr>
                <a:t>边。还有什么好奢望的呢?”</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我又想,有些东西是没那么容易就被时间打败的。比如我们在不同的地方看同一部电视剧,当看</a:t>
              </a:r>
              <a:r>
                <a:t/>
              </a:r>
              <a:br/>
              <a:r>
                <a:rPr lang="zh-CN" altLang="en-US" sz="1502" kern="0" dirty="0" smtClean="0">
                  <a:solidFill>
                    <a:srgbClr val="000000"/>
                  </a:solidFill>
                  <a:latin typeface="Times New Roman" pitchFamily="65" charset="-122"/>
                  <a:ea typeface="宋体" pitchFamily="65" charset="-122"/>
                </a:rPr>
                <a:t>见女主角离开男主角时,你发短信跟我说:“有些人我们不能拥有,终究要学着放手,但有一些人,</a:t>
              </a:r>
              <a:r>
                <a:t/>
              </a:r>
              <a:br/>
              <a:r>
                <a:rPr lang="zh-CN" altLang="en-US" sz="1502" kern="0" dirty="0" smtClean="0">
                  <a:solidFill>
                    <a:srgbClr val="000000"/>
                  </a:solidFill>
                  <a:latin typeface="Times New Roman" pitchFamily="65" charset="-122"/>
                  <a:ea typeface="宋体" pitchFamily="65" charset="-122"/>
                </a:rPr>
                <a:t>你打也好骂也好,她永远不会离开。”</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我知道你是在告诉我你一直都在。成长就是这样,痛并快乐着。我们不得不接受生活带给我们</a:t>
              </a:r>
              <a:r>
                <a:t/>
              </a:r>
              <a:br/>
              <a:r>
                <a:rPr lang="zh-CN" altLang="en-US" sz="1502" kern="0" dirty="0" smtClean="0">
                  <a:solidFill>
                    <a:srgbClr val="000000"/>
                  </a:solidFill>
                  <a:latin typeface="Times New Roman" pitchFamily="65" charset="-122"/>
                  <a:ea typeface="宋体" pitchFamily="65" charset="-122"/>
                </a:rPr>
                <a:t>的一切伤害,然后我们才能无所畏惧地长大。</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淡抹的年华,清新怡人。让我们的美好年华刻进这永久的同学关系中,走在岁月的光影里,照亮</a:t>
              </a:r>
              <a:r>
                <a:t/>
              </a:r>
              <a:br/>
              <a:r>
                <a:rPr lang="zh-CN" altLang="en-US" sz="1502" kern="0" dirty="0" smtClean="0">
                  <a:solidFill>
                    <a:srgbClr val="000000"/>
                  </a:solidFill>
                  <a:latin typeface="Times New Roman" pitchFamily="65" charset="-122"/>
                  <a:ea typeface="宋体" pitchFamily="65" charset="-122"/>
                </a:rPr>
                <a:t>我们的前程吧!</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(1)新颖的角度。文章以“淡抹的年华”为标题,意在告诉我们,良好的同学关系即使被</a:t>
              </a:r>
              <a:r>
                <a:t/>
              </a:r>
              <a:br/>
              <a:r>
                <a:rPr lang="zh-CN" altLang="en-US" sz="1502" kern="0" dirty="0" smtClean="0">
                  <a:solidFill>
                    <a:srgbClr val="000000"/>
                  </a:solidFill>
                  <a:latin typeface="Times New Roman" pitchFamily="65" charset="-122"/>
                  <a:ea typeface="宋体" pitchFamily="65" charset="-122"/>
                </a:rPr>
                <a:t>时间淘洗,也不会被人遗忘,留给我们的都会是清晰美好的回忆。</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(2)唯美的抒情。文章以散文化的语言,唯美的抒情,给读者呈现了“我”印象中“淡抹的年</a:t>
              </a:r>
              <a:r>
                <a:t/>
              </a:r>
              <a:br/>
              <a:r>
                <a:rPr lang="zh-CN" altLang="en-US" sz="1502" kern="0" dirty="0" smtClean="0">
                  <a:solidFill>
                    <a:srgbClr val="000000"/>
                  </a:solidFill>
                  <a:latin typeface="Times New Roman" pitchFamily="65" charset="-122"/>
                  <a:ea typeface="宋体" pitchFamily="65" charset="-122"/>
                </a:rPr>
                <a:t>华”的清新怡人,把对美好的同学关系的回忆变成了一篇唯美的诗歌,让我们体会同学之间的关</a:t>
              </a:r>
              <a:r>
                <a:t/>
              </a:r>
              <a:br/>
              <a:r>
                <a:rPr lang="zh-CN" altLang="en-US" sz="1502" kern="0" dirty="0" smtClean="0">
                  <a:solidFill>
                    <a:srgbClr val="000000"/>
                  </a:solidFill>
                  <a:latin typeface="Times New Roman" pitchFamily="65" charset="-122"/>
                  <a:ea typeface="宋体" pitchFamily="65" charset="-122"/>
                </a:rPr>
                <a:t>系是多么值得珍重!</a:t>
              </a:r>
              <a:endParaRPr lang="zh-CN" altLang="en-US"/>
            </a:p>
          </p:txBody>
        </p:sp>
        <p:sp>
          <p:nvSpPr>
            <p:cNvPr id="3" name="TextBox 2"/>
            <p:cNvSpPr txBox="1"/>
            <p:nvPr/>
          </p:nvSpPr>
          <p:spPr>
            <a:xfrm>
              <a:off x="516966" y="6206351"/>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(3)巧妙的构思。文章紧紧围绕散文“形散神聚”的特点行文,不仅在结构上承上启下,在内容</a:t>
              </a:r>
              <a:r>
                <a:rPr dirty="0"/>
                <a:t/>
              </a:r>
              <a:br>
                <a:rPr dirty="0"/>
              </a:br>
              <a:r>
                <a:rPr lang="zh-CN" altLang="en-US" sz="1502" kern="0" dirty="0" smtClean="0">
                  <a:solidFill>
                    <a:srgbClr val="000000"/>
                  </a:solidFill>
                  <a:latin typeface="Times New Roman" pitchFamily="65" charset="-122"/>
                  <a:ea typeface="宋体" pitchFamily="65" charset="-122"/>
                </a:rPr>
                <a:t>上也点破了散文的“神”。</a:t>
              </a:r>
              <a:endParaRPr lang="zh-CN" altLang="en-US" dirty="0"/>
            </a:p>
          </p:txBody>
        </p:sp>
      </p:grpSp>
    </p:spTree>
    <p:custDataLst>
      <p:custData r:id="rId1"/>
    </p:custData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37441"/>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1.</a:t>
            </a:r>
            <a:r>
              <a:rPr lang="zh-CN" altLang="en-US" sz="1502" kern="0" dirty="0" smtClean="0">
                <a:solidFill>
                  <a:srgbClr val="000000"/>
                </a:solidFill>
                <a:latin typeface="Times New Roman" pitchFamily="65" charset="-122"/>
                <a:ea typeface="宋体" pitchFamily="65" charset="-122"/>
              </a:rPr>
              <a:t>(2017山东,23)阅读下面的材料,根据自己的感悟和联想,写一篇不少于800字的文章。(60分)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某书店开启24小时经营模式。两年来,每到深夜,当大部分顾客离去,有一些人却走进书店。他</a:t>
            </a:r>
            <a:r>
              <a:rPr dirty="0"/>
              <a:t/>
            </a:r>
            <a:br>
              <a:rPr dirty="0"/>
            </a:br>
            <a:r>
              <a:rPr lang="zh-CN" altLang="en-US" sz="1502" kern="0" dirty="0" smtClean="0">
                <a:solidFill>
                  <a:srgbClr val="000000"/>
                </a:solidFill>
                <a:latin typeface="Times New Roman" pitchFamily="65" charset="-122"/>
                <a:ea typeface="宋体" pitchFamily="65" charset="-122"/>
              </a:rPr>
              <a:t>们中有喜欢夜读的市民,有自习的大学生,有外来务工人员,也有流浪者和拾荒者。书店从来不</a:t>
            </a:r>
            <a:r>
              <a:rPr dirty="0"/>
              <a:t/>
            </a:r>
            <a:br>
              <a:rPr dirty="0"/>
            </a:br>
            <a:r>
              <a:rPr lang="zh-CN" altLang="en-US" sz="1502" kern="0" dirty="0" smtClean="0">
                <a:solidFill>
                  <a:srgbClr val="000000"/>
                </a:solidFill>
                <a:latin typeface="Times New Roman" pitchFamily="65" charset="-122"/>
                <a:ea typeface="宋体" pitchFamily="65" charset="-122"/>
              </a:rPr>
              <a:t>驱赶任何人,工作人员说:“有些人经常看着看着就睡着了,但他们只要来看书,哪怕只看一页、</a:t>
            </a:r>
            <a:r>
              <a:rPr dirty="0"/>
              <a:t/>
            </a:r>
            <a:br>
              <a:rPr dirty="0"/>
            </a:br>
            <a:r>
              <a:rPr lang="zh-CN" altLang="en-US" sz="1502" kern="0" dirty="0" smtClean="0">
                <a:solidFill>
                  <a:srgbClr val="000000"/>
                </a:solidFill>
                <a:latin typeface="Times New Roman" pitchFamily="65" charset="-122"/>
                <a:ea typeface="宋体" pitchFamily="65" charset="-122"/>
              </a:rPr>
              <a:t>只看一行,都是我们的读者;甚至有的人只是进来休息,我们也觉得自己的工作是有意义的。”</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要求:①选准角度,自定立意;②自拟题目;③除诗歌外,文体不限;④文体特征鲜明。</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材料可划分为三个层次。第一层,“某书店开启24小时经营模式”,书店的这一经</a:t>
            </a:r>
            <a:r>
              <a:rPr dirty="0"/>
              <a:t/>
            </a:r>
            <a:br>
              <a:rPr dirty="0"/>
            </a:br>
            <a:r>
              <a:rPr lang="zh-CN" altLang="en-US" sz="1502" kern="0" dirty="0" smtClean="0">
                <a:solidFill>
                  <a:srgbClr val="000000"/>
                </a:solidFill>
                <a:latin typeface="Times New Roman" pitchFamily="65" charset="-122"/>
                <a:ea typeface="宋体" pitchFamily="65" charset="-122"/>
              </a:rPr>
              <a:t>营模式可谓“创新”。但是继续向下读,我们会发现“创新”这个主题并不是材料的主旨。第</a:t>
            </a:r>
            <a:r>
              <a:rPr dirty="0"/>
              <a:t/>
            </a:r>
            <a:br>
              <a:rPr dirty="0"/>
            </a:br>
            <a:r>
              <a:rPr lang="zh-CN" altLang="en-US" sz="1502" kern="0" dirty="0" smtClean="0">
                <a:solidFill>
                  <a:srgbClr val="000000"/>
                </a:solidFill>
                <a:latin typeface="Times New Roman" pitchFamily="65" charset="-122"/>
                <a:ea typeface="宋体" pitchFamily="65" charset="-122"/>
              </a:rPr>
              <a:t>二层,“两年来</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也有流浪者和拾荒者”,聚焦“深夜”这一特定时间,列举“夜读”的人</a:t>
            </a:r>
            <a:r>
              <a:rPr dirty="0"/>
              <a:t/>
            </a:r>
            <a:br>
              <a:rPr dirty="0"/>
            </a:br>
            <a:r>
              <a:rPr lang="zh-CN" altLang="en-US" sz="1502" kern="0" dirty="0" smtClean="0">
                <a:solidFill>
                  <a:srgbClr val="000000"/>
                </a:solidFill>
                <a:latin typeface="Times New Roman" pitchFamily="65" charset="-122"/>
                <a:ea typeface="宋体" pitchFamily="65" charset="-122"/>
              </a:rPr>
              <a:t>群。本层意在表现人们对于知识、文化的渴望。第三层,从“书店从来不驱赶任何人”一直到</a:t>
            </a:r>
            <a:r>
              <a:rPr dirty="0"/>
              <a:t/>
            </a:r>
            <a:br>
              <a:rPr dirty="0"/>
            </a:br>
            <a:r>
              <a:rPr lang="zh-CN" altLang="en-US" sz="1502" kern="0" dirty="0" smtClean="0">
                <a:solidFill>
                  <a:srgbClr val="000000"/>
                </a:solidFill>
                <a:latin typeface="Times New Roman" pitchFamily="65" charset="-122"/>
                <a:ea typeface="宋体" pitchFamily="65" charset="-122"/>
              </a:rPr>
              <a:t>结尾,工作人员用自己的“说法”诠释书店的“做法”,“来看书”就是“我们的读者”,“进</a:t>
            </a:r>
            <a:r>
              <a:rPr dirty="0"/>
              <a:t/>
            </a:r>
            <a:br>
              <a:rPr dirty="0"/>
            </a:br>
            <a:r>
              <a:rPr lang="zh-CN" altLang="en-US" sz="1502" kern="0" dirty="0" smtClean="0">
                <a:solidFill>
                  <a:srgbClr val="000000"/>
                </a:solidFill>
                <a:latin typeface="Times New Roman" pitchFamily="65" charset="-122"/>
                <a:ea typeface="宋体" pitchFamily="65" charset="-122"/>
              </a:rPr>
              <a:t>来休息”“我们也觉得自己的工作是有意义的”。本层表明做法——不驱赶,亮明深层的原因</a:t>
            </a:r>
            <a:r>
              <a:rPr dirty="0"/>
              <a:t/>
            </a:r>
            <a:br>
              <a:rPr dirty="0"/>
            </a:br>
            <a:r>
              <a:rPr lang="zh-CN" altLang="en-US" sz="1502" kern="0" dirty="0" smtClean="0">
                <a:solidFill>
                  <a:srgbClr val="000000"/>
                </a:solidFill>
                <a:latin typeface="Times New Roman" pitchFamily="65" charset="-122"/>
                <a:ea typeface="宋体" pitchFamily="65" charset="-122"/>
              </a:rPr>
              <a:t>——进店的都是客,方便别人也有价值。把进店的人都当成顾客,平等相待,绝不“嫌贫爱富”</a:t>
            </a:r>
            <a:r>
              <a:rPr dirty="0"/>
              <a:t/>
            </a:r>
            <a:br>
              <a:rPr dirty="0"/>
            </a:br>
            <a:r>
              <a:rPr lang="zh-CN" altLang="en-US" sz="1502" kern="0" dirty="0" smtClean="0">
                <a:solidFill>
                  <a:srgbClr val="000000"/>
                </a:solidFill>
                <a:latin typeface="Times New Roman" pitchFamily="65" charset="-122"/>
                <a:ea typeface="宋体" pitchFamily="65" charset="-122"/>
              </a:rPr>
              <a:t>“选择性服务”,这是一种富有尊重、平等情怀的商业精神。在现实生活中,有很多顾客被选择</a:t>
            </a:r>
            <a:endParaRPr lang="zh-CN" altLang="en-US" dirty="0"/>
          </a:p>
        </p:txBody>
      </p:sp>
      <p:sp>
        <p:nvSpPr>
          <p:cNvPr id="3" name="TextBox 2"/>
          <p:cNvSpPr txBox="1"/>
          <p:nvPr/>
        </p:nvSpPr>
        <p:spPr>
          <a:xfrm>
            <a:off x="2285984" y="1134253"/>
            <a:ext cx="4445448" cy="400110"/>
          </a:xfrm>
          <a:prstGeom prst="rect">
            <a:avLst/>
          </a:prstGeom>
          <a:noFill/>
          <a:ln w="9525">
            <a:noFill/>
          </a:ln>
        </p:spPr>
        <p:txBody>
          <a:bodyPr wrap="none">
            <a:spAutoFit/>
          </a:bodyPr>
          <a:lstStyle/>
          <a:p>
            <a:pPr algn="l"/>
            <a:r>
              <a:rPr lang="en-US" altLang="zh-CN" sz="2000" b="1" dirty="0" smtClean="0">
                <a:latin typeface="黑体" panose="02010609060101010101" pitchFamily="49" charset="-122"/>
                <a:ea typeface="黑体" panose="02010609060101010101" pitchFamily="49" charset="-122"/>
              </a:rPr>
              <a:t>B</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自主命题</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省（区、市）卷题组</a:t>
            </a:r>
            <a:endParaRPr sz="2000" b="1" dirty="0">
              <a:latin typeface="黑体" panose="02010609060101010101" pitchFamily="49" charset="-122"/>
              <a:ea typeface="黑体" panose="02010609060101010101" pitchFamily="49" charset="-122"/>
            </a:endParaRPr>
          </a:p>
        </p:txBody>
      </p:sp>
    </p:spTree>
    <p:custDataLst>
      <p:custData r:id="rId1"/>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性地尊重或歧视,有很多商家在谄媚和歧视的转换中暴露出唯利是图的丑态,这都是不正常的、</a:t>
            </a:r>
            <a:r>
              <a:t/>
            </a:r>
            <a:br/>
            <a:r>
              <a:rPr lang="zh-CN" altLang="en-US" sz="1502" kern="0" dirty="0" smtClean="0">
                <a:solidFill>
                  <a:srgbClr val="000000"/>
                </a:solidFill>
                <a:latin typeface="Times New Roman" pitchFamily="65" charset="-122"/>
                <a:ea typeface="宋体" pitchFamily="65" charset="-122"/>
              </a:rPr>
              <a:t>不文明的商业行为。可以说,材料的主旨是在现有的浮躁、唯利是图的商业环境下号召经营者</a:t>
            </a:r>
            <a:r>
              <a:t/>
            </a:r>
            <a:br/>
            <a:r>
              <a:rPr lang="zh-CN" altLang="en-US" sz="1502" kern="0" dirty="0" smtClean="0">
                <a:solidFill>
                  <a:srgbClr val="000000"/>
                </a:solidFill>
                <a:latin typeface="Times New Roman" pitchFamily="65" charset="-122"/>
                <a:ea typeface="宋体" pitchFamily="65" charset="-122"/>
              </a:rPr>
              <a:t>对周边人的“尊重”与“包容”。这正是在目前社会经济的迅速发展下,我们急切需要营造的</a:t>
            </a:r>
            <a:r>
              <a:t/>
            </a:r>
            <a:br/>
            <a:r>
              <a:rPr lang="zh-CN" altLang="en-US" sz="1502" kern="0" dirty="0" smtClean="0">
                <a:solidFill>
                  <a:srgbClr val="000000"/>
                </a:solidFill>
                <a:latin typeface="Times New Roman" pitchFamily="65" charset="-122"/>
                <a:ea typeface="宋体" pitchFamily="65" charset="-122"/>
              </a:rPr>
              <a:t>生活空间和生存空间。这一层才是考生在思考立意时需要关注的重点。</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[例文1]</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有宽容,德乃大</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宽容似火,融化人们心头的坚冰;宽容似水,溶解人们心里的芥蒂;宽容如光,驱赶人们心中的黑</a:t>
            </a:r>
            <a:r>
              <a:t/>
            </a:r>
            <a:br/>
            <a:r>
              <a:rPr lang="zh-CN" altLang="en-US" sz="1502" kern="0" dirty="0" smtClean="0">
                <a:solidFill>
                  <a:srgbClr val="000000"/>
                </a:solidFill>
                <a:latin typeface="Times New Roman" pitchFamily="65" charset="-122"/>
                <a:ea typeface="宋体" pitchFamily="65" charset="-122"/>
              </a:rPr>
              <a:t>暗。宽容是门学问,是人类生活中至高无上的美德,它以一颗博爱的心架起人与人之间的桥梁。</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“惟宽可以容人,惟厚可以载物。”书店“24小时经营”,无论是市民、大学生,还是外来务工</a:t>
            </a:r>
            <a:r>
              <a:t/>
            </a:r>
            <a:br/>
            <a:r>
              <a:rPr lang="zh-CN" altLang="en-US" sz="1502" kern="0" dirty="0" smtClean="0">
                <a:solidFill>
                  <a:srgbClr val="000000"/>
                </a:solidFill>
                <a:latin typeface="Times New Roman" pitchFamily="65" charset="-122"/>
                <a:ea typeface="宋体" pitchFamily="65" charset="-122"/>
              </a:rPr>
              <a:t>人员,甚至流浪者、拾荒者,都不会被驱赶,它以宽广的胸襟让“夜读人”在知识的星空里尽情</a:t>
            </a:r>
            <a:r>
              <a:t/>
            </a:r>
            <a:br/>
            <a:r>
              <a:rPr lang="zh-CN" altLang="en-US" sz="1502" kern="0" dirty="0" smtClean="0">
                <a:solidFill>
                  <a:srgbClr val="000000"/>
                </a:solidFill>
                <a:latin typeface="Times New Roman" pitchFamily="65" charset="-122"/>
                <a:ea typeface="宋体" pitchFamily="65" charset="-122"/>
              </a:rPr>
              <a:t>遨游,去寻找自己的那颗星。独特的经营模式带给人们非凡的感受,它让走进书店的每一位读书</a:t>
            </a:r>
            <a:r>
              <a:t/>
            </a:r>
            <a:br/>
            <a:r>
              <a:rPr lang="zh-CN" altLang="en-US" sz="1502" kern="0" dirty="0" smtClean="0">
                <a:solidFill>
                  <a:srgbClr val="000000"/>
                </a:solidFill>
                <a:latin typeface="Times New Roman" pitchFamily="65" charset="-122"/>
                <a:ea typeface="宋体" pitchFamily="65" charset="-122"/>
              </a:rPr>
              <a:t>人都感受到了社会对他们的关爱与理解,让漂泊的人找到了归属感。“深夜书店”是中华传统</a:t>
            </a:r>
            <a:r>
              <a:t/>
            </a:r>
            <a:br/>
            <a:r>
              <a:rPr lang="zh-CN" altLang="en-US" sz="1502" kern="0" dirty="0" smtClean="0">
                <a:solidFill>
                  <a:srgbClr val="000000"/>
                </a:solidFill>
                <a:latin typeface="Times New Roman" pitchFamily="65" charset="-122"/>
                <a:ea typeface="宋体" pitchFamily="65" charset="-122"/>
              </a:rPr>
              <a:t>美德——宽容情怀的载体,它承载着文明与和谐。</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开诚心,布大度。安徽桐城有一条“六尺巷”。有一天,身在京城的张英接到一封家书,信中说,</a:t>
            </a:r>
            <a:r>
              <a:t/>
            </a:r>
            <a:br/>
            <a:r>
              <a:rPr lang="zh-CN" altLang="en-US" sz="1502" kern="0" dirty="0" smtClean="0">
                <a:solidFill>
                  <a:srgbClr val="000000"/>
                </a:solidFill>
                <a:latin typeface="Times New Roman" pitchFamily="65" charset="-122"/>
                <a:ea typeface="宋体" pitchFamily="65" charset="-122"/>
              </a:rPr>
              <a:t>邻居盖房时,多占了家里一墙宽的宅基。看完书信,他马上写了一封回信,信中说道:“千里来书</a:t>
            </a:r>
            <a:endParaRPr lang="zh-CN" altLang="en-US"/>
          </a:p>
        </p:txBody>
      </p:sp>
    </p:spTree>
    <p:custDataLst>
      <p:custData r:id="rId1"/>
    </p:custData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只为墙,让他三尺又何妨?长城万里今犹在,不见当年秦始皇。”家人阅罢,主动让出三尺空地。</a:t>
            </a:r>
            <a:r>
              <a:t/>
            </a:r>
            <a:br/>
            <a:r>
              <a:rPr lang="zh-CN" altLang="en-US" sz="1502" kern="0" dirty="0" smtClean="0">
                <a:solidFill>
                  <a:srgbClr val="000000"/>
                </a:solidFill>
                <a:latin typeface="Times New Roman" pitchFamily="65" charset="-122"/>
                <a:ea typeface="宋体" pitchFamily="65" charset="-122"/>
              </a:rPr>
              <a:t>邻居听说信的内容后很受感动,主动把自己的墙拆了,往后退了三尺,这当中的地方便闲置起</a:t>
            </a:r>
            <a:r>
              <a:t/>
            </a:r>
            <a:br/>
            <a:r>
              <a:rPr lang="zh-CN" altLang="en-US" sz="1502" kern="0" dirty="0" smtClean="0">
                <a:solidFill>
                  <a:srgbClr val="000000"/>
                </a:solidFill>
                <a:latin typeface="Times New Roman" pitchFamily="65" charset="-122"/>
                <a:ea typeface="宋体" pitchFamily="65" charset="-122"/>
              </a:rPr>
              <a:t>来。后来,从这里走的人多了,便成了一条小巷。正是因为宽容,才有了“让他三尺又何妨”的</a:t>
            </a:r>
            <a:r>
              <a:t/>
            </a:r>
            <a:br/>
            <a:r>
              <a:rPr lang="zh-CN" altLang="en-US" sz="1502" kern="0" dirty="0" smtClean="0">
                <a:solidFill>
                  <a:srgbClr val="000000"/>
                </a:solidFill>
                <a:latin typeface="Times New Roman" pitchFamily="65" charset="-122"/>
                <a:ea typeface="宋体" pitchFamily="65" charset="-122"/>
              </a:rPr>
              <a:t>大度。“六尺巷”是中华传统美德——宽容情怀的载体,它承载着友善与仁义。</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温暖的宽容,是促进社会和谐的催化剂。每个社会的角落里都蜷缩着一群人,他们渴望被社会接</a:t>
            </a:r>
            <a:r>
              <a:t/>
            </a:r>
            <a:br/>
            <a:r>
              <a:rPr lang="zh-CN" altLang="en-US" sz="1502" kern="0" dirty="0" smtClean="0">
                <a:solidFill>
                  <a:srgbClr val="000000"/>
                </a:solidFill>
                <a:latin typeface="Times New Roman" pitchFamily="65" charset="-122"/>
                <a:ea typeface="宋体" pitchFamily="65" charset="-122"/>
              </a:rPr>
              <a:t>纳,但却被嘲讽、蔑视、伤害。宽容无疑可以融化他们心中的坚冰。现阶段,为了实现中华民族</a:t>
            </a:r>
            <a:r>
              <a:t/>
            </a:r>
            <a:br/>
            <a:r>
              <a:rPr lang="zh-CN" altLang="en-US" sz="1502" kern="0" dirty="0" smtClean="0">
                <a:solidFill>
                  <a:srgbClr val="000000"/>
                </a:solidFill>
                <a:latin typeface="Times New Roman" pitchFamily="65" charset="-122"/>
                <a:ea typeface="宋体" pitchFamily="65" charset="-122"/>
              </a:rPr>
              <a:t>的伟大复兴,我们大力发展经济建设,并确实取得了举世瞩目的成就,但不可否认的是我们做的</a:t>
            </a:r>
            <a:r>
              <a:t/>
            </a:r>
            <a:br/>
            <a:r>
              <a:rPr lang="zh-CN" altLang="en-US" sz="1502" kern="0" dirty="0" smtClean="0">
                <a:solidFill>
                  <a:srgbClr val="000000"/>
                </a:solidFill>
                <a:latin typeface="Times New Roman" pitchFamily="65" charset="-122"/>
                <a:ea typeface="宋体" pitchFamily="65" charset="-122"/>
              </a:rPr>
              <a:t>还不够,还存在着一些社会问题。如果能让被这些问题困扰的人融入社会,不再被排斥于人心的</a:t>
            </a:r>
            <a:r>
              <a:t/>
            </a:r>
            <a:br/>
            <a:r>
              <a:rPr lang="zh-CN" altLang="en-US" sz="1502" kern="0" dirty="0" smtClean="0">
                <a:solidFill>
                  <a:srgbClr val="000000"/>
                </a:solidFill>
                <a:latin typeface="Times New Roman" pitchFamily="65" charset="-122"/>
                <a:ea typeface="宋体" pitchFamily="65" charset="-122"/>
              </a:rPr>
              <a:t>高墙之外,那么,我们的社会将会更加和谐。</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“赠人玫瑰,手有余香。”“24小时书店”的工作是有意义的,他们这种有温度的宽容,让“弱</a:t>
            </a:r>
            <a:r>
              <a:t/>
            </a:r>
            <a:br/>
            <a:r>
              <a:rPr lang="zh-CN" altLang="en-US" sz="1502" kern="0" dirty="0" smtClean="0">
                <a:solidFill>
                  <a:srgbClr val="000000"/>
                </a:solidFill>
                <a:latin typeface="Times New Roman" pitchFamily="65" charset="-122"/>
                <a:ea typeface="宋体" pitchFamily="65" charset="-122"/>
              </a:rPr>
              <a:t>势群体”获得了温暖,为寒冷的社会注入了鲜活的正能量,引领着我们散发良知的光和热,照亮</a:t>
            </a:r>
            <a:r>
              <a:t/>
            </a:r>
            <a:br/>
            <a:r>
              <a:rPr lang="zh-CN" altLang="en-US" sz="1502" kern="0" dirty="0" smtClean="0">
                <a:solidFill>
                  <a:srgbClr val="000000"/>
                </a:solidFill>
                <a:latin typeface="Times New Roman" pitchFamily="65" charset="-122"/>
                <a:ea typeface="宋体" pitchFamily="65" charset="-122"/>
              </a:rPr>
              <a:t>前行路。</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在未来,这愿景定不遥远。</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本文立意精准,针对书店24小时经营这一事件,将立意定位于“宽容、德行”。本文标</a:t>
            </a:r>
            <a:r>
              <a:t/>
            </a:r>
            <a:br/>
            <a:r>
              <a:rPr lang="zh-CN" altLang="en-US" sz="1502" kern="0" dirty="0" smtClean="0">
                <a:solidFill>
                  <a:srgbClr val="000000"/>
                </a:solidFill>
                <a:latin typeface="Times New Roman" pitchFamily="65" charset="-122"/>
                <a:ea typeface="宋体" pitchFamily="65" charset="-122"/>
              </a:rPr>
              <a:t>题新颖,化用“有容乃大”,将其整合为自己的标题。作者积累颇丰,旁征博引,极具说服力。</a:t>
            </a:r>
            <a:endParaRPr lang="zh-CN" altLang="en-US"/>
          </a:p>
        </p:txBody>
      </p:sp>
    </p:spTree>
    <p:custDataLst>
      <p:custData r:id="rId1"/>
    </p:custData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[例文2]</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平等在我心</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古人云:“不患寡而患不均,不患贫而患不安。盖均无贫,和无寡,安无倾。”平等的意义不在于</a:t>
            </a:r>
            <a:r>
              <a:t/>
            </a:r>
            <a:br/>
            <a:r>
              <a:rPr lang="zh-CN" altLang="en-US" sz="1502" kern="0" dirty="0" smtClean="0">
                <a:solidFill>
                  <a:srgbClr val="000000"/>
                </a:solidFill>
                <a:latin typeface="Times New Roman" pitchFamily="65" charset="-122"/>
                <a:ea typeface="宋体" pitchFamily="65" charset="-122"/>
              </a:rPr>
              <a:t>地位,不在于身份,不在于种族,而在于我们内心。</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材料中书店的做法完美地诠释了平等的真谛。工作人员对大学生和流浪者一视同仁,提供24小</a:t>
            </a:r>
            <a:r>
              <a:t/>
            </a:r>
            <a:br/>
            <a:r>
              <a:rPr lang="zh-CN" altLang="en-US" sz="1502" kern="0" dirty="0" smtClean="0">
                <a:solidFill>
                  <a:srgbClr val="000000"/>
                </a:solidFill>
                <a:latin typeface="Times New Roman" pitchFamily="65" charset="-122"/>
                <a:ea typeface="宋体" pitchFamily="65" charset="-122"/>
              </a:rPr>
              <a:t>时服务,赢得社会点赞,书店的工作也因此变得更有价值和意义。只有心中有爱,才能去爱别人;</a:t>
            </a:r>
            <a:r>
              <a:t/>
            </a:r>
            <a:br/>
            <a:r>
              <a:rPr lang="zh-CN" altLang="en-US" sz="1502" kern="0" dirty="0" smtClean="0">
                <a:solidFill>
                  <a:srgbClr val="000000"/>
                </a:solidFill>
                <a:latin typeface="Times New Roman" pitchFamily="65" charset="-122"/>
                <a:ea typeface="宋体" pitchFamily="65" charset="-122"/>
              </a:rPr>
              <a:t>只有心中有温情,才能被感动;只有心中有平等,才能平等待人。</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当温总理面对灾区人民悲伤的目光泣不成声的刹那,我们的信念变得更加坚定。在这里,生命的</a:t>
            </a:r>
            <a:r>
              <a:t/>
            </a:r>
            <a:br/>
            <a:r>
              <a:rPr lang="zh-CN" altLang="en-US" sz="1502" kern="0" dirty="0" smtClean="0">
                <a:solidFill>
                  <a:srgbClr val="000000"/>
                </a:solidFill>
                <a:latin typeface="Times New Roman" pitchFamily="65" charset="-122"/>
                <a:ea typeface="宋体" pitchFamily="65" charset="-122"/>
              </a:rPr>
              <a:t>平等被温总理的心灵折射出万丈光芒,冲散了身份与地位的桎梏,包裹着灾区的每一个人,拉近</a:t>
            </a:r>
            <a:r>
              <a:t/>
            </a:r>
            <a:br/>
            <a:r>
              <a:rPr lang="zh-CN" altLang="en-US" sz="1502" kern="0" dirty="0" smtClean="0">
                <a:solidFill>
                  <a:srgbClr val="000000"/>
                </a:solidFill>
                <a:latin typeface="Times New Roman" pitchFamily="65" charset="-122"/>
                <a:ea typeface="宋体" pitchFamily="65" charset="-122"/>
              </a:rPr>
              <a:t>了大国总理和平民百姓的距离,托起了一位老人对同胞深挚的爱。</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马加爵说过,他的自卑来自他的家庭。他的家庭并不富裕,甚至一穷二白。所以他总感觉低人一</a:t>
            </a:r>
            <a:r>
              <a:t/>
            </a:r>
            <a:br/>
            <a:r>
              <a:rPr lang="zh-CN" altLang="en-US" sz="1502" kern="0" dirty="0" smtClean="0">
                <a:solidFill>
                  <a:srgbClr val="000000"/>
                </a:solidFill>
                <a:latin typeface="Times New Roman" pitchFamily="65" charset="-122"/>
                <a:ea typeface="宋体" pitchFamily="65" charset="-122"/>
              </a:rPr>
              <a:t>等,总感觉周围的人都在嘲笑他,讽刺他,羞辱他,这一切的一切都像巨石压在他的心头,最终逼迫</a:t>
            </a:r>
            <a:r>
              <a:t/>
            </a:r>
            <a:br/>
            <a:r>
              <a:rPr lang="zh-CN" altLang="en-US" sz="1502" kern="0" dirty="0" smtClean="0">
                <a:solidFill>
                  <a:srgbClr val="000000"/>
                </a:solidFill>
                <a:latin typeface="Times New Roman" pitchFamily="65" charset="-122"/>
                <a:ea typeface="宋体" pitchFamily="65" charset="-122"/>
              </a:rPr>
              <a:t>他举起了屠刀。其实我们每一个人都应有一颗平等之心,既对自己,也对他人。给自己以平等之</a:t>
            </a:r>
            <a:r>
              <a:t/>
            </a:r>
            <a:br/>
            <a:r>
              <a:rPr lang="zh-CN" altLang="en-US" sz="1502" kern="0" dirty="0" smtClean="0">
                <a:solidFill>
                  <a:srgbClr val="000000"/>
                </a:solidFill>
                <a:latin typeface="Times New Roman" pitchFamily="65" charset="-122"/>
                <a:ea typeface="宋体" pitchFamily="65" charset="-122"/>
              </a:rPr>
              <a:t>心,待他人以平等之礼。</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司马迁遭受宫刑后,由令人歆羡的士大夫沦为与宦官无二的废人,表面上皇权剥夺了他与别人间</a:t>
            </a:r>
            <a:endParaRPr lang="zh-CN" altLang="en-US"/>
          </a:p>
        </p:txBody>
      </p:sp>
    </p:spTree>
    <p:custDataLst>
      <p:custData r:id="rId1"/>
    </p:custData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的平等,可实际呢?司马迁凭借追求平等之心,著成“史家之绝唱,无韵之离骚”的《史记》。最</a:t>
            </a:r>
            <a:r>
              <a:t/>
            </a:r>
            <a:br/>
            <a:r>
              <a:rPr lang="zh-CN" altLang="en-US" sz="1502" kern="0" dirty="0" smtClean="0">
                <a:solidFill>
                  <a:srgbClr val="000000"/>
                </a:solidFill>
                <a:latin typeface="Times New Roman" pitchFamily="65" charset="-122"/>
                <a:ea typeface="宋体" pitchFamily="65" charset="-122"/>
              </a:rPr>
              <a:t>终,司马迁不仅赢得了平等,甚至登上了史家的顶峰,受后人膜拜。</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由此可见,公道自在人心,平等亦由心生。</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如果没有对民族平等的坚信,曼德拉也就不会为了黑人的合法地位东奔西走;如果没有对国家平</a:t>
            </a:r>
            <a:r>
              <a:t/>
            </a:r>
            <a:br/>
            <a:r>
              <a:rPr lang="zh-CN" altLang="en-US" sz="1502" kern="0" dirty="0" smtClean="0">
                <a:solidFill>
                  <a:srgbClr val="000000"/>
                </a:solidFill>
                <a:latin typeface="Times New Roman" pitchFamily="65" charset="-122"/>
                <a:ea typeface="宋体" pitchFamily="65" charset="-122"/>
              </a:rPr>
              <a:t>等的坚持,周总理也就不会在万隆会议上求同存异;如果没有对人权平等的坚守,光耀百年的</a:t>
            </a:r>
            <a:r>
              <a:t/>
            </a:r>
            <a:br/>
            <a:r>
              <a:rPr lang="zh-CN" altLang="en-US" sz="1502" kern="0" dirty="0" smtClean="0">
                <a:solidFill>
                  <a:srgbClr val="000000"/>
                </a:solidFill>
                <a:latin typeface="Times New Roman" pitchFamily="65" charset="-122"/>
                <a:ea typeface="宋体" pitchFamily="65" charset="-122"/>
              </a:rPr>
              <a:t>《人权宣言》也就不会横空出世。如果心中没有了平等的种子,那么即使你“高人一等”,也不</a:t>
            </a:r>
            <a:r>
              <a:t/>
            </a:r>
            <a:br/>
            <a:r>
              <a:rPr lang="zh-CN" altLang="en-US" sz="1502" kern="0" dirty="0" smtClean="0">
                <a:solidFill>
                  <a:srgbClr val="000000"/>
                </a:solidFill>
                <a:latin typeface="Times New Roman" pitchFamily="65" charset="-122"/>
                <a:ea typeface="宋体" pitchFamily="65" charset="-122"/>
              </a:rPr>
              <a:t>会感到满足,又怎会给他人以平等?</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平等在我心,才能感受平等;平等在我心,才能予人平等;平等在我心,才能如泰山般屹立不倒;平</a:t>
            </a:r>
            <a:r>
              <a:t/>
            </a:r>
            <a:br/>
            <a:r>
              <a:rPr lang="zh-CN" altLang="en-US" sz="1502" kern="0" dirty="0" smtClean="0">
                <a:solidFill>
                  <a:srgbClr val="000000"/>
                </a:solidFill>
                <a:latin typeface="Times New Roman" pitchFamily="65" charset="-122"/>
                <a:ea typeface="宋体" pitchFamily="65" charset="-122"/>
              </a:rPr>
              <a:t>等在我心,才能如长江般奔流不息!只有在自己心中播下了平等的种子,才能在任何时候都感受</a:t>
            </a:r>
            <a:r>
              <a:t/>
            </a:r>
            <a:br/>
            <a:r>
              <a:rPr lang="zh-CN" altLang="en-US" sz="1502" kern="0" dirty="0" smtClean="0">
                <a:solidFill>
                  <a:srgbClr val="000000"/>
                </a:solidFill>
                <a:latin typeface="Times New Roman" pitchFamily="65" charset="-122"/>
                <a:ea typeface="宋体" pitchFamily="65" charset="-122"/>
              </a:rPr>
              <a:t>平等,给人平等!</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本文观点明确,紧紧围绕“平等在我心”的中心展开论述。开篇引用古语,提出观点,立</a:t>
            </a:r>
            <a:r>
              <a:t/>
            </a:r>
            <a:br/>
            <a:r>
              <a:rPr lang="zh-CN" altLang="en-US" sz="1502" kern="0" dirty="0" smtClean="0">
                <a:solidFill>
                  <a:srgbClr val="000000"/>
                </a:solidFill>
                <a:latin typeface="Times New Roman" pitchFamily="65" charset="-122"/>
                <a:ea typeface="宋体" pitchFamily="65" charset="-122"/>
              </a:rPr>
              <a:t>意深刻。运用了对比论证的手法,论述“平等之心”对于个人成长的重要性,思辨性强。文章旁</a:t>
            </a:r>
            <a:r>
              <a:t/>
            </a:r>
            <a:br/>
            <a:r>
              <a:rPr lang="zh-CN" altLang="en-US" sz="1502" kern="0" dirty="0" smtClean="0">
                <a:solidFill>
                  <a:srgbClr val="000000"/>
                </a:solidFill>
                <a:latin typeface="Times New Roman" pitchFamily="65" charset="-122"/>
                <a:ea typeface="宋体" pitchFamily="65" charset="-122"/>
              </a:rPr>
              <a:t>征博引,例证丰富典型,既有经典素材(如司马迁),又有生活中的典型事例,还有政坛名人,颇具说</a:t>
            </a:r>
            <a:r>
              <a:t/>
            </a:r>
            <a:br/>
            <a:r>
              <a:rPr lang="zh-CN" altLang="en-US" sz="1502" kern="0" dirty="0" smtClean="0">
                <a:solidFill>
                  <a:srgbClr val="000000"/>
                </a:solidFill>
                <a:latin typeface="Times New Roman" pitchFamily="65" charset="-122"/>
                <a:ea typeface="宋体" pitchFamily="65" charset="-122"/>
              </a:rPr>
              <a:t>服力。语言准确流畅,句式灵活,整散结合,充满理性色彩。</a:t>
            </a:r>
            <a:endParaRPr lang="zh-CN" altLang="en-US"/>
          </a:p>
        </p:txBody>
      </p:sp>
    </p:spTree>
    <p:custDataLst>
      <p:custData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敬礼!</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中国一友人</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2017年6月7日</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本文具有以下两个亮点:</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(1)角度新颖。文章以书信的方式展开,然后通过美食和京剧来介绍中国,最后总结全文,认为美</a:t>
            </a:r>
            <a:r>
              <a:t/>
            </a:r>
            <a:br/>
            <a:r>
              <a:rPr lang="zh-CN" altLang="en-US" sz="1502" kern="0" dirty="0" smtClean="0">
                <a:solidFill>
                  <a:srgbClr val="000000"/>
                </a:solidFill>
                <a:latin typeface="Times New Roman" pitchFamily="65" charset="-122"/>
                <a:ea typeface="宋体" pitchFamily="65" charset="-122"/>
              </a:rPr>
              <a:t>食和京剧都带着中国的印记,在岁月的长河里,定会愈发明亮夺目。</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(2)推理想象有独到之处。文章以火锅作为中国美食的代表,认为火锅能够最集中地体现中国大</a:t>
            </a:r>
            <a:r>
              <a:t/>
            </a:r>
            <a:br/>
            <a:r>
              <a:rPr lang="zh-CN" altLang="en-US" sz="1502" kern="0" dirty="0" smtClean="0">
                <a:solidFill>
                  <a:srgbClr val="000000"/>
                </a:solidFill>
                <a:latin typeface="Times New Roman" pitchFamily="65" charset="-122"/>
                <a:ea typeface="宋体" pitchFamily="65" charset="-122"/>
              </a:rPr>
              <a:t>一统的思想;以京剧的特点来说明中华民族是一个崇尚智慧的民族,常以小胜大,以弱胜强。这</a:t>
            </a:r>
            <a:r>
              <a:t/>
            </a:r>
            <a:br/>
            <a:r>
              <a:rPr lang="zh-CN" altLang="en-US" sz="1502" kern="0" dirty="0" smtClean="0">
                <a:solidFill>
                  <a:srgbClr val="000000"/>
                </a:solidFill>
                <a:latin typeface="Times New Roman" pitchFamily="65" charset="-122"/>
                <a:ea typeface="宋体" pitchFamily="65" charset="-122"/>
              </a:rPr>
              <a:t>些推理源自现实,所以并不给人突兀之感,反而彰显了考生的智慧。</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[例文2]</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何处望神州</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世界版图上屹立着一只英姿焕发的雄鸡,它昂首挺胸,一声长啼划破漫漫五千年时空。朋友,无</a:t>
            </a:r>
            <a:r>
              <a:t/>
            </a:r>
            <a:br/>
            <a:r>
              <a:rPr lang="zh-CN" altLang="en-US" sz="1502" kern="0" dirty="0" smtClean="0">
                <a:solidFill>
                  <a:srgbClr val="000000"/>
                </a:solidFill>
                <a:latin typeface="Times New Roman" pitchFamily="65" charset="-122"/>
                <a:ea typeface="宋体" pitchFamily="65" charset="-122"/>
              </a:rPr>
              <a:t>论你来自哪里,走进中国,定会感受到人与自然的和谐,尽享与众不同的中国风。</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神州大地,山清水秀,和谐融洽,会给你不一样的惊喜。行走在中国大地上,且行且看,且停且感。</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何处望神州?美丽乡村正张开双臂欢迎你!中国的农村一改以往落后贫穷的面貌,焕然一新。青</a:t>
            </a:r>
            <a:endParaRPr lang="zh-CN" altLang="en-US"/>
          </a:p>
        </p:txBody>
      </p:sp>
    </p:spTree>
    <p:custDataLst>
      <p:custData r:id="rId1"/>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2.</a:t>
            </a:r>
            <a:r>
              <a:rPr lang="zh-CN" altLang="en-US" sz="1502" kern="0" dirty="0" smtClean="0">
                <a:solidFill>
                  <a:srgbClr val="000000"/>
                </a:solidFill>
                <a:latin typeface="Times New Roman" pitchFamily="65" charset="-122"/>
                <a:ea typeface="宋体" pitchFamily="65" charset="-122"/>
              </a:rPr>
              <a:t>(2017浙江,24)阅读下面文字,根据要求作文。(60分)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有位作家说,人要读三本大书:一本是“有字之书”,一本是“无字之书”,一本是“心灵之</a:t>
            </a:r>
            <a:r>
              <a:rPr dirty="0"/>
              <a:t/>
            </a:r>
            <a:br>
              <a:rPr dirty="0"/>
            </a:br>
            <a:r>
              <a:rPr lang="zh-CN" altLang="en-US" sz="1502" kern="0" dirty="0" smtClean="0">
                <a:solidFill>
                  <a:srgbClr val="000000"/>
                </a:solidFill>
                <a:latin typeface="Times New Roman" pitchFamily="65" charset="-122"/>
                <a:ea typeface="宋体" pitchFamily="65" charset="-122"/>
              </a:rPr>
              <a:t>书”。</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对此你有什么思考?写一篇文章,对作家的看法加以评说。</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[注意]①题目自拟。②不得少于800字。③不得抄袭、套作。</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首先要审准题目。要清楚“有字之书”“无字之书”“心灵之书”的隐含意义,</a:t>
            </a:r>
            <a:r>
              <a:rPr dirty="0"/>
              <a:t/>
            </a:r>
            <a:br>
              <a:rPr dirty="0"/>
            </a:br>
            <a:r>
              <a:rPr lang="zh-CN" altLang="en-US" sz="1502" kern="0" dirty="0" smtClean="0">
                <a:solidFill>
                  <a:srgbClr val="000000"/>
                </a:solidFill>
                <a:latin typeface="Times New Roman" pitchFamily="65" charset="-122"/>
                <a:ea typeface="宋体" pitchFamily="65" charset="-122"/>
              </a:rPr>
              <a:t>知道它们分别指代什么。“有字之书”就是书籍,不光是指教科书、专业书,更多的是指人类经</a:t>
            </a:r>
            <a:r>
              <a:rPr dirty="0"/>
              <a:t/>
            </a:r>
            <a:br>
              <a:rPr dirty="0"/>
            </a:br>
            <a:r>
              <a:rPr lang="zh-CN" altLang="en-US" sz="1502" kern="0" dirty="0" smtClean="0">
                <a:solidFill>
                  <a:srgbClr val="000000"/>
                </a:solidFill>
                <a:latin typeface="Times New Roman" pitchFamily="65" charset="-122"/>
                <a:ea typeface="宋体" pitchFamily="65" charset="-122"/>
              </a:rPr>
              <a:t>典的书籍。“无字之书”就是指生活本身这本大书。“心灵之书”无疑就是促进心灵成长、</a:t>
            </a:r>
            <a:r>
              <a:rPr dirty="0"/>
              <a:t/>
            </a:r>
            <a:br>
              <a:rPr dirty="0"/>
            </a:br>
            <a:r>
              <a:rPr lang="zh-CN" altLang="en-US" sz="1502" kern="0" dirty="0" smtClean="0">
                <a:solidFill>
                  <a:srgbClr val="000000"/>
                </a:solidFill>
                <a:latin typeface="Times New Roman" pitchFamily="65" charset="-122"/>
                <a:ea typeface="宋体" pitchFamily="65" charset="-122"/>
              </a:rPr>
              <a:t>培养良善品德的实践活动。一般来说,文章立意应该围绕作家的话,故可立意为“人要读三本大</a:t>
            </a:r>
            <a:r>
              <a:rPr dirty="0"/>
              <a:t/>
            </a:r>
            <a:br>
              <a:rPr dirty="0"/>
            </a:br>
            <a:r>
              <a:rPr lang="zh-CN" altLang="en-US" sz="1502" kern="0" dirty="0" smtClean="0">
                <a:solidFill>
                  <a:srgbClr val="000000"/>
                </a:solidFill>
                <a:latin typeface="Times New Roman" pitchFamily="65" charset="-122"/>
                <a:ea typeface="宋体" pitchFamily="65" charset="-122"/>
              </a:rPr>
              <a:t>书”;也可以侧重于某点来写,如写要“读好‘有字之书’”。</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其次,在表达上显功夫。表达时要在理性分析上显功力。所谓理性分析,包括两个方面:一是框</a:t>
            </a:r>
            <a:r>
              <a:rPr dirty="0"/>
              <a:t/>
            </a:r>
            <a:br>
              <a:rPr dirty="0"/>
            </a:br>
            <a:r>
              <a:rPr lang="zh-CN" altLang="en-US" sz="1502" kern="0" dirty="0" smtClean="0">
                <a:solidFill>
                  <a:srgbClr val="000000"/>
                </a:solidFill>
                <a:latin typeface="Times New Roman" pitchFamily="65" charset="-122"/>
                <a:ea typeface="宋体" pitchFamily="65" charset="-122"/>
              </a:rPr>
              <a:t>定文体,二是重视表达过程。题目要求“对作家的看法加以评说”,其实就是让学生直接表达自</a:t>
            </a:r>
            <a:r>
              <a:rPr dirty="0"/>
              <a:t/>
            </a:r>
            <a:br>
              <a:rPr dirty="0"/>
            </a:br>
            <a:r>
              <a:rPr lang="zh-CN" altLang="en-US" sz="1502" kern="0" dirty="0" smtClean="0">
                <a:solidFill>
                  <a:srgbClr val="000000"/>
                </a:solidFill>
                <a:latin typeface="Times New Roman" pitchFamily="65" charset="-122"/>
                <a:ea typeface="宋体" pitchFamily="65" charset="-122"/>
              </a:rPr>
              <a:t>己的观点、态度,写一篇议论文。</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表达上要具体,必须言之有物;要清晰,必须言之有序;要实在,必须老实讲理。在围绕“人要读三</a:t>
            </a:r>
            <a:r>
              <a:rPr dirty="0"/>
              <a:t/>
            </a:r>
            <a:br>
              <a:rPr dirty="0"/>
            </a:br>
            <a:r>
              <a:rPr lang="zh-CN" altLang="en-US" sz="1502" kern="0" dirty="0" smtClean="0">
                <a:solidFill>
                  <a:srgbClr val="000000"/>
                </a:solidFill>
                <a:latin typeface="Times New Roman" pitchFamily="65" charset="-122"/>
                <a:ea typeface="宋体" pitchFamily="65" charset="-122"/>
              </a:rPr>
              <a:t>本大书”这一立意行文时,建议考生以条分缕析的方式展开说理,先写“为什么要读‘有字之</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书’”,再写“为什么要读‘无字之书’”,最后写“为什么要读‘心灵之书’”。</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此外,内容表达上,要避免空洞、贫乏,避免课内素材的罗列。有新意的文章,肯定是跳出常规</a:t>
            </a:r>
            <a:r>
              <a:t/>
            </a:r>
            <a:br/>
            <a:r>
              <a:rPr lang="zh-CN" altLang="en-US" sz="1502" kern="0" dirty="0" smtClean="0">
                <a:solidFill>
                  <a:srgbClr val="000000"/>
                </a:solidFill>
                <a:latin typeface="Times New Roman" pitchFamily="65" charset="-122"/>
                <a:ea typeface="宋体" pitchFamily="65" charset="-122"/>
              </a:rPr>
              <a:t>的。</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[例文1]</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景致深深</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前贤吟咏灼灼其华,高唱《离骚》,传颂贤贤易色,令后人深思传习。翻阅这白纸黑字的先哲经</a:t>
            </a:r>
            <a:r>
              <a:t/>
            </a:r>
            <a:br/>
            <a:r>
              <a:rPr lang="zh-CN" altLang="en-US" sz="1502" kern="0" dirty="0" smtClean="0">
                <a:solidFill>
                  <a:srgbClr val="000000"/>
                </a:solidFill>
                <a:latin typeface="Times New Roman" pitchFamily="65" charset="-122"/>
                <a:ea typeface="宋体" pitchFamily="65" charset="-122"/>
              </a:rPr>
              <a:t>典,心上如沐春风,脚下如踏七彩祥云,将人的一生娓娓道来。</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人由读有字之书始。孩提之时牙牙学语,指着烦琐的一笔一画认真读写,《弟子规》《三字经》</a:t>
            </a:r>
            <a:r>
              <a:t/>
            </a:r>
            <a:br/>
            <a:r>
              <a:rPr lang="zh-CN" altLang="en-US" sz="1502" kern="0" dirty="0" smtClean="0">
                <a:solidFill>
                  <a:srgbClr val="000000"/>
                </a:solidFill>
                <a:latin typeface="Times New Roman" pitchFamily="65" charset="-122"/>
                <a:ea typeface="宋体" pitchFamily="65" charset="-122"/>
              </a:rPr>
              <a:t>信手拈来,到少年之时手捧大部头文学小说汲取知识,年轻的眉眼懵懵懂懂,却在书海中冲刷出</a:t>
            </a:r>
            <a:r>
              <a:t/>
            </a:r>
            <a:br/>
            <a:r>
              <a:rPr lang="zh-CN" altLang="en-US" sz="1502" kern="0" dirty="0" smtClean="0">
                <a:solidFill>
                  <a:srgbClr val="000000"/>
                </a:solidFill>
                <a:latin typeface="Times New Roman" pitchFamily="65" charset="-122"/>
                <a:ea typeface="宋体" pitchFamily="65" charset="-122"/>
              </a:rPr>
              <a:t>那干练明朗的神色。人到了青年,柔软的羽毛像锋利的箭,离弦扎进一个个新的未知世界。脱离</a:t>
            </a:r>
            <a:r>
              <a:t/>
            </a:r>
            <a:br/>
            <a:r>
              <a:rPr lang="zh-CN" altLang="en-US" sz="1502" kern="0" dirty="0" smtClean="0">
                <a:solidFill>
                  <a:srgbClr val="000000"/>
                </a:solidFill>
                <a:latin typeface="Times New Roman" pitchFamily="65" charset="-122"/>
                <a:ea typeface="宋体" pitchFamily="65" charset="-122"/>
              </a:rPr>
              <a:t>了书本的人对社会有着恐惧与好奇,努力将脑海中的预想与现实合二为一,然后逐渐积累经验,</a:t>
            </a:r>
            <a:r>
              <a:t/>
            </a:r>
            <a:br/>
            <a:r>
              <a:rPr lang="zh-CN" altLang="en-US" sz="1502" kern="0" dirty="0" smtClean="0">
                <a:solidFill>
                  <a:srgbClr val="000000"/>
                </a:solidFill>
                <a:latin typeface="Times New Roman" pitchFamily="65" charset="-122"/>
                <a:ea typeface="宋体" pitchFamily="65" charset="-122"/>
              </a:rPr>
              <a:t>丰富阅历。这本无字之书翻阅不到尾声,而人必须有所舍弃。于是人开始褪去一身华彩,又重新</a:t>
            </a:r>
            <a:r>
              <a:t/>
            </a:r>
            <a:br/>
            <a:r>
              <a:rPr lang="zh-CN" altLang="en-US" sz="1502" kern="0" dirty="0" smtClean="0">
                <a:solidFill>
                  <a:srgbClr val="000000"/>
                </a:solidFill>
                <a:latin typeface="Times New Roman" pitchFamily="65" charset="-122"/>
                <a:ea typeface="宋体" pitchFamily="65" charset="-122"/>
              </a:rPr>
              <a:t>坐下来,捧起一本书,或是煮一壶香茗,淡泊心志,打开了自己的心灵之书。</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事实上,三本大书贯穿了人的一生。每时每刻,都是学习知识、增进阅历、净化心灵的时间,不</a:t>
            </a:r>
            <a:r>
              <a:t/>
            </a:r>
            <a:br/>
            <a:r>
              <a:rPr lang="zh-CN" altLang="en-US" sz="1502" kern="0" dirty="0" smtClean="0">
                <a:solidFill>
                  <a:srgbClr val="000000"/>
                </a:solidFill>
                <a:latin typeface="Times New Roman" pitchFamily="65" charset="-122"/>
                <a:ea typeface="宋体" pitchFamily="65" charset="-122"/>
              </a:rPr>
              <a:t>分先后,没有高低,人总是习惯性地去汲取外界的养分,但又不会忘记人生阅历和内心修养。心</a:t>
            </a:r>
            <a:endParaRPr lang="zh-CN" altLang="en-US"/>
          </a:p>
        </p:txBody>
      </p:sp>
    </p:spTree>
    <p:custDataLst>
      <p:custData r:id="rId1"/>
    </p:custData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学家王阳明推崇“知行合一”,希望的就是知不虚妄,行不盲目。人的每一个阶段或某一时刻应</a:t>
            </a:r>
            <a:r>
              <a:t/>
            </a:r>
            <a:br/>
            <a:r>
              <a:rPr lang="zh-CN" altLang="en-US" sz="1502" kern="0" dirty="0" smtClean="0">
                <a:solidFill>
                  <a:srgbClr val="000000"/>
                </a:solidFill>
                <a:latin typeface="Times New Roman" pitchFamily="65" charset="-122"/>
                <a:ea typeface="宋体" pitchFamily="65" charset="-122"/>
              </a:rPr>
              <a:t>当明确更侧重于读哪本书,就像是明确人生的目标一般。若是浑浑噩噩不做该做的事,那么难免</a:t>
            </a:r>
            <a:r>
              <a:t/>
            </a:r>
            <a:br/>
            <a:r>
              <a:rPr lang="zh-CN" altLang="en-US" sz="1502" kern="0" dirty="0" smtClean="0">
                <a:solidFill>
                  <a:srgbClr val="000000"/>
                </a:solidFill>
                <a:latin typeface="Times New Roman" pitchFamily="65" charset="-122"/>
                <a:ea typeface="宋体" pitchFamily="65" charset="-122"/>
              </a:rPr>
              <a:t>会偏离自己预期的轨道。</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先贤之言犹在耳边。他们已经用自己的经历,铺成了一条康庄大道,他们用笔写下自己的经历,</a:t>
            </a:r>
            <a:r>
              <a:t/>
            </a:r>
            <a:br/>
            <a:r>
              <a:rPr lang="zh-CN" altLang="en-US" sz="1502" kern="0" dirty="0" smtClean="0">
                <a:solidFill>
                  <a:srgbClr val="000000"/>
                </a:solidFill>
                <a:latin typeface="Times New Roman" pitchFamily="65" charset="-122"/>
                <a:ea typeface="宋体" pitchFamily="65" charset="-122"/>
              </a:rPr>
              <a:t>勉励我们在读无字之书时更加顺利通畅。玄奘历经艰险赴西天取经,李时珍尝遍百草写下《本</a:t>
            </a:r>
            <a:r>
              <a:t/>
            </a:r>
            <a:br/>
            <a:r>
              <a:rPr lang="zh-CN" altLang="en-US" sz="1502" kern="0" dirty="0" smtClean="0">
                <a:solidFill>
                  <a:srgbClr val="000000"/>
                </a:solidFill>
                <a:latin typeface="Times New Roman" pitchFamily="65" charset="-122"/>
                <a:ea typeface="宋体" pitchFamily="65" charset="-122"/>
              </a:rPr>
              <a:t>草纲目》,詹天佑不畏风沙铸建京张铁路,他们的亲身经历,更令我们不必再蹈前人覆辙,而是能</a:t>
            </a:r>
            <a:r>
              <a:t/>
            </a:r>
            <a:br/>
            <a:r>
              <a:rPr lang="zh-CN" altLang="en-US" sz="1502" kern="0" dirty="0" smtClean="0">
                <a:solidFill>
                  <a:srgbClr val="000000"/>
                </a:solidFill>
                <a:latin typeface="Times New Roman" pitchFamily="65" charset="-122"/>
                <a:ea typeface="宋体" pitchFamily="65" charset="-122"/>
              </a:rPr>
              <a:t>够将更精进的发现、发明抽丝剥茧,发扬光大。</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自然,最上等的禅机莫过于在三本书之间游刃有余。梭罗在《瓦尔登湖》中如是写:“我步入丛</a:t>
            </a:r>
            <a:r>
              <a:t/>
            </a:r>
            <a:br/>
            <a:r>
              <a:rPr lang="zh-CN" altLang="en-US" sz="1502" kern="0" dirty="0" smtClean="0">
                <a:solidFill>
                  <a:srgbClr val="000000"/>
                </a:solidFill>
                <a:latin typeface="Times New Roman" pitchFamily="65" charset="-122"/>
                <a:ea typeface="宋体" pitchFamily="65" charset="-122"/>
              </a:rPr>
              <a:t>林,因为我希望生活得有意义,我希望活得深刻,并汲取生命中所有的精华。然后从中学习,以免</a:t>
            </a:r>
            <a:r>
              <a:t/>
            </a:r>
            <a:br/>
            <a:r>
              <a:rPr lang="zh-CN" altLang="en-US" sz="1502" kern="0" dirty="0" smtClean="0">
                <a:solidFill>
                  <a:srgbClr val="000000"/>
                </a:solidFill>
                <a:latin typeface="Times New Roman" pitchFamily="65" charset="-122"/>
                <a:ea typeface="宋体" pitchFamily="65" charset="-122"/>
              </a:rPr>
              <a:t>我生命终结时,发现自己从来没有活过。”携着人生的三本大书徜徉在广袤无垠的自然之中,用</a:t>
            </a:r>
            <a:r>
              <a:t/>
            </a:r>
            <a:br/>
            <a:r>
              <a:rPr lang="zh-CN" altLang="en-US" sz="1502" kern="0" dirty="0" smtClean="0">
                <a:solidFill>
                  <a:srgbClr val="000000"/>
                </a:solidFill>
                <a:latin typeface="Times New Roman" pitchFamily="65" charset="-122"/>
                <a:ea typeface="宋体" pitchFamily="65" charset="-122"/>
              </a:rPr>
              <a:t>心去将知行万化冥合,无论是谁,都已经达到了常人难以企及的高度。</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而当今的青年人,又有多少人真正读了这三本书?或是误读、错读,更有甚者选择放弃?学习固然</a:t>
            </a:r>
            <a:r>
              <a:t/>
            </a:r>
            <a:br/>
            <a:r>
              <a:rPr lang="zh-CN" altLang="en-US" sz="1502" kern="0" dirty="0" smtClean="0">
                <a:solidFill>
                  <a:srgbClr val="000000"/>
                </a:solidFill>
                <a:latin typeface="Times New Roman" pitchFamily="65" charset="-122"/>
                <a:ea typeface="宋体" pitchFamily="65" charset="-122"/>
              </a:rPr>
              <a:t>会逐渐困难,挑战一个人的极限,释放出所有脑力,让人的智慧绝不止显露冰山一角。社会的摸</a:t>
            </a:r>
            <a:r>
              <a:t/>
            </a:r>
            <a:br/>
            <a:r>
              <a:rPr lang="zh-CN" altLang="en-US" sz="1502" kern="0" dirty="0" smtClean="0">
                <a:solidFill>
                  <a:srgbClr val="000000"/>
                </a:solidFill>
                <a:latin typeface="Times New Roman" pitchFamily="65" charset="-122"/>
                <a:ea typeface="宋体" pitchFamily="65" charset="-122"/>
              </a:rPr>
              <a:t>爬滚打又是人生必经的,不经历风雨又怎能见彩虹?直至最后,还能本着初心,说自己的的确确用</a:t>
            </a:r>
            <a:r>
              <a:t/>
            </a:r>
            <a:br/>
            <a:r>
              <a:rPr lang="zh-CN" altLang="en-US" sz="1502" kern="0" dirty="0" smtClean="0">
                <a:solidFill>
                  <a:srgbClr val="000000"/>
                </a:solidFill>
                <a:latin typeface="Times New Roman" pitchFamily="65" charset="-122"/>
                <a:ea typeface="宋体" pitchFamily="65" charset="-122"/>
              </a:rPr>
              <a:t>心过完一生的人,又有几个?读万卷书,行万里路,最终归零的漫漫一生,更需要我们穷尽一生。</a:t>
            </a:r>
            <a:endParaRPr lang="zh-CN" altLang="en-US"/>
          </a:p>
        </p:txBody>
      </p:sp>
    </p:spTree>
    <p:custDataLst>
      <p:custData r:id="rId1"/>
    </p:custData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当白纸黑字已经难以满足人的愿望时,人总是会去探寻更幽深的景致。知行合一,明哲思贤。当</a:t>
            </a:r>
            <a:r>
              <a:t/>
            </a:r>
            <a:br/>
            <a:r>
              <a:rPr lang="zh-CN" altLang="en-US" sz="1502" kern="0" dirty="0" smtClean="0">
                <a:solidFill>
                  <a:srgbClr val="000000"/>
                </a:solidFill>
                <a:latin typeface="Times New Roman" pitchFamily="65" charset="-122"/>
                <a:ea typeface="宋体" pitchFamily="65" charset="-122"/>
              </a:rPr>
              <a:t>我们漫步三本大书的精妙世界,难道不能沉浸在移步换景,处处神奇的深深景致之中吗?</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读好文章如饮美酒,唇齿留香,令人回味无穷。这篇文章在立意、章法、辞采方面出类</a:t>
            </a:r>
            <a:r>
              <a:t/>
            </a:r>
            <a:br/>
            <a:r>
              <a:rPr lang="zh-CN" altLang="en-US" sz="1502" kern="0" dirty="0" smtClean="0">
                <a:solidFill>
                  <a:srgbClr val="000000"/>
                </a:solidFill>
                <a:latin typeface="Times New Roman" pitchFamily="65" charset="-122"/>
                <a:ea typeface="宋体" pitchFamily="65" charset="-122"/>
              </a:rPr>
              <a:t>拔萃,令人击节叹赏,不愧为应考作文的典范。文章开篇,紧扣材料写“有字之书”,表达出彩,可</a:t>
            </a:r>
            <a:r>
              <a:t/>
            </a:r>
            <a:br/>
            <a:r>
              <a:rPr lang="zh-CN" altLang="en-US" sz="1502" kern="0" dirty="0" smtClean="0">
                <a:solidFill>
                  <a:srgbClr val="000000"/>
                </a:solidFill>
                <a:latin typeface="Times New Roman" pitchFamily="65" charset="-122"/>
                <a:ea typeface="宋体" pitchFamily="65" charset="-122"/>
              </a:rPr>
              <a:t>谓“凤头”。接着,探究“书”的内涵及随着年龄变化对不同类型书的解读。然后,深入分析,</a:t>
            </a:r>
            <a:r>
              <a:t/>
            </a:r>
            <a:br/>
            <a:r>
              <a:rPr lang="zh-CN" altLang="en-US" sz="1502" kern="0" dirty="0" smtClean="0">
                <a:solidFill>
                  <a:srgbClr val="000000"/>
                </a:solidFill>
                <a:latin typeface="Times New Roman" pitchFamily="65" charset="-122"/>
                <a:ea typeface="宋体" pitchFamily="65" charset="-122"/>
              </a:rPr>
              <a:t>不管读什么类型的书,必须知行合一,这样才能游刃有余。文章结尾部分,联系现实,指出现代人</a:t>
            </a:r>
            <a:r>
              <a:t/>
            </a:r>
            <a:br/>
            <a:r>
              <a:rPr lang="zh-CN" altLang="en-US" sz="1502" kern="0" dirty="0" smtClean="0">
                <a:solidFill>
                  <a:srgbClr val="000000"/>
                </a:solidFill>
                <a:latin typeface="Times New Roman" pitchFamily="65" charset="-122"/>
                <a:ea typeface="宋体" pitchFamily="65" charset="-122"/>
              </a:rPr>
              <a:t>读书之病,反问有力,发人深省。文章收尾,“人总是会去探寻更幽深的景致”,显示出考生远大</a:t>
            </a:r>
            <a:r>
              <a:t/>
            </a:r>
            <a:br/>
            <a:r>
              <a:rPr lang="zh-CN" altLang="en-US" sz="1502" kern="0" dirty="0" smtClean="0">
                <a:solidFill>
                  <a:srgbClr val="000000"/>
                </a:solidFill>
                <a:latin typeface="Times New Roman" pitchFamily="65" charset="-122"/>
                <a:ea typeface="宋体" pitchFamily="65" charset="-122"/>
              </a:rPr>
              <a:t>的抱负和志向,并回扣题目,反问结束,戛然而止,令人深思,堪称“豹尾”。</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[例文2]</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攀登之路</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谁不想业绩出众?谁不想人生精彩?可是如何才能出众?怎样使人生更加精彩?有人说:读书。只</a:t>
            </a:r>
            <a:r>
              <a:t/>
            </a:r>
            <a:br/>
            <a:r>
              <a:rPr lang="zh-CN" altLang="en-US" sz="1502" kern="0" dirty="0" smtClean="0">
                <a:solidFill>
                  <a:srgbClr val="000000"/>
                </a:solidFill>
                <a:latin typeface="Times New Roman" pitchFamily="65" charset="-122"/>
                <a:ea typeface="宋体" pitchFamily="65" charset="-122"/>
              </a:rPr>
              <a:t>有读书才能让你的人生不再卑微,只有读书才会让你的人生有更多的选择,只有读书才会让你步</a:t>
            </a:r>
            <a:r>
              <a:t/>
            </a:r>
            <a:br/>
            <a:r>
              <a:rPr lang="zh-CN" altLang="en-US" sz="1502" kern="0" dirty="0" smtClean="0">
                <a:solidFill>
                  <a:srgbClr val="000000"/>
                </a:solidFill>
                <a:latin typeface="Times New Roman" pitchFamily="65" charset="-122"/>
                <a:ea typeface="宋体" pitchFamily="65" charset="-122"/>
              </a:rPr>
              <a:t>入登攀之路,进入一个个辉煌的境界。那要读什么书呢?有位作家的话,我觉得甚是在理:人生要</a:t>
            </a:r>
            <a:r>
              <a:t/>
            </a:r>
            <a:br/>
            <a:r>
              <a:rPr lang="zh-CN" altLang="en-US" sz="1502" kern="0" dirty="0" smtClean="0">
                <a:solidFill>
                  <a:srgbClr val="000000"/>
                </a:solidFill>
                <a:latin typeface="Times New Roman" pitchFamily="65" charset="-122"/>
                <a:ea typeface="宋体" pitchFamily="65" charset="-122"/>
              </a:rPr>
              <a:t>读好三本大书!</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读好“有字之书”。“有字之书”尤其是经典之书,是前人的心血结晶,是诸位前辈留下的智慧</a:t>
            </a:r>
            <a:endParaRPr lang="zh-CN" altLang="en-US"/>
          </a:p>
        </p:txBody>
      </p:sp>
    </p:spTree>
    <p:custDataLst>
      <p:custData r:id="rId1"/>
    </p:custData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锦囊,是千淘万滤留存下来的人类文化瑰宝;是我们认识世界的不可或缺的导引,是我们积累知</a:t>
            </a:r>
            <a:r>
              <a:t/>
            </a:r>
            <a:br/>
            <a:r>
              <a:rPr lang="zh-CN" altLang="en-US" sz="1502" kern="0" dirty="0" smtClean="0">
                <a:solidFill>
                  <a:srgbClr val="000000"/>
                </a:solidFill>
                <a:latin typeface="Times New Roman" pitchFamily="65" charset="-122"/>
                <a:ea typeface="宋体" pitchFamily="65" charset="-122"/>
              </a:rPr>
              <a:t>识增长才干的有效的凭借,是我们登攀人生之峰的坚实有力的拐杖。书助人成长,成长需要读</a:t>
            </a:r>
            <a:r>
              <a:t/>
            </a:r>
            <a:br/>
            <a:r>
              <a:rPr lang="zh-CN" altLang="en-US" sz="1502" kern="0" dirty="0" smtClean="0">
                <a:solidFill>
                  <a:srgbClr val="000000"/>
                </a:solidFill>
                <a:latin typeface="Times New Roman" pitchFamily="65" charset="-122"/>
                <a:ea typeface="宋体" pitchFamily="65" charset="-122"/>
              </a:rPr>
              <a:t>书。“有字之书”对我们的借鉴意义非比寻常。我们通过它们,来打破束缚我们的狭小空间,放</a:t>
            </a:r>
            <a:r>
              <a:t/>
            </a:r>
            <a:br/>
            <a:r>
              <a:rPr lang="zh-CN" altLang="en-US" sz="1502" kern="0" dirty="0" smtClean="0">
                <a:solidFill>
                  <a:srgbClr val="000000"/>
                </a:solidFill>
                <a:latin typeface="Times New Roman" pitchFamily="65" charset="-122"/>
                <a:ea typeface="宋体" pitchFamily="65" charset="-122"/>
              </a:rPr>
              <a:t>开我们的眼界,让思想超越身体所限,让精神之马自由驰骋,让想象的翅膀带我们走上创新之</a:t>
            </a:r>
            <a:r>
              <a:t/>
            </a:r>
            <a:br/>
            <a:r>
              <a:rPr lang="zh-CN" altLang="en-US" sz="1502" kern="0" dirty="0" smtClean="0">
                <a:solidFill>
                  <a:srgbClr val="000000"/>
                </a:solidFill>
                <a:latin typeface="Times New Roman" pitchFamily="65" charset="-122"/>
                <a:ea typeface="宋体" pitchFamily="65" charset="-122"/>
              </a:rPr>
              <a:t>路。人,只有在不断接受新事物的过程中才能成长。新事物,是相对而言的,对一个人而言,接触</a:t>
            </a:r>
            <a:r>
              <a:t/>
            </a:r>
            <a:br/>
            <a:r>
              <a:rPr lang="zh-CN" altLang="en-US" sz="1502" kern="0" dirty="0" smtClean="0">
                <a:solidFill>
                  <a:srgbClr val="000000"/>
                </a:solidFill>
                <a:latin typeface="Times New Roman" pitchFamily="65" charset="-122"/>
                <a:ea typeface="宋体" pitchFamily="65" charset="-122"/>
              </a:rPr>
              <a:t>以前不曾接触的,就是新的。那么,我们接触新事物,不一定只靠亲历,读书便是一条重要途径。</a:t>
            </a:r>
            <a:r>
              <a:t/>
            </a:r>
            <a:br/>
            <a:r>
              <a:rPr lang="zh-CN" altLang="en-US" sz="1502" kern="0" dirty="0" smtClean="0">
                <a:solidFill>
                  <a:srgbClr val="000000"/>
                </a:solidFill>
                <a:latin typeface="Times New Roman" pitchFamily="65" charset="-122"/>
                <a:ea typeface="宋体" pitchFamily="65" charset="-122"/>
              </a:rPr>
              <a:t>生命有限,知识无涯,以只争朝夕的精神读无尽之书,你的人生本身就是一种有意义的存在。</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读“无字之书”。读有字之书,有时并不像儿时读绘本那样简单,且不论能否遍阅群书,能否通</a:t>
            </a:r>
            <a:r>
              <a:t/>
            </a:r>
            <a:br/>
            <a:r>
              <a:rPr lang="zh-CN" altLang="en-US" sz="1502" kern="0" dirty="0" smtClean="0">
                <a:solidFill>
                  <a:srgbClr val="000000"/>
                </a:solidFill>
                <a:latin typeface="Times New Roman" pitchFamily="65" charset="-122"/>
                <a:ea typeface="宋体" pitchFamily="65" charset="-122"/>
              </a:rPr>
              <a:t>读抑或领会其精髓便是一大难题。而在前途茫茫之时,一本“无字之书”便成了另一条康庄大</a:t>
            </a:r>
            <a:r>
              <a:t/>
            </a:r>
            <a:br/>
            <a:r>
              <a:rPr lang="zh-CN" altLang="en-US" sz="1502" kern="0" dirty="0" smtClean="0">
                <a:solidFill>
                  <a:srgbClr val="000000"/>
                </a:solidFill>
                <a:latin typeface="Times New Roman" pitchFamily="65" charset="-122"/>
                <a:ea typeface="宋体" pitchFamily="65" charset="-122"/>
              </a:rPr>
              <a:t>道。所谓“无字之书”,简而言之就是社会实践,人生经验。在生活中接受并学习为人处世的智</a:t>
            </a:r>
            <a:r>
              <a:t/>
            </a:r>
            <a:br/>
            <a:r>
              <a:rPr lang="zh-CN" altLang="en-US" sz="1502" kern="0" dirty="0" smtClean="0">
                <a:solidFill>
                  <a:srgbClr val="000000"/>
                </a:solidFill>
                <a:latin typeface="Times New Roman" pitchFamily="65" charset="-122"/>
                <a:ea typeface="宋体" pitchFamily="65" charset="-122"/>
              </a:rPr>
              <a:t>慧,便是这本书里的重要内容。或许在学习的过程中会有痛苦,但无论是挫折还是失去,亲身体</a:t>
            </a:r>
            <a:r>
              <a:t/>
            </a:r>
            <a:br/>
            <a:r>
              <a:rPr lang="zh-CN" altLang="en-US" sz="1502" kern="0" dirty="0" smtClean="0">
                <a:solidFill>
                  <a:srgbClr val="000000"/>
                </a:solidFill>
                <a:latin typeface="Times New Roman" pitchFamily="65" charset="-122"/>
                <a:ea typeface="宋体" pitchFamily="65" charset="-122"/>
              </a:rPr>
              <a:t>验所得的东西才是弥足珍贵的。接受前人知识熏陶能使人变得聪慧,而在“无字之书”的洗礼</a:t>
            </a:r>
            <a:r>
              <a:t/>
            </a:r>
            <a:br/>
            <a:r>
              <a:rPr lang="zh-CN" altLang="en-US" sz="1502" kern="0" dirty="0" smtClean="0">
                <a:solidFill>
                  <a:srgbClr val="000000"/>
                </a:solidFill>
                <a:latin typeface="Times New Roman" pitchFamily="65" charset="-122"/>
                <a:ea typeface="宋体" pitchFamily="65" charset="-122"/>
              </a:rPr>
              <a:t>下才能学以致用。明人王守仁便是精通于此才总结出“知行合一”的道理。若是少了这“无</a:t>
            </a:r>
            <a:r>
              <a:t/>
            </a:r>
            <a:br/>
            <a:r>
              <a:rPr lang="zh-CN" altLang="en-US" sz="1502" kern="0" dirty="0" smtClean="0">
                <a:solidFill>
                  <a:srgbClr val="000000"/>
                </a:solidFill>
                <a:latin typeface="Times New Roman" pitchFamily="65" charset="-122"/>
                <a:ea typeface="宋体" pitchFamily="65" charset="-122"/>
              </a:rPr>
              <a:t>字之书”,会闹出“纸上谈兵”的笑话,更可能在社会中举步维艰,更有如马谡者损失了军队,败</a:t>
            </a:r>
            <a:r>
              <a:t/>
            </a:r>
            <a:br/>
            <a:r>
              <a:rPr lang="zh-CN" altLang="en-US" sz="1502" kern="0" dirty="0" smtClean="0">
                <a:solidFill>
                  <a:srgbClr val="000000"/>
                </a:solidFill>
                <a:latin typeface="Times New Roman" pitchFamily="65" charset="-122"/>
                <a:ea typeface="宋体" pitchFamily="65" charset="-122"/>
              </a:rPr>
              <a:t>坏了事业,丧失了生命,那就遗恨终生了。“无字之书”并无常态,却又时时刻刻出现在我们的</a:t>
            </a:r>
            <a:endParaRPr lang="zh-CN" altLang="en-US"/>
          </a:p>
        </p:txBody>
      </p:sp>
    </p:spTree>
    <p:custDataLst>
      <p:custData r:id="rId1"/>
    </p:custData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生活之中。老子说:“万物皆道。”生活可能平凡,但绝不能平庸。权贵有权贵的道理,平民亦</a:t>
            </a:r>
            <a:r>
              <a:t/>
            </a:r>
            <a:br/>
            <a:r>
              <a:rPr lang="zh-CN" altLang="en-US" sz="1502" kern="0" dirty="0" smtClean="0">
                <a:solidFill>
                  <a:srgbClr val="000000"/>
                </a:solidFill>
                <a:latin typeface="Times New Roman" pitchFamily="65" charset="-122"/>
                <a:ea typeface="宋体" pitchFamily="65" charset="-122"/>
              </a:rPr>
              <a:t>有自己的哲理。在“无字之书”面前,人人拥有平等的机会,而不同的“无字之书”,又创造出</a:t>
            </a:r>
            <a:r>
              <a:t/>
            </a:r>
            <a:br/>
            <a:r>
              <a:rPr lang="zh-CN" altLang="en-US" sz="1502" kern="0" dirty="0" smtClean="0">
                <a:solidFill>
                  <a:srgbClr val="000000"/>
                </a:solidFill>
                <a:latin typeface="Times New Roman" pitchFamily="65" charset="-122"/>
                <a:ea typeface="宋体" pitchFamily="65" charset="-122"/>
              </a:rPr>
              <a:t>各式各样的人生。</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读心灵之书。真正的读书人都有这样的体会:当我们铅华洗净,重返小屋捧起一本书静读,真正</a:t>
            </a:r>
            <a:r>
              <a:t/>
            </a:r>
            <a:br/>
            <a:r>
              <a:rPr lang="zh-CN" altLang="en-US" sz="1502" kern="0" dirty="0" smtClean="0">
                <a:solidFill>
                  <a:srgbClr val="000000"/>
                </a:solidFill>
                <a:latin typeface="Times New Roman" pitchFamily="65" charset="-122"/>
                <a:ea typeface="宋体" pitchFamily="65" charset="-122"/>
              </a:rPr>
              <a:t>进入书的世界,与作者对话,与自己对话时,心灵便已处于活跃之中。这时,便是打开了“心灵之</a:t>
            </a:r>
            <a:r>
              <a:t/>
            </a:r>
            <a:br/>
            <a:r>
              <a:rPr lang="zh-CN" altLang="en-US" sz="1502" kern="0" dirty="0" smtClean="0">
                <a:solidFill>
                  <a:srgbClr val="000000"/>
                </a:solidFill>
                <a:latin typeface="Times New Roman" pitchFamily="65" charset="-122"/>
                <a:ea typeface="宋体" pitchFamily="65" charset="-122"/>
              </a:rPr>
              <a:t>书”。读“有字之书”时,若无心灵的悸动,便无法实现对话,可能会食而不化;读“无字之书”</a:t>
            </a:r>
            <a:r>
              <a:t/>
            </a:r>
            <a:br/>
            <a:r>
              <a:rPr lang="zh-CN" altLang="en-US" sz="1502" kern="0" dirty="0" smtClean="0">
                <a:solidFill>
                  <a:srgbClr val="000000"/>
                </a:solidFill>
                <a:latin typeface="Times New Roman" pitchFamily="65" charset="-122"/>
                <a:ea typeface="宋体" pitchFamily="65" charset="-122"/>
              </a:rPr>
              <a:t>时,可能感受到戾气,那书在滋养人的同时,多少也埋下了一些消极负面的种子。内心世界很有</a:t>
            </a:r>
            <a:r>
              <a:t/>
            </a:r>
            <a:br/>
            <a:r>
              <a:rPr lang="zh-CN" altLang="en-US" sz="1502" kern="0" dirty="0" smtClean="0">
                <a:solidFill>
                  <a:srgbClr val="000000"/>
                </a:solidFill>
                <a:latin typeface="Times New Roman" pitchFamily="65" charset="-122"/>
                <a:ea typeface="宋体" pitchFamily="65" charset="-122"/>
              </a:rPr>
              <a:t>可能为名利、仇恨所充斥,但这绝不是我们的初衷,所以我们切不可忘:良知要存于心,理智要践</a:t>
            </a:r>
            <a:r>
              <a:t/>
            </a:r>
            <a:br/>
            <a:r>
              <a:rPr lang="zh-CN" altLang="en-US" sz="1502" kern="0" dirty="0" smtClean="0">
                <a:solidFill>
                  <a:srgbClr val="000000"/>
                </a:solidFill>
                <a:latin typeface="Times New Roman" pitchFamily="65" charset="-122"/>
                <a:ea typeface="宋体" pitchFamily="65" charset="-122"/>
              </a:rPr>
              <a:t>于行,初心切不可忘。“心灵之书”像一座灯塔,导引船只永不迷航。</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读万卷书,行万里路,这三本大书,像是天边高悬的明星,或许它们永远不属于我们,但凭借着他们</a:t>
            </a:r>
            <a:r>
              <a:t/>
            </a:r>
            <a:br/>
            <a:r>
              <a:rPr lang="zh-CN" altLang="en-US" sz="1502" kern="0" dirty="0" smtClean="0">
                <a:solidFill>
                  <a:srgbClr val="000000"/>
                </a:solidFill>
                <a:latin typeface="Times New Roman" pitchFamily="65" charset="-122"/>
                <a:ea typeface="宋体" pitchFamily="65" charset="-122"/>
              </a:rPr>
              <a:t>所散发的微光,足以让我们越走越远。</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本文紧扣题目,准确立意,亮明观点,认为作家要读好三本大书的观点可取。接着从三个</a:t>
            </a:r>
            <a:r>
              <a:t/>
            </a:r>
            <a:br/>
            <a:r>
              <a:rPr lang="zh-CN" altLang="en-US" sz="1502" kern="0" dirty="0" smtClean="0">
                <a:solidFill>
                  <a:srgbClr val="000000"/>
                </a:solidFill>
                <a:latin typeface="Times New Roman" pitchFamily="65" charset="-122"/>
                <a:ea typeface="宋体" pitchFamily="65" charset="-122"/>
              </a:rPr>
              <a:t>方面,辩证论述读好三本大书对人生的意义。在论述中,时时不忘厘清三本大书各自的作用。文</a:t>
            </a:r>
            <a:r>
              <a:t/>
            </a:r>
            <a:br/>
            <a:r>
              <a:rPr lang="zh-CN" altLang="en-US" sz="1502" kern="0" dirty="0" smtClean="0">
                <a:solidFill>
                  <a:srgbClr val="000000"/>
                </a:solidFill>
                <a:latin typeface="Times New Roman" pitchFamily="65" charset="-122"/>
                <a:ea typeface="宋体" pitchFamily="65" charset="-122"/>
              </a:rPr>
              <a:t>章语言虽然平实,但时见高深见识,如在论述读无字之书时的思考,就具有警醒读者的价值。</a:t>
            </a:r>
            <a:endParaRPr lang="zh-CN" altLang="en-US"/>
          </a:p>
        </p:txBody>
      </p:sp>
    </p:spTree>
    <p:custDataLst>
      <p:custData r:id="rId1"/>
    </p:custData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3.</a:t>
            </a:r>
            <a:r>
              <a:rPr lang="zh-CN" altLang="en-US" sz="1502" kern="0" dirty="0" smtClean="0">
                <a:solidFill>
                  <a:srgbClr val="000000"/>
                </a:solidFill>
                <a:latin typeface="Times New Roman" pitchFamily="65" charset="-122"/>
                <a:ea typeface="宋体" pitchFamily="65" charset="-122"/>
              </a:rPr>
              <a:t>(2017天津,22)请根据下面的材料,写一篇文章。(60分)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我们在长辈的环绕下成长,自以为了解他们,其实每一位长辈都是一部厚书,一旦重新打开,就会</a:t>
            </a:r>
            <a:r>
              <a:rPr dirty="0"/>
              <a:t/>
            </a:r>
            <a:br>
              <a:rPr dirty="0"/>
            </a:br>
            <a:r>
              <a:rPr lang="zh-CN" altLang="en-US" sz="1502" kern="0" dirty="0" smtClean="0">
                <a:solidFill>
                  <a:srgbClr val="000000"/>
                </a:solidFill>
                <a:latin typeface="Times New Roman" pitchFamily="65" charset="-122"/>
                <a:ea typeface="宋体" pitchFamily="65" charset="-122"/>
              </a:rPr>
              <a:t>读到人生的事理,读到传统的积淀,读到时代的印记,还可以读出我们自己,读出我们成长时他们</a:t>
            </a:r>
            <a:r>
              <a:rPr dirty="0"/>
              <a:t/>
            </a:r>
            <a:br>
              <a:rPr dirty="0"/>
            </a:br>
            <a:r>
              <a:rPr lang="zh-CN" altLang="en-US" sz="1502" kern="0" dirty="0" smtClean="0">
                <a:solidFill>
                  <a:srgbClr val="000000"/>
                </a:solidFill>
                <a:latin typeface="Times New Roman" pitchFamily="65" charset="-122"/>
                <a:ea typeface="宋体" pitchFamily="65" charset="-122"/>
              </a:rPr>
              <a:t>的成长与成熟,读出我们和他们之间认知上的共识或分歧</a:t>
            </a:r>
            <a:r>
              <a:rPr lang="zh-CN" altLang="en-US" sz="1502"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十八岁的我们已经长大,今天的重读,是成年个体之间平等的心灵对话、灵魂触摸,是通往理性</a:t>
            </a:r>
            <a:r>
              <a:rPr dirty="0"/>
              <a:t/>
            </a:r>
            <a:br>
              <a:rPr dirty="0"/>
            </a:br>
            <a:r>
              <a:rPr lang="zh-CN" altLang="en-US" sz="1502" kern="0" dirty="0" smtClean="0">
                <a:solidFill>
                  <a:srgbClr val="000000"/>
                </a:solidFill>
                <a:latin typeface="Times New Roman" pitchFamily="65" charset="-122"/>
                <a:ea typeface="宋体" pitchFamily="65" charset="-122"/>
              </a:rPr>
              <a:t>认知的幽径。请结合自己的生活阅历深入思考,围绕“重读长辈这部书”写一篇作文。</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要求:①自选角度,自拟标题;②文体不限(诗歌除外),文体特征鲜明;③不少于800字;④不得抄袭,</a:t>
            </a:r>
            <a:r>
              <a:rPr dirty="0"/>
              <a:t/>
            </a:r>
            <a:br>
              <a:rPr dirty="0"/>
            </a:br>
            <a:r>
              <a:rPr lang="zh-CN" altLang="en-US" sz="1502" kern="0" dirty="0" smtClean="0">
                <a:solidFill>
                  <a:srgbClr val="000000"/>
                </a:solidFill>
                <a:latin typeface="Times New Roman" pitchFamily="65" charset="-122"/>
                <a:ea typeface="宋体" pitchFamily="65" charset="-122"/>
              </a:rPr>
              <a:t>不得套作。</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该作文题从考生十八岁步入成人的年龄特点出发,关注传统文化的代际传承及人</a:t>
            </a:r>
            <a:r>
              <a:rPr dirty="0"/>
              <a:t/>
            </a:r>
            <a:br>
              <a:rPr dirty="0"/>
            </a:br>
            <a:r>
              <a:rPr lang="zh-CN" altLang="en-US" sz="1502" kern="0" dirty="0" smtClean="0">
                <a:solidFill>
                  <a:srgbClr val="000000"/>
                </a:solidFill>
                <a:latin typeface="Times New Roman" pitchFamily="65" charset="-122"/>
                <a:ea typeface="宋体" pitchFamily="65" charset="-122"/>
              </a:rPr>
              <a:t>文素养的培育提升,引导考生展开联想与思考,写出个人的独特感受与见解。</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①关注传统文化,饱含人文情怀。人伦关系蕴含着中国传统文化的核心价值,命题意在引导考生</a:t>
            </a:r>
            <a:r>
              <a:rPr dirty="0"/>
              <a:t/>
            </a:r>
            <a:br>
              <a:rPr dirty="0"/>
            </a:br>
            <a:r>
              <a:rPr lang="zh-CN" altLang="en-US" sz="1502" kern="0" dirty="0" smtClean="0">
                <a:solidFill>
                  <a:srgbClr val="000000"/>
                </a:solidFill>
                <a:latin typeface="Times New Roman" pitchFamily="65" charset="-122"/>
                <a:ea typeface="宋体" pitchFamily="65" charset="-122"/>
              </a:rPr>
              <a:t>调动家庭与个人、长与幼的相关经验,重新理解长辈的深沉情感、丰富智慧及其对于青年成长</a:t>
            </a:r>
            <a:r>
              <a:rPr dirty="0"/>
              <a:t/>
            </a:r>
            <a:br>
              <a:rPr dirty="0"/>
            </a:br>
            <a:r>
              <a:rPr lang="zh-CN" altLang="en-US" sz="1502" kern="0" dirty="0" smtClean="0">
                <a:solidFill>
                  <a:srgbClr val="000000"/>
                </a:solidFill>
                <a:latin typeface="Times New Roman" pitchFamily="65" charset="-122"/>
                <a:ea typeface="宋体" pitchFamily="65" charset="-122"/>
              </a:rPr>
              <a:t>的宝贵意义,引导考生关注优秀传统文化及其当代体现。题目需要考生从凝聚个人真切情感的</a:t>
            </a:r>
            <a:r>
              <a:rPr dirty="0"/>
              <a:t/>
            </a:r>
            <a:br>
              <a:rPr dirty="0"/>
            </a:br>
            <a:r>
              <a:rPr lang="zh-CN" altLang="en-US" sz="1502" kern="0" dirty="0" smtClean="0">
                <a:solidFill>
                  <a:srgbClr val="000000"/>
                </a:solidFill>
                <a:latin typeface="Times New Roman" pitchFamily="65" charset="-122"/>
                <a:ea typeface="宋体" pitchFamily="65" charset="-122"/>
              </a:rPr>
              <a:t>生活阅历中选材,关注自我与他人、与社会、与时代的关系,既唤醒内心的真挚情感,又思考个</a:t>
            </a:r>
            <a:r>
              <a:rPr dirty="0"/>
              <a:t/>
            </a:r>
            <a:br>
              <a:rPr dirty="0"/>
            </a:br>
            <a:r>
              <a:rPr lang="zh-CN" altLang="en-US" sz="1502" kern="0" dirty="0" smtClean="0">
                <a:solidFill>
                  <a:srgbClr val="000000"/>
                </a:solidFill>
                <a:latin typeface="Times New Roman" pitchFamily="65" charset="-122"/>
                <a:ea typeface="宋体" pitchFamily="65" charset="-122"/>
              </a:rPr>
              <a:t>人的精神成长,富有人文情怀。</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②立意角度丰富。“长辈”可以是父母,也可以是其他年长的亲人或老师。依据材料,考生可以</a:t>
            </a:r>
            <a:r>
              <a:t/>
            </a:r>
            <a:br/>
            <a:r>
              <a:rPr lang="zh-CN" altLang="en-US" sz="1502" kern="0" dirty="0" smtClean="0">
                <a:solidFill>
                  <a:srgbClr val="000000"/>
                </a:solidFill>
                <a:latin typeface="Times New Roman" pitchFamily="65" charset="-122"/>
                <a:ea typeface="宋体" pitchFamily="65" charset="-122"/>
              </a:rPr>
              <a:t>通过长辈的人生经历重新思考过去的时代与历史,思考家族传统和民族传统方面的文化积淀,思</a:t>
            </a:r>
            <a:r>
              <a:t/>
            </a:r>
            <a:br/>
            <a:r>
              <a:rPr lang="zh-CN" altLang="en-US" sz="1502" kern="0" dirty="0" smtClean="0">
                <a:solidFill>
                  <a:srgbClr val="000000"/>
                </a:solidFill>
                <a:latin typeface="Times New Roman" pitchFamily="65" charset="-122"/>
                <a:ea typeface="宋体" pitchFamily="65" charset="-122"/>
              </a:rPr>
              <a:t>考长辈的人生智慧和经验教训,也可以在长幼互动关系中,以长辈为镜,重新发现与认识自我,从</a:t>
            </a:r>
            <a:r>
              <a:t/>
            </a:r>
            <a:br/>
            <a:r>
              <a:rPr lang="zh-CN" altLang="en-US" sz="1502" kern="0" dirty="0" smtClean="0">
                <a:solidFill>
                  <a:srgbClr val="000000"/>
                </a:solidFill>
                <a:latin typeface="Times New Roman" pitchFamily="65" charset="-122"/>
                <a:ea typeface="宋体" pitchFamily="65" charset="-122"/>
              </a:rPr>
              <a:t>“我”的视角观照长辈在家庭角色和社会角色上的进步与成熟</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立意角度多元,可叙可议,便</a:t>
            </a:r>
            <a:r>
              <a:t/>
            </a:r>
            <a:br/>
            <a:r>
              <a:rPr lang="zh-CN" altLang="en-US" sz="1502" kern="0" dirty="0" smtClean="0">
                <a:solidFill>
                  <a:srgbClr val="000000"/>
                </a:solidFill>
                <a:latin typeface="Times New Roman" pitchFamily="65" charset="-122"/>
                <a:ea typeface="宋体" pitchFamily="65" charset="-122"/>
              </a:rPr>
              <a:t>于各层次考生发挥个性特长。</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③富有思辨性。写长辈、写日常生活很容易入手,但以“十八岁成人”的眼光来重新思考,在思</a:t>
            </a:r>
            <a:r>
              <a:t/>
            </a:r>
            <a:br/>
            <a:r>
              <a:rPr lang="zh-CN" altLang="en-US" sz="1502" kern="0" dirty="0" smtClean="0">
                <a:solidFill>
                  <a:srgbClr val="000000"/>
                </a:solidFill>
                <a:latin typeface="Times New Roman" pitchFamily="65" charset="-122"/>
                <a:ea typeface="宋体" pitchFamily="65" charset="-122"/>
              </a:rPr>
              <a:t>想碰撞中触摸灵魂,则需要考生处理好感性生活与理性思考的关系,需要处理好表象与本质的关</a:t>
            </a:r>
            <a:r>
              <a:t/>
            </a:r>
            <a:br/>
            <a:r>
              <a:rPr lang="zh-CN" altLang="en-US" sz="1502" kern="0" dirty="0" smtClean="0">
                <a:solidFill>
                  <a:srgbClr val="000000"/>
                </a:solidFill>
                <a:latin typeface="Times New Roman" pitchFamily="65" charset="-122"/>
                <a:ea typeface="宋体" pitchFamily="65" charset="-122"/>
              </a:rPr>
              <a:t>系,需要思考延续传统与突破传统的关系,需要思考传统中核心价值的恒定与时代变化的关系</a:t>
            </a:r>
            <a:r>
              <a:rPr lang="zh-CN" altLang="en-US" sz="1502" kern="0" dirty="0" smtClean="0">
                <a:solidFill>
                  <a:srgbClr val="000000"/>
                </a:solidFill>
                <a:latin typeface="黑体" pitchFamily="65" charset="-122"/>
                <a:ea typeface="宋体" pitchFamily="65" charset="-122"/>
              </a:rPr>
              <a:t>…</a:t>
            </a:r>
            <a:r>
              <a:t/>
            </a:r>
            <a:b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要写出深度与个性,就要具备处理这一系列辩证关系的理性思考能力。</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[例文1]</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英雄不平凡</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君子敬其在己者,而不慕其在天者,是以日进也。</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——题记</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你说你从小便淘气,成了家中的混世魔王,带领着村里的孩子上蹿下跳,明明总是被家长骂,却一</a:t>
            </a:r>
            <a:r>
              <a:t/>
            </a:r>
            <a:br/>
            <a:r>
              <a:rPr lang="zh-CN" altLang="en-US" sz="1502" kern="0" dirty="0" smtClean="0">
                <a:solidFill>
                  <a:srgbClr val="000000"/>
                </a:solidFill>
                <a:latin typeface="Times New Roman" pitchFamily="65" charset="-122"/>
                <a:ea typeface="宋体" pitchFamily="65" charset="-122"/>
              </a:rPr>
              <a:t>直坚持认为自己是个大英雄。</a:t>
            </a:r>
            <a:endParaRPr lang="zh-CN" altLang="en-US"/>
          </a:p>
        </p:txBody>
      </p:sp>
    </p:spTree>
    <p:custDataLst>
      <p:custData r:id="rId1"/>
    </p:custData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我笑得开怀,想象着你身披大红褂子对着一帮孩子指点江山的严肃模样,便打趣了你一句:我可</a:t>
            </a:r>
            <a:r>
              <a:t/>
            </a:r>
            <a:br/>
            <a:r>
              <a:rPr lang="zh-CN" altLang="en-US" sz="1502" kern="0" dirty="0" smtClean="0">
                <a:solidFill>
                  <a:srgbClr val="000000"/>
                </a:solidFill>
                <a:latin typeface="Times New Roman" pitchFamily="65" charset="-122"/>
                <a:ea typeface="宋体" pitchFamily="65" charset="-122"/>
              </a:rPr>
              <a:t>淘不过你。</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你忽地收起了脸上的笑容,长长地叹了一口气,说你很早便辍学,独自去了深圳。那是一段孤独</a:t>
            </a:r>
            <a:r>
              <a:t/>
            </a:r>
            <a:br/>
            <a:r>
              <a:rPr lang="zh-CN" altLang="en-US" sz="1502" kern="0" dirty="0" smtClean="0">
                <a:solidFill>
                  <a:srgbClr val="000000"/>
                </a:solidFill>
                <a:latin typeface="Times New Roman" pitchFamily="65" charset="-122"/>
                <a:ea typeface="宋体" pitchFamily="65" charset="-122"/>
              </a:rPr>
              <a:t>的旅程,初中学历的你只能去刷盘子,刺骨的凉水一下子便触动了你的泪腺,一个大男孩便这样</a:t>
            </a:r>
            <a:r>
              <a:t/>
            </a:r>
            <a:br/>
            <a:r>
              <a:rPr lang="zh-CN" altLang="en-US" sz="1502" kern="0" dirty="0" smtClean="0">
                <a:solidFill>
                  <a:srgbClr val="000000"/>
                </a:solidFill>
                <a:latin typeface="Times New Roman" pitchFamily="65" charset="-122"/>
                <a:ea typeface="宋体" pitchFamily="65" charset="-122"/>
              </a:rPr>
              <a:t>毫不顾忌地哭了起来,哭一个人的无助,也哭自己的无能,那时你便决心要变强,强大到可撑起一</a:t>
            </a:r>
            <a:r>
              <a:t/>
            </a:r>
            <a:br/>
            <a:r>
              <a:rPr lang="zh-CN" altLang="en-US" sz="1502" kern="0" dirty="0" smtClean="0">
                <a:solidFill>
                  <a:srgbClr val="000000"/>
                </a:solidFill>
                <a:latin typeface="Times New Roman" pitchFamily="65" charset="-122"/>
                <a:ea typeface="宋体" pitchFamily="65" charset="-122"/>
              </a:rPr>
              <a:t>个家。</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我一愣,不再去看你的眼睛,亦不再看你眼中的无奈。哪个才是真正的你?是不近人情且无趣的</a:t>
            </a:r>
            <a:r>
              <a:t/>
            </a:r>
            <a:br/>
            <a:r>
              <a:rPr lang="zh-CN" altLang="en-US" sz="1502" kern="0" dirty="0" smtClean="0">
                <a:solidFill>
                  <a:srgbClr val="000000"/>
                </a:solidFill>
                <a:latin typeface="Times New Roman" pitchFamily="65" charset="-122"/>
                <a:ea typeface="宋体" pitchFamily="65" charset="-122"/>
              </a:rPr>
              <a:t>那个,还是要强得将感情埋藏在心底的那个?</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你唤我一声孩子,对我讲道:人有时要对自己狠一些。你说你当初拼命地攒钱,终于攒够了成人</a:t>
            </a:r>
            <a:r>
              <a:t/>
            </a:r>
            <a:br/>
            <a:r>
              <a:rPr lang="zh-CN" altLang="en-US" sz="1502" kern="0" dirty="0" smtClean="0">
                <a:solidFill>
                  <a:srgbClr val="000000"/>
                </a:solidFill>
                <a:latin typeface="Times New Roman" pitchFamily="65" charset="-122"/>
                <a:ea typeface="宋体" pitchFamily="65" charset="-122"/>
              </a:rPr>
              <a:t>学校的学费后,开始了半工半读的生活,那是一段极其难忘的回忆。在工作时仍不忘回忆老师要</a:t>
            </a:r>
            <a:r>
              <a:t/>
            </a:r>
            <a:br/>
            <a:r>
              <a:rPr lang="zh-CN" altLang="en-US" sz="1502" kern="0" dirty="0" smtClean="0">
                <a:solidFill>
                  <a:srgbClr val="000000"/>
                </a:solidFill>
                <a:latin typeface="Times New Roman" pitchFamily="65" charset="-122"/>
                <a:ea typeface="宋体" pitchFamily="65" charset="-122"/>
              </a:rPr>
              <a:t>求记下的内容,当双手浸在冰冷的水中时,大脑飞速地运转,即便累得睁不开眼,嘴角也仍挂着</a:t>
            </a:r>
            <a:r>
              <a:t/>
            </a:r>
            <a:br/>
            <a:r>
              <a:rPr lang="zh-CN" altLang="en-US" sz="1502" kern="0" dirty="0" smtClean="0">
                <a:solidFill>
                  <a:srgbClr val="000000"/>
                </a:solidFill>
                <a:latin typeface="Times New Roman" pitchFamily="65" charset="-122"/>
                <a:ea typeface="宋体" pitchFamily="65" charset="-122"/>
              </a:rPr>
              <a:t>笑。</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说着说着,你竟也笑了起来,敛着的双眸中溢出了光彩。我有些愣,从你的表情中读出了满足,将</a:t>
            </a:r>
            <a:r>
              <a:t/>
            </a:r>
            <a:br/>
            <a:r>
              <a:rPr lang="zh-CN" altLang="en-US" sz="1502" kern="0" dirty="0" smtClean="0">
                <a:solidFill>
                  <a:srgbClr val="000000"/>
                </a:solidFill>
                <a:latin typeface="Times New Roman" pitchFamily="65" charset="-122"/>
                <a:ea typeface="宋体" pitchFamily="65" charset="-122"/>
              </a:rPr>
              <a:t>它与你督促我学习时的严厉模样做了比较。我似乎明白了些什么,却也陷入了更深的迷雾中。</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你抬眼看我,拿起身前的一杯热茶,浅啜了一口,称赞了一句“真不错”,便继续说。你自成人学</a:t>
            </a:r>
            <a:endParaRPr lang="zh-CN" altLang="en-US"/>
          </a:p>
        </p:txBody>
      </p:sp>
    </p:spTree>
    <p:custDataLst>
      <p:custData r:id="rId1"/>
    </p:custData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校毕业后便辞去了刷盘子的工作,因为你知道你不属于那里。你背起行囊,坐上了北上的火车。</a:t>
            </a:r>
            <a:r>
              <a:t/>
            </a:r>
            <a:br/>
            <a:r>
              <a:rPr lang="zh-CN" altLang="en-US" sz="1502" kern="0" dirty="0" smtClean="0">
                <a:solidFill>
                  <a:srgbClr val="000000"/>
                </a:solidFill>
                <a:latin typeface="Times New Roman" pitchFamily="65" charset="-122"/>
                <a:ea typeface="宋体" pitchFamily="65" charset="-122"/>
              </a:rPr>
              <a:t>这一段全新的旅程未曾让你感到不安,反而让你充满了自信与希望,因为你知道你要开始活出你</a:t>
            </a:r>
            <a:r>
              <a:t/>
            </a:r>
            <a:br/>
            <a:r>
              <a:rPr lang="zh-CN" altLang="en-US" sz="1502" kern="0" dirty="0" smtClean="0">
                <a:solidFill>
                  <a:srgbClr val="000000"/>
                </a:solidFill>
                <a:latin typeface="Times New Roman" pitchFamily="65" charset="-122"/>
                <a:ea typeface="宋体" pitchFamily="65" charset="-122"/>
              </a:rPr>
              <a:t>自己了。你从最低处努力着,直到拥有今天的成就和身份。你讲到,这些对你来讲,时刻都是安</a:t>
            </a:r>
            <a:r>
              <a:t/>
            </a:r>
            <a:br/>
            <a:r>
              <a:rPr lang="zh-CN" altLang="en-US" sz="1502" kern="0" dirty="0" smtClean="0">
                <a:solidFill>
                  <a:srgbClr val="000000"/>
                </a:solidFill>
                <a:latin typeface="Times New Roman" pitchFamily="65" charset="-122"/>
                <a:ea typeface="宋体" pitchFamily="65" charset="-122"/>
              </a:rPr>
              <a:t>心的,没有丝毫的焦虑和不安。</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我听了低笑起来。醴泉无源,芝草无根,人贵自勉;流水不腐,户枢不蠹,民生在勤。我似是读懂了</a:t>
            </a:r>
            <a:r>
              <a:t/>
            </a:r>
            <a:br/>
            <a:r>
              <a:rPr lang="zh-CN" altLang="en-US" sz="1502" kern="0" dirty="0" smtClean="0">
                <a:solidFill>
                  <a:srgbClr val="000000"/>
                </a:solidFill>
                <a:latin typeface="Times New Roman" pitchFamily="65" charset="-122"/>
                <a:ea typeface="宋体" pitchFamily="65" charset="-122"/>
              </a:rPr>
              <a:t>你。捧起我身前你沏的茶,不禁称赞了一句“不错!此茶似你”。似你的平凡,似你的清贵,也似</a:t>
            </a:r>
            <a:r>
              <a:t/>
            </a:r>
            <a:br/>
            <a:r>
              <a:rPr lang="zh-CN" altLang="en-US" sz="1502" kern="0" dirty="0" smtClean="0">
                <a:solidFill>
                  <a:srgbClr val="000000"/>
                </a:solidFill>
                <a:latin typeface="Times New Roman" pitchFamily="65" charset="-122"/>
                <a:ea typeface="宋体" pitchFamily="65" charset="-122"/>
              </a:rPr>
              <a:t>你的不平凡。</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爸爸,此时考场上的我想大声对您说:您是我心中不平凡的英雄!我爱您!</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这篇佳作有三个鲜明的特征。①以情动人。作者用细腻的笔触,再现了父亲的半生,情</a:t>
            </a:r>
            <a:r>
              <a:t/>
            </a:r>
            <a:br/>
            <a:r>
              <a:rPr lang="zh-CN" altLang="en-US" sz="1502" kern="0" dirty="0" smtClean="0">
                <a:solidFill>
                  <a:srgbClr val="000000"/>
                </a:solidFill>
                <a:latin typeface="Times New Roman" pitchFamily="65" charset="-122"/>
                <a:ea typeface="宋体" pitchFamily="65" charset="-122"/>
              </a:rPr>
              <a:t>感真挚。②视角新颖。作者采用第一人称和第二人称相结合的形式,使文章更加亲切感人。③</a:t>
            </a:r>
            <a:r>
              <a:t/>
            </a:r>
            <a:br/>
            <a:r>
              <a:rPr lang="zh-CN" altLang="en-US" sz="1502" kern="0" dirty="0" smtClean="0">
                <a:solidFill>
                  <a:srgbClr val="000000"/>
                </a:solidFill>
                <a:latin typeface="Times New Roman" pitchFamily="65" charset="-122"/>
                <a:ea typeface="宋体" pitchFamily="65" charset="-122"/>
              </a:rPr>
              <a:t>文采飞扬。作者注意推敲字句,用词贴切,佳句也信手拈来。</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[例文2]</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你是我在人间的四月天</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考场中的我已是18岁。18岁的我在父辈的关爱下长大。此时此刻此景想到了加西亚·马尔克斯</a:t>
            </a:r>
            <a:r>
              <a:t/>
            </a:r>
            <a:br/>
            <a:r>
              <a:rPr lang="zh-CN" altLang="en-US" sz="1502" kern="0" dirty="0" smtClean="0">
                <a:solidFill>
                  <a:srgbClr val="000000"/>
                </a:solidFill>
                <a:latin typeface="Times New Roman" pitchFamily="65" charset="-122"/>
                <a:ea typeface="宋体" pitchFamily="65" charset="-122"/>
              </a:rPr>
              <a:t>的话:“我们趋行在人生这个亘古的旅途,在坎坷中奔跑,在挫折里涅槃,忧愁缠满全身,痛苦飘洒</a:t>
            </a:r>
            <a:endParaRPr lang="zh-CN" altLang="en-US"/>
          </a:p>
        </p:txBody>
      </p:sp>
    </p:spTree>
    <p:custDataLst>
      <p:custData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青的山,玲珑俊秀,仍是云蒸霞蔚里一副犹抱琵琶半遮面的羞涩,只是山脚下多了几条宽阔的公</a:t>
            </a:r>
            <a:r>
              <a:t/>
            </a:r>
            <a:br/>
            <a:r>
              <a:rPr lang="zh-CN" altLang="en-US" sz="1502" kern="0" dirty="0" smtClean="0">
                <a:solidFill>
                  <a:srgbClr val="000000"/>
                </a:solidFill>
                <a:latin typeface="Times New Roman" pitchFamily="65" charset="-122"/>
                <a:ea typeface="宋体" pitchFamily="65" charset="-122"/>
              </a:rPr>
              <a:t>路,多了些奔流不息的车辆;整齐的田地,一片葱茏,悠闲与恬淡中透出一种安静悠远,只是田野旁</a:t>
            </a:r>
            <a:r>
              <a:t/>
            </a:r>
            <a:br/>
            <a:r>
              <a:rPr lang="zh-CN" altLang="en-US" sz="1502" kern="0" dirty="0" smtClean="0">
                <a:solidFill>
                  <a:srgbClr val="000000"/>
                </a:solidFill>
                <a:latin typeface="Times New Roman" pitchFamily="65" charset="-122"/>
                <a:ea typeface="宋体" pitchFamily="65" charset="-122"/>
              </a:rPr>
              <a:t>多了处叫“农家乐”的饭庄,饭庄里多了一些休闲度假的城里人。淳朴的村民仍然在地里辛勤</a:t>
            </a:r>
            <a:r>
              <a:t/>
            </a:r>
            <a:br/>
            <a:r>
              <a:rPr lang="zh-CN" altLang="en-US" sz="1502" kern="0" dirty="0" smtClean="0">
                <a:solidFill>
                  <a:srgbClr val="000000"/>
                </a:solidFill>
                <a:latin typeface="Times New Roman" pitchFamily="65" charset="-122"/>
                <a:ea typeface="宋体" pitchFamily="65" charset="-122"/>
              </a:rPr>
              <a:t>劳作,只是黝黑的面庞上多了几分笑容与满足。身后矮小简陋的土坯房不见了,取而代之的是高</a:t>
            </a:r>
            <a:r>
              <a:t/>
            </a:r>
            <a:br/>
            <a:r>
              <a:rPr lang="zh-CN" altLang="en-US" sz="1502" kern="0" dirty="0" smtClean="0">
                <a:solidFill>
                  <a:srgbClr val="000000"/>
                </a:solidFill>
                <a:latin typeface="Times New Roman" pitchFamily="65" charset="-122"/>
                <a:ea typeface="宋体" pitchFamily="65" charset="-122"/>
              </a:rPr>
              <a:t>大宽敞的楼房</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中国的乡村,保留了泥土的芳香,留存了遍野的绿意,还渗入了科技和现代化</a:t>
            </a:r>
            <a:r>
              <a:t/>
            </a:r>
            <a:br/>
            <a:r>
              <a:rPr lang="zh-CN" altLang="en-US" sz="1502" kern="0" dirty="0" smtClean="0">
                <a:solidFill>
                  <a:srgbClr val="000000"/>
                </a:solidFill>
                <a:latin typeface="Times New Roman" pitchFamily="65" charset="-122"/>
                <a:ea typeface="宋体" pitchFamily="65" charset="-122"/>
              </a:rPr>
              <a:t>的调味剂,置身其中,既能享受到原生态的古朴,又能体验到现代化的便捷。</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何处望神州?呆萌的熊猫宝宝在等你。素有“活化石”之称的大熊猫早已不再为生存而烦恼,</a:t>
            </a:r>
            <a:r>
              <a:t/>
            </a:r>
            <a:br/>
            <a:r>
              <a:rPr lang="zh-CN" altLang="en-US" sz="1502" kern="0" dirty="0" smtClean="0">
                <a:solidFill>
                  <a:srgbClr val="000000"/>
                </a:solidFill>
                <a:latin typeface="Times New Roman" pitchFamily="65" charset="-122"/>
                <a:ea typeface="宋体" pitchFamily="65" charset="-122"/>
              </a:rPr>
              <a:t>不再日夜担心命运悲剧的降临。作为国家一级保护动物,中国的国宝,它们甚至还不止一次远渡</a:t>
            </a:r>
            <a:r>
              <a:t/>
            </a:r>
            <a:br/>
            <a:r>
              <a:rPr lang="zh-CN" altLang="en-US" sz="1502" kern="0" dirty="0" smtClean="0">
                <a:solidFill>
                  <a:srgbClr val="000000"/>
                </a:solidFill>
                <a:latin typeface="Times New Roman" pitchFamily="65" charset="-122"/>
                <a:ea typeface="宋体" pitchFamily="65" charset="-122"/>
              </a:rPr>
              <a:t>重洋,旅日旅美,充当友好亲善的使者。不知来自异国他乡的你,是否亲眼见过大熊猫?看,它正憨</a:t>
            </a:r>
            <a:r>
              <a:t/>
            </a:r>
            <a:br/>
            <a:r>
              <a:rPr lang="zh-CN" altLang="en-US" sz="1502" kern="0" dirty="0" smtClean="0">
                <a:solidFill>
                  <a:srgbClr val="000000"/>
                </a:solidFill>
                <a:latin typeface="Times New Roman" pitchFamily="65" charset="-122"/>
                <a:ea typeface="宋体" pitchFamily="65" charset="-122"/>
              </a:rPr>
              <a:t>态可掬地游玩于竹林中,旁若无人地吃着嫩竹。它尽显人与自然的和谐共处,展现中国与世界的</a:t>
            </a:r>
            <a:r>
              <a:t/>
            </a:r>
            <a:br/>
            <a:r>
              <a:rPr lang="zh-CN" altLang="en-US" sz="1502" kern="0" dirty="0" smtClean="0">
                <a:solidFill>
                  <a:srgbClr val="000000"/>
                </a:solidFill>
                <a:latin typeface="Times New Roman" pitchFamily="65" charset="-122"/>
                <a:ea typeface="宋体" pitchFamily="65" charset="-122"/>
              </a:rPr>
              <a:t>真诚相交。</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何处望神州?来投放“共享单车”的城市瞧瞧吧。面对“全球变暖”“臭氧层空洞”等世界难</a:t>
            </a:r>
            <a:r>
              <a:t/>
            </a:r>
            <a:br/>
            <a:r>
              <a:rPr lang="zh-CN" altLang="en-US" sz="1502" kern="0" dirty="0" smtClean="0">
                <a:solidFill>
                  <a:srgbClr val="000000"/>
                </a:solidFill>
                <a:latin typeface="Times New Roman" pitchFamily="65" charset="-122"/>
                <a:ea typeface="宋体" pitchFamily="65" charset="-122"/>
              </a:rPr>
              <a:t>题,中国也正从自身做起,积极改变。投放“共享单车”就是措施之一。骑一辆快捷方便的自行</a:t>
            </a:r>
            <a:r>
              <a:t/>
            </a:r>
            <a:br/>
            <a:r>
              <a:rPr lang="zh-CN" altLang="en-US" sz="1502" kern="0" dirty="0" smtClean="0">
                <a:solidFill>
                  <a:srgbClr val="000000"/>
                </a:solidFill>
                <a:latin typeface="Times New Roman" pitchFamily="65" charset="-122"/>
                <a:ea typeface="宋体" pitchFamily="65" charset="-122"/>
              </a:rPr>
              <a:t>车,尽览城市风光,无尾气污染,环保又节俭,可谓一举多得。单车共享,资源共享,亲近共享,让人</a:t>
            </a:r>
            <a:r>
              <a:t/>
            </a:r>
            <a:br/>
            <a:r>
              <a:rPr lang="zh-CN" altLang="en-US" sz="1502" kern="0" dirty="0" smtClean="0">
                <a:solidFill>
                  <a:srgbClr val="000000"/>
                </a:solidFill>
                <a:latin typeface="Times New Roman" pitchFamily="65" charset="-122"/>
                <a:ea typeface="宋体" pitchFamily="65" charset="-122"/>
              </a:rPr>
              <a:t>们的生活不再隔着厚厚的有色玻璃,让分享的理念在人们心中扎根。人们越来越关注自然的发</a:t>
            </a:r>
            <a:endParaRPr lang="zh-CN" altLang="en-US"/>
          </a:p>
        </p:txBody>
      </p:sp>
    </p:spTree>
    <p:custDataLst>
      <p:custData r:id="rId1"/>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一地。我们累,却无从止歇;我们苦,却无法回避。”</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席慕蓉曾将青春比喻成一本仓促的书。是啊,它来也匆匆,让人猝不及防;它去也匆匆,如手中流</a:t>
            </a:r>
            <a:r>
              <a:t/>
            </a:r>
            <a:br/>
            <a:r>
              <a:rPr lang="zh-CN" altLang="en-US" sz="1502" kern="0" dirty="0" smtClean="0">
                <a:solidFill>
                  <a:srgbClr val="000000"/>
                </a:solidFill>
                <a:latin typeface="Times New Roman" pitchFamily="65" charset="-122"/>
                <a:ea typeface="宋体" pitchFamily="65" charset="-122"/>
              </a:rPr>
              <a:t>沙,飞逝而去。仓促的不仅仅是我们,还有爱着我的父辈啊!</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多少人吟咏着父爱如山,又有多少人在父亲离世时才懂得那深厚的爱。俗话说:“不养儿不知父</a:t>
            </a:r>
            <a:r>
              <a:t/>
            </a:r>
            <a:br/>
            <a:r>
              <a:rPr lang="zh-CN" altLang="en-US" sz="1502" kern="0" dirty="0" smtClean="0">
                <a:solidFill>
                  <a:srgbClr val="000000"/>
                </a:solidFill>
                <a:latin typeface="Times New Roman" pitchFamily="65" charset="-122"/>
                <a:ea typeface="宋体" pitchFamily="65" charset="-122"/>
              </a:rPr>
              <a:t>母恩。”的确如此,没有亲身体会,谁又能代他人言论。你一次次的出口伤人变成了他们脸上的</a:t>
            </a:r>
            <a:r>
              <a:t/>
            </a:r>
            <a:br/>
            <a:r>
              <a:rPr lang="zh-CN" altLang="en-US" sz="1502" kern="0" dirty="0" smtClean="0">
                <a:solidFill>
                  <a:srgbClr val="000000"/>
                </a:solidFill>
                <a:latin typeface="Times New Roman" pitchFamily="65" charset="-122"/>
                <a:ea typeface="宋体" pitchFamily="65" charset="-122"/>
              </a:rPr>
              <a:t>皱纹,你一次次的倔强不懂事变成了他们粗糙的手掌。你的梦想,是他们在默默支撑;你的成长,</a:t>
            </a:r>
            <a:r>
              <a:t/>
            </a:r>
            <a:br/>
            <a:r>
              <a:rPr lang="zh-CN" altLang="en-US" sz="1502" kern="0" dirty="0" smtClean="0">
                <a:solidFill>
                  <a:srgbClr val="000000"/>
                </a:solidFill>
                <a:latin typeface="Times New Roman" pitchFamily="65" charset="-122"/>
                <a:ea typeface="宋体" pitchFamily="65" charset="-122"/>
              </a:rPr>
              <a:t>是他们在背后默默付出。</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有这样一个人,皮肤有点黑,个子并不是很高,永远不许让我问“为什么”,永远不许让我说“本</a:t>
            </a:r>
            <a:r>
              <a:t/>
            </a:r>
            <a:br/>
            <a:r>
              <a:rPr lang="zh-CN" altLang="en-US" sz="1502" kern="0" dirty="0" smtClean="0">
                <a:solidFill>
                  <a:srgbClr val="000000"/>
                </a:solidFill>
                <a:latin typeface="Times New Roman" pitchFamily="65" charset="-122"/>
                <a:ea typeface="宋体" pitchFamily="65" charset="-122"/>
              </a:rPr>
              <a:t>来就是”。他是我的父亲啊。他性格倔强,我也性格倔强。我和父亲的关系曾经十分融洽,但自</a:t>
            </a:r>
            <a:r>
              <a:t/>
            </a:r>
            <a:br/>
            <a:r>
              <a:rPr lang="zh-CN" altLang="en-US" sz="1502" kern="0" dirty="0" smtClean="0">
                <a:solidFill>
                  <a:srgbClr val="000000"/>
                </a:solidFill>
                <a:latin typeface="Times New Roman" pitchFamily="65" charset="-122"/>
                <a:ea typeface="宋体" pitchFamily="65" charset="-122"/>
              </a:rPr>
              <a:t>从小说出现,就变得和以前不一样了。那晚,我大闹了一场,问父亲凭什么不让我看。父亲只是</a:t>
            </a:r>
            <a:r>
              <a:t/>
            </a:r>
            <a:br/>
            <a:r>
              <a:rPr lang="zh-CN" altLang="en-US" sz="1502" kern="0" dirty="0" smtClean="0">
                <a:solidFill>
                  <a:srgbClr val="000000"/>
                </a:solidFill>
                <a:latin typeface="Times New Roman" pitchFamily="65" charset="-122"/>
                <a:ea typeface="宋体" pitchFamily="65" charset="-122"/>
              </a:rPr>
              <a:t>深深地看了我一眼,说:“没有凭什么,只凭我是你的父亲。”</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现在细细想来,话语虽看似无理,但那一眼饱含着太多的感情。是失望,是难过,是不舍。考场上</a:t>
            </a:r>
            <a:r>
              <a:t/>
            </a:r>
            <a:br/>
            <a:r>
              <a:rPr lang="zh-CN" altLang="en-US" sz="1502" kern="0" dirty="0" smtClean="0">
                <a:solidFill>
                  <a:srgbClr val="000000"/>
                </a:solidFill>
                <a:latin typeface="Times New Roman" pitchFamily="65" charset="-122"/>
                <a:ea typeface="宋体" pitchFamily="65" charset="-122"/>
              </a:rPr>
              <a:t>的我在心里对父亲说声:对不起啊。如今父亲脸上的皱纹更多了,沟壑纵横,坑洼不平;如今父亲</a:t>
            </a:r>
            <a:r>
              <a:t/>
            </a:r>
            <a:br/>
            <a:r>
              <a:rPr lang="zh-CN" altLang="en-US" sz="1502" kern="0" dirty="0" smtClean="0">
                <a:solidFill>
                  <a:srgbClr val="000000"/>
                </a:solidFill>
                <a:latin typeface="Times New Roman" pitchFamily="65" charset="-122"/>
                <a:ea typeface="宋体" pitchFamily="65" charset="-122"/>
              </a:rPr>
              <a:t>的手更粗糙了,老茧丛生,骨节突起。我的爸爸经历了太多的事,这样的经历让他特别笃信一点,</a:t>
            </a:r>
            <a:r>
              <a:t/>
            </a:r>
            <a:br/>
            <a:r>
              <a:rPr lang="zh-CN" altLang="en-US" sz="1502" kern="0" dirty="0" smtClean="0">
                <a:solidFill>
                  <a:srgbClr val="000000"/>
                </a:solidFill>
                <a:latin typeface="Times New Roman" pitchFamily="65" charset="-122"/>
                <a:ea typeface="宋体" pitchFamily="65" charset="-122"/>
              </a:rPr>
              <a:t>就是“人要靠自己改变命运”。</a:t>
            </a:r>
            <a:endParaRPr lang="zh-CN" altLang="en-US"/>
          </a:p>
        </p:txBody>
      </p:sp>
    </p:spTree>
    <p:custDataLst>
      <p:custData r:id="rId1"/>
    </p:custData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挫折、伤痛都不能成为你前进的阻碍。失败是成功之母,不经一事,不长一智。我们从父辈的这</a:t>
            </a:r>
            <a:r>
              <a:t/>
            </a:r>
            <a:br/>
            <a:r>
              <a:rPr lang="zh-CN" altLang="en-US" sz="1502" kern="0" dirty="0" smtClean="0">
                <a:solidFill>
                  <a:srgbClr val="000000"/>
                </a:solidFill>
                <a:latin typeface="Times New Roman" pitchFamily="65" charset="-122"/>
                <a:ea typeface="宋体" pitchFamily="65" charset="-122"/>
              </a:rPr>
              <a:t>部书中去感知世界、认识世界、读懂这个世界。就如读司汤达的《红与黑》、托尔斯泰的</a:t>
            </a:r>
            <a:r>
              <a:t/>
            </a:r>
            <a:br/>
            <a:r>
              <a:rPr lang="zh-CN" altLang="en-US" sz="1502" kern="0" dirty="0" smtClean="0">
                <a:solidFill>
                  <a:srgbClr val="000000"/>
                </a:solidFill>
                <a:latin typeface="Times New Roman" pitchFamily="65" charset="-122"/>
                <a:ea typeface="宋体" pitchFamily="65" charset="-122"/>
              </a:rPr>
              <a:t>《安娜·卡列尼娜》一样明白,变成贪污犯可能是欲望泯灭了人性,杀人放火也许是冲动遮蔽了</a:t>
            </a:r>
            <a:r>
              <a:t/>
            </a:r>
            <a:br/>
            <a:r>
              <a:rPr lang="zh-CN" altLang="en-US" sz="1502" kern="0" dirty="0" smtClean="0">
                <a:solidFill>
                  <a:srgbClr val="000000"/>
                </a:solidFill>
                <a:latin typeface="Times New Roman" pitchFamily="65" charset="-122"/>
                <a:ea typeface="宋体" pitchFamily="65" charset="-122"/>
              </a:rPr>
              <a:t>善良;又如读黑塞的《悉达多》般懂得要去爱这个世界,而不是鄙弃它。父辈这部书让我懂得了</a:t>
            </a:r>
            <a:r>
              <a:t/>
            </a:r>
            <a:br/>
            <a:r>
              <a:rPr lang="zh-CN" altLang="en-US" sz="1502" kern="0" dirty="0" smtClean="0">
                <a:solidFill>
                  <a:srgbClr val="000000"/>
                </a:solidFill>
                <a:latin typeface="Times New Roman" pitchFamily="65" charset="-122"/>
                <a:ea typeface="宋体" pitchFamily="65" charset="-122"/>
              </a:rPr>
              <a:t>理性思考,让我学着成熟,学着长大。</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父亲,谢谢您!就像林徽因所说的一样:“你是爱,是暖,是希望,你是人间的四月天。”我会像您</a:t>
            </a:r>
            <a:r>
              <a:t/>
            </a:r>
            <a:br/>
            <a:r>
              <a:rPr lang="zh-CN" altLang="en-US" sz="1502" kern="0" dirty="0" smtClean="0">
                <a:solidFill>
                  <a:srgbClr val="000000"/>
                </a:solidFill>
                <a:latin typeface="Times New Roman" pitchFamily="65" charset="-122"/>
                <a:ea typeface="宋体" pitchFamily="65" charset="-122"/>
              </a:rPr>
              <a:t>一样,无论这个世界对自己怎样,我都会一如既往地勇敢、努力,充满希望。</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这篇文章行文有气势,字里行间充满着对父亲的敬爱之情,堪称一首对父爱的赞歌。作</a:t>
            </a:r>
            <a:r>
              <a:t/>
            </a:r>
            <a:br/>
            <a:r>
              <a:rPr lang="zh-CN" altLang="en-US" sz="1502" kern="0" dirty="0" smtClean="0">
                <a:solidFill>
                  <a:srgbClr val="000000"/>
                </a:solidFill>
                <a:latin typeface="Times New Roman" pitchFamily="65" charset="-122"/>
                <a:ea typeface="宋体" pitchFamily="65" charset="-122"/>
              </a:rPr>
              <a:t>者涉猎广泛,引用了大量名人名言、名家名作,富有文采。</a:t>
            </a:r>
            <a:endParaRPr lang="zh-CN" altLang="en-US"/>
          </a:p>
        </p:txBody>
      </p:sp>
    </p:spTree>
    <p:custDataLst>
      <p:custData r:id="rId1"/>
    </p:custData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4.</a:t>
            </a:r>
            <a:r>
              <a:rPr lang="zh-CN" altLang="en-US" sz="1502" kern="0" dirty="0" smtClean="0">
                <a:solidFill>
                  <a:srgbClr val="000000"/>
                </a:solidFill>
                <a:latin typeface="Times New Roman" pitchFamily="65" charset="-122"/>
                <a:ea typeface="宋体" pitchFamily="65" charset="-122"/>
              </a:rPr>
              <a:t>(2016山东,23)阅读下面的材料,根据自己的感悟和联想,写一篇不少于800字的文章。(60分)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行囊已经备好,开始一段新的旅程。路途漫漫,翻检行囊会发现,有的东西很快用到了,有的暂时</a:t>
            </a:r>
            <a:r>
              <a:rPr dirty="0"/>
              <a:t/>
            </a:r>
            <a:br>
              <a:rPr dirty="0"/>
            </a:br>
            <a:r>
              <a:rPr lang="zh-CN" altLang="en-US" sz="1502" kern="0" dirty="0" smtClean="0">
                <a:solidFill>
                  <a:srgbClr val="000000"/>
                </a:solidFill>
                <a:latin typeface="Times New Roman" pitchFamily="65" charset="-122"/>
                <a:ea typeface="宋体" pitchFamily="65" charset="-122"/>
              </a:rPr>
              <a:t>用不上,有的想用而未曾准备,有的会一直伴随我们走向远方</a:t>
            </a:r>
            <a:r>
              <a:rPr lang="zh-CN" altLang="en-US" sz="1502"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要求:①选准角度,自定立意;②自拟题目;③除诗歌外,文体不限;④文体特征鲜明。</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2016年高考山东卷作文题,选取了一段富有哲思的材料,集中探讨“人生的漫漫旅</a:t>
            </a:r>
            <a:r>
              <a:rPr dirty="0"/>
              <a:t/>
            </a:r>
            <a:br>
              <a:rPr dirty="0"/>
            </a:br>
            <a:r>
              <a:rPr lang="zh-CN" altLang="en-US" sz="1502" kern="0" dirty="0" smtClean="0">
                <a:solidFill>
                  <a:srgbClr val="000000"/>
                </a:solidFill>
                <a:latin typeface="Times New Roman" pitchFamily="65" charset="-122"/>
                <a:ea typeface="宋体" pitchFamily="65" charset="-122"/>
              </a:rPr>
              <a:t>程上,我们的行囊中到底需要准备些什么”。这段材料最鲜明的特征是极富思辨性,即“准备好</a:t>
            </a:r>
            <a:r>
              <a:rPr dirty="0"/>
              <a:t/>
            </a:r>
            <a:br>
              <a:rPr dirty="0"/>
            </a:br>
            <a:r>
              <a:rPr lang="zh-CN" altLang="en-US" sz="1502" kern="0" dirty="0" smtClean="0">
                <a:solidFill>
                  <a:srgbClr val="000000"/>
                </a:solidFill>
                <a:latin typeface="Times New Roman" pitchFamily="65" charset="-122"/>
                <a:ea typeface="宋体" pitchFamily="65" charset="-122"/>
              </a:rPr>
              <a:t>的却没有用到”“没有准备的却可能有用”,对“有用”与“无用”的分析,恰好可以体现学生</a:t>
            </a:r>
            <a:r>
              <a:rPr dirty="0"/>
              <a:t/>
            </a:r>
            <a:br>
              <a:rPr dirty="0"/>
            </a:br>
            <a:r>
              <a:rPr lang="zh-CN" altLang="en-US" sz="1502" kern="0" dirty="0" smtClean="0">
                <a:solidFill>
                  <a:srgbClr val="000000"/>
                </a:solidFill>
                <a:latin typeface="Times New Roman" pitchFamily="65" charset="-122"/>
                <a:ea typeface="宋体" pitchFamily="65" charset="-122"/>
              </a:rPr>
              <a:t>的价值取向和情感体验。</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立意方向:</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①做什么事都要有充分的准备。凡事预则立、不预则废,许多时候,一踏上征程,就会发现困难</a:t>
            </a:r>
            <a:r>
              <a:rPr dirty="0"/>
              <a:t/>
            </a:r>
            <a:br>
              <a:rPr dirty="0"/>
            </a:br>
            <a:r>
              <a:rPr lang="zh-CN" altLang="en-US" sz="1502" kern="0" dirty="0" smtClean="0">
                <a:solidFill>
                  <a:srgbClr val="000000"/>
                </a:solidFill>
                <a:latin typeface="Times New Roman" pitchFamily="65" charset="-122"/>
                <a:ea typeface="宋体" pitchFamily="65" charset="-122"/>
              </a:rPr>
              <a:t>重重,充分的准备则会使你从容面对困难,有备无患。</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②要适当地减负。沉重的行囊是一种负担,还有可能是终生的负担。有时候,我们可以就地取材</a:t>
            </a:r>
            <a:r>
              <a:rPr dirty="0"/>
              <a:t/>
            </a:r>
            <a:br>
              <a:rPr dirty="0"/>
            </a:br>
            <a:r>
              <a:rPr lang="zh-CN" altLang="en-US" sz="1502" kern="0" dirty="0" smtClean="0">
                <a:solidFill>
                  <a:srgbClr val="000000"/>
                </a:solidFill>
                <a:latin typeface="Times New Roman" pitchFamily="65" charset="-122"/>
                <a:ea typeface="宋体" pitchFamily="65" charset="-122"/>
              </a:rPr>
              <a:t>或拓宽思路,谁能事事都考虑周到呢?有时候,再大的困难也会被克服,要记住“柳暗花明又一</a:t>
            </a:r>
            <a:r>
              <a:rPr dirty="0"/>
              <a:t/>
            </a:r>
            <a:br>
              <a:rPr dirty="0"/>
            </a:br>
            <a:r>
              <a:rPr lang="zh-CN" altLang="en-US" sz="1502" kern="0" dirty="0" smtClean="0">
                <a:solidFill>
                  <a:srgbClr val="000000"/>
                </a:solidFill>
                <a:latin typeface="Times New Roman" pitchFamily="65" charset="-122"/>
                <a:ea typeface="宋体" pitchFamily="65" charset="-122"/>
              </a:rPr>
              <a:t>村”。</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③保持好的心态,缺东西不灰心,东西用得上也不得意。世界上没有走不通的路,只有不敢走的</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人。“条条大路通罗马”,只要你敢走,很多时候“船到桥头自然直”。</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行囊已定,征途精彩</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——致四年后的自己</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山东一考生</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亲爱的大姐姐:</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你好!</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很冒昧地打扰你,如果我没猜错的话,现在你应该面临着大学毕业这一激动人心的时刻吧!学习</a:t>
            </a:r>
            <a:r>
              <a:t/>
            </a:r>
            <a:br/>
            <a:r>
              <a:rPr lang="zh-CN" altLang="en-US" sz="1502" kern="0" dirty="0" smtClean="0">
                <a:solidFill>
                  <a:srgbClr val="000000"/>
                </a:solidFill>
                <a:latin typeface="Times New Roman" pitchFamily="65" charset="-122"/>
                <a:ea typeface="宋体" pitchFamily="65" charset="-122"/>
              </a:rPr>
              <a:t>生涯将要远去,锦绣前程将在你眼前徐徐展开。迷茫、困惑,这是你们现在的通病,但不妨听听</a:t>
            </a:r>
            <a:r>
              <a:t/>
            </a:r>
            <a:br/>
            <a:r>
              <a:rPr lang="zh-CN" altLang="en-US" sz="1502" kern="0" dirty="0" smtClean="0">
                <a:solidFill>
                  <a:srgbClr val="000000"/>
                </a:solidFill>
                <a:latin typeface="Times New Roman" pitchFamily="65" charset="-122"/>
                <a:ea typeface="宋体" pitchFamily="65" charset="-122"/>
              </a:rPr>
              <a:t>我这个小妹妹的建议:行囊既已定,征途便精彩。</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相信在过去的四年中,你应该已经为你将来的人生做了周密的规划,学习了许多有用的知识,实</a:t>
            </a:r>
            <a:r>
              <a:t/>
            </a:r>
            <a:br/>
            <a:r>
              <a:rPr lang="zh-CN" altLang="en-US" sz="1502" kern="0" dirty="0" smtClean="0">
                <a:solidFill>
                  <a:srgbClr val="000000"/>
                </a:solidFill>
                <a:latin typeface="Times New Roman" pitchFamily="65" charset="-122"/>
                <a:ea typeface="宋体" pitchFamily="65" charset="-122"/>
              </a:rPr>
              <a:t>现了曾经的梦想。如果是这样,那我就要恭喜你了,你的这些经历、所学到的知识都会成为你</a:t>
            </a:r>
            <a:r>
              <a:t/>
            </a:r>
            <a:br/>
            <a:r>
              <a:rPr lang="zh-CN" altLang="en-US" sz="1502" kern="0" dirty="0" smtClean="0">
                <a:solidFill>
                  <a:srgbClr val="000000"/>
                </a:solidFill>
                <a:latin typeface="Times New Roman" pitchFamily="65" charset="-122"/>
                <a:ea typeface="宋体" pitchFamily="65" charset="-122"/>
              </a:rPr>
              <a:t>“行囊”中的一部分,伴你踏上人生之路。</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但从你去意已决的那刻起,你便不能胆怯,只可凭着一己之力和你准备的“行囊”,披荆斩棘,闯</a:t>
            </a:r>
            <a:r>
              <a:t/>
            </a:r>
            <a:br/>
            <a:r>
              <a:rPr lang="zh-CN" altLang="en-US" sz="1502" kern="0" dirty="0" smtClean="0">
                <a:solidFill>
                  <a:srgbClr val="000000"/>
                </a:solidFill>
                <a:latin typeface="Times New Roman" pitchFamily="65" charset="-122"/>
                <a:ea typeface="宋体" pitchFamily="65" charset="-122"/>
              </a:rPr>
              <a:t>出一片天地!在这期间,有的东西或许很快就用上了,比如毕业文凭、获奖证书等等。它们是你</a:t>
            </a:r>
            <a:endParaRPr lang="zh-CN" altLang="en-US"/>
          </a:p>
        </p:txBody>
      </p:sp>
    </p:spTree>
    <p:custDataLst>
      <p:custData r:id="rId1"/>
    </p:custData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走向这个社会的敲门砖,让你有机会站在更高的起点。对于这部分“行李”,你就该好好地利</a:t>
            </a:r>
            <a:r>
              <a:t/>
            </a:r>
            <a:br/>
            <a:r>
              <a:rPr lang="zh-CN" altLang="en-US" sz="1502" kern="0" dirty="0" smtClean="0">
                <a:solidFill>
                  <a:srgbClr val="000000"/>
                </a:solidFill>
                <a:latin typeface="Times New Roman" pitchFamily="65" charset="-122"/>
                <a:ea typeface="宋体" pitchFamily="65" charset="-122"/>
              </a:rPr>
              <a:t>用,以把握更好的机遇。</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无可例外,每个人的“行囊”中也都有一些暂时用不上的“行李”,它们或是你那纯真善良、乐</a:t>
            </a:r>
            <a:r>
              <a:t/>
            </a:r>
            <a:br/>
            <a:r>
              <a:rPr lang="zh-CN" altLang="en-US" sz="1502" kern="0" dirty="0" smtClean="0">
                <a:solidFill>
                  <a:srgbClr val="000000"/>
                </a:solidFill>
                <a:latin typeface="Times New Roman" pitchFamily="65" charset="-122"/>
                <a:ea typeface="宋体" pitchFamily="65" charset="-122"/>
              </a:rPr>
              <a:t>于助人的优秀品质,或是你某项潜在的能力,又或是你的好人缘。一时用不上也不必懊恼,是金</a:t>
            </a:r>
            <a:r>
              <a:t/>
            </a:r>
            <a:br/>
            <a:r>
              <a:rPr lang="zh-CN" altLang="en-US" sz="1502" kern="0" dirty="0" smtClean="0">
                <a:solidFill>
                  <a:srgbClr val="000000"/>
                </a:solidFill>
                <a:latin typeface="Times New Roman" pitchFamily="65" charset="-122"/>
                <a:ea typeface="宋体" pitchFamily="65" charset="-122"/>
              </a:rPr>
              <a:t>子总会发光的。正如“新东方”创始人俞敏洪,直至创业时才收到自己为舍友打了四年水的回</a:t>
            </a:r>
            <a:r>
              <a:t/>
            </a:r>
            <a:br/>
            <a:r>
              <a:rPr lang="zh-CN" altLang="en-US" sz="1502" kern="0" dirty="0" smtClean="0">
                <a:solidFill>
                  <a:srgbClr val="000000"/>
                </a:solidFill>
                <a:latin typeface="Times New Roman" pitchFamily="65" charset="-122"/>
                <a:ea typeface="宋体" pitchFamily="65" charset="-122"/>
              </a:rPr>
              <a:t>报。还有影帝周润发,演戏时才晓得自己在年轻时的苦难经历竟是如此宝贵。</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还有一些呢,你想用却未曾准备,俗话说:百密必有一疏。人生的不确定性更为这次旅程蒙上了</a:t>
            </a:r>
            <a:r>
              <a:t/>
            </a:r>
            <a:br/>
            <a:r>
              <a:rPr lang="zh-CN" altLang="en-US" sz="1502" kern="0" dirty="0" smtClean="0">
                <a:solidFill>
                  <a:srgbClr val="000000"/>
                </a:solidFill>
                <a:latin typeface="Times New Roman" pitchFamily="65" charset="-122"/>
                <a:ea typeface="宋体" pitchFamily="65" charset="-122"/>
              </a:rPr>
              <a:t>神秘的面纱。但你也不必太过忧心,不妨试着利用自己已有的“行李”去创造、去转化。孔明</a:t>
            </a:r>
            <a:r>
              <a:t/>
            </a:r>
            <a:br/>
            <a:r>
              <a:rPr lang="zh-CN" altLang="en-US" sz="1502" kern="0" dirty="0" smtClean="0">
                <a:solidFill>
                  <a:srgbClr val="000000"/>
                </a:solidFill>
                <a:latin typeface="Times New Roman" pitchFamily="65" charset="-122"/>
                <a:ea typeface="宋体" pitchFamily="65" charset="-122"/>
              </a:rPr>
              <a:t>有船无箭,却可草船借箭;周星驰开始对演戏一窍不通,却凭借自己的毅力与好学,捧着那本《演</a:t>
            </a:r>
            <a:r>
              <a:t/>
            </a:r>
            <a:br/>
            <a:r>
              <a:rPr lang="zh-CN" altLang="en-US" sz="1502" kern="0" dirty="0" smtClean="0">
                <a:solidFill>
                  <a:srgbClr val="000000"/>
                </a:solidFill>
                <a:latin typeface="Times New Roman" pitchFamily="65" charset="-122"/>
                <a:ea typeface="宋体" pitchFamily="65" charset="-122"/>
              </a:rPr>
              <a:t>员的自我修养》登上“喜剧”巅峰。他们不正是我们学习的榜样吗?</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剩下的一些“行李”,或许不会一鸣惊人,却是生活中不可或缺的存在,健康的身体、宽广的胸</a:t>
            </a:r>
            <a:r>
              <a:t/>
            </a:r>
            <a:br/>
            <a:r>
              <a:rPr lang="zh-CN" altLang="en-US" sz="1502" kern="0" dirty="0" smtClean="0">
                <a:solidFill>
                  <a:srgbClr val="000000"/>
                </a:solidFill>
                <a:latin typeface="Times New Roman" pitchFamily="65" charset="-122"/>
                <a:ea typeface="宋体" pitchFamily="65" charset="-122"/>
              </a:rPr>
              <a:t>怀、坚毅的性格,它们会一直伴随你走向远方,成为你最坚实的依靠。</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前路,浩瀚如海;前路,缥缈如烟。鹰带上它的翅膀与勇气,向苍穹低吼出自己的宣言;溪带上它的</a:t>
            </a:r>
            <a:r>
              <a:t/>
            </a:r>
            <a:br/>
            <a:r>
              <a:rPr lang="zh-CN" altLang="en-US" sz="1502" kern="0" dirty="0" smtClean="0">
                <a:solidFill>
                  <a:srgbClr val="000000"/>
                </a:solidFill>
                <a:latin typeface="Times New Roman" pitchFamily="65" charset="-122"/>
                <a:ea typeface="宋体" pitchFamily="65" charset="-122"/>
              </a:rPr>
              <a:t>柔软与刚毅,向波浪滔天的大海冲去;蝶带上它的美丽与骄傲,拥抱多彩的新天地!</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行囊已在肩,你既已尽你所能,不论其有用与否,便无须畏惧,无须悔恨。既然选择了远方,便只顾</a:t>
            </a:r>
            <a:endParaRPr lang="zh-CN" altLang="en-US"/>
          </a:p>
        </p:txBody>
      </p:sp>
    </p:spTree>
    <p:custDataLst>
      <p:custData r:id="rId1"/>
    </p:custData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风雨兼程。</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姐姐,我等着你的好消息!</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永远爱你的妹妹</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2016.6.7</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这篇文章采用书信体的形式,使用第二人称,在众多的作文中可谓独树一帜。文贵情真,</a:t>
            </a:r>
            <a:r>
              <a:t/>
            </a:r>
            <a:br/>
            <a:r>
              <a:rPr lang="zh-CN" altLang="en-US" sz="1502" kern="0" dirty="0" smtClean="0">
                <a:solidFill>
                  <a:srgbClr val="000000"/>
                </a:solidFill>
                <a:latin typeface="Times New Roman" pitchFamily="65" charset="-122"/>
                <a:ea typeface="宋体" pitchFamily="65" charset="-122"/>
              </a:rPr>
              <a:t>考生以妹妹的口吻给四年后的自己写信,在谈话交流中就把个人观点准确鲜明地表达了出来,字</a:t>
            </a:r>
            <a:r>
              <a:t/>
            </a:r>
            <a:br/>
            <a:r>
              <a:rPr lang="zh-CN" altLang="en-US" sz="1502" kern="0" dirty="0" smtClean="0">
                <a:solidFill>
                  <a:srgbClr val="000000"/>
                </a:solidFill>
                <a:latin typeface="Times New Roman" pitchFamily="65" charset="-122"/>
                <a:ea typeface="宋体" pitchFamily="65" charset="-122"/>
              </a:rPr>
              <a:t>里行间透露的是浓浓的情意,读来亲切感人。无论是物质行囊——毕业文凭、获奖证书,还是精</a:t>
            </a:r>
            <a:r>
              <a:t/>
            </a:r>
            <a:br/>
            <a:r>
              <a:rPr lang="zh-CN" altLang="en-US" sz="1502" kern="0" dirty="0" smtClean="0">
                <a:solidFill>
                  <a:srgbClr val="000000"/>
                </a:solidFill>
                <a:latin typeface="Times New Roman" pitchFamily="65" charset="-122"/>
                <a:ea typeface="宋体" pitchFamily="65" charset="-122"/>
              </a:rPr>
              <a:t>神行囊——责任、勤奋、潜在的能力,都切中材料主旨;俞敏洪、周润发、孔明、周星驰等人的</a:t>
            </a:r>
            <a:r>
              <a:t/>
            </a:r>
            <a:br/>
            <a:r>
              <a:rPr lang="zh-CN" altLang="en-US" sz="1502" kern="0" dirty="0" smtClean="0">
                <a:solidFill>
                  <a:srgbClr val="000000"/>
                </a:solidFill>
                <a:latin typeface="Times New Roman" pitchFamily="65" charset="-122"/>
                <a:ea typeface="宋体" pitchFamily="65" charset="-122"/>
              </a:rPr>
              <a:t>事例,典型有力。还运用比喻、引用、反问等手法,增强了文章的表现力。</a:t>
            </a:r>
            <a:endParaRPr lang="zh-CN" altLang="en-US"/>
          </a:p>
        </p:txBody>
      </p:sp>
    </p:spTree>
    <p:custDataLst>
      <p:custData r:id="rId1"/>
    </p:custData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5.</a:t>
            </a:r>
            <a:r>
              <a:rPr lang="zh-CN" altLang="en-US" sz="1502" kern="0" dirty="0" smtClean="0">
                <a:solidFill>
                  <a:srgbClr val="000000"/>
                </a:solidFill>
                <a:latin typeface="Times New Roman" pitchFamily="65" charset="-122"/>
                <a:ea typeface="宋体" pitchFamily="65" charset="-122"/>
              </a:rPr>
              <a:t>(2016江苏,20)根据以下材料,选取角度,自拟题目,写一篇不少于800字的文章;文体不限,诗歌除</a:t>
            </a:r>
            <a:r>
              <a:rPr dirty="0"/>
              <a:t/>
            </a:r>
            <a:br>
              <a:rPr dirty="0"/>
            </a:br>
            <a:r>
              <a:rPr lang="zh-CN" altLang="en-US" sz="1502" kern="0" dirty="0" smtClean="0">
                <a:solidFill>
                  <a:srgbClr val="000000"/>
                </a:solidFill>
                <a:latin typeface="Times New Roman" pitchFamily="65" charset="-122"/>
                <a:ea typeface="宋体" pitchFamily="65" charset="-122"/>
              </a:rPr>
              <a:t>外。(70分)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俗话说,有话则长,无话则短。有人却说,有话则短,无话则长——别人已说的我不必再说,别人无</a:t>
            </a:r>
            <a:r>
              <a:rPr dirty="0"/>
              <a:t/>
            </a:r>
            <a:br>
              <a:rPr dirty="0"/>
            </a:br>
            <a:r>
              <a:rPr lang="zh-CN" altLang="en-US" sz="1502" kern="0" dirty="0" smtClean="0">
                <a:solidFill>
                  <a:srgbClr val="000000"/>
                </a:solidFill>
                <a:latin typeface="Times New Roman" pitchFamily="65" charset="-122"/>
                <a:ea typeface="宋体" pitchFamily="65" charset="-122"/>
              </a:rPr>
              <a:t>话可说处我也许有话要说。有时这是个性的彰显,有时则是创新意识的闪现。</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这是一道言论类材料作文题,提供了一则俗语以及与这则俗语观点相反的一种解</a:t>
            </a:r>
            <a:r>
              <a:rPr dirty="0"/>
              <a:t/>
            </a:r>
            <a:br>
              <a:rPr dirty="0"/>
            </a:br>
            <a:r>
              <a:rPr lang="zh-CN" altLang="en-US" sz="1502" kern="0" dirty="0" smtClean="0">
                <a:solidFill>
                  <a:srgbClr val="000000"/>
                </a:solidFill>
                <a:latin typeface="Times New Roman" pitchFamily="65" charset="-122"/>
                <a:ea typeface="宋体" pitchFamily="65" charset="-122"/>
              </a:rPr>
              <a:t>说,并对这种解说提出了一种观点。对这样一则材料,我们该怎样“选取角度”呢?</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先仔细审读材料,找出其中所蕴含的可供选择的角度。</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材料中的俗语和“有人”的观点截然相反。俗语“有话则长,无话则短”是人们对于语言的智</a:t>
            </a:r>
            <a:r>
              <a:rPr dirty="0"/>
              <a:t/>
            </a:r>
            <a:br>
              <a:rPr dirty="0"/>
            </a:br>
            <a:r>
              <a:rPr lang="zh-CN" altLang="en-US" sz="1502" kern="0" dirty="0" smtClean="0">
                <a:solidFill>
                  <a:srgbClr val="000000"/>
                </a:solidFill>
                <a:latin typeface="Times New Roman" pitchFamily="65" charset="-122"/>
                <a:ea typeface="宋体" pitchFamily="65" charset="-122"/>
              </a:rPr>
              <a:t>慧性认识,口耳相传已证明其价值。这应该是一种普遍认识,惯性思维。而“有人”则认为“有</a:t>
            </a:r>
            <a:r>
              <a:rPr dirty="0"/>
              <a:t/>
            </a:r>
            <a:br>
              <a:rPr dirty="0"/>
            </a:br>
            <a:r>
              <a:rPr lang="zh-CN" altLang="en-US" sz="1502" kern="0" dirty="0" smtClean="0">
                <a:solidFill>
                  <a:srgbClr val="000000"/>
                </a:solidFill>
                <a:latin typeface="Times New Roman" pitchFamily="65" charset="-122"/>
                <a:ea typeface="宋体" pitchFamily="65" charset="-122"/>
              </a:rPr>
              <a:t>话则短,无话则长”,这是从“别人已说的我不必再说,别人无话可说处我也许有话要说”这个</a:t>
            </a:r>
            <a:r>
              <a:rPr dirty="0"/>
              <a:t/>
            </a:r>
            <a:br>
              <a:rPr dirty="0"/>
            </a:br>
            <a:r>
              <a:rPr lang="zh-CN" altLang="en-US" sz="1502" kern="0" dirty="0" smtClean="0">
                <a:solidFill>
                  <a:srgbClr val="000000"/>
                </a:solidFill>
                <a:latin typeface="Times New Roman" pitchFamily="65" charset="-122"/>
                <a:ea typeface="宋体" pitchFamily="65" charset="-122"/>
              </a:rPr>
              <a:t>角度进行阐释的。前者属于中规中矩,后者却是“个性的彰显”“创新意识的闪现”。</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对这两种观点,命题人有一种偏向暗示,就是对后一种观点进行了评价。看来,命题人的导向是</a:t>
            </a:r>
            <a:r>
              <a:rPr dirty="0"/>
              <a:t/>
            </a:r>
            <a:br>
              <a:rPr dirty="0"/>
            </a:br>
            <a:r>
              <a:rPr lang="zh-CN" altLang="en-US" sz="1502" kern="0" dirty="0" smtClean="0">
                <a:solidFill>
                  <a:srgbClr val="000000"/>
                </a:solidFill>
                <a:latin typeface="Times New Roman" pitchFamily="65" charset="-122"/>
                <a:ea typeface="宋体" pitchFamily="65" charset="-122"/>
              </a:rPr>
              <a:t>希望考生能抛开俗语,从“有人”说的角度切入,重点思考对“有话则短,无话则长——别人已</a:t>
            </a:r>
            <a:r>
              <a:rPr dirty="0"/>
              <a:t/>
            </a:r>
            <a:br>
              <a:rPr dirty="0"/>
            </a:br>
            <a:r>
              <a:rPr lang="zh-CN" altLang="en-US" sz="1502" kern="0" dirty="0" smtClean="0">
                <a:solidFill>
                  <a:srgbClr val="000000"/>
                </a:solidFill>
                <a:latin typeface="Times New Roman" pitchFamily="65" charset="-122"/>
                <a:ea typeface="宋体" pitchFamily="65" charset="-122"/>
              </a:rPr>
              <a:t>说的我不必再说,别人无话可说处我也许有话要说”进行评价的那句话“有时这是个性的彰显,</a:t>
            </a:r>
            <a:r>
              <a:rPr dirty="0"/>
              <a:t/>
            </a:r>
            <a:br>
              <a:rPr dirty="0"/>
            </a:br>
            <a:r>
              <a:rPr lang="zh-CN" altLang="en-US" sz="1502" kern="0" dirty="0" smtClean="0">
                <a:solidFill>
                  <a:srgbClr val="000000"/>
                </a:solidFill>
                <a:latin typeface="Times New Roman" pitchFamily="65" charset="-122"/>
                <a:ea typeface="宋体" pitchFamily="65" charset="-122"/>
              </a:rPr>
              <a:t>有时则是创新意识的闪现”。你对这样的评价怎么看?要做出自己的分析评价,得出自己的结</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论。因此,可以围绕“有人”的观点是否“彰显个性”和“闪现创新意识”来立意。</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如此说来,便可以有三种不同方向的立意了。</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第一,认为这样的观点是正确的,论证或说明“别人已说的我不必再说,别人无话可说处我也许</a:t>
            </a:r>
            <a:r>
              <a:t/>
            </a:r>
            <a:br/>
            <a:r>
              <a:rPr lang="zh-CN" altLang="en-US" sz="1502" kern="0" dirty="0" smtClean="0">
                <a:solidFill>
                  <a:srgbClr val="000000"/>
                </a:solidFill>
                <a:latin typeface="Times New Roman" pitchFamily="65" charset="-122"/>
                <a:ea typeface="宋体" pitchFamily="65" charset="-122"/>
              </a:rPr>
              <a:t>有话要说”确实体现了“个性”“创新意识”。</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第二,认为这种观点不合逻辑:明明有话可说,你却偏偏不说;别人无话说,你却有话要说。世间很</a:t>
            </a:r>
            <a:r>
              <a:t/>
            </a:r>
            <a:br/>
            <a:r>
              <a:rPr lang="zh-CN" altLang="en-US" sz="1502" kern="0" dirty="0" smtClean="0">
                <a:solidFill>
                  <a:srgbClr val="000000"/>
                </a:solidFill>
                <a:latin typeface="Times New Roman" pitchFamily="65" charset="-122"/>
                <a:ea typeface="宋体" pitchFamily="65" charset="-122"/>
              </a:rPr>
              <a:t>多人不屑说,是因为蔑视对方;世间很多人自说自话,是因为自大,独霸了话语权。这本就荒谬无</a:t>
            </a:r>
            <a:r>
              <a:t/>
            </a:r>
            <a:br/>
            <a:r>
              <a:rPr lang="zh-CN" altLang="en-US" sz="1502" kern="0" dirty="0" smtClean="0">
                <a:solidFill>
                  <a:srgbClr val="000000"/>
                </a:solidFill>
                <a:latin typeface="Times New Roman" pitchFamily="65" charset="-122"/>
                <a:ea typeface="宋体" pitchFamily="65" charset="-122"/>
              </a:rPr>
              <a:t>理,怎能说是“彰显个性”“闪现创新意识”呢?</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第三,跳出非此即彼的惯性思维看问题。对“有时这是个性的彰显,有时则是创新意识的闪现”</a:t>
            </a:r>
            <a:r>
              <a:t/>
            </a:r>
            <a:br/>
            <a:r>
              <a:rPr lang="zh-CN" altLang="en-US" sz="1502" kern="0" dirty="0" smtClean="0">
                <a:solidFill>
                  <a:srgbClr val="000000"/>
                </a:solidFill>
                <a:latin typeface="Times New Roman" pitchFamily="65" charset="-122"/>
                <a:ea typeface="宋体" pitchFamily="65" charset="-122"/>
              </a:rPr>
              <a:t>这句话,要根据具体情况区别对待。命题人在题目中也暗含了这种意思,加了一个“有时”进行</a:t>
            </a:r>
            <a:r>
              <a:t/>
            </a:r>
            <a:br/>
            <a:r>
              <a:rPr lang="zh-CN" altLang="en-US" sz="1502" kern="0" dirty="0" smtClean="0">
                <a:solidFill>
                  <a:srgbClr val="000000"/>
                </a:solidFill>
                <a:latin typeface="Times New Roman" pitchFamily="65" charset="-122"/>
                <a:ea typeface="宋体" pitchFamily="65" charset="-122"/>
              </a:rPr>
              <a:t>限制,即暗含了不同情况区别对待的意思。要看在什么情况下,要说的是什么话。有时,有些话</a:t>
            </a:r>
            <a:r>
              <a:t/>
            </a:r>
            <a:br/>
            <a:r>
              <a:rPr lang="zh-CN" altLang="en-US" sz="1502" kern="0" dirty="0" smtClean="0">
                <a:solidFill>
                  <a:srgbClr val="000000"/>
                </a:solidFill>
                <a:latin typeface="Times New Roman" pitchFamily="65" charset="-122"/>
                <a:ea typeface="宋体" pitchFamily="65" charset="-122"/>
              </a:rPr>
              <a:t>不可乱说;有时,有些该说的话又不能不说。</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立意参考角度:</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记叙类:</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①从正面叙写,彰显人的个性,体现创新意识。</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②从反面以讽喻方式叙写人云亦云,亦步亦趋。</a:t>
            </a:r>
            <a:endParaRPr lang="zh-CN" altLang="en-US"/>
          </a:p>
        </p:txBody>
      </p:sp>
    </p:spTree>
    <p:custDataLst>
      <p:custData r:id="rId1"/>
    </p:custData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③具体情况,具体分析,写区别对待的故事。</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议论类:</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①论述“个性的魅力”“个性的张扬”或“创新”。</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②不要随大溜,人云亦云,亦步亦趋。</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③不要坐享其成,要勇于开拓创新。</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④批判“有话则长,无话则短”,论述“有话则短,无话则长”。</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[例文1]</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烟火蓝边碗</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今早喝粥的时候我用的是一只白底素净的蓝边碗,你或许会问,如此平淡无奇的碗有什么好说</a:t>
            </a:r>
            <a:r>
              <a:t/>
            </a:r>
            <a:br/>
            <a:r>
              <a:rPr lang="zh-CN" altLang="en-US" sz="1502" kern="0" dirty="0" smtClean="0">
                <a:solidFill>
                  <a:srgbClr val="000000"/>
                </a:solidFill>
                <a:latin typeface="Times New Roman" pitchFamily="65" charset="-122"/>
                <a:ea typeface="宋体" pitchFamily="65" charset="-122"/>
              </a:rPr>
              <a:t>的?错矣,此中考究可大着呢,且听我慢慢道来。</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新居落成,我与父母前往景德镇购买瓷器布置新居。</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这里瓷器种类繁多,有白瓷、骨瓷、斗彩瓷等,让人眼花缭乱。</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买什么好呢?有人说,只要票子够多,只管选造型奇特的买,显得荣华富贵的买,这还不简单?</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又错啦!器皿的选择体现了主人的生活态度,不可不慎重。</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有的瓷器过于大且富丽堂皇,赤红,明黄,宝蓝,与我家简约的装修风格不符;有的过于小巧,家人并</a:t>
            </a:r>
            <a:endParaRPr lang="zh-CN" altLang="en-US"/>
          </a:p>
        </p:txBody>
      </p:sp>
    </p:spTree>
    <p:custDataLst>
      <p:custData r:id="rId1"/>
    </p:custData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无英国绅士贵妇那般品下午茶的闲情;有的瓷器上绘有泼墨山水工笔花鸟,我们一行人中并无行</a:t>
            </a:r>
            <a:r>
              <a:t/>
            </a:r>
            <a:br/>
            <a:r>
              <a:rPr lang="zh-CN" altLang="en-US" sz="1502" kern="0" dirty="0" smtClean="0">
                <a:solidFill>
                  <a:srgbClr val="000000"/>
                </a:solidFill>
                <a:latin typeface="Times New Roman" pitchFamily="65" charset="-122"/>
                <a:ea typeface="宋体" pitchFamily="65" charset="-122"/>
              </a:rPr>
              <a:t>家,不知如何鉴赏</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如此看来,竟无我们能买的瓷器了!</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突然,这平淡无奇的突兀的蓝边碗闯入我的眼帘。如此简陋的碗会在这里出售?我要走,爸爸却</a:t>
            </a:r>
            <a:r>
              <a:t/>
            </a:r>
            <a:br/>
            <a:r>
              <a:rPr lang="zh-CN" altLang="en-US" sz="1502" kern="0" dirty="0" smtClean="0">
                <a:solidFill>
                  <a:srgbClr val="000000"/>
                </a:solidFill>
                <a:latin typeface="Times New Roman" pitchFamily="65" charset="-122"/>
                <a:ea typeface="宋体" pitchFamily="65" charset="-122"/>
              </a:rPr>
              <a:t>在这碗前驻足。</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为何?</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这是上世纪七八十年代家家户户都用的碗,这是盛放了父亲的记忆的碗。</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据销售人员介绍,这蓝边碗在传统工艺上加以细节上的改良与创新。我拿起一只仔细端详,发现</a:t>
            </a:r>
            <a:r>
              <a:t/>
            </a:r>
            <a:br/>
            <a:r>
              <a:rPr lang="zh-CN" altLang="en-US" sz="1502" kern="0" dirty="0" smtClean="0">
                <a:solidFill>
                  <a:srgbClr val="000000"/>
                </a:solidFill>
                <a:latin typeface="Times New Roman" pitchFamily="65" charset="-122"/>
                <a:ea typeface="宋体" pitchFamily="65" charset="-122"/>
              </a:rPr>
              <a:t>手感极好,分量厚重让人踏实。底足的角度略微加大,让碗显得端庄典雅且不失大气,而且这碗</a:t>
            </a:r>
            <a:r>
              <a:t/>
            </a:r>
            <a:br/>
            <a:r>
              <a:rPr lang="zh-CN" altLang="en-US" sz="1502" kern="0" dirty="0" smtClean="0">
                <a:solidFill>
                  <a:srgbClr val="000000"/>
                </a:solidFill>
                <a:latin typeface="Times New Roman" pitchFamily="65" charset="-122"/>
                <a:ea typeface="宋体" pitchFamily="65" charset="-122"/>
              </a:rPr>
              <a:t>极易清洗,深受妈妈们喜欢。</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蓝边碗没有繁复精致的花纹,没有绚丽的色彩,没有复杂的工艺。可当你凝视它时,就会情不自</a:t>
            </a:r>
            <a:r>
              <a:t/>
            </a:r>
            <a:br/>
            <a:r>
              <a:rPr lang="zh-CN" altLang="en-US" sz="1502" kern="0" dirty="0" smtClean="0">
                <a:solidFill>
                  <a:srgbClr val="000000"/>
                </a:solidFill>
                <a:latin typeface="Times New Roman" pitchFamily="65" charset="-122"/>
                <a:ea typeface="宋体" pitchFamily="65" charset="-122"/>
              </a:rPr>
              <a:t>禁地想起一家人围在一起乐呵呵地吃热腾腾的饭菜的情景;就会想起苦日子里生活的精打细算</a:t>
            </a:r>
            <a:r>
              <a:t/>
            </a:r>
            <a:br/>
            <a:r>
              <a:rPr lang="zh-CN" altLang="en-US" sz="1502" kern="0" dirty="0" smtClean="0">
                <a:solidFill>
                  <a:srgbClr val="000000"/>
                </a:solidFill>
                <a:latin typeface="Times New Roman" pitchFamily="65" charset="-122"/>
                <a:ea typeface="宋体" pitchFamily="65" charset="-122"/>
              </a:rPr>
              <a:t>的不易;就会想起寻常百姓家充满人间烟火的温暖</a:t>
            </a:r>
            <a:r>
              <a:rPr lang="zh-CN" altLang="en-US" sz="1502"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曾在书中读到过这样一句话,“纯棉衬衫就像爱人”,让我感动了好久。一件物品使用久了,就</a:t>
            </a:r>
            <a:r>
              <a:t/>
            </a:r>
            <a:br/>
            <a:r>
              <a:rPr lang="zh-CN" altLang="en-US" sz="1502" kern="0" dirty="0" smtClean="0">
                <a:solidFill>
                  <a:srgbClr val="000000"/>
                </a:solidFill>
                <a:latin typeface="Times New Roman" pitchFamily="65" charset="-122"/>
                <a:ea typeface="宋体" pitchFamily="65" charset="-122"/>
              </a:rPr>
              <a:t>会产生难以割舍的情感,对我来说,蓝边碗亦是如此。</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景德镇作为瓷都,常有瓷器新品推出,我却独爱这蓝边碗。因为它注重细节上的改良,把创新的</a:t>
            </a:r>
            <a:endParaRPr lang="zh-CN" altLang="en-US"/>
          </a:p>
        </p:txBody>
      </p:sp>
    </p:spTree>
    <p:custDataLst>
      <p:custData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展与平衡,自觉减少碳排放,还城市一个蔚蓝的天空;人们也越来越关注彼此之间的友善亲近,主</a:t>
            </a:r>
            <a:r>
              <a:t/>
            </a:r>
            <a:br/>
            <a:r>
              <a:rPr lang="zh-CN" altLang="en-US" sz="1502" kern="0" dirty="0" smtClean="0">
                <a:solidFill>
                  <a:srgbClr val="000000"/>
                </a:solidFill>
                <a:latin typeface="Times New Roman" pitchFamily="65" charset="-122"/>
                <a:ea typeface="宋体" pitchFamily="65" charset="-122"/>
              </a:rPr>
              <a:t>动交流,还人间一片祥和友善。一个碧海蓝天、友善亲近的中国,向世界展现一种大度宽容的姿</a:t>
            </a:r>
            <a:r>
              <a:t/>
            </a:r>
            <a:br/>
            <a:r>
              <a:rPr lang="zh-CN" altLang="en-US" sz="1502" kern="0" dirty="0" smtClean="0">
                <a:solidFill>
                  <a:srgbClr val="000000"/>
                </a:solidFill>
                <a:latin typeface="Times New Roman" pitchFamily="65" charset="-122"/>
                <a:ea typeface="宋体" pitchFamily="65" charset="-122"/>
              </a:rPr>
              <a:t>态。骑一骑中国的单车吧!</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不失潮流,不失现代,发展高新技术的同时又着眼于营造人与自然、人与人的和谐,放眼全球,展</a:t>
            </a:r>
            <a:r>
              <a:t/>
            </a:r>
            <a:br/>
            <a:r>
              <a:rPr lang="zh-CN" altLang="en-US" sz="1502" kern="0" dirty="0" smtClean="0">
                <a:solidFill>
                  <a:srgbClr val="000000"/>
                </a:solidFill>
                <a:latin typeface="Times New Roman" pitchFamily="65" charset="-122"/>
                <a:ea typeface="宋体" pitchFamily="65" charset="-122"/>
              </a:rPr>
              <a:t>现大国风范。这就是新一代的中国风,用博大宽容的怀抱,迎接四方来客!</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何处望神州?满眼和谐在中国!朋友,和谐的中国欢迎你!</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本文具有以下两个亮点:</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(1)构思新颖。文章以“何处望神州”为题,行文时,紧紧扣住题目中的关键词“望”,以美丽乡</a:t>
            </a:r>
            <a:r>
              <a:t/>
            </a:r>
            <a:br/>
            <a:r>
              <a:rPr lang="zh-CN" altLang="en-US" sz="1502" kern="0" dirty="0" smtClean="0">
                <a:solidFill>
                  <a:srgbClr val="000000"/>
                </a:solidFill>
                <a:latin typeface="Times New Roman" pitchFamily="65" charset="-122"/>
                <a:ea typeface="宋体" pitchFamily="65" charset="-122"/>
              </a:rPr>
              <a:t>村、大熊猫、共享单车作为“望”的对象,从而展示了中国农村发展、中国在人与自然和谐相</a:t>
            </a:r>
            <a:r>
              <a:t/>
            </a:r>
            <a:br/>
            <a:r>
              <a:rPr lang="zh-CN" altLang="en-US" sz="1502" kern="0" dirty="0" smtClean="0">
                <a:solidFill>
                  <a:srgbClr val="000000"/>
                </a:solidFill>
                <a:latin typeface="Times New Roman" pitchFamily="65" charset="-122"/>
                <a:ea typeface="宋体" pitchFamily="65" charset="-122"/>
              </a:rPr>
              <a:t>处以及中国城市发展等方面所取得的成就。这样就以点带面,让外国朋友读懂了中国。</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(2)富有文采。全文用语准确、简练、生动,尤其是一些动词与形容词的使用,增强了语句的表</a:t>
            </a:r>
            <a:r>
              <a:t/>
            </a:r>
            <a:br/>
            <a:r>
              <a:rPr lang="zh-CN" altLang="en-US" sz="1502" kern="0" dirty="0" smtClean="0">
                <a:solidFill>
                  <a:srgbClr val="000000"/>
                </a:solidFill>
                <a:latin typeface="Times New Roman" pitchFamily="65" charset="-122"/>
                <a:ea typeface="宋体" pitchFamily="65" charset="-122"/>
              </a:rPr>
              <a:t>现力,另外还注意到了长句与短句的交错、整句与散句的结合,这些都彰显了考生深厚的语文功</a:t>
            </a:r>
            <a:r>
              <a:t/>
            </a:r>
            <a:br/>
            <a:r>
              <a:rPr lang="zh-CN" altLang="en-US" sz="1502" kern="0" dirty="0" smtClean="0">
                <a:solidFill>
                  <a:srgbClr val="000000"/>
                </a:solidFill>
                <a:latin typeface="Times New Roman" pitchFamily="65" charset="-122"/>
                <a:ea typeface="宋体" pitchFamily="65" charset="-122"/>
              </a:rPr>
              <a:t>底和高超的语言驾驭能力。</a:t>
            </a:r>
            <a:endParaRPr lang="zh-CN" altLang="en-US"/>
          </a:p>
        </p:txBody>
      </p:sp>
    </p:spTree>
    <p:custDataLst>
      <p:custData r:id="rId1"/>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点子用在提升人们的生活品质上,而不是争一时的噱头。</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距离人们的生活太远的创意并不是人们真正想要的,新鲜感过后便失了兴趣,只能束之高阁。</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每日捧着这只蓝边碗吃饭,我仿佛能听到它那无声的诉说,它在诉说着生活的真谛。这,才是它</a:t>
            </a:r>
            <a:r>
              <a:t/>
            </a:r>
            <a:br/>
            <a:r>
              <a:rPr lang="zh-CN" altLang="en-US" sz="1502" kern="0" dirty="0" smtClean="0">
                <a:solidFill>
                  <a:srgbClr val="000000"/>
                </a:solidFill>
                <a:latin typeface="Times New Roman" pitchFamily="65" charset="-122"/>
                <a:ea typeface="宋体" pitchFamily="65" charset="-122"/>
              </a:rPr>
              <a:t>的精魂。</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听我如此道来,你可有话反驳?</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此文为议论性散文,朴素而又有韵味,寓丰腴于平淡之中。本来,面对一只白底素净的蓝</a:t>
            </a:r>
            <a:r>
              <a:t/>
            </a:r>
            <a:br/>
            <a:r>
              <a:rPr lang="zh-CN" altLang="en-US" sz="1502" kern="0" dirty="0" smtClean="0">
                <a:solidFill>
                  <a:srgbClr val="000000"/>
                </a:solidFill>
                <a:latin typeface="Times New Roman" pitchFamily="65" charset="-122"/>
                <a:ea typeface="宋体" pitchFamily="65" charset="-122"/>
              </a:rPr>
              <a:t>边碗,应该是“无话可说”,可作者却“无话则长”,表达了富有启示意义的主旨:“选择应该适</a:t>
            </a:r>
            <a:r>
              <a:t/>
            </a:r>
            <a:br/>
            <a:r>
              <a:rPr lang="zh-CN" altLang="en-US" sz="1502" kern="0" dirty="0" smtClean="0">
                <a:solidFill>
                  <a:srgbClr val="000000"/>
                </a:solidFill>
                <a:latin typeface="Times New Roman" pitchFamily="65" charset="-122"/>
                <a:ea typeface="宋体" pitchFamily="65" charset="-122"/>
              </a:rPr>
              <a:t>合自己,生活应该认真踏实。”</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此外,本文构思极具特色。“错矣”“又错啦”“如此看来,竟无我们能买的瓷器了”,可谓处</a:t>
            </a:r>
            <a:r>
              <a:t/>
            </a:r>
            <a:br/>
            <a:r>
              <a:rPr lang="zh-CN" altLang="en-US" sz="1502" kern="0" dirty="0" smtClean="0">
                <a:solidFill>
                  <a:srgbClr val="000000"/>
                </a:solidFill>
                <a:latin typeface="Times New Roman" pitchFamily="65" charset="-122"/>
                <a:ea typeface="宋体" pitchFamily="65" charset="-122"/>
              </a:rPr>
              <a:t>处蓄势,层层铺垫,“蓝边碗”前加上“烟火”二字,寓意丰富,激发联想,实属巧慧之举。</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[例文2]</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修　钟</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长脊蜿蜒,垂脊错落,红墙沥粉,鎏金飞檐。这儿是故宫,老王工作的地方。</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刚打了一盆热水,老王便紧闭上了西三所的红门。“嗨!王老师回来了!快来看看这件宝物!”徒</a:t>
            </a:r>
            <a:r>
              <a:t/>
            </a:r>
            <a:br/>
            <a:r>
              <a:rPr lang="zh-CN" altLang="en-US" sz="1502" kern="0" dirty="0" smtClean="0">
                <a:solidFill>
                  <a:srgbClr val="000000"/>
                </a:solidFill>
                <a:latin typeface="Times New Roman" pitchFamily="65" charset="-122"/>
                <a:ea typeface="宋体" pitchFamily="65" charset="-122"/>
              </a:rPr>
              <a:t>弟小林招呼着便掀开了工作台上的白席——一座乾隆年间的金光璀璨的大型钟表展现在眼</a:t>
            </a:r>
            <a:endParaRPr lang="zh-CN" altLang="en-US"/>
          </a:p>
        </p:txBody>
      </p:sp>
    </p:spTree>
    <p:custDataLst>
      <p:custData r:id="rId1"/>
    </p:custData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前。老王细细赏了一番,心中甚觉其精美巧妙。欧式建筑中式亭台并列其上更添韵味。“老师,</a:t>
            </a:r>
            <a:r>
              <a:t/>
            </a:r>
            <a:br/>
            <a:r>
              <a:rPr lang="zh-CN" altLang="en-US" sz="1502" kern="0" dirty="0" smtClean="0">
                <a:solidFill>
                  <a:srgbClr val="000000"/>
                </a:solidFill>
                <a:latin typeface="Times New Roman" pitchFamily="65" charset="-122"/>
                <a:ea typeface="宋体" pitchFamily="65" charset="-122"/>
              </a:rPr>
              <a:t>这件宝贝还算完好,我们几个着手修复没有问题。”小林信誓旦旦地向老王保证。老王点点头</a:t>
            </a:r>
            <a:r>
              <a:t/>
            </a:r>
            <a:br/>
            <a:r>
              <a:rPr lang="zh-CN" altLang="en-US" sz="1502" kern="0" dirty="0" smtClean="0">
                <a:solidFill>
                  <a:srgbClr val="000000"/>
                </a:solidFill>
                <a:latin typeface="Times New Roman" pitchFamily="65" charset="-122"/>
                <a:ea typeface="宋体" pitchFamily="65" charset="-122"/>
              </a:rPr>
              <a:t>坐在一旁,花猫伸了个懒腰,沐浴在细碎的阳光下,半眯着眼朝老王笑。老王不再盯着徒弟们干</a:t>
            </a:r>
            <a:r>
              <a:t/>
            </a:r>
            <a:br/>
            <a:r>
              <a:rPr lang="zh-CN" altLang="en-US" sz="1502" kern="0" dirty="0" smtClean="0">
                <a:solidFill>
                  <a:srgbClr val="000000"/>
                </a:solidFill>
                <a:latin typeface="Times New Roman" pitchFamily="65" charset="-122"/>
                <a:ea typeface="宋体" pitchFamily="65" charset="-122"/>
              </a:rPr>
              <a:t>活,只觉得院子里的猫儿一颦一笑之间也不乏趣味。</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不出半日,小林就出来交差了,除锈见新后的器物更显出皇家的雍容华贵,钟盘走时精准,不愧为</a:t>
            </a:r>
            <a:r>
              <a:t/>
            </a:r>
            <a:br/>
            <a:r>
              <a:rPr lang="zh-CN" altLang="en-US" sz="1502" kern="0" dirty="0" smtClean="0">
                <a:solidFill>
                  <a:srgbClr val="000000"/>
                </a:solidFill>
                <a:latin typeface="Times New Roman" pitchFamily="65" charset="-122"/>
                <a:ea typeface="宋体" pitchFamily="65" charset="-122"/>
              </a:rPr>
              <a:t>前辈们巧夺天工之作,几个小徒弟和隔壁木器组的同事们都对它赞不绝口,老王却觉得钟表虽</a:t>
            </a:r>
            <a:r>
              <a:t/>
            </a:r>
            <a:br/>
            <a:r>
              <a:rPr lang="zh-CN" altLang="en-US" sz="1502" kern="0" dirty="0" smtClean="0">
                <a:solidFill>
                  <a:srgbClr val="000000"/>
                </a:solidFill>
                <a:latin typeface="Times New Roman" pitchFamily="65" charset="-122"/>
                <a:ea typeface="宋体" pitchFamily="65" charset="-122"/>
              </a:rPr>
              <a:t>美,但运转的表针太过死板,少了灵动的韵味。几位看客正大赞表台上面栩栩如生的装饰动物和</a:t>
            </a:r>
            <a:r>
              <a:t/>
            </a:r>
            <a:br/>
            <a:r>
              <a:rPr lang="zh-CN" altLang="en-US" sz="1502" kern="0" dirty="0" smtClean="0">
                <a:solidFill>
                  <a:srgbClr val="000000"/>
                </a:solidFill>
                <a:latin typeface="Times New Roman" pitchFamily="65" charset="-122"/>
                <a:ea typeface="宋体" pitchFamily="65" charset="-122"/>
              </a:rPr>
              <a:t>银箔仿制的溪水时,老王却蹙起了眉头。</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“王老师怎么不说话?也和我们几个分享一下高见呀!”几位同事调侃道。“此钟虽美,但多为</a:t>
            </a:r>
            <a:r>
              <a:t/>
            </a:r>
            <a:br/>
            <a:r>
              <a:rPr lang="zh-CN" altLang="en-US" sz="1502" kern="0" dirty="0" smtClean="0">
                <a:solidFill>
                  <a:srgbClr val="000000"/>
                </a:solidFill>
                <a:latin typeface="Times New Roman" pitchFamily="65" charset="-122"/>
                <a:ea typeface="宋体" pitchFamily="65" charset="-122"/>
              </a:rPr>
              <a:t>静止之物,装饰的堆砌在你们看来是盛美之处,我倒觉得此处还可以做文章。”“大家都是干这</a:t>
            </a:r>
            <a:r>
              <a:t/>
            </a:r>
            <a:br/>
            <a:r>
              <a:rPr lang="zh-CN" altLang="en-US" sz="1502" kern="0" dirty="0" smtClean="0">
                <a:solidFill>
                  <a:srgbClr val="000000"/>
                </a:solidFill>
                <a:latin typeface="Times New Roman" pitchFamily="65" charset="-122"/>
                <a:ea typeface="宋体" pitchFamily="65" charset="-122"/>
              </a:rPr>
              <a:t>行的,修复文物的工作能做到复原便可,你何必自增烦恼啊!”老王摇摇头反驳道:“人人皆赞此</a:t>
            </a:r>
            <a:r>
              <a:t/>
            </a:r>
            <a:br/>
            <a:r>
              <a:rPr lang="zh-CN" altLang="en-US" sz="1502" kern="0" dirty="0" smtClean="0">
                <a:solidFill>
                  <a:srgbClr val="000000"/>
                </a:solidFill>
                <a:latin typeface="Times New Roman" pitchFamily="65" charset="-122"/>
                <a:ea typeface="宋体" pitchFamily="65" charset="-122"/>
              </a:rPr>
              <a:t>物华美,我不必再说。但对于你们眼中的完美之处我还真有话可说!”说罢,老王拆了钟表的上</a:t>
            </a:r>
            <a:r>
              <a:t/>
            </a:r>
            <a:br/>
            <a:r>
              <a:rPr lang="zh-CN" altLang="en-US" sz="1502" kern="0" dirty="0" smtClean="0">
                <a:solidFill>
                  <a:srgbClr val="000000"/>
                </a:solidFill>
                <a:latin typeface="Times New Roman" pitchFamily="65" charset="-122"/>
                <a:ea typeface="宋体" pitchFamily="65" charset="-122"/>
              </a:rPr>
              <a:t>盘,用铁丝将装饰品和钟内的部件一一连接起来;将银箔尾端捻作银丝扣于动轴之上;再取银丝</a:t>
            </a:r>
            <a:r>
              <a:t/>
            </a:r>
            <a:br/>
            <a:r>
              <a:rPr lang="zh-CN" altLang="en-US" sz="1502" kern="0" dirty="0" smtClean="0">
                <a:solidFill>
                  <a:srgbClr val="000000"/>
                </a:solidFill>
                <a:latin typeface="Times New Roman" pitchFamily="65" charset="-122"/>
                <a:ea typeface="宋体" pitchFamily="65" charset="-122"/>
              </a:rPr>
              <a:t>上连纺车、风车。合上上盘后,老王欣慰一笑,原本沉寂之物此时动了起来!游鸭,吠犬,还有那潺</a:t>
            </a:r>
            <a:r>
              <a:t/>
            </a:r>
            <a:br/>
            <a:r>
              <a:rPr lang="zh-CN" altLang="en-US" sz="1502" kern="0" dirty="0" smtClean="0">
                <a:solidFill>
                  <a:srgbClr val="000000"/>
                </a:solidFill>
                <a:latin typeface="Times New Roman" pitchFamily="65" charset="-122"/>
                <a:ea typeface="宋体" pitchFamily="65" charset="-122"/>
              </a:rPr>
              <a:t>潺的流水:真如大型表演,运转精准,具体而微。在场的各位连声叫好,老王看着门槛边的花猫,微</a:t>
            </a:r>
            <a:endParaRPr lang="zh-CN" altLang="en-US"/>
          </a:p>
        </p:txBody>
      </p:sp>
    </p:spTree>
    <p:custDataLst>
      <p:custData r:id="rId1"/>
    </p:custData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微一笑,徒弟们求老王传授经验,老王从容道:“你们啊,只会做千篇一律的工作,别人的溢美之词</a:t>
            </a:r>
            <a:r>
              <a:t/>
            </a:r>
            <a:br/>
            <a:r>
              <a:rPr lang="zh-CN" altLang="en-US" sz="1502" kern="0" dirty="0" smtClean="0">
                <a:solidFill>
                  <a:srgbClr val="000000"/>
                </a:solidFill>
                <a:latin typeface="Times New Roman" pitchFamily="65" charset="-122"/>
                <a:ea typeface="宋体" pitchFamily="65" charset="-122"/>
              </a:rPr>
              <a:t>你们何必多言?众人无话可说处或许你有话可说,此时大做文章岂不快哉?”于老王而言,文物修</a:t>
            </a:r>
            <a:r>
              <a:t/>
            </a:r>
            <a:br/>
            <a:r>
              <a:rPr lang="zh-CN" altLang="en-US" sz="1502" kern="0" dirty="0" smtClean="0">
                <a:solidFill>
                  <a:srgbClr val="000000"/>
                </a:solidFill>
                <a:latin typeface="Times New Roman" pitchFamily="65" charset="-122"/>
                <a:ea typeface="宋体" pitchFamily="65" charset="-122"/>
              </a:rPr>
              <a:t>复仍有可创新之处,巧匠必有慧眼识得旁人忽视之处。</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老王骑车下班,又锁上了西三所的红门。一句秦腔传来:“红门里的故事多</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这是一篇优秀的记叙文。首先,此文构思新颖别致。通过老王修钟的故事,突出人物的</a:t>
            </a:r>
            <a:r>
              <a:t/>
            </a:r>
            <a:br/>
            <a:r>
              <a:rPr lang="zh-CN" altLang="en-US" sz="1502" kern="0" dirty="0" smtClean="0">
                <a:solidFill>
                  <a:srgbClr val="000000"/>
                </a:solidFill>
                <a:latin typeface="Times New Roman" pitchFamily="65" charset="-122"/>
                <a:ea typeface="宋体" pitchFamily="65" charset="-122"/>
              </a:rPr>
              <a:t>鲜明个性。在众人觉得“无话可说处”“无所发现处”别出心裁,有所发现和表达,彰显了巧匠</a:t>
            </a:r>
            <a:r>
              <a:t/>
            </a:r>
            <a:br/>
            <a:r>
              <a:rPr lang="zh-CN" altLang="en-US" sz="1502" kern="0" dirty="0" smtClean="0">
                <a:solidFill>
                  <a:srgbClr val="000000"/>
                </a:solidFill>
                <a:latin typeface="Times New Roman" pitchFamily="65" charset="-122"/>
                <a:ea typeface="宋体" pitchFamily="65" charset="-122"/>
              </a:rPr>
              <a:t>的创新意识。其次,事件过程描述详细、具体,思路清晰,脉络分明,层次感强。故事情节发展前</a:t>
            </a:r>
            <a:r>
              <a:t/>
            </a:r>
            <a:br/>
            <a:r>
              <a:rPr lang="zh-CN" altLang="en-US" sz="1502" kern="0" dirty="0" smtClean="0">
                <a:solidFill>
                  <a:srgbClr val="000000"/>
                </a:solidFill>
                <a:latin typeface="Times New Roman" pitchFamily="65" charset="-122"/>
                <a:ea typeface="宋体" pitchFamily="65" charset="-122"/>
              </a:rPr>
              <a:t>后勾连映衬,相互照应。</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另外,文中不乏生动的细节,尤其是结尾处的秦腔,余味悠长。</a:t>
            </a:r>
            <a:endParaRPr lang="zh-CN" altLang="en-US"/>
          </a:p>
        </p:txBody>
      </p:sp>
    </p:spTree>
    <p:custDataLst>
      <p:custData r:id="rId1"/>
    </p:custData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6.</a:t>
            </a:r>
            <a:r>
              <a:rPr lang="zh-CN" altLang="en-US" sz="1502" kern="0" dirty="0" smtClean="0">
                <a:solidFill>
                  <a:srgbClr val="000000"/>
                </a:solidFill>
                <a:latin typeface="Times New Roman" pitchFamily="65" charset="-122"/>
                <a:ea typeface="宋体" pitchFamily="65" charset="-122"/>
              </a:rPr>
              <a:t>(2016浙江,26)阅读下面文字,根据要求作文。(60分)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网上购物,视频聊天,线上娱乐,已成为当下很多人生活中不可或缺的一部分。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业内人士指出,不远的将来,我们只需在家里安装VR(虚拟现实)设备,便可以足不出户地穿梭于</a:t>
            </a:r>
            <a:r>
              <a:rPr dirty="0"/>
              <a:t/>
            </a:r>
            <a:br>
              <a:rPr dirty="0"/>
            </a:br>
            <a:r>
              <a:rPr lang="zh-CN" altLang="en-US" sz="1502" kern="0" dirty="0" smtClean="0">
                <a:solidFill>
                  <a:srgbClr val="000000"/>
                </a:solidFill>
                <a:latin typeface="Times New Roman" pitchFamily="65" charset="-122"/>
                <a:ea typeface="宋体" pitchFamily="65" charset="-122"/>
              </a:rPr>
              <a:t>各个虚拟场景:时而在商店的衣帽间里试穿新衣,时而在诊室里与医生面对面交流,时而在足球</a:t>
            </a:r>
            <a:r>
              <a:rPr dirty="0"/>
              <a:t/>
            </a:r>
            <a:br>
              <a:rPr dirty="0"/>
            </a:br>
            <a:r>
              <a:rPr lang="zh-CN" altLang="en-US" sz="1502" kern="0" dirty="0" smtClean="0">
                <a:solidFill>
                  <a:srgbClr val="000000"/>
                </a:solidFill>
                <a:latin typeface="Times New Roman" pitchFamily="65" charset="-122"/>
                <a:ea typeface="宋体" pitchFamily="65" charset="-122"/>
              </a:rPr>
              <a:t>场上观看比赛,时而化身为新闻事件的“现场目击者”</a:t>
            </a:r>
            <a:r>
              <a:rPr lang="zh-CN" altLang="en-US" sz="1502"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当虚拟世界中的“虚拟”越来越成为现实世界中的“现实”时,是选择拥抱这个新世界,还是刻</a:t>
            </a:r>
            <a:r>
              <a:rPr dirty="0"/>
              <a:t/>
            </a:r>
            <a:br>
              <a:rPr dirty="0"/>
            </a:br>
            <a:r>
              <a:rPr lang="zh-CN" altLang="en-US" sz="1502" kern="0" dirty="0" smtClean="0">
                <a:solidFill>
                  <a:srgbClr val="000000"/>
                </a:solidFill>
                <a:latin typeface="Times New Roman" pitchFamily="65" charset="-122"/>
                <a:ea typeface="宋体" pitchFamily="65" charset="-122"/>
              </a:rPr>
              <a:t>意远离,或者与它保持适当距离?</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对材料提出的问题,你有怎样的思考?写一篇</a:t>
            </a:r>
            <a:r>
              <a:rPr lang="zh-CN" altLang="en-US" sz="1502" u="sng" kern="0" dirty="0" smtClean="0">
                <a:solidFill>
                  <a:srgbClr val="000000"/>
                </a:solidFill>
                <a:latin typeface="Times New Roman" pitchFamily="65" charset="-122"/>
                <a:ea typeface="宋体" pitchFamily="65" charset="-122"/>
              </a:rPr>
              <a:t>论述类</a:t>
            </a:r>
            <a:r>
              <a:rPr lang="zh-CN" altLang="en-US" sz="1502" kern="0" dirty="0" smtClean="0">
                <a:solidFill>
                  <a:srgbClr val="000000"/>
                </a:solidFill>
                <a:latin typeface="Times New Roman" pitchFamily="65" charset="-122"/>
                <a:ea typeface="宋体" pitchFamily="65" charset="-122"/>
              </a:rPr>
              <a:t>文章。</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注意:①角度自选,立意自定。②标题自拟。③不少于800字。④不得抄袭、套作。</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这是一道任务驱动型作文题。题目紧贴现实生活中的一个问题:虚拟世界与现实</a:t>
            </a:r>
            <a:r>
              <a:rPr dirty="0"/>
              <a:t/>
            </a:r>
            <a:br>
              <a:rPr dirty="0"/>
            </a:br>
            <a:r>
              <a:rPr lang="zh-CN" altLang="en-US" sz="1502" kern="0" dirty="0" smtClean="0">
                <a:solidFill>
                  <a:srgbClr val="000000"/>
                </a:solidFill>
                <a:latin typeface="Times New Roman" pitchFamily="65" charset="-122"/>
                <a:ea typeface="宋体" pitchFamily="65" charset="-122"/>
              </a:rPr>
              <a:t>世界的关系。考题提供了对网络虚拟世界这种新生事物的三种态度,要求考生就这个问题谈自</a:t>
            </a:r>
            <a:r>
              <a:rPr dirty="0"/>
              <a:t/>
            </a:r>
            <a:br>
              <a:rPr dirty="0"/>
            </a:br>
            <a:r>
              <a:rPr lang="zh-CN" altLang="en-US" sz="1502" kern="0" dirty="0" smtClean="0">
                <a:solidFill>
                  <a:srgbClr val="000000"/>
                </a:solidFill>
                <a:latin typeface="Times New Roman" pitchFamily="65" charset="-122"/>
                <a:ea typeface="宋体" pitchFamily="65" charset="-122"/>
              </a:rPr>
              <a:t>己的看法。考生作文具有可选择性,但是,又有明确的任务性和文体规定。这道作文题不同于以</a:t>
            </a:r>
            <a:r>
              <a:rPr dirty="0"/>
              <a:t/>
            </a:r>
            <a:br>
              <a:rPr dirty="0"/>
            </a:br>
            <a:r>
              <a:rPr lang="zh-CN" altLang="en-US" sz="1502" kern="0" dirty="0" smtClean="0">
                <a:solidFill>
                  <a:srgbClr val="000000"/>
                </a:solidFill>
                <a:latin typeface="Times New Roman" pitchFamily="65" charset="-122"/>
                <a:ea typeface="宋体" pitchFamily="65" charset="-122"/>
              </a:rPr>
              <a:t>往的材料作文题,不再是就材料中的某一点生发联想,引出文章核心的题目了,而是必须按照题</a:t>
            </a:r>
            <a:r>
              <a:rPr dirty="0"/>
              <a:t/>
            </a:r>
            <a:br>
              <a:rPr dirty="0"/>
            </a:br>
            <a:r>
              <a:rPr lang="zh-CN" altLang="en-US" sz="1502" kern="0" dirty="0" smtClean="0">
                <a:solidFill>
                  <a:srgbClr val="000000"/>
                </a:solidFill>
                <a:latin typeface="Times New Roman" pitchFamily="65" charset="-122"/>
                <a:ea typeface="宋体" pitchFamily="65" charset="-122"/>
              </a:rPr>
              <a:t>目指定的任务,完成“规定动作”。题目驱动着考生去思考应该如何对待网络虚拟世界的问</a:t>
            </a:r>
            <a:r>
              <a:rPr dirty="0"/>
              <a:t/>
            </a:r>
            <a:br>
              <a:rPr dirty="0"/>
            </a:br>
            <a:r>
              <a:rPr lang="zh-CN" altLang="en-US" sz="1502" kern="0" dirty="0" smtClean="0">
                <a:solidFill>
                  <a:srgbClr val="000000"/>
                </a:solidFill>
                <a:latin typeface="Times New Roman" pitchFamily="65" charset="-122"/>
                <a:ea typeface="宋体" pitchFamily="65" charset="-122"/>
              </a:rPr>
              <a:t>题。题目一改过去“文体不限”的宽泛要求,而规定写论述类文章,体现了任务驱动型作文的命</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题特点,重点考查考生分析问题、解决问题的能力和理性思辨的能力,引导考生关注现实生活、</a:t>
            </a:r>
            <a:r>
              <a:t/>
            </a:r>
            <a:br/>
            <a:r>
              <a:rPr lang="zh-CN" altLang="en-US" sz="1502" kern="0" dirty="0" smtClean="0">
                <a:solidFill>
                  <a:srgbClr val="000000"/>
                </a:solidFill>
                <a:latin typeface="Times New Roman" pitchFamily="65" charset="-122"/>
                <a:ea typeface="宋体" pitchFamily="65" charset="-122"/>
              </a:rPr>
              <a:t>思考人生。</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题目列出了三种态度:拥抱这个新世界,刻意远离,保持适当距离。考生怎样选择,必须有一个明</a:t>
            </a:r>
            <a:r>
              <a:t/>
            </a:r>
            <a:br/>
            <a:r>
              <a:rPr lang="zh-CN" altLang="en-US" sz="1502" kern="0" dirty="0" smtClean="0">
                <a:solidFill>
                  <a:srgbClr val="000000"/>
                </a:solidFill>
                <a:latin typeface="Times New Roman" pitchFamily="65" charset="-122"/>
                <a:ea typeface="宋体" pitchFamily="65" charset="-122"/>
              </a:rPr>
              <a:t>确的态度。一旦做出选择,就需要为自己的选择寻找论据,进行论证。</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但是,千万不要粗心,不要看到有三种选择,便草率决定。要仔细阅读材料,材料的第一段明确写</a:t>
            </a:r>
            <a:r>
              <a:t/>
            </a:r>
            <a:br/>
            <a:r>
              <a:rPr lang="zh-CN" altLang="en-US" sz="1502" kern="0" dirty="0" smtClean="0">
                <a:solidFill>
                  <a:srgbClr val="000000"/>
                </a:solidFill>
                <a:latin typeface="Times New Roman" pitchFamily="65" charset="-122"/>
                <a:ea typeface="宋体" pitchFamily="65" charset="-122"/>
              </a:rPr>
              <a:t>着“网上购物,视频聊天,线上娱乐,已成为当下很多人生活中不可或缺的一部分”,有人认为,从</a:t>
            </a:r>
            <a:r>
              <a:t/>
            </a:r>
            <a:br/>
            <a:r>
              <a:rPr lang="zh-CN" altLang="en-US" sz="1502" kern="0" dirty="0" smtClean="0">
                <a:solidFill>
                  <a:srgbClr val="000000"/>
                </a:solidFill>
                <a:latin typeface="Times New Roman" pitchFamily="65" charset="-122"/>
                <a:ea typeface="宋体" pitchFamily="65" charset="-122"/>
              </a:rPr>
              <a:t>这里可以看到命题者明确的主导意向,既然已经肯定了“不可或缺”,那么,面对网络虚拟世界,</a:t>
            </a:r>
            <a:r>
              <a:t/>
            </a:r>
            <a:br/>
            <a:r>
              <a:rPr lang="zh-CN" altLang="en-US" sz="1502" kern="0" dirty="0" smtClean="0">
                <a:solidFill>
                  <a:srgbClr val="000000"/>
                </a:solidFill>
                <a:latin typeface="Times New Roman" pitchFamily="65" charset="-122"/>
                <a:ea typeface="宋体" pitchFamily="65" charset="-122"/>
              </a:rPr>
              <a:t>逃避是枉然的,抗拒是徒劳的,那只能拥抱了。其实不然,因为材料中还有“很多人”一词,即这</a:t>
            </a:r>
            <a:r>
              <a:t/>
            </a:r>
            <a:br/>
            <a:r>
              <a:rPr lang="zh-CN" altLang="en-US" sz="1502" kern="0" dirty="0" smtClean="0">
                <a:solidFill>
                  <a:srgbClr val="000000"/>
                </a:solidFill>
                <a:latin typeface="Times New Roman" pitchFamily="65" charset="-122"/>
                <a:ea typeface="宋体" pitchFamily="65" charset="-122"/>
              </a:rPr>
              <a:t>三种态度均可作为立意角度,要理性、思辨地对待网络虚拟世界。</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思路举例:</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①面对任何一种新事物,首先需要接近它、认识它、了解它、掌握它,而不是远离它,张开双臂</a:t>
            </a:r>
            <a:r>
              <a:t/>
            </a:r>
            <a:br/>
            <a:r>
              <a:rPr lang="zh-CN" altLang="en-US" sz="1502" kern="0" dirty="0" smtClean="0">
                <a:solidFill>
                  <a:srgbClr val="000000"/>
                </a:solidFill>
                <a:latin typeface="Times New Roman" pitchFamily="65" charset="-122"/>
                <a:ea typeface="宋体" pitchFamily="65" charset="-122"/>
              </a:rPr>
              <a:t>拥抱才是最佳选择,但怎么拥抱却有讲究。虚拟世界是把双刃剑,运用得好,于人有利、于世有</a:t>
            </a:r>
            <a:r>
              <a:t/>
            </a:r>
            <a:br/>
            <a:r>
              <a:rPr lang="zh-CN" altLang="en-US" sz="1502" kern="0" dirty="0" smtClean="0">
                <a:solidFill>
                  <a:srgbClr val="000000"/>
                </a:solidFill>
                <a:latin typeface="Times New Roman" pitchFamily="65" charset="-122"/>
                <a:ea typeface="宋体" pitchFamily="65" charset="-122"/>
              </a:rPr>
              <a:t>补,若不分青红皂白,不辨利弊得失,不顾人伦情理,则可能毁坏世道,甚至毁灭人类。所以,需要提</a:t>
            </a:r>
            <a:r>
              <a:t/>
            </a:r>
            <a:br/>
            <a:r>
              <a:rPr lang="zh-CN" altLang="en-US" sz="1502" kern="0" dirty="0" smtClean="0">
                <a:solidFill>
                  <a:srgbClr val="000000"/>
                </a:solidFill>
                <a:latin typeface="Times New Roman" pitchFamily="65" charset="-122"/>
                <a:ea typeface="宋体" pitchFamily="65" charset="-122"/>
              </a:rPr>
              <a:t>出拥抱网络世界的几条原则:提升个人素养,建立必要秩序,完善保障机制,严格禁止犯规。</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②从现实生活切入,引出虚拟世界与现实世界的关系。以生活实例为论据,论证虚拟世界的不可</a:t>
            </a:r>
            <a:endParaRPr lang="zh-CN" altLang="en-US"/>
          </a:p>
        </p:txBody>
      </p:sp>
    </p:spTree>
    <p:custDataLst>
      <p:custData r:id="rId1"/>
    </p:custData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抗拒性,论述其对人类的有益作用(正面论证)→以生活实例为论据,论证远离虚拟世界对人类生</a:t>
            </a:r>
            <a:r>
              <a:t/>
            </a:r>
            <a:br/>
            <a:r>
              <a:rPr lang="zh-CN" altLang="en-US" sz="1502" kern="0" dirty="0" smtClean="0">
                <a:solidFill>
                  <a:srgbClr val="000000"/>
                </a:solidFill>
                <a:latin typeface="Times New Roman" pitchFamily="65" charset="-122"/>
                <a:ea typeface="宋体" pitchFamily="65" charset="-122"/>
              </a:rPr>
              <a:t>活的影响(反面论证)→理性论辩我们只要理性对待、科学控制,就能运用虚拟网络为人类服</a:t>
            </a:r>
            <a:r>
              <a:t/>
            </a:r>
            <a:br/>
            <a:r>
              <a:rPr lang="zh-CN" altLang="en-US" sz="1502" kern="0" dirty="0" smtClean="0">
                <a:solidFill>
                  <a:srgbClr val="000000"/>
                </a:solidFill>
                <a:latin typeface="Times New Roman" pitchFamily="65" charset="-122"/>
                <a:ea typeface="宋体" pitchFamily="65" charset="-122"/>
              </a:rPr>
              <a:t>务。</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③拥抱现实,适度虚拟。现实毕竟是现实,虚拟毕竟是虚拟,虚拟代替不了现实,这是谁都无法改</a:t>
            </a:r>
            <a:r>
              <a:t/>
            </a:r>
            <a:br/>
            <a:r>
              <a:rPr lang="zh-CN" altLang="en-US" sz="1502" kern="0" dirty="0" smtClean="0">
                <a:solidFill>
                  <a:srgbClr val="000000"/>
                </a:solidFill>
                <a:latin typeface="Times New Roman" pitchFamily="65" charset="-122"/>
                <a:ea typeface="宋体" pitchFamily="65" charset="-122"/>
              </a:rPr>
              <a:t>变的。那么,人们为何沉溺于虚拟世界?是因为逃避?懒惰?空虚?其实,人们战胜现实生活中种种</a:t>
            </a:r>
            <a:r>
              <a:t/>
            </a:r>
            <a:br/>
            <a:r>
              <a:rPr lang="zh-CN" altLang="en-US" sz="1502" kern="0" dirty="0" smtClean="0">
                <a:solidFill>
                  <a:srgbClr val="000000"/>
                </a:solidFill>
                <a:latin typeface="Times New Roman" pitchFamily="65" charset="-122"/>
                <a:ea typeface="宋体" pitchFamily="65" charset="-122"/>
              </a:rPr>
              <a:t>困难的办法不止一个,不一定非要沉溺于虚拟。但是我们也没有必要害怕虚拟甚至拒绝虚拟,适</a:t>
            </a:r>
            <a:r>
              <a:t/>
            </a:r>
            <a:br/>
            <a:r>
              <a:rPr lang="zh-CN" altLang="en-US" sz="1502" kern="0" dirty="0" smtClean="0">
                <a:solidFill>
                  <a:srgbClr val="000000"/>
                </a:solidFill>
                <a:latin typeface="Times New Roman" pitchFamily="65" charset="-122"/>
                <a:ea typeface="宋体" pitchFamily="65" charset="-122"/>
              </a:rPr>
              <a:t>度利用虚拟为人类服务,也是一种明智的选择。</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正确认识,大胆拥抱</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浙江一考生</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巴甫洛夫曾说:感谢科学,它不仅使生命充满快乐和欢欣,并且给生活以支柱和自尊心。的确,科</a:t>
            </a:r>
            <a:r>
              <a:t/>
            </a:r>
            <a:br/>
            <a:r>
              <a:rPr lang="zh-CN" altLang="en-US" sz="1502" kern="0" dirty="0" smtClean="0">
                <a:solidFill>
                  <a:srgbClr val="000000"/>
                </a:solidFill>
                <a:latin typeface="Times New Roman" pitchFamily="65" charset="-122"/>
                <a:ea typeface="宋体" pitchFamily="65" charset="-122"/>
              </a:rPr>
              <a:t>技的发展改变着我们的生活。最前沿科技的产物VR的出现让人震惊不已:独特的视觉体验、</a:t>
            </a:r>
            <a:r>
              <a:t/>
            </a:r>
            <a:br/>
            <a:r>
              <a:rPr lang="zh-CN" altLang="en-US" sz="1502" kern="0" dirty="0" smtClean="0">
                <a:solidFill>
                  <a:srgbClr val="000000"/>
                </a:solidFill>
                <a:latin typeface="Times New Roman" pitchFamily="65" charset="-122"/>
                <a:ea typeface="宋体" pitchFamily="65" charset="-122"/>
              </a:rPr>
              <a:t>前所未有的人机交互以及强烈的浸入感造就了VR的与众不同。索尼、HTC、Facebook等知名</a:t>
            </a:r>
            <a:r>
              <a:t/>
            </a:r>
            <a:br/>
            <a:r>
              <a:rPr lang="zh-CN" altLang="en-US" sz="1502" kern="0" dirty="0" smtClean="0">
                <a:solidFill>
                  <a:srgbClr val="000000"/>
                </a:solidFill>
                <a:latin typeface="Times New Roman" pitchFamily="65" charset="-122"/>
                <a:ea typeface="宋体" pitchFamily="65" charset="-122"/>
              </a:rPr>
              <a:t>科技公司纷纷进军VR领域并投下血本。各行各业争相与VR合作,博物馆、商铺、电影院</a:t>
            </a:r>
            <a:r>
              <a:rPr lang="zh-CN" altLang="en-US" sz="1502" kern="0" dirty="0" smtClean="0">
                <a:solidFill>
                  <a:srgbClr val="000000"/>
                </a:solidFill>
                <a:latin typeface="黑体" pitchFamily="65" charset="-122"/>
                <a:ea typeface="宋体" pitchFamily="65" charset="-122"/>
              </a:rPr>
              <a:t>……</a:t>
            </a:r>
            <a:r>
              <a:t/>
            </a:r>
            <a:br/>
            <a:r>
              <a:rPr lang="zh-CN" altLang="en-US" sz="1502" kern="0" dirty="0" smtClean="0">
                <a:solidFill>
                  <a:srgbClr val="000000"/>
                </a:solidFill>
                <a:latin typeface="Times New Roman" pitchFamily="65" charset="-122"/>
                <a:ea typeface="宋体" pitchFamily="65" charset="-122"/>
              </a:rPr>
              <a:t>虚拟现实技术给人们带来了无限美好的畅想。</a:t>
            </a:r>
            <a:endParaRPr lang="zh-CN" altLang="en-US"/>
          </a:p>
        </p:txBody>
      </p:sp>
    </p:spTree>
    <p:custDataLst>
      <p:custData r:id="rId1"/>
    </p:custData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哲学家说,新事物总是具有强大的生命力。心理学家说,人们总是喜新厌旧。无论怎么样,现实</a:t>
            </a:r>
            <a:r>
              <a:t/>
            </a:r>
            <a:br/>
            <a:r>
              <a:rPr lang="zh-CN" altLang="en-US" sz="1502" kern="0" dirty="0" smtClean="0">
                <a:solidFill>
                  <a:srgbClr val="000000"/>
                </a:solidFill>
                <a:latin typeface="Times New Roman" pitchFamily="65" charset="-122"/>
                <a:ea typeface="宋体" pitchFamily="65" charset="-122"/>
              </a:rPr>
              <a:t>就摆在那里,VR是全世界最新的宠儿。几年前的宠儿还是智能手机,那会儿人们对它也抱有相</a:t>
            </a:r>
            <a:r>
              <a:t/>
            </a:r>
            <a:br/>
            <a:r>
              <a:rPr lang="zh-CN" altLang="en-US" sz="1502" kern="0" dirty="0" smtClean="0">
                <a:solidFill>
                  <a:srgbClr val="000000"/>
                </a:solidFill>
                <a:latin typeface="Times New Roman" pitchFamily="65" charset="-122"/>
                <a:ea typeface="宋体" pitchFamily="65" charset="-122"/>
              </a:rPr>
              <a:t>似的狂热。人们喜爱智能手机,开发它,使用它,更新它,今天的人类无法想象没有智能手机的生</a:t>
            </a:r>
            <a:r>
              <a:t/>
            </a:r>
            <a:br/>
            <a:r>
              <a:rPr lang="zh-CN" altLang="en-US" sz="1502" kern="0" dirty="0" smtClean="0">
                <a:solidFill>
                  <a:srgbClr val="000000"/>
                </a:solidFill>
                <a:latin typeface="Times New Roman" pitchFamily="65" charset="-122"/>
                <a:ea typeface="宋体" pitchFamily="65" charset="-122"/>
              </a:rPr>
              <a:t>活。但也有人对此表示担忧并拒绝使用它,他们认为这会给人类带来一些问题:沉迷、依赖、上</a:t>
            </a:r>
            <a:r>
              <a:t/>
            </a:r>
            <a:br/>
            <a:r>
              <a:rPr lang="zh-CN" altLang="en-US" sz="1502" kern="0" dirty="0" smtClean="0">
                <a:solidFill>
                  <a:srgbClr val="000000"/>
                </a:solidFill>
                <a:latin typeface="Times New Roman" pitchFamily="65" charset="-122"/>
                <a:ea typeface="宋体" pitchFamily="65" charset="-122"/>
              </a:rPr>
              <a:t>瘾,忽视亲情友情,无法保证通信安全</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然而这并没有妨碍智能手机入选21世纪最伟大的发</a:t>
            </a:r>
            <a:r>
              <a:t/>
            </a:r>
            <a:br/>
            <a:r>
              <a:rPr lang="zh-CN" altLang="en-US" sz="1502" kern="0" dirty="0" smtClean="0">
                <a:solidFill>
                  <a:srgbClr val="000000"/>
                </a:solidFill>
                <a:latin typeface="Times New Roman" pitchFamily="65" charset="-122"/>
                <a:ea typeface="宋体" pitchFamily="65" charset="-122"/>
              </a:rPr>
              <a:t>明。显然,我们可以从“智能手机”上找出一些VR的影子:同样是“黑科技”,同样受到广泛关</a:t>
            </a:r>
            <a:r>
              <a:t/>
            </a:r>
            <a:br/>
            <a:r>
              <a:rPr lang="zh-CN" altLang="en-US" sz="1502" kern="0" dirty="0" smtClean="0">
                <a:solidFill>
                  <a:srgbClr val="000000"/>
                </a:solidFill>
                <a:latin typeface="Times New Roman" pitchFamily="65" charset="-122"/>
                <a:ea typeface="宋体" pitchFamily="65" charset="-122"/>
              </a:rPr>
              <a:t>注,同样有人怀疑</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与此同时,我们也可以预测到虚拟现实技术今后的命运——那将是多么光</a:t>
            </a:r>
            <a:r>
              <a:t/>
            </a:r>
            <a:br/>
            <a:r>
              <a:rPr lang="zh-CN" altLang="en-US" sz="1502" kern="0" dirty="0" smtClean="0">
                <a:solidFill>
                  <a:srgbClr val="000000"/>
                </a:solidFill>
                <a:latin typeface="Times New Roman" pitchFamily="65" charset="-122"/>
                <a:ea typeface="宋体" pitchFamily="65" charset="-122"/>
              </a:rPr>
              <a:t>明。现在我们应该无比清晰地明白:要大胆地拥抱虚拟现实。</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十几年前的人们早已预见了虚拟现实技术,或许我们可以从他们悲观的故事中获得一些教训。</a:t>
            </a:r>
            <a:r>
              <a:t/>
            </a:r>
            <a:br/>
            <a:r>
              <a:rPr lang="zh-CN" altLang="en-US" sz="1502" kern="0" dirty="0" smtClean="0">
                <a:solidFill>
                  <a:srgbClr val="000000"/>
                </a:solidFill>
                <a:latin typeface="Times New Roman" pitchFamily="65" charset="-122"/>
                <a:ea typeface="宋体" pitchFamily="65" charset="-122"/>
              </a:rPr>
              <a:t>科幻电影《黑客帝国》讲述了人类生活在虚拟现实中的故事。这个虚拟现实系统叫作“母</a:t>
            </a:r>
            <a:r>
              <a:t/>
            </a:r>
            <a:br/>
            <a:r>
              <a:rPr lang="zh-CN" altLang="en-US" sz="1502" kern="0" dirty="0" smtClean="0">
                <a:solidFill>
                  <a:srgbClr val="000000"/>
                </a:solidFill>
                <a:latin typeface="Times New Roman" pitchFamily="65" charset="-122"/>
                <a:ea typeface="宋体" pitchFamily="65" charset="-122"/>
              </a:rPr>
              <a:t>体”,它囚禁了全人类,使之成为“缸中之脑”。人们不知情,都认为自己快乐地生活在现实之</a:t>
            </a:r>
            <a:r>
              <a:t/>
            </a:r>
            <a:br/>
            <a:r>
              <a:rPr lang="zh-CN" altLang="en-US" sz="1502" kern="0" dirty="0" smtClean="0">
                <a:solidFill>
                  <a:srgbClr val="000000"/>
                </a:solidFill>
                <a:latin typeface="Times New Roman" pitchFamily="65" charset="-122"/>
                <a:ea typeface="宋体" pitchFamily="65" charset="-122"/>
              </a:rPr>
              <a:t>中。而有极少数人脱离了母体,在无比艰苦的现实生活中与母体展开了斗争。但是,一个知情者</a:t>
            </a:r>
            <a:r>
              <a:t/>
            </a:r>
            <a:br/>
            <a:r>
              <a:rPr lang="zh-CN" altLang="en-US" sz="1502" kern="0" dirty="0" smtClean="0">
                <a:solidFill>
                  <a:srgbClr val="000000"/>
                </a:solidFill>
                <a:latin typeface="Times New Roman" pitchFamily="65" charset="-122"/>
                <a:ea typeface="宋体" pitchFamily="65" charset="-122"/>
              </a:rPr>
              <a:t>无法承受现实之残酷而选择了背叛:他要求母体给他巨大的财富、显赫的地位。于是他让母体</a:t>
            </a:r>
            <a:r>
              <a:t/>
            </a:r>
            <a:br/>
            <a:r>
              <a:rPr lang="zh-CN" altLang="en-US" sz="1502" kern="0" dirty="0" smtClean="0">
                <a:solidFill>
                  <a:srgbClr val="000000"/>
                </a:solidFill>
                <a:latin typeface="Times New Roman" pitchFamily="65" charset="-122"/>
                <a:ea typeface="宋体" pitchFamily="65" charset="-122"/>
              </a:rPr>
              <a:t>抹去了这段记忆(让他从来都不知道有“母体”这回事),连入母体,在虚拟中享受并不存在的美</a:t>
            </a:r>
            <a:r>
              <a:t/>
            </a:r>
            <a:br/>
            <a:r>
              <a:rPr lang="zh-CN" altLang="en-US" sz="1502" kern="0" dirty="0" smtClean="0">
                <a:solidFill>
                  <a:srgbClr val="000000"/>
                </a:solidFill>
                <a:latin typeface="Times New Roman" pitchFamily="65" charset="-122"/>
                <a:ea typeface="宋体" pitchFamily="65" charset="-122"/>
              </a:rPr>
              <a:t>好人生</a:t>
            </a:r>
            <a:r>
              <a:rPr lang="zh-CN" altLang="en-US" sz="1502" kern="0" dirty="0" smtClean="0">
                <a:solidFill>
                  <a:srgbClr val="000000"/>
                </a:solidFill>
                <a:latin typeface="黑体" pitchFamily="65" charset="-122"/>
                <a:ea typeface="宋体" pitchFamily="65" charset="-122"/>
              </a:rPr>
              <a:t>……</a:t>
            </a:r>
            <a:endParaRPr lang="zh-CN" altLang="en-US"/>
          </a:p>
        </p:txBody>
      </p:sp>
    </p:spTree>
    <p:custDataLst>
      <p:custData r:id="rId1"/>
    </p:custData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这是一个让人非常痛心的选择:他选择了麻痹。试想在不久的将来,会有多少人会选择麻痹于并</a:t>
            </a:r>
            <a:r>
              <a:t/>
            </a:r>
            <a:br/>
            <a:r>
              <a:rPr lang="zh-CN" altLang="en-US" sz="1502" kern="0" dirty="0" smtClean="0">
                <a:solidFill>
                  <a:srgbClr val="000000"/>
                </a:solidFill>
                <a:latin typeface="Times New Roman" pitchFamily="65" charset="-122"/>
                <a:ea typeface="宋体" pitchFamily="65" charset="-122"/>
              </a:rPr>
              <a:t>不存在的虚拟生活来逃避无奈的现实!我们应该增强自信心,面对生活中的挫折与磨难,切不可</a:t>
            </a:r>
            <a:r>
              <a:t/>
            </a:r>
            <a:br/>
            <a:r>
              <a:rPr lang="zh-CN" altLang="en-US" sz="1502" kern="0" dirty="0" smtClean="0">
                <a:solidFill>
                  <a:srgbClr val="000000"/>
                </a:solidFill>
                <a:latin typeface="Times New Roman" pitchFamily="65" charset="-122"/>
                <a:ea typeface="宋体" pitchFamily="65" charset="-122"/>
              </a:rPr>
              <a:t>灰心丧气。我们更应正确认识VR技术,要明白:它只是一个可以让我们的生活更加便利的工具,</a:t>
            </a:r>
            <a:r>
              <a:t/>
            </a:r>
            <a:br/>
            <a:r>
              <a:rPr lang="zh-CN" altLang="en-US" sz="1502" kern="0" dirty="0" smtClean="0">
                <a:solidFill>
                  <a:srgbClr val="000000"/>
                </a:solidFill>
                <a:latin typeface="Times New Roman" pitchFamily="65" charset="-122"/>
                <a:ea typeface="宋体" pitchFamily="65" charset="-122"/>
              </a:rPr>
              <a:t>而不是我们逃避现实的场所。</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因此,我们对待虚拟现实的态度应该十分明朗:大胆地接受它,也要全面正确地认识它;不可盲目</a:t>
            </a:r>
            <a:r>
              <a:t/>
            </a:r>
            <a:br/>
            <a:r>
              <a:rPr lang="zh-CN" altLang="en-US" sz="1502" kern="0" dirty="0" smtClean="0">
                <a:solidFill>
                  <a:srgbClr val="000000"/>
                </a:solidFill>
                <a:latin typeface="Times New Roman" pitchFamily="65" charset="-122"/>
                <a:ea typeface="宋体" pitchFamily="65" charset="-122"/>
              </a:rPr>
              <a:t>排斥,也不可过度沉溺。孔老夫子曾说“中庸之为德也,其至矣乎”。我们也应遵循中庸之道,</a:t>
            </a:r>
            <a:r>
              <a:t/>
            </a:r>
            <a:br/>
            <a:r>
              <a:rPr lang="zh-CN" altLang="en-US" sz="1502" kern="0" dirty="0" smtClean="0">
                <a:solidFill>
                  <a:srgbClr val="000000"/>
                </a:solidFill>
                <a:latin typeface="Times New Roman" pitchFamily="65" charset="-122"/>
                <a:ea typeface="宋体" pitchFamily="65" charset="-122"/>
              </a:rPr>
              <a:t>只有这样才能正确享受虚拟现实科技所带来的便利,享受更美好的未来。</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全文主题鲜明,立意深远,论证层次清晰,结构有序;以论点为题,直截了当,简明扼要。立</a:t>
            </a:r>
            <a:r>
              <a:t/>
            </a:r>
            <a:br/>
            <a:r>
              <a:rPr lang="zh-CN" altLang="en-US" sz="1502" kern="0" dirty="0" smtClean="0">
                <a:solidFill>
                  <a:srgbClr val="000000"/>
                </a:solidFill>
                <a:latin typeface="Times New Roman" pitchFamily="65" charset="-122"/>
                <a:ea typeface="宋体" pitchFamily="65" charset="-122"/>
              </a:rPr>
              <a:t>意明确,认为人们应该接受虚拟现实技术。行文流畅,条理清晰,由智能手机想到虚拟现实的光</a:t>
            </a:r>
            <a:r>
              <a:t/>
            </a:r>
            <a:br/>
            <a:r>
              <a:rPr lang="zh-CN" altLang="en-US" sz="1502" kern="0" dirty="0" smtClean="0">
                <a:solidFill>
                  <a:srgbClr val="000000"/>
                </a:solidFill>
                <a:latin typeface="Times New Roman" pitchFamily="65" charset="-122"/>
                <a:ea typeface="宋体" pitchFamily="65" charset="-122"/>
              </a:rPr>
              <a:t>明前景,由科幻电影引发对虚拟现实态度的讨论。最后总结观点,人们要在正确认识的前提下有</a:t>
            </a:r>
            <a:r>
              <a:t/>
            </a:r>
            <a:br/>
            <a:r>
              <a:rPr lang="zh-CN" altLang="en-US" sz="1502" kern="0" dirty="0" smtClean="0">
                <a:solidFill>
                  <a:srgbClr val="000000"/>
                </a:solidFill>
                <a:latin typeface="Times New Roman" pitchFamily="65" charset="-122"/>
                <a:ea typeface="宋体" pitchFamily="65" charset="-122"/>
              </a:rPr>
              <a:t>分寸地对待虚拟现实。本文以理取胜,观点辩证,语言灵活多变,富有自由灵动的色彩。</a:t>
            </a:r>
            <a:endParaRPr lang="zh-CN" altLang="en-US"/>
          </a:p>
        </p:txBody>
      </p:sp>
    </p:spTree>
    <p:custDataLst>
      <p:custData r:id="rId1"/>
    </p:custData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7.</a:t>
            </a:r>
            <a:r>
              <a:rPr lang="zh-CN" altLang="en-US" sz="1502" kern="0" dirty="0" smtClean="0">
                <a:solidFill>
                  <a:srgbClr val="000000"/>
                </a:solidFill>
                <a:latin typeface="Times New Roman" pitchFamily="65" charset="-122"/>
                <a:ea typeface="宋体" pitchFamily="65" charset="-122"/>
              </a:rPr>
              <a:t>(2016天津,22)请根据下面的材料,写一篇文章。(60分)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在阅读方式多元化的今天,你可以通过手机、电脑等电子设备,在宽广无垠的网络空间中汲取知</a:t>
            </a:r>
            <a:r>
              <a:rPr dirty="0"/>
              <a:t/>
            </a:r>
            <a:br>
              <a:rPr dirty="0"/>
            </a:br>
            <a:r>
              <a:rPr lang="zh-CN" altLang="en-US" sz="1502" kern="0" dirty="0" smtClean="0">
                <a:solidFill>
                  <a:srgbClr val="000000"/>
                </a:solidFill>
                <a:latin typeface="Times New Roman" pitchFamily="65" charset="-122"/>
                <a:ea typeface="宋体" pitchFamily="65" charset="-122"/>
              </a:rPr>
              <a:t>识;你可以借助多媒体技术,“悦读”有形有色、有声有像的中外名著;你也可以继续手捧传统</a:t>
            </a:r>
            <a:r>
              <a:rPr dirty="0"/>
              <a:t/>
            </a:r>
            <a:br>
              <a:rPr dirty="0"/>
            </a:br>
            <a:r>
              <a:rPr lang="zh-CN" altLang="en-US" sz="1502" kern="0" dirty="0" smtClean="0">
                <a:solidFill>
                  <a:srgbClr val="000000"/>
                </a:solidFill>
                <a:latin typeface="Times New Roman" pitchFamily="65" charset="-122"/>
                <a:ea typeface="宋体" pitchFamily="65" charset="-122"/>
              </a:rPr>
              <a:t>的纸质书本,享受在墨海书香中与古圣今贤对话的乐趣</a:t>
            </a:r>
            <a:r>
              <a:rPr lang="zh-CN" altLang="en-US" sz="1502"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当代青年渴求新知,眼界开阔,个性鲜明,在阅读方式的选择上不拘一格。请围绕自己的阅读方</a:t>
            </a:r>
            <a:r>
              <a:rPr dirty="0"/>
              <a:t/>
            </a:r>
            <a:br>
              <a:rPr dirty="0"/>
            </a:br>
            <a:r>
              <a:rPr lang="zh-CN" altLang="en-US" sz="1502" kern="0" dirty="0" smtClean="0">
                <a:solidFill>
                  <a:srgbClr val="000000"/>
                </a:solidFill>
                <a:latin typeface="Times New Roman" pitchFamily="65" charset="-122"/>
                <a:ea typeface="宋体" pitchFamily="65" charset="-122"/>
              </a:rPr>
              <a:t>式,结合个人的体验和思考,谈谈“我的青春阅读”。</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要求:①自选角度,自拟标题;②文体不限(诗歌除外),文体特征鲜明;③不少于800字;④不得抄袭,</a:t>
            </a:r>
            <a:r>
              <a:rPr dirty="0"/>
              <a:t/>
            </a:r>
            <a:br>
              <a:rPr dirty="0"/>
            </a:br>
            <a:r>
              <a:rPr lang="zh-CN" altLang="en-US" sz="1502" kern="0" dirty="0" smtClean="0">
                <a:solidFill>
                  <a:srgbClr val="000000"/>
                </a:solidFill>
                <a:latin typeface="Times New Roman" pitchFamily="65" charset="-122"/>
                <a:ea typeface="宋体" pitchFamily="65" charset="-122"/>
              </a:rPr>
              <a:t>不得套作。</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这是一道针对当下青年人阅读方式命制的材料作文题,也是一道较为典型的任务</a:t>
            </a:r>
            <a:r>
              <a:rPr dirty="0"/>
              <a:t/>
            </a:r>
            <a:br>
              <a:rPr dirty="0"/>
            </a:br>
            <a:r>
              <a:rPr lang="zh-CN" altLang="en-US" sz="1502" kern="0" dirty="0" smtClean="0">
                <a:solidFill>
                  <a:srgbClr val="000000"/>
                </a:solidFill>
                <a:latin typeface="Times New Roman" pitchFamily="65" charset="-122"/>
                <a:ea typeface="宋体" pitchFamily="65" charset="-122"/>
              </a:rPr>
              <a:t>驱动型作文题,材料中给出了几种阅读方式,要“围绕自己的阅读方式”来完成写作。该题切合</a:t>
            </a:r>
            <a:r>
              <a:rPr dirty="0"/>
              <a:t/>
            </a:r>
            <a:br>
              <a:rPr dirty="0"/>
            </a:br>
            <a:r>
              <a:rPr lang="zh-CN" altLang="en-US" sz="1502" kern="0" dirty="0" smtClean="0">
                <a:solidFill>
                  <a:srgbClr val="000000"/>
                </a:solidFill>
                <a:latin typeface="Times New Roman" pitchFamily="65" charset="-122"/>
                <a:ea typeface="宋体" pitchFamily="65" charset="-122"/>
              </a:rPr>
              <a:t>学生的学习生活,导向积极,具有鲜明的时代性、现实性和针对性,易引发考生的联想与思考。</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“阅读”这一话题对考生来说并不陌生,但围绕“阅读方式”设题,引导考生反观自身的阅读行</a:t>
            </a:r>
            <a:r>
              <a:rPr dirty="0"/>
              <a:t/>
            </a:r>
            <a:br>
              <a:rPr dirty="0"/>
            </a:br>
            <a:r>
              <a:rPr lang="zh-CN" altLang="en-US" sz="1502" kern="0" dirty="0" smtClean="0">
                <a:solidFill>
                  <a:srgbClr val="000000"/>
                </a:solidFill>
                <a:latin typeface="Times New Roman" pitchFamily="65" charset="-122"/>
                <a:ea typeface="宋体" pitchFamily="65" charset="-122"/>
              </a:rPr>
              <a:t>为,却颇具匠心。该题角度多元,考生可写传统的书本阅读,也可写时尚的网络阅读;可写精读的</a:t>
            </a:r>
            <a:r>
              <a:rPr dirty="0"/>
              <a:t/>
            </a:r>
            <a:br>
              <a:rPr dirty="0"/>
            </a:br>
            <a:r>
              <a:rPr lang="zh-CN" altLang="en-US" sz="1502" kern="0" dirty="0" smtClean="0">
                <a:solidFill>
                  <a:srgbClr val="000000"/>
                </a:solidFill>
                <a:latin typeface="Times New Roman" pitchFamily="65" charset="-122"/>
                <a:ea typeface="宋体" pitchFamily="65" charset="-122"/>
              </a:rPr>
              <a:t>深入,也可写速读的实用;可写传统阅读方式的局限,也可以反思快餐式阅读的不足;还可以写自</a:t>
            </a:r>
            <a:r>
              <a:rPr dirty="0"/>
              <a:t/>
            </a:r>
            <a:br>
              <a:rPr dirty="0"/>
            </a:br>
            <a:r>
              <a:rPr lang="zh-CN" altLang="en-US" sz="1502" kern="0" dirty="0" smtClean="0">
                <a:solidFill>
                  <a:srgbClr val="000000"/>
                </a:solidFill>
                <a:latin typeface="Times New Roman" pitchFamily="65" charset="-122"/>
                <a:ea typeface="宋体" pitchFamily="65" charset="-122"/>
              </a:rPr>
              <a:t>己在阅读方式选择上的心得或困惑</a:t>
            </a:r>
            <a:r>
              <a:rPr lang="zh-CN" altLang="en-US" sz="1502" kern="0" dirty="0" smtClean="0">
                <a:solidFill>
                  <a:srgbClr val="000000"/>
                </a:solidFill>
                <a:latin typeface="黑体"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墨海泛舟</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天津一考生</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手捧一卷书,心中无纤尘。泛舟于墨海之上,任逝者如斯,我自守一份清凉自在。看千古江山,风</a:t>
            </a:r>
            <a:r>
              <a:t/>
            </a:r>
            <a:br/>
            <a:r>
              <a:rPr lang="zh-CN" altLang="en-US" sz="1502" kern="0" dirty="0" smtClean="0">
                <a:solidFill>
                  <a:srgbClr val="000000"/>
                </a:solidFill>
                <a:latin typeface="Times New Roman" pitchFamily="65" charset="-122"/>
                <a:ea typeface="宋体" pitchFamily="65" charset="-122"/>
              </a:rPr>
              <a:t>景如画,慨叹“浪花淘尽英雄”;听“帘卷西风,人比黄花瘦”,体悟相思之苦;唱“钟鼓馔玉不足</a:t>
            </a:r>
            <a:r>
              <a:t/>
            </a:r>
            <a:br/>
            <a:r>
              <a:rPr lang="zh-CN" altLang="en-US" sz="1502" kern="0" dirty="0" smtClean="0">
                <a:solidFill>
                  <a:srgbClr val="000000"/>
                </a:solidFill>
                <a:latin typeface="Times New Roman" pitchFamily="65" charset="-122"/>
                <a:ea typeface="宋体" pitchFamily="65" charset="-122"/>
              </a:rPr>
              <a:t>贵,但愿长醉不愿醒”,品评豪情干云霄。与其说“书籍是人类进步的阶梯”,倒不如说“书籍</a:t>
            </a:r>
            <a:r>
              <a:t/>
            </a:r>
            <a:br/>
            <a:r>
              <a:rPr lang="zh-CN" altLang="en-US" sz="1502" kern="0" dirty="0" smtClean="0">
                <a:solidFill>
                  <a:srgbClr val="000000"/>
                </a:solidFill>
                <a:latin typeface="Times New Roman" pitchFamily="65" charset="-122"/>
                <a:ea typeface="宋体" pitchFamily="65" charset="-122"/>
              </a:rPr>
              <a:t>是一味救心的良药”,泛舟墨海之上,时光也安静下来。</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我爱书海,我爱墨香,爱手指划过书页留在心底那种痒痒的感觉。从孩童时我就痴迷于这份痒,</a:t>
            </a:r>
            <a:r>
              <a:t/>
            </a:r>
            <a:br/>
            <a:r>
              <a:rPr lang="zh-CN" altLang="en-US" sz="1502" kern="0" dirty="0" smtClean="0">
                <a:solidFill>
                  <a:srgbClr val="000000"/>
                </a:solidFill>
                <a:latin typeface="Times New Roman" pitchFamily="65" charset="-122"/>
                <a:ea typeface="宋体" pitchFamily="65" charset="-122"/>
              </a:rPr>
              <a:t>痴迷于留在内心的那份感动。手捧一部《唐诗三百首》,用稚嫩的声音摇头晃脑地吟咏“鹅,</a:t>
            </a:r>
            <a:r>
              <a:t/>
            </a:r>
            <a:br/>
            <a:r>
              <a:rPr lang="zh-CN" altLang="en-US" sz="1502" kern="0" dirty="0" smtClean="0">
                <a:solidFill>
                  <a:srgbClr val="000000"/>
                </a:solidFill>
                <a:latin typeface="Times New Roman" pitchFamily="65" charset="-122"/>
                <a:ea typeface="宋体" pitchFamily="65" charset="-122"/>
              </a:rPr>
              <a:t>鹅,鹅,曲项向天歌”。与李白在“飞流直下三千尺,疑是银河落九天”的瀑布下相逢,陪王维隐</a:t>
            </a:r>
            <a:r>
              <a:t/>
            </a:r>
            <a:br/>
            <a:r>
              <a:rPr lang="zh-CN" altLang="en-US" sz="1502" kern="0" dirty="0" smtClean="0">
                <a:solidFill>
                  <a:srgbClr val="000000"/>
                </a:solidFill>
                <a:latin typeface="Times New Roman" pitchFamily="65" charset="-122"/>
                <a:ea typeface="宋体" pitchFamily="65" charset="-122"/>
              </a:rPr>
              <a:t>于“随意春芳歇,王孙自可留”的空山,悲杜甫“无边落木萧萧下,不尽长江滚滚来”的孤独与</a:t>
            </a:r>
            <a:r>
              <a:t/>
            </a:r>
            <a:br/>
            <a:r>
              <a:rPr lang="zh-CN" altLang="en-US" sz="1502" kern="0" dirty="0" smtClean="0">
                <a:solidFill>
                  <a:srgbClr val="000000"/>
                </a:solidFill>
                <a:latin typeface="Times New Roman" pitchFamily="65" charset="-122"/>
                <a:ea typeface="宋体" pitchFamily="65" charset="-122"/>
              </a:rPr>
              <a:t>凄凉。伴着墨香,洗尽盛唐的繁华喧嚣,看透宦海沉浮的辛酸,饱经安史之乱的悲苦。那股子墨</a:t>
            </a:r>
            <a:r>
              <a:t/>
            </a:r>
            <a:br/>
            <a:r>
              <a:rPr lang="zh-CN" altLang="en-US" sz="1502" kern="0" dirty="0" smtClean="0">
                <a:solidFill>
                  <a:srgbClr val="000000"/>
                </a:solidFill>
                <a:latin typeface="Times New Roman" pitchFamily="65" charset="-122"/>
                <a:ea typeface="宋体" pitchFamily="65" charset="-122"/>
              </a:rPr>
              <a:t>香随之深入骨髓,成为人生不可割舍的一部分,那份厚重与深沉也积淀成知识的酒,芳香四溢。</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儿时的《唐诗三百首》早已泛了黄,枕边的书换了一本又一本,唯有那墨香一直缠绕于指尖,萦</a:t>
            </a:r>
            <a:r>
              <a:t/>
            </a:r>
            <a:br/>
            <a:r>
              <a:rPr lang="zh-CN" altLang="en-US" sz="1502" kern="0" dirty="0" smtClean="0">
                <a:solidFill>
                  <a:srgbClr val="000000"/>
                </a:solidFill>
                <a:latin typeface="Times New Roman" pitchFamily="65" charset="-122"/>
                <a:ea typeface="宋体" pitchFamily="65" charset="-122"/>
              </a:rPr>
              <a:t>绕在心头。在这潜移默化的浸染中,手中的笔也渐渐有了浅浅的哀伤,眼中生出绵绵情思,跌跌</a:t>
            </a:r>
            <a:endParaRPr lang="zh-CN" altLang="en-US"/>
          </a:p>
        </p:txBody>
      </p:sp>
    </p:spTree>
    <p:custDataLst>
      <p:custData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2.</a:t>
            </a:r>
            <a:r>
              <a:rPr lang="zh-CN" altLang="en-US" sz="1502" kern="0" dirty="0" smtClean="0">
                <a:solidFill>
                  <a:srgbClr val="000000"/>
                </a:solidFill>
                <a:latin typeface="Times New Roman" pitchFamily="65" charset="-122"/>
                <a:ea typeface="宋体" pitchFamily="65" charset="-122"/>
              </a:rPr>
              <a:t>(2017课标全国Ⅱ,22)阅读下面的材料,根据要求写作。(60分)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①天行健,君子以自强不息。(《周易》)</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②露从今夜白,月是故乡明。(杜甫)</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③何须浅碧深红色,自是花中第一流。(李清照)</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④受光于庭户见一堂,受光于天下照四方。(魏源)</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⑤必须敢于正视,这才可望敢想,敢说,敢作,敢当。(鲁迅)</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⑥数风流人物,还看今朝。(毛泽东)</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中国文化博大精深,无数名句化育后世。读了上面六句,你有怎样的感触与思考?请以其中两三</a:t>
            </a:r>
            <a:r>
              <a:rPr dirty="0"/>
              <a:t/>
            </a:r>
            <a:br>
              <a:rPr dirty="0"/>
            </a:br>
            <a:r>
              <a:rPr lang="zh-CN" altLang="en-US" sz="1502" kern="0" dirty="0" smtClean="0">
                <a:solidFill>
                  <a:srgbClr val="000000"/>
                </a:solidFill>
                <a:latin typeface="Times New Roman" pitchFamily="65" charset="-122"/>
                <a:ea typeface="宋体" pitchFamily="65" charset="-122"/>
              </a:rPr>
              <a:t>句为基础确定立意,并合理引用,写一篇文章。要求自选角度,明确文体,自拟标题;不要套作,不得</a:t>
            </a:r>
            <a:r>
              <a:rPr dirty="0"/>
              <a:t/>
            </a:r>
            <a:br>
              <a:rPr dirty="0"/>
            </a:br>
            <a:r>
              <a:rPr lang="zh-CN" altLang="en-US" sz="1502" kern="0" dirty="0" smtClean="0">
                <a:solidFill>
                  <a:srgbClr val="000000"/>
                </a:solidFill>
                <a:latin typeface="Times New Roman" pitchFamily="65" charset="-122"/>
                <a:ea typeface="宋体" pitchFamily="65" charset="-122"/>
              </a:rPr>
              <a:t>抄袭;不少于800字。</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这道作文题的材料为六个名句,要求选择其中的两三句,自行立意。首先,需要理解</a:t>
            </a:r>
            <a:r>
              <a:rPr dirty="0"/>
              <a:t/>
            </a:r>
            <a:br>
              <a:rPr dirty="0"/>
            </a:br>
            <a:r>
              <a:rPr lang="zh-CN" altLang="en-US" sz="1502" kern="0" dirty="0" smtClean="0">
                <a:solidFill>
                  <a:srgbClr val="000000"/>
                </a:solidFill>
                <a:latin typeface="Times New Roman" pitchFamily="65" charset="-122"/>
                <a:ea typeface="宋体" pitchFamily="65" charset="-122"/>
              </a:rPr>
              <a:t>材料的意思。就这道作文题本身来讲,材料与生活紧密相连,理解这六个名句意思的难度比较</a:t>
            </a:r>
            <a:r>
              <a:rPr dirty="0"/>
              <a:t/>
            </a:r>
            <a:br>
              <a:rPr dirty="0"/>
            </a:br>
            <a:r>
              <a:rPr lang="zh-CN" altLang="en-US" sz="1502" kern="0" dirty="0" smtClean="0">
                <a:solidFill>
                  <a:srgbClr val="000000"/>
                </a:solidFill>
                <a:latin typeface="Times New Roman" pitchFamily="65" charset="-122"/>
                <a:ea typeface="宋体" pitchFamily="65" charset="-122"/>
              </a:rPr>
              <a:t>小。如《周易》中的“君子以自强不息”,强调自我应力求进步,发愤图强。杜甫的“月是故乡</a:t>
            </a:r>
            <a:r>
              <a:rPr dirty="0"/>
              <a:t/>
            </a:r>
            <a:br>
              <a:rPr dirty="0"/>
            </a:br>
            <a:r>
              <a:rPr lang="zh-CN" altLang="en-US" sz="1502" kern="0" dirty="0" smtClean="0">
                <a:solidFill>
                  <a:srgbClr val="000000"/>
                </a:solidFill>
                <a:latin typeface="Times New Roman" pitchFamily="65" charset="-122"/>
                <a:ea typeface="宋体" pitchFamily="65" charset="-122"/>
              </a:rPr>
              <a:t>明”,深刻地表现了作者微妙的心理,突出了对故乡的感怀。李清照的“花中第一流”,透露出</a:t>
            </a:r>
            <a:r>
              <a:rPr dirty="0"/>
              <a:t/>
            </a:r>
            <a:br>
              <a:rPr dirty="0"/>
            </a:br>
            <a:r>
              <a:rPr lang="zh-CN" altLang="en-US" sz="1502" kern="0" dirty="0" smtClean="0">
                <a:solidFill>
                  <a:srgbClr val="000000"/>
                </a:solidFill>
                <a:latin typeface="Times New Roman" pitchFamily="65" charset="-122"/>
                <a:ea typeface="宋体" pitchFamily="65" charset="-122"/>
              </a:rPr>
              <a:t>强烈的自信。魏源的“见一堂”“照四方”,强调处事要有大局意识。鲁迅的“敢想,敢说,敢</a:t>
            </a:r>
            <a:endParaRPr lang="zh-CN" altLang="en-US" dirty="0"/>
          </a:p>
        </p:txBody>
      </p:sp>
    </p:spTree>
    <p:custDataLst>
      <p:custData r:id="rId1"/>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919939"/>
            <a:ext cx="8158472" cy="5840731"/>
            <a:chOff x="540000" y="1080000"/>
            <a:chExt cx="8158472" cy="584073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撞撞,冲进了青春的热潮。我开始变得不再满足,把眼光投向更加广阔的天地。《欧也妮·葛朗</a:t>
              </a:r>
              <a:r>
                <a:t/>
              </a:r>
              <a:br/>
              <a:r>
                <a:rPr lang="zh-CN" altLang="en-US" sz="1502" kern="0" dirty="0" smtClean="0">
                  <a:solidFill>
                    <a:srgbClr val="000000"/>
                  </a:solidFill>
                  <a:latin typeface="Times New Roman" pitchFamily="65" charset="-122"/>
                  <a:ea typeface="宋体" pitchFamily="65" charset="-122"/>
                </a:rPr>
                <a:t>台》,让我看到了人对金钱的渴望,黑色的欲望蒙蔽了亲情的阳光;《简·爱》,叫我学会了不向权</a:t>
              </a:r>
              <a:r>
                <a:t/>
              </a:r>
              <a:br/>
              <a:r>
                <a:rPr lang="zh-CN" altLang="en-US" sz="1502" kern="0" dirty="0" smtClean="0">
                  <a:solidFill>
                    <a:srgbClr val="000000"/>
                  </a:solidFill>
                  <a:latin typeface="Times New Roman" pitchFamily="65" charset="-122"/>
                  <a:ea typeface="宋体" pitchFamily="65" charset="-122"/>
                </a:rPr>
                <a:t>势低头,人要自尊自爱;《百年孤独》,使几代人的爱恨情仇尽显纸上。泛舟墨海,于大浪之中,我</a:t>
              </a:r>
              <a:r>
                <a:t/>
              </a:r>
              <a:br/>
              <a:r>
                <a:rPr lang="zh-CN" altLang="en-US" sz="1502" kern="0" dirty="0" smtClean="0">
                  <a:solidFill>
                    <a:srgbClr val="000000"/>
                  </a:solidFill>
                  <a:latin typeface="Times New Roman" pitchFamily="65" charset="-122"/>
                  <a:ea typeface="宋体" pitchFamily="65" charset="-122"/>
                </a:rPr>
                <a:t>看到人性的微弱的光芒在闪烁,坚定执着。</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青春总是伴随着躁动与不安,浮华与冲动。手机电脑应运而生,“电子书”一时间铺天盖地。当</a:t>
              </a:r>
              <a:r>
                <a:t/>
              </a:r>
              <a:br/>
              <a:r>
                <a:rPr lang="zh-CN" altLang="en-US" sz="1502" kern="0" dirty="0" smtClean="0">
                  <a:solidFill>
                    <a:srgbClr val="000000"/>
                  </a:solidFill>
                  <a:latin typeface="Times New Roman" pitchFamily="65" charset="-122"/>
                  <a:ea typeface="宋体" pitchFamily="65" charset="-122"/>
                </a:rPr>
                <a:t>别人沉迷于科技带来的廉价与便捷时,我依然我行我素。我独不肯接受那份虚无,仍旧用指尖划</a:t>
              </a:r>
              <a:r>
                <a:t/>
              </a:r>
              <a:br/>
              <a:r>
                <a:rPr lang="zh-CN" altLang="en-US" sz="1502" kern="0" dirty="0" smtClean="0">
                  <a:solidFill>
                    <a:srgbClr val="000000"/>
                  </a:solidFill>
                  <a:latin typeface="Times New Roman" pitchFamily="65" charset="-122"/>
                  <a:ea typeface="宋体" pitchFamily="65" charset="-122"/>
                </a:rPr>
                <a:t>过一页又一页的纸。阅读就是一场心灵的对话,在纸张的翻折间,指尖的温度透过纸张,架起沟</a:t>
              </a:r>
              <a:r>
                <a:t/>
              </a:r>
              <a:br/>
              <a:r>
                <a:rPr lang="zh-CN" altLang="en-US" sz="1502" kern="0" dirty="0" smtClean="0">
                  <a:solidFill>
                    <a:srgbClr val="000000"/>
                  </a:solidFill>
                  <a:latin typeface="Times New Roman" pitchFamily="65" charset="-122"/>
                  <a:ea typeface="宋体" pitchFamily="65" charset="-122"/>
                </a:rPr>
                <a:t>通读者与作者的桥梁。落满香樟叶的操场,蝉鸣不停歇的夏夜,翻滚着白色浪花的海岸,通过纸</a:t>
              </a:r>
              <a:r>
                <a:t/>
              </a:r>
              <a:br/>
              <a:r>
                <a:rPr lang="zh-CN" altLang="en-US" sz="1502" kern="0" dirty="0" smtClean="0">
                  <a:solidFill>
                    <a:srgbClr val="000000"/>
                  </a:solidFill>
                  <a:latin typeface="Times New Roman" pitchFamily="65" charset="-122"/>
                  <a:ea typeface="宋体" pitchFamily="65" charset="-122"/>
                </a:rPr>
                <a:t>张营造出的那一份感动,是每个人不能触碰到的内心的柔软。一本本郭敬明、韩寒以及那些散</a:t>
              </a:r>
              <a:r>
                <a:t/>
              </a:r>
              <a:br/>
              <a:r>
                <a:rPr lang="zh-CN" altLang="en-US" sz="1502" kern="0" dirty="0" smtClean="0">
                  <a:solidFill>
                    <a:srgbClr val="000000"/>
                  </a:solidFill>
                  <a:latin typeface="Times New Roman" pitchFamily="65" charset="-122"/>
                  <a:ea typeface="宋体" pitchFamily="65" charset="-122"/>
                </a:rPr>
                <a:t>发青春气息的读物,陪伴我熬过惆怅的花季雨季,涤荡青春的躁动,挥洒青春的汗水。这一切的</a:t>
              </a:r>
              <a:r>
                <a:t/>
              </a:r>
              <a:br/>
              <a:r>
                <a:rPr lang="zh-CN" altLang="en-US" sz="1502" kern="0" dirty="0" smtClean="0">
                  <a:solidFill>
                    <a:srgbClr val="000000"/>
                  </a:solidFill>
                  <a:latin typeface="Times New Roman" pitchFamily="65" charset="-122"/>
                  <a:ea typeface="宋体" pitchFamily="65" charset="-122"/>
                </a:rPr>
                <a:t>一切,是冰冷的屏幕所不能赋予的。我早已离不开这墨海书香了。</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泛舟墨海,书香飘然。十八岁的青年仍惦记着七岁的书香。一路走来,书香陪伴,感动依旧。书</a:t>
              </a:r>
              <a:r>
                <a:t/>
              </a:r>
              <a:br/>
              <a:r>
                <a:rPr lang="zh-CN" altLang="en-US" sz="1502" kern="0" dirty="0" smtClean="0">
                  <a:solidFill>
                    <a:srgbClr val="000000"/>
                  </a:solidFill>
                  <a:latin typeface="Times New Roman" pitchFamily="65" charset="-122"/>
                  <a:ea typeface="宋体" pitchFamily="65" charset="-122"/>
                </a:rPr>
                <a:t>香墨海,一生足矣。</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作者在回忆自己的读书岁月时,展开丰富的联想,描绘了一幅幅温馨感人的画面,在抒情</a:t>
              </a:r>
              <a:r>
                <a:t/>
              </a:r>
              <a:br/>
              <a:r>
                <a:rPr lang="zh-CN" altLang="en-US" sz="1502" kern="0" dirty="0" smtClean="0">
                  <a:solidFill>
                    <a:srgbClr val="000000"/>
                  </a:solidFill>
                  <a:latin typeface="Times New Roman" pitchFamily="65" charset="-122"/>
                  <a:ea typeface="宋体" pitchFamily="65" charset="-122"/>
                </a:rPr>
                <a:t>的基础上进行议论,点明了“书香墨海,一生足矣”的主题,卒章显志,水到渠成。而行文也十分</a:t>
              </a:r>
              <a:endParaRPr lang="zh-CN" altLang="en-US"/>
            </a:p>
          </p:txBody>
        </p:sp>
        <p:sp>
          <p:nvSpPr>
            <p:cNvPr id="3" name="TextBox 2"/>
            <p:cNvSpPr txBox="1"/>
            <p:nvPr/>
          </p:nvSpPr>
          <p:spPr>
            <a:xfrm>
              <a:off x="571472" y="6227208"/>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流畅,由儿时的阅读谈到现在,每一层都清晰自然,好的文章总能打动我们的心灵,让我们怦然心</a:t>
              </a:r>
              <a:r>
                <a:rPr dirty="0"/>
                <a:t/>
              </a:r>
              <a:br>
                <a:rPr dirty="0"/>
              </a:br>
              <a:r>
                <a:rPr lang="zh-CN" altLang="en-US" sz="1502" kern="0" dirty="0" smtClean="0">
                  <a:solidFill>
                    <a:srgbClr val="000000"/>
                  </a:solidFill>
                  <a:latin typeface="Times New Roman" pitchFamily="65" charset="-122"/>
                  <a:ea typeface="宋体" pitchFamily="65" charset="-122"/>
                </a:rPr>
                <a:t>动。文章每一个段落都能引起读者的共鸣,文章成为满分作文也就当之无愧了。</a:t>
              </a:r>
              <a:endParaRPr lang="zh-CN" altLang="en-US" dirty="0"/>
            </a:p>
          </p:txBody>
        </p:sp>
      </p:grpSp>
    </p:spTree>
    <p:custDataLst>
      <p:custData r:id="rId1"/>
    </p:custData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8.</a:t>
            </a:r>
            <a:r>
              <a:rPr lang="zh-CN" altLang="en-US" sz="1502" kern="0" dirty="0" smtClean="0">
                <a:solidFill>
                  <a:srgbClr val="000000"/>
                </a:solidFill>
                <a:latin typeface="Times New Roman" pitchFamily="65" charset="-122"/>
                <a:ea typeface="宋体" pitchFamily="65" charset="-122"/>
              </a:rPr>
              <a:t>(2016北京,26)从下面两个题目中任选一题,按要求作答。不少于700字。(50分)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①《白鹿原上奏响一支老腔》记述老腔的演出每每“撼人胸腑”,令人有一种“酣畅淋漓”的</a:t>
            </a:r>
            <a:r>
              <a:rPr dirty="0"/>
              <a:t/>
            </a:r>
            <a:br>
              <a:rPr dirty="0"/>
            </a:br>
            <a:r>
              <a:rPr lang="zh-CN" altLang="en-US" sz="1502" kern="0" dirty="0" smtClean="0">
                <a:solidFill>
                  <a:srgbClr val="000000"/>
                </a:solidFill>
                <a:latin typeface="Times New Roman" pitchFamily="65" charset="-122"/>
                <a:ea typeface="宋体" pitchFamily="65" charset="-122"/>
              </a:rPr>
              <a:t>感觉。某种意义上,可以说“老腔”已超越其艺术形式本身,成为了一种象征。</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请以“‘老腔’何以令人震撼”为题,写一篇议论文。</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要求:从老腔的魅力说开去,不要局限于陈忠实散文的内容,观点明确,论据充分,论证合理。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②书签,与书相伴,形式多样。设想你有这样一枚神奇的书签:它能与你交流,还能助你实现读书</a:t>
            </a:r>
            <a:r>
              <a:rPr dirty="0"/>
              <a:t/>
            </a:r>
            <a:br>
              <a:rPr dirty="0"/>
            </a:br>
            <a:r>
              <a:rPr lang="zh-CN" altLang="en-US" sz="1502" kern="0" dirty="0" smtClean="0">
                <a:solidFill>
                  <a:srgbClr val="000000"/>
                </a:solidFill>
                <a:latin typeface="Times New Roman" pitchFamily="65" charset="-122"/>
                <a:ea typeface="宋体" pitchFamily="65" charset="-122"/>
              </a:rPr>
              <a:t>的愿望</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你与它之间会发生什么故事呢?</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请展开想象,以“神奇的书签”为题,写一篇记叙文。</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要求:表现爱读书、读好书的主题;有细节,有描写。</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①写作本文应从以下几方面思考。确定写作重心。“‘老腔’何以令人震撼”</a:t>
            </a:r>
            <a:r>
              <a:rPr dirty="0"/>
              <a:t/>
            </a:r>
            <a:br>
              <a:rPr dirty="0"/>
            </a:br>
            <a:r>
              <a:rPr lang="zh-CN" altLang="en-US" sz="1502" kern="0" dirty="0" smtClean="0">
                <a:solidFill>
                  <a:srgbClr val="000000"/>
                </a:solidFill>
                <a:latin typeface="Times New Roman" pitchFamily="65" charset="-122"/>
                <a:ea typeface="宋体" pitchFamily="65" charset="-122"/>
              </a:rPr>
              <a:t>这个题目,提示了议论的重点应当放在“何以”二字上,对“‘老腔’令人震撼”的原因的解读</a:t>
            </a:r>
            <a:r>
              <a:rPr dirty="0"/>
              <a:t/>
            </a:r>
            <a:br>
              <a:rPr dirty="0"/>
            </a:br>
            <a:r>
              <a:rPr lang="zh-CN" altLang="en-US" sz="1502" kern="0" dirty="0" smtClean="0">
                <a:solidFill>
                  <a:srgbClr val="000000"/>
                </a:solidFill>
                <a:latin typeface="Times New Roman" pitchFamily="65" charset="-122"/>
                <a:ea typeface="宋体" pitchFamily="65" charset="-122"/>
              </a:rPr>
              <a:t>与分析是写作的重点。</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中心的阐释。“‘老腔’已超越其艺术形式本身,成为了一种象征”,提示议论的层次不应局限</a:t>
            </a:r>
            <a:r>
              <a:rPr dirty="0"/>
              <a:t/>
            </a:r>
            <a:br>
              <a:rPr dirty="0"/>
            </a:br>
            <a:r>
              <a:rPr lang="zh-CN" altLang="en-US" sz="1502" kern="0" dirty="0" smtClean="0">
                <a:solidFill>
                  <a:srgbClr val="000000"/>
                </a:solidFill>
                <a:latin typeface="Times New Roman" pitchFamily="65" charset="-122"/>
                <a:ea typeface="宋体" pitchFamily="65" charset="-122"/>
              </a:rPr>
              <a:t>于将老腔作为艺术形式,更应思考它在地域、历史、民族和生命等层面的象征意义。</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选材的拓展。“要求”中的“从老腔的魅力说开去,不要局限于陈忠实散文的内容”,提示了文</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章的切入点和展开方向。由此看来,本题可写的内容是比较多的。</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本题属于“传统文化”的范畴。传统文化中的其他事物(如唢呐、京剧、秦腔等)都可作为参</a:t>
            </a:r>
            <a:r>
              <a:t/>
            </a:r>
            <a:br/>
            <a:r>
              <a:rPr lang="zh-CN" altLang="en-US" sz="1502" kern="0" dirty="0" smtClean="0">
                <a:solidFill>
                  <a:srgbClr val="000000"/>
                </a:solidFill>
                <a:latin typeface="Times New Roman" pitchFamily="65" charset="-122"/>
                <a:ea typeface="宋体" pitchFamily="65" charset="-122"/>
              </a:rPr>
              <a:t>照;一定要以“老腔”为切入点展开,否则会有偏题之嫌。</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②写作本文应从以下几方面思考。明确文体(记叙文)。文章一定要以“故事”为主体,“故</a:t>
            </a:r>
            <a:r>
              <a:t/>
            </a:r>
            <a:br/>
            <a:r>
              <a:rPr lang="zh-CN" altLang="en-US" sz="1502" kern="0" dirty="0" smtClean="0">
                <a:solidFill>
                  <a:srgbClr val="000000"/>
                </a:solidFill>
                <a:latin typeface="Times New Roman" pitchFamily="65" charset="-122"/>
                <a:ea typeface="宋体" pitchFamily="65" charset="-122"/>
              </a:rPr>
              <a:t>事”中的人物要鲜明,情节要曲折,还要有描写;“有细节,有描写”则提示了讲述故事的标准。</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明确中心。突出表现“爱读书、读好书”的主题,不能跑题或偏题。</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明确构思。引导语提示了想象的方向:“它能与你交流”——书签会跟你聊什么呢?是关于与</a:t>
            </a:r>
            <a:r>
              <a:t/>
            </a:r>
            <a:br/>
            <a:r>
              <a:rPr lang="zh-CN" altLang="en-US" sz="1502" kern="0" dirty="0" smtClean="0">
                <a:solidFill>
                  <a:srgbClr val="000000"/>
                </a:solidFill>
                <a:latin typeface="Times New Roman" pitchFamily="65" charset="-122"/>
                <a:ea typeface="宋体" pitchFamily="65" charset="-122"/>
              </a:rPr>
              <a:t>主人公的邂逅场景,是关于书签曾经的经历,还是你的困惑、思考与茫然?</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“还能助你实现</a:t>
            </a:r>
            <a:r>
              <a:t/>
            </a:r>
            <a:br/>
            <a:r>
              <a:rPr lang="zh-CN" altLang="en-US" sz="1502" kern="0" dirty="0" smtClean="0">
                <a:solidFill>
                  <a:srgbClr val="000000"/>
                </a:solidFill>
                <a:latin typeface="Times New Roman" pitchFamily="65" charset="-122"/>
                <a:ea typeface="宋体" pitchFamily="65" charset="-122"/>
              </a:rPr>
              <a:t>读书的愿望”——你有什么愿望呢?是与古人的偶遇,还是与传统的交流?</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这些都能帮助考</a:t>
            </a:r>
            <a:r>
              <a:t/>
            </a:r>
            <a:br/>
            <a:r>
              <a:rPr lang="zh-CN" altLang="en-US" sz="1502" kern="0" dirty="0" smtClean="0">
                <a:solidFill>
                  <a:srgbClr val="000000"/>
                </a:solidFill>
                <a:latin typeface="Times New Roman" pitchFamily="65" charset="-122"/>
                <a:ea typeface="宋体" pitchFamily="65" charset="-122"/>
              </a:rPr>
              <a:t>生设计情节,构思成文。</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[例文]①</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“老腔”何以令人震撼</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北京一考生</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一声呐喊,列缺霹雳,丘峦崩摧,似一声惊雷,炸响在辽阔的关中大地,无数颗心灵为之震撼,在纷扰</a:t>
            </a:r>
            <a:r>
              <a:t/>
            </a:r>
            <a:br/>
            <a:r>
              <a:rPr lang="zh-CN" altLang="en-US" sz="1502" kern="0" dirty="0" smtClean="0">
                <a:solidFill>
                  <a:srgbClr val="000000"/>
                </a:solidFill>
                <a:latin typeface="Times New Roman" pitchFamily="65" charset="-122"/>
                <a:ea typeface="宋体" pitchFamily="65" charset="-122"/>
              </a:rPr>
              <a:t>的繁华世界中惊醒,倾听那一声声源于黄土高原的原始之音!</a:t>
            </a:r>
            <a:endParaRPr lang="zh-CN" altLang="en-US"/>
          </a:p>
        </p:txBody>
      </p:sp>
    </p:spTree>
    <p:custDataLst>
      <p:custData r:id="rId1"/>
    </p:custData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兼具土地的坚实与天空的辽阔的“老腔”,带给人们的震撼绝不仅仅是耳膜上的冲击,还有感动</a:t>
            </a:r>
            <a:r>
              <a:t/>
            </a:r>
            <a:br/>
            <a:r>
              <a:rPr lang="zh-CN" altLang="en-US" sz="1502" kern="0" dirty="0" smtClean="0">
                <a:solidFill>
                  <a:srgbClr val="000000"/>
                </a:solidFill>
                <a:latin typeface="Times New Roman" pitchFamily="65" charset="-122"/>
                <a:ea typeface="宋体" pitchFamily="65" charset="-122"/>
              </a:rPr>
              <a:t>于大地之魂复苏时的酣畅。中国人崇拜泥土,敬畏大地,因为它们是生命的源头。女娲造人的传</a:t>
            </a:r>
            <a:r>
              <a:t/>
            </a:r>
            <a:br/>
            <a:r>
              <a:rPr lang="zh-CN" altLang="en-US" sz="1502" kern="0" dirty="0" smtClean="0">
                <a:solidFill>
                  <a:srgbClr val="000000"/>
                </a:solidFill>
                <a:latin typeface="Times New Roman" pitchFamily="65" charset="-122"/>
                <a:ea typeface="宋体" pitchFamily="65" charset="-122"/>
              </a:rPr>
              <a:t>说自不必说,历经千年的农耕文明更是将炎黄子孙对土地的眷恋融入血肉,安土重迁的灵魂在大</a:t>
            </a:r>
            <a:r>
              <a:t/>
            </a:r>
            <a:br/>
            <a:r>
              <a:rPr lang="zh-CN" altLang="en-US" sz="1502" kern="0" dirty="0" smtClean="0">
                <a:solidFill>
                  <a:srgbClr val="000000"/>
                </a:solidFill>
                <a:latin typeface="Times New Roman" pitchFamily="65" charset="-122"/>
                <a:ea typeface="宋体" pitchFamily="65" charset="-122"/>
              </a:rPr>
              <a:t>地上代代繁衍,最终在关中平原上迸发出一声声穿云裂石的老腔,令无数灵魂与之共鸣。</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老腔的震撼更与它的创作和表演群体有关。有艺术家说过:人民大众才是艺术文化的主体。那</a:t>
            </a:r>
            <a:r>
              <a:t/>
            </a:r>
            <a:br/>
            <a:r>
              <a:rPr lang="zh-CN" altLang="en-US" sz="1502" kern="0" dirty="0" smtClean="0">
                <a:solidFill>
                  <a:srgbClr val="000000"/>
                </a:solidFill>
                <a:latin typeface="Times New Roman" pitchFamily="65" charset="-122"/>
                <a:ea typeface="宋体" pitchFamily="65" charset="-122"/>
              </a:rPr>
              <a:t>些田间地头的农民,劳作之余,三五成群,凑在一起,就地取材,锣鼓铁锨,板凳木砖,高声唱喊,一吐</a:t>
            </a:r>
            <a:r>
              <a:t/>
            </a:r>
            <a:br/>
            <a:r>
              <a:rPr lang="zh-CN" altLang="en-US" sz="1502" kern="0" dirty="0" smtClean="0">
                <a:solidFill>
                  <a:srgbClr val="000000"/>
                </a:solidFill>
                <a:latin typeface="Times New Roman" pitchFamily="65" charset="-122"/>
                <a:ea typeface="宋体" pitchFamily="65" charset="-122"/>
              </a:rPr>
              <a:t>为快,驱走劳作的辛苦,诉说生活的希望,他们用最原始的方式表达着自己的心声,无意间成就了</a:t>
            </a:r>
            <a:r>
              <a:t/>
            </a:r>
            <a:br/>
            <a:r>
              <a:rPr lang="zh-CN" altLang="en-US" sz="1502" kern="0" dirty="0" smtClean="0">
                <a:solidFill>
                  <a:srgbClr val="000000"/>
                </a:solidFill>
                <a:latin typeface="Times New Roman" pitchFamily="65" charset="-122"/>
                <a:ea typeface="宋体" pitchFamily="65" charset="-122"/>
              </a:rPr>
              <a:t>一种质朴而崇高的艺术形式。这些来自民间的艺术形式像一颗颗石子,铺就了一条绵延千年的</a:t>
            </a:r>
            <a:r>
              <a:t/>
            </a:r>
            <a:br/>
            <a:r>
              <a:rPr lang="zh-CN" altLang="en-US" sz="1502" kern="0" dirty="0" smtClean="0">
                <a:solidFill>
                  <a:srgbClr val="000000"/>
                </a:solidFill>
                <a:latin typeface="Times New Roman" pitchFamily="65" charset="-122"/>
                <a:ea typeface="宋体" pitchFamily="65" charset="-122"/>
              </a:rPr>
              <a:t>民族文化之路。那被孔子“一言以蔽之”为“思无邪”的《诗经》,那韵调悠长的京韵大鼓,那</a:t>
            </a:r>
            <a:r>
              <a:t/>
            </a:r>
            <a:br/>
            <a:r>
              <a:rPr lang="zh-CN" altLang="en-US" sz="1502" kern="0" dirty="0" smtClean="0">
                <a:solidFill>
                  <a:srgbClr val="000000"/>
                </a:solidFill>
                <a:latin typeface="Times New Roman" pitchFamily="65" charset="-122"/>
                <a:ea typeface="宋体" pitchFamily="65" charset="-122"/>
              </a:rPr>
              <a:t>吴侬软语的苏州评弹,那“一口叙述千古事,双手对舞百万兵”的皮影,无一不是劳动人民心声</a:t>
            </a:r>
            <a:r>
              <a:t/>
            </a:r>
            <a:br/>
            <a:r>
              <a:rPr lang="zh-CN" altLang="en-US" sz="1502" kern="0" dirty="0" smtClean="0">
                <a:solidFill>
                  <a:srgbClr val="000000"/>
                </a:solidFill>
                <a:latin typeface="Times New Roman" pitchFamily="65" charset="-122"/>
                <a:ea typeface="宋体" pitchFamily="65" charset="-122"/>
              </a:rPr>
              <a:t>的吐露。它们穿越漫漫历史,历经岁月风沙洗礼,总能在某一个瞬间击中你心底最柔软的地方,</a:t>
            </a:r>
            <a:r>
              <a:t/>
            </a:r>
            <a:br/>
            <a:r>
              <a:rPr lang="zh-CN" altLang="en-US" sz="1502" kern="0" dirty="0" smtClean="0">
                <a:solidFill>
                  <a:srgbClr val="000000"/>
                </a:solidFill>
                <a:latin typeface="Times New Roman" pitchFamily="65" charset="-122"/>
                <a:ea typeface="宋体" pitchFamily="65" charset="-122"/>
              </a:rPr>
              <a:t>让你久久不能释怀。</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震撼之后,却又有浓浓的忧虑蓦然涌起。那些老人们展现给我们的不只是沧桑背后的执着,更有</a:t>
            </a:r>
            <a:r>
              <a:t/>
            </a:r>
            <a:br/>
            <a:r>
              <a:rPr lang="zh-CN" altLang="en-US" sz="1502" kern="0" dirty="0" smtClean="0">
                <a:solidFill>
                  <a:srgbClr val="000000"/>
                </a:solidFill>
                <a:latin typeface="Times New Roman" pitchFamily="65" charset="-122"/>
                <a:ea typeface="宋体" pitchFamily="65" charset="-122"/>
              </a:rPr>
              <a:t>传统文化式微的悲凉。我们在震撼中抬头,却无奈地看到,那些跨越时光的传统文化正在弦繁管</a:t>
            </a:r>
            <a:r>
              <a:t/>
            </a:r>
            <a:br/>
            <a:r>
              <a:rPr lang="zh-CN" altLang="en-US" sz="1502" kern="0" dirty="0" smtClean="0">
                <a:solidFill>
                  <a:srgbClr val="000000"/>
                </a:solidFill>
                <a:latin typeface="Times New Roman" pitchFamily="65" charset="-122"/>
                <a:ea typeface="宋体" pitchFamily="65" charset="-122"/>
              </a:rPr>
              <a:t>急的社会中与我们渐行渐远。蒙古族呼麦由“绝技”走向“绝迹”,高密茂腔已将绝响留在民</a:t>
            </a:r>
            <a:endParaRPr lang="zh-CN" altLang="en-US"/>
          </a:p>
        </p:txBody>
      </p:sp>
    </p:spTree>
    <p:custDataLst>
      <p:custData r:id="rId1"/>
    </p:custData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国,箜篌演奏面临失传危机,昔日“莞粹”木鱼歌几成绝唱,藏族史诗《格萨尔王》传唱者至今</a:t>
            </a:r>
            <a:r>
              <a:rPr dirty="0"/>
              <a:t/>
            </a:r>
            <a:br>
              <a:rPr dirty="0"/>
            </a:br>
            <a:r>
              <a:rPr lang="zh-CN" altLang="en-US" sz="1502" kern="0" dirty="0" smtClean="0">
                <a:solidFill>
                  <a:srgbClr val="000000"/>
                </a:solidFill>
                <a:latin typeface="Times New Roman" pitchFamily="65" charset="-122"/>
                <a:ea typeface="宋体" pitchFamily="65" charset="-122"/>
              </a:rPr>
              <a:t>已寥寥无几</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它们在历史烟尘中暗淡了光彩,默默地淌泪,等待着觉醒者和继承者的到来。</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任何一个民族的传统都非一潭死水,流淌了千年的清泉,自有一番沉淀过后的甘甜深蕴其中,但</a:t>
            </a:r>
            <a:r>
              <a:rPr dirty="0"/>
              <a:t/>
            </a:r>
            <a:br>
              <a:rPr dirty="0"/>
            </a:br>
            <a:r>
              <a:rPr lang="zh-CN" altLang="en-US" sz="1502" kern="0" dirty="0" smtClean="0">
                <a:solidFill>
                  <a:srgbClr val="000000"/>
                </a:solidFill>
                <a:latin typeface="Times New Roman" pitchFamily="65" charset="-122"/>
                <a:ea typeface="宋体" pitchFamily="65" charset="-122"/>
              </a:rPr>
              <a:t>时至今日,饮着碳酸汽水的人们,谁还记得茶道礼仪?身着华丽洋服的人们,谁还记得汉服的宽袍</a:t>
            </a:r>
            <a:r>
              <a:rPr dirty="0"/>
              <a:t/>
            </a:r>
            <a:br>
              <a:rPr dirty="0"/>
            </a:br>
            <a:r>
              <a:rPr lang="zh-CN" altLang="en-US" sz="1502" kern="0" dirty="0" smtClean="0">
                <a:solidFill>
                  <a:srgbClr val="000000"/>
                </a:solidFill>
                <a:latin typeface="Times New Roman" pitchFamily="65" charset="-122"/>
                <a:ea typeface="宋体" pitchFamily="65" charset="-122"/>
              </a:rPr>
              <a:t>大袖?请醒一醒,请听一听,听那来自历史风云中游丝般微弱的呼唤,那是一个国家、一个民族不</a:t>
            </a:r>
            <a:r>
              <a:rPr dirty="0"/>
              <a:t/>
            </a:r>
            <a:br>
              <a:rPr dirty="0"/>
            </a:br>
            <a:r>
              <a:rPr lang="zh-CN" altLang="en-US" sz="1502" kern="0" dirty="0" smtClean="0">
                <a:solidFill>
                  <a:srgbClr val="000000"/>
                </a:solidFill>
                <a:latin typeface="Times New Roman" pitchFamily="65" charset="-122"/>
                <a:ea typeface="宋体" pitchFamily="65" charset="-122"/>
              </a:rPr>
              <a:t>可或缺的生命之源!</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八百里秦川,千万里河山,关中平原上喊出的一声老腔!</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觅寻文化的矿脉,千万里的赤县神州上又有多少式微的传统正积蓄着力量等待呐喊的那一天!</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本文高瞻远瞩,立意高远。作者立足民间传统文化,以“老腔”为切入点,有感于民间传</a:t>
            </a:r>
            <a:r>
              <a:rPr dirty="0"/>
              <a:t/>
            </a:r>
            <a:br>
              <a:rPr dirty="0"/>
            </a:br>
            <a:r>
              <a:rPr lang="zh-CN" altLang="en-US" sz="1502" kern="0" dirty="0" smtClean="0">
                <a:solidFill>
                  <a:srgbClr val="000000"/>
                </a:solidFill>
                <a:latin typeface="Times New Roman" pitchFamily="65" charset="-122"/>
                <a:ea typeface="宋体" pitchFamily="65" charset="-122"/>
              </a:rPr>
              <a:t>统文化的内涵、魅力,有感于它们的衰微和振兴,小切口,大视角。文章内容充实,对民间传统文</a:t>
            </a:r>
            <a:r>
              <a:rPr dirty="0"/>
              <a:t/>
            </a:r>
            <a:br>
              <a:rPr dirty="0"/>
            </a:br>
            <a:r>
              <a:rPr lang="zh-CN" altLang="en-US" sz="1502" kern="0" dirty="0" smtClean="0">
                <a:solidFill>
                  <a:srgbClr val="000000"/>
                </a:solidFill>
                <a:latin typeface="Times New Roman" pitchFamily="65" charset="-122"/>
                <a:ea typeface="宋体" pitchFamily="65" charset="-122"/>
              </a:rPr>
              <a:t>化的分析精辟透彻,展现了作者深厚的文化底蕴。论述层次鲜明,从以“老腔”为代表的传统文</a:t>
            </a:r>
            <a:r>
              <a:rPr dirty="0"/>
              <a:t/>
            </a:r>
            <a:br>
              <a:rPr dirty="0"/>
            </a:br>
            <a:r>
              <a:rPr lang="zh-CN" altLang="en-US" sz="1502" kern="0" dirty="0" smtClean="0">
                <a:solidFill>
                  <a:srgbClr val="000000"/>
                </a:solidFill>
                <a:latin typeface="Times New Roman" pitchFamily="65" charset="-122"/>
                <a:ea typeface="宋体" pitchFamily="65" charset="-122"/>
              </a:rPr>
              <a:t>化的魅力与内涵,到生存现状,再到对其继承发展的呼唤,层层深入,逻辑性强,结尾一句更是意味</a:t>
            </a:r>
            <a:r>
              <a:rPr dirty="0"/>
              <a:t/>
            </a:r>
            <a:br>
              <a:rPr dirty="0"/>
            </a:br>
            <a:r>
              <a:rPr lang="zh-CN" altLang="en-US" sz="1502" kern="0" dirty="0" smtClean="0">
                <a:solidFill>
                  <a:srgbClr val="000000"/>
                </a:solidFill>
                <a:latin typeface="Times New Roman" pitchFamily="65" charset="-122"/>
                <a:ea typeface="宋体" pitchFamily="65" charset="-122"/>
              </a:rPr>
              <a:t>无穷,引人深思。</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19939"/>
            <a:ext cx="8127000" cy="5894947"/>
          </a:xfrm>
          <a:prstGeom prst="rect">
            <a:avLst/>
          </a:prstGeom>
          <a:noFill/>
        </p:spPr>
        <p:txBody>
          <a:bodyPr wrap="square" lIns="0" tIns="0" rIns="0" bIns="0" rtlCol="0">
            <a:spAutoFit/>
          </a:bodyPr>
          <a:lstStyle/>
          <a:p>
            <a:pPr eaLnBrk="0" latinLnBrk="1" hangingPunct="0">
              <a:lnSpc>
                <a:spcPct val="150000"/>
              </a:lnSpc>
            </a:pPr>
            <a:r>
              <a:rPr lang="zh-CN" altLang="en-US" sz="1502" kern="0" dirty="0" smtClean="0">
                <a:solidFill>
                  <a:srgbClr val="000000"/>
                </a:solidFill>
                <a:latin typeface="Times New Roman" pitchFamily="65" charset="-122"/>
                <a:ea typeface="宋体" pitchFamily="65" charset="-122"/>
              </a:rPr>
              <a:t>[例文]②</a:t>
            </a:r>
            <a:endParaRPr lang="zh-CN" altLang="en-US" sz="1600" dirty="0" smtClean="0"/>
          </a:p>
          <a:p>
            <a:pPr eaLnBrk="0" latinLnBrk="1" hangingPunct="0">
              <a:lnSpc>
                <a:spcPct val="150000"/>
              </a:lnSpc>
            </a:pPr>
            <a:r>
              <a:rPr lang="zh-CN" altLang="en-US" sz="1502" kern="0" dirty="0" smtClean="0">
                <a:solidFill>
                  <a:srgbClr val="000000"/>
                </a:solidFill>
                <a:latin typeface="Times New Roman" pitchFamily="65" charset="-122"/>
                <a:ea typeface="宋体" pitchFamily="65" charset="-122"/>
              </a:rPr>
              <a:t>神奇的书签</a:t>
            </a:r>
            <a:endParaRPr lang="zh-CN" altLang="en-US" sz="1600" dirty="0" smtClean="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北京一考生</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我又迷茫了。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没错,对于一个到高三才对读书有了一点兴趣的人来说,我家的书架未免大了些。谁让我有一个</a:t>
            </a:r>
            <a:r>
              <a:rPr dirty="0"/>
              <a:t/>
            </a:r>
            <a:br>
              <a:rPr dirty="0"/>
            </a:br>
            <a:r>
              <a:rPr lang="zh-CN" altLang="en-US" sz="1502" kern="0" dirty="0" smtClean="0">
                <a:solidFill>
                  <a:srgbClr val="000000"/>
                </a:solidFill>
                <a:latin typeface="Times New Roman" pitchFamily="65" charset="-122"/>
                <a:ea typeface="宋体" pitchFamily="65" charset="-122"/>
              </a:rPr>
              <a:t>爱书如命的父亲呢!他总是时不时地买些书回来,加之没有分门别类的习惯,以至于我每次想读</a:t>
            </a:r>
            <a:r>
              <a:rPr dirty="0"/>
              <a:t/>
            </a:r>
            <a:br>
              <a:rPr dirty="0"/>
            </a:br>
            <a:r>
              <a:rPr lang="zh-CN" altLang="en-US" sz="1502" kern="0" dirty="0" smtClean="0">
                <a:solidFill>
                  <a:srgbClr val="000000"/>
                </a:solidFill>
                <a:latin typeface="Times New Roman" pitchFamily="65" charset="-122"/>
                <a:ea typeface="宋体" pitchFamily="65" charset="-122"/>
              </a:rPr>
              <a:t>书却又不知从何下手,目之所及,花花绿绿,不知孰优孰劣,也不知哪一本更适合我。</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“《诗经》,《诗经》在哪里呢?”我自言自语,分明记得父亲把它带回来放到了书架上的,怎么</a:t>
            </a:r>
            <a:r>
              <a:rPr dirty="0"/>
              <a:t/>
            </a:r>
            <a:br>
              <a:rPr dirty="0"/>
            </a:br>
            <a:r>
              <a:rPr lang="zh-CN" altLang="en-US" sz="1502" kern="0" dirty="0" smtClean="0">
                <a:solidFill>
                  <a:srgbClr val="000000"/>
                </a:solidFill>
                <a:latin typeface="Times New Roman" pitchFamily="65" charset="-122"/>
                <a:ea typeface="宋体" pitchFamily="65" charset="-122"/>
              </a:rPr>
              <a:t>找不到了呢?</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“第二层右数第三本。”一个奇怪的声音突然响起。</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“谁?”</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“我是你昨天从旧书摊带回来的书签,现在躺在垃圾筒里。”</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哦,想起来了,昨天我从旧书摊买了一本《古文观止》,卖书的爷爷执意送我一个书签,我把它带</a:t>
            </a:r>
            <a:r>
              <a:rPr dirty="0"/>
              <a:t/>
            </a:r>
            <a:br>
              <a:rPr dirty="0"/>
            </a:br>
            <a:r>
              <a:rPr lang="zh-CN" altLang="en-US" sz="1502" kern="0" dirty="0" smtClean="0">
                <a:solidFill>
                  <a:srgbClr val="000000"/>
                </a:solidFill>
                <a:latin typeface="Times New Roman" pitchFamily="65" charset="-122"/>
                <a:ea typeface="宋体" pitchFamily="65" charset="-122"/>
              </a:rPr>
              <a:t>回来,顺手扔进了垃圾筒里。</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我赶紧把它从垃圾筒里“请”了出来。放在手上端详,那是一个竹片做成的竹签,有着精美的雕</a:t>
            </a:r>
            <a:r>
              <a:rPr dirty="0"/>
              <a:t/>
            </a:r>
            <a:br>
              <a:rPr dirty="0"/>
            </a:br>
            <a:r>
              <a:rPr lang="zh-CN" altLang="en-US" sz="1502" kern="0" dirty="0" smtClean="0">
                <a:solidFill>
                  <a:srgbClr val="000000"/>
                </a:solidFill>
                <a:latin typeface="Times New Roman" pitchFamily="65" charset="-122"/>
                <a:ea typeface="宋体" pitchFamily="65" charset="-122"/>
              </a:rPr>
              <a:t>刻和牡丹的图案,薄薄的,拿在手里,没有重量,和普通的书签没有什么区别。</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“几百年前,我是树林中的一片竹子,被人做成书签,往来于不同书籍和主人之间,阅尽人世,通些</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灵性。”</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“杨绛散文在哪儿?”</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“第四层左数第十六本。”</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“‘靡不有初,鲜克有终’是什么意思?”</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“没有人不肯善始,但很少有人可以善终。”</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“贾宝玉在大观园题的匾额,哪个最好?”</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“‘有凤来仪’‘宝鼎茶闲烟尚绿,幽窗棋罢指犹凉’,读来清新淡雅,寒意与竹绿呼应,有清峻</a:t>
            </a:r>
            <a:r>
              <a:t/>
            </a:r>
            <a:br/>
            <a:r>
              <a:rPr lang="zh-CN" altLang="en-US" sz="1502" kern="0" dirty="0" smtClean="0">
                <a:solidFill>
                  <a:srgbClr val="000000"/>
                </a:solidFill>
                <a:latin typeface="Times New Roman" pitchFamily="65" charset="-122"/>
                <a:ea typeface="宋体" pitchFamily="65" charset="-122"/>
              </a:rPr>
              <a:t>通脱的雅致。”</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“我应该先读周国平的散文还是先读林清玄的散文?”</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“周国平散文深刻隽永,富于文采和哲思,平易之中多见理趣;林清玄文笔优美,恬淡自然,蕴含佛</a:t>
            </a:r>
            <a:r>
              <a:t/>
            </a:r>
            <a:br/>
            <a:r>
              <a:rPr lang="zh-CN" altLang="en-US" sz="1502" kern="0" dirty="0" smtClean="0">
                <a:solidFill>
                  <a:srgbClr val="000000"/>
                </a:solidFill>
                <a:latin typeface="Times New Roman" pitchFamily="65" charset="-122"/>
                <a:ea typeface="宋体" pitchFamily="65" charset="-122"/>
              </a:rPr>
              <a:t>理,清新脱俗。照你的近况,应多些对人生的体悟,我建议你先读周国平,闲暇时读林清玄以怡</a:t>
            </a:r>
            <a:r>
              <a:t/>
            </a:r>
            <a:br/>
            <a:r>
              <a:rPr lang="zh-CN" altLang="en-US" sz="1502" kern="0" dirty="0" smtClean="0">
                <a:solidFill>
                  <a:srgbClr val="000000"/>
                </a:solidFill>
                <a:latin typeface="Times New Roman" pitchFamily="65" charset="-122"/>
                <a:ea typeface="宋体" pitchFamily="65" charset="-122"/>
              </a:rPr>
              <a:t>情。”</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我连连发问,它对答如流,我对这个小小书签不禁另眼相看。</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“关于读书方面,有什么疑问,尽管说来。”小书签似乎很是得意。</a:t>
            </a:r>
            <a:endParaRPr lang="zh-CN" altLang="en-US"/>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“好的,那我问你,读书是好事还是坏事?”</a:t>
            </a:r>
            <a:endParaRPr lang="zh-CN" altLang="en-US"/>
          </a:p>
        </p:txBody>
      </p:sp>
    </p:spTree>
    <p:custDataLst>
      <p:custData r:id="rId1"/>
    </p:custData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1074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“当然是好事,毋庸置疑。”</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“那为什么我的老师和家长会对我读书大加限制?在学校看课外书,常被老师没收;在家看会儿</a:t>
            </a:r>
            <a:r>
              <a:rPr dirty="0"/>
              <a:t/>
            </a:r>
            <a:br>
              <a:rPr dirty="0"/>
            </a:br>
            <a:r>
              <a:rPr lang="zh-CN" altLang="en-US" sz="1502" kern="0" dirty="0" smtClean="0">
                <a:solidFill>
                  <a:srgbClr val="000000"/>
                </a:solidFill>
                <a:latin typeface="Times New Roman" pitchFamily="65" charset="-122"/>
                <a:ea typeface="宋体" pitchFamily="65" charset="-122"/>
              </a:rPr>
              <a:t>漫画,还要偷偷摸摸的?”</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“读书是好事,但关键还要看读什么样的书,因为书有好坏之分。还要看读书的时间,不同的人</a:t>
            </a:r>
            <a:r>
              <a:rPr dirty="0"/>
              <a:t/>
            </a:r>
            <a:br>
              <a:rPr dirty="0"/>
            </a:br>
            <a:r>
              <a:rPr lang="zh-CN" altLang="en-US" sz="1502" kern="0" dirty="0" smtClean="0">
                <a:solidFill>
                  <a:srgbClr val="000000"/>
                </a:solidFill>
                <a:latin typeface="Times New Roman" pitchFamily="65" charset="-122"/>
                <a:ea typeface="宋体" pitchFamily="65" charset="-122"/>
              </a:rPr>
              <a:t>生阶段看不同的书,读书时间安排不好,自然会被老师或家长阻止。”</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“好书坏书该如何区分?”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“一本读了使人觉得心灵充实的书,是好书;一本读了使人行为堕落的书,是坏书。一本好书读</a:t>
            </a:r>
            <a:r>
              <a:rPr dirty="0"/>
              <a:t/>
            </a:r>
            <a:br>
              <a:rPr dirty="0"/>
            </a:br>
            <a:r>
              <a:rPr lang="zh-CN" altLang="en-US" sz="1502" kern="0" dirty="0" smtClean="0">
                <a:solidFill>
                  <a:srgbClr val="000000"/>
                </a:solidFill>
                <a:latin typeface="Times New Roman" pitchFamily="65" charset="-122"/>
                <a:ea typeface="宋体" pitchFamily="65" charset="-122"/>
              </a:rPr>
              <a:t>后,使人辨别是非,分得出好歹;一本坏书读后,使人有错误的价值观,且自以为是而不知止。”</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“你的话太精辟了!”我已彻底折服。</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“这话可不是我说的,是台湾作家柯青华说的。去读有益的书吧,你所有的疑惑都可迎刃而</a:t>
            </a:r>
            <a:r>
              <a:rPr dirty="0"/>
              <a:t/>
            </a:r>
            <a:br>
              <a:rPr dirty="0"/>
            </a:br>
            <a:r>
              <a:rPr lang="zh-CN" altLang="en-US" sz="1502" kern="0" dirty="0" smtClean="0">
                <a:solidFill>
                  <a:srgbClr val="000000"/>
                </a:solidFill>
                <a:latin typeface="Times New Roman" pitchFamily="65" charset="-122"/>
                <a:ea typeface="宋体" pitchFamily="65" charset="-122"/>
              </a:rPr>
              <a:t>解。”</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“我还想再问你一个问题</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“都几点了,怎么还不起床?今天可是期中考试啊!”房门“咣”的一声被撞开。</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我揉揉惺忪的睡眼,看到妈妈气势汹汹地站在了我的床边。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7331"/>
          </a:xfrm>
          <a:prstGeom prst="rect">
            <a:avLst/>
          </a:prstGeom>
          <a:noFill/>
        </p:spPr>
        <p:txBody>
          <a:bodyPr wrap="square" lIns="0" tIns="0" rIns="0" bIns="0" rtlCol="0">
            <a:spAutoFit/>
          </a:bodyPr>
          <a:lstStyle/>
          <a:p>
            <a:pPr eaLnBrk="0" latinLnBrk="1" hangingPunct="0">
              <a:lnSpc>
                <a:spcPct val="150000"/>
              </a:lnSpc>
            </a:pPr>
            <a:r>
              <a:rPr lang="zh-CN" altLang="en-US" sz="1502" kern="0" dirty="0" smtClean="0">
                <a:solidFill>
                  <a:srgbClr val="000000"/>
                </a:solidFill>
                <a:latin typeface="Times New Roman" pitchFamily="65" charset="-122"/>
                <a:ea typeface="宋体" pitchFamily="65" charset="-122"/>
              </a:rPr>
              <a:t>“原来是一场梦啊!”床头,放着昨天晚上伴我入眠的数学书和化学书。</a:t>
            </a:r>
            <a:endParaRPr lang="zh-CN" altLang="en-US" sz="1600" dirty="0" smtClean="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小书签说得对,也许,现在这个阶段,我最应该看的就是这些书啊!</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[点评]　本文想象奇特,发人深思。文章紧紧扣住“神奇”二字,给我们塑造了一个博古通今的</a:t>
            </a:r>
            <a:r>
              <a:rPr dirty="0"/>
              <a:t/>
            </a:r>
            <a:br>
              <a:rPr dirty="0"/>
            </a:br>
            <a:r>
              <a:rPr lang="zh-CN" altLang="en-US" sz="1502" kern="0" dirty="0" smtClean="0">
                <a:solidFill>
                  <a:srgbClr val="000000"/>
                </a:solidFill>
                <a:latin typeface="Times New Roman" pitchFamily="65" charset="-122"/>
                <a:ea typeface="宋体" pitchFamily="65" charset="-122"/>
              </a:rPr>
              <a:t>“书签”形象,在“我”与“书签”的对话中,逐层展示了读书让人增长知识、要读适合自己的</a:t>
            </a:r>
            <a:r>
              <a:rPr dirty="0"/>
              <a:t/>
            </a:r>
            <a:br>
              <a:rPr dirty="0"/>
            </a:br>
            <a:r>
              <a:rPr lang="zh-CN" altLang="en-US" sz="1502" kern="0" dirty="0" smtClean="0">
                <a:solidFill>
                  <a:srgbClr val="000000"/>
                </a:solidFill>
                <a:latin typeface="Times New Roman" pitchFamily="65" charset="-122"/>
                <a:ea typeface="宋体" pitchFamily="65" charset="-122"/>
              </a:rPr>
              <a:t>书、读于人有益的书等内容,符合作文的主题要求。想象奇特,如结尾梦境的揭示使前面荒诞的</a:t>
            </a:r>
            <a:r>
              <a:rPr dirty="0"/>
              <a:t/>
            </a:r>
            <a:br>
              <a:rPr dirty="0"/>
            </a:br>
            <a:r>
              <a:rPr lang="zh-CN" altLang="en-US" sz="1502" kern="0" dirty="0" smtClean="0">
                <a:solidFill>
                  <a:srgbClr val="000000"/>
                </a:solidFill>
                <a:latin typeface="Times New Roman" pitchFamily="65" charset="-122"/>
                <a:ea typeface="宋体" pitchFamily="65" charset="-122"/>
              </a:rPr>
              <a:t>情节变得合情合理。最后的心理描写也巧妙揭示了应试教育下学生的无奈,妙趣横生,发人深</a:t>
            </a:r>
            <a:r>
              <a:rPr dirty="0"/>
              <a:t/>
            </a:r>
            <a:br>
              <a:rPr dirty="0"/>
            </a:br>
            <a:r>
              <a:rPr lang="zh-CN" altLang="en-US" sz="1502" kern="0" dirty="0" smtClean="0">
                <a:solidFill>
                  <a:srgbClr val="000000"/>
                </a:solidFill>
                <a:latin typeface="Times New Roman" pitchFamily="65" charset="-122"/>
                <a:ea typeface="宋体" pitchFamily="65" charset="-122"/>
              </a:rPr>
              <a:t>省。</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097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2" b="1" kern="0" dirty="0" smtClean="0">
                <a:solidFill>
                  <a:srgbClr val="000000"/>
                </a:solidFill>
                <a:latin typeface="Times New Roman" pitchFamily="65" charset="-122"/>
                <a:ea typeface="宋体" pitchFamily="65" charset="-122"/>
              </a:rPr>
              <a:t>9.</a:t>
            </a:r>
            <a:r>
              <a:rPr lang="zh-CN" altLang="en-US" sz="1502" kern="0" dirty="0" smtClean="0">
                <a:solidFill>
                  <a:srgbClr val="000000"/>
                </a:solidFill>
                <a:latin typeface="Times New Roman" pitchFamily="65" charset="-122"/>
                <a:ea typeface="宋体" pitchFamily="65" charset="-122"/>
              </a:rPr>
              <a:t>(2015江苏,19)根据以下材料,选取角度,自拟题目,写一篇不少于800字的文章;文体不限,诗歌除</a:t>
            </a:r>
            <a:r>
              <a:rPr dirty="0"/>
              <a:t/>
            </a:r>
            <a:br>
              <a:rPr dirty="0"/>
            </a:br>
            <a:r>
              <a:rPr lang="zh-CN" altLang="en-US" sz="1502" kern="0" dirty="0" smtClean="0">
                <a:solidFill>
                  <a:srgbClr val="000000"/>
                </a:solidFill>
                <a:latin typeface="Times New Roman" pitchFamily="65" charset="-122"/>
                <a:ea typeface="宋体" pitchFamily="65" charset="-122"/>
              </a:rPr>
              <a:t>外。(70分)</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智慧是一种经验,一种能力,一种境界</a:t>
            </a:r>
            <a:r>
              <a:rPr lang="zh-CN" altLang="en-US" sz="1502"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如同大自然一样,智慧也有其自身的景象。</a:t>
            </a:r>
            <a:endParaRPr lang="zh-CN" altLang="en-US" dirty="0"/>
          </a:p>
          <a:p>
            <a:pPr marL="0" indent="0" eaLnBrk="0" latinLnBrk="1" hangingPunct="0">
              <a:lnSpc>
                <a:spcPct val="150000"/>
              </a:lnSpc>
              <a:spcBef>
                <a:spcPts val="0"/>
              </a:spcBef>
              <a:buNone/>
            </a:pPr>
            <a:r>
              <a:rPr lang="zh-CN" altLang="en-US" sz="1502" kern="0" dirty="0" smtClean="0">
                <a:solidFill>
                  <a:srgbClr val="000000"/>
                </a:solidFill>
                <a:latin typeface="Times New Roman" pitchFamily="65" charset="-122"/>
                <a:ea typeface="宋体" pitchFamily="65" charset="-122"/>
              </a:rPr>
              <a:t>[写作指导]　这则材料语言简洁,层次鲜明。材料由两部分组成。这两部分构成了这则材料的</a:t>
            </a:r>
            <a:r>
              <a:rPr dirty="0"/>
              <a:t/>
            </a:r>
            <a:br>
              <a:rPr dirty="0"/>
            </a:br>
            <a:r>
              <a:rPr lang="zh-CN" altLang="en-US" sz="1502" kern="0" dirty="0" smtClean="0">
                <a:solidFill>
                  <a:srgbClr val="000000"/>
                </a:solidFill>
                <a:latin typeface="Times New Roman" pitchFamily="65" charset="-122"/>
                <a:ea typeface="宋体" pitchFamily="65" charset="-122"/>
              </a:rPr>
              <a:t>两个层次。在审题立意上,我们可以从第一个层次入手,抓住材料中的“排比”,围绕“智慧是</a:t>
            </a:r>
            <a:r>
              <a:rPr dirty="0"/>
              <a:t/>
            </a:r>
            <a:br>
              <a:rPr dirty="0"/>
            </a:br>
            <a:r>
              <a:rPr lang="zh-CN" altLang="en-US" sz="1502" kern="0" dirty="0" smtClean="0">
                <a:solidFill>
                  <a:srgbClr val="000000"/>
                </a:solidFill>
                <a:latin typeface="Times New Roman" pitchFamily="65" charset="-122"/>
                <a:ea typeface="宋体" pitchFamily="65" charset="-122"/>
              </a:rPr>
              <a:t>一种经验,一种能力,一种境界”来写,可以以其中任意一句为立意依据,可以使三者构成并列或</a:t>
            </a:r>
            <a:r>
              <a:rPr dirty="0"/>
              <a:t/>
            </a:r>
            <a:br>
              <a:rPr dirty="0"/>
            </a:br>
            <a:r>
              <a:rPr lang="zh-CN" altLang="en-US" sz="1502" kern="0" dirty="0" smtClean="0">
                <a:solidFill>
                  <a:srgbClr val="000000"/>
                </a:solidFill>
                <a:latin typeface="Times New Roman" pitchFamily="65" charset="-122"/>
                <a:ea typeface="宋体" pitchFamily="65" charset="-122"/>
              </a:rPr>
              <a:t>递进关系,也可以综合来写。还可以抓住材料两个层次之间的关系,综合思辨。“如同大自然一</a:t>
            </a:r>
            <a:r>
              <a:rPr dirty="0"/>
              <a:t/>
            </a:r>
            <a:br>
              <a:rPr dirty="0"/>
            </a:br>
            <a:r>
              <a:rPr lang="zh-CN" altLang="en-US" sz="1502" kern="0" dirty="0" smtClean="0">
                <a:solidFill>
                  <a:srgbClr val="000000"/>
                </a:solidFill>
                <a:latin typeface="Times New Roman" pitchFamily="65" charset="-122"/>
                <a:ea typeface="宋体" pitchFamily="65" charset="-122"/>
              </a:rPr>
              <a:t>样,智慧也有其自身的景象”,抓住“智慧”与“大自然”的相似性(共性),抓住“大自然”的景</a:t>
            </a:r>
            <a:r>
              <a:rPr dirty="0"/>
              <a:t/>
            </a:r>
            <a:br>
              <a:rPr dirty="0"/>
            </a:br>
            <a:r>
              <a:rPr lang="zh-CN" altLang="en-US" sz="1502" kern="0" dirty="0" smtClean="0">
                <a:solidFill>
                  <a:srgbClr val="000000"/>
                </a:solidFill>
                <a:latin typeface="Times New Roman" pitchFamily="65" charset="-122"/>
                <a:ea typeface="宋体" pitchFamily="65" charset="-122"/>
              </a:rPr>
              <a:t>象去想象“智慧”的景象。如运用形象思维:智慧是一种经验,是一种能力,而这种经验和能力</a:t>
            </a:r>
            <a:r>
              <a:rPr dirty="0"/>
              <a:t/>
            </a:r>
            <a:br>
              <a:rPr dirty="0"/>
            </a:br>
            <a:r>
              <a:rPr lang="zh-CN" altLang="en-US" sz="1502" kern="0" dirty="0" smtClean="0">
                <a:solidFill>
                  <a:srgbClr val="000000"/>
                </a:solidFill>
                <a:latin typeface="Times New Roman" pitchFamily="65" charset="-122"/>
                <a:ea typeface="宋体" pitchFamily="65" charset="-122"/>
              </a:rPr>
              <a:t>形成的景象就如同大自然的</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景象。再如运用类比思维:大自然是智慧的源泉,大自然的</a:t>
            </a:r>
            <a:r>
              <a:rPr lang="zh-CN" altLang="en-US" sz="1502" kern="0" dirty="0" smtClean="0">
                <a:solidFill>
                  <a:srgbClr val="000000"/>
                </a:solidFill>
                <a:latin typeface="黑体" pitchFamily="65" charset="-122"/>
                <a:ea typeface="宋体" pitchFamily="65" charset="-122"/>
              </a:rPr>
              <a:t>……</a:t>
            </a:r>
            <a:r>
              <a:rPr dirty="0"/>
              <a:t/>
            </a:r>
            <a:br>
              <a:rPr dirty="0"/>
            </a:br>
            <a:r>
              <a:rPr lang="zh-CN" altLang="en-US" sz="1502" kern="0" dirty="0" smtClean="0">
                <a:solidFill>
                  <a:srgbClr val="000000"/>
                </a:solidFill>
                <a:latin typeface="Times New Roman" pitchFamily="65" charset="-122"/>
                <a:ea typeface="宋体" pitchFamily="65" charset="-122"/>
              </a:rPr>
              <a:t>景象,就如同智慧的</a:t>
            </a:r>
            <a:r>
              <a:rPr lang="zh-CN" altLang="en-US" sz="1502" kern="0" dirty="0" smtClean="0">
                <a:solidFill>
                  <a:srgbClr val="000000"/>
                </a:solidFill>
                <a:latin typeface="黑体" pitchFamily="65" charset="-122"/>
                <a:ea typeface="宋体" pitchFamily="65" charset="-122"/>
              </a:rPr>
              <a:t>……</a:t>
            </a:r>
            <a:r>
              <a:rPr lang="zh-CN" altLang="en-US" sz="1502" kern="0" dirty="0" smtClean="0">
                <a:solidFill>
                  <a:srgbClr val="000000"/>
                </a:solidFill>
                <a:latin typeface="Times New Roman" pitchFamily="65" charset="-122"/>
                <a:ea typeface="宋体" pitchFamily="65" charset="-122"/>
              </a:rPr>
              <a:t>景象。但是,这类立意不可偏,我们的写作重点还应在“智慧的景象”</a:t>
            </a:r>
            <a:r>
              <a:rPr dirty="0"/>
              <a:t/>
            </a:r>
            <a:br>
              <a:rPr dirty="0"/>
            </a:br>
            <a:r>
              <a:rPr lang="zh-CN" altLang="en-US" sz="1502" kern="0" dirty="0" smtClean="0">
                <a:solidFill>
                  <a:srgbClr val="000000"/>
                </a:solidFill>
                <a:latin typeface="Times New Roman" pitchFamily="65" charset="-122"/>
                <a:ea typeface="宋体" pitchFamily="65" charset="-122"/>
              </a:rPr>
              <a:t>上,这就要求考生必须联系现实,借助自己的学习或生活体验,有所想象和描写,表达自己对“智</a:t>
            </a:r>
            <a:r>
              <a:rPr dirty="0"/>
              <a:t/>
            </a:r>
            <a:br>
              <a:rPr dirty="0"/>
            </a:br>
            <a:r>
              <a:rPr lang="zh-CN" altLang="en-US" sz="1502" kern="0" dirty="0" smtClean="0">
                <a:solidFill>
                  <a:srgbClr val="000000"/>
                </a:solidFill>
                <a:latin typeface="Times New Roman" pitchFamily="65" charset="-122"/>
                <a:ea typeface="宋体" pitchFamily="65" charset="-122"/>
              </a:rPr>
              <a:t>慧”的理解。审题立意要综合材料内容与生活实际。</a:t>
            </a:r>
            <a:endParaRPr lang="zh-CN" altLang="en-US" dirty="0"/>
          </a:p>
        </p:txBody>
      </p:sp>
    </p:spTree>
    <p:custDataLst>
      <p:custData r:id="rId1"/>
    </p:custDataLst>
  </p:cSld>
  <p:clrMapOvr>
    <a:masterClrMapping/>
  </p:clrMapOvr>
  <p:timing>
    <p:tnLst>
      <p:par>
        <p:cTn id="1" dur="indefinite" restart="never" nodeType="tmRoot"/>
      </p:par>
    </p:tnLst>
  </p:timing>
</p:sld>
</file>

<file path=ppt/theme/theme1.xml><?xml version="1.0" encoding="utf-8"?>
<a:theme xmlns:a="http://schemas.openxmlformats.org/drawingml/2006/main" name="模板">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17.xml.rels><?xml version="1.0" encoding="UTF-8" standalone="yes"?>
<Relationships xmlns="http://schemas.openxmlformats.org/package/2006/relationships"><Relationship Id="rId1" Type="http://schemas.openxmlformats.org/officeDocument/2006/relationships/customXmlProps" Target="itemProps117.xml"/></Relationships>
</file>

<file path=customXml/_rels/item118.xml.rels><?xml version="1.0" encoding="UTF-8" standalone="yes"?>
<Relationships xmlns="http://schemas.openxmlformats.org/package/2006/relationships"><Relationship Id="rId1" Type="http://schemas.openxmlformats.org/officeDocument/2006/relationships/customXmlProps" Target="itemProps118.xml"/></Relationships>
</file>

<file path=customXml/_rels/item119.xml.rels><?xml version="1.0" encoding="UTF-8" standalone="yes"?>
<Relationships xmlns="http://schemas.openxmlformats.org/package/2006/relationships"><Relationship Id="rId1" Type="http://schemas.openxmlformats.org/officeDocument/2006/relationships/customXmlProps" Target="itemProps119.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20.xml.rels><?xml version="1.0" encoding="UTF-8" standalone="yes"?>
<Relationships xmlns="http://schemas.openxmlformats.org/package/2006/relationships"><Relationship Id="rId1" Type="http://schemas.openxmlformats.org/officeDocument/2006/relationships/customXmlProps" Target="itemProps120.xml"/></Relationships>
</file>

<file path=customXml/_rels/item121.xml.rels><?xml version="1.0" encoding="UTF-8" standalone="yes"?>
<Relationships xmlns="http://schemas.openxmlformats.org/package/2006/relationships"><Relationship Id="rId1" Type="http://schemas.openxmlformats.org/officeDocument/2006/relationships/customXmlProps" Target="itemProps121.xml"/></Relationships>
</file>

<file path=customXml/_rels/item122.xml.rels><?xml version="1.0" encoding="UTF-8" standalone="yes"?>
<Relationships xmlns="http://schemas.openxmlformats.org/package/2006/relationships"><Relationship Id="rId1" Type="http://schemas.openxmlformats.org/officeDocument/2006/relationships/customXmlProps" Target="itemProps122.xml"/></Relationships>
</file>

<file path=customXml/_rels/item123.xml.rels><?xml version="1.0" encoding="UTF-8" standalone="yes"?>
<Relationships xmlns="http://schemas.openxmlformats.org/package/2006/relationships"><Relationship Id="rId1" Type="http://schemas.openxmlformats.org/officeDocument/2006/relationships/customXmlProps" Target="itemProps123.xml"/></Relationships>
</file>

<file path=customXml/_rels/item124.xml.rels><?xml version="1.0" encoding="UTF-8" standalone="yes"?>
<Relationships xmlns="http://schemas.openxmlformats.org/package/2006/relationships"><Relationship Id="rId1" Type="http://schemas.openxmlformats.org/officeDocument/2006/relationships/customXmlProps" Target="itemProps124.xml"/></Relationships>
</file>

<file path=customXml/_rels/item125.xml.rels><?xml version="1.0" encoding="UTF-8" standalone="yes"?>
<Relationships xmlns="http://schemas.openxmlformats.org/package/2006/relationships"><Relationship Id="rId1" Type="http://schemas.openxmlformats.org/officeDocument/2006/relationships/customXmlProps" Target="itemProps125.xml"/></Relationships>
</file>

<file path=customXml/_rels/item126.xml.rels><?xml version="1.0" encoding="UTF-8" standalone="yes"?>
<Relationships xmlns="http://schemas.openxmlformats.org/package/2006/relationships"><Relationship Id="rId1" Type="http://schemas.openxmlformats.org/officeDocument/2006/relationships/customXmlProps" Target="itemProps126.xml"/></Relationships>
</file>

<file path=customXml/_rels/item127.xml.rels><?xml version="1.0" encoding="UTF-8" standalone="yes"?>
<Relationships xmlns="http://schemas.openxmlformats.org/package/2006/relationships"><Relationship Id="rId1" Type="http://schemas.openxmlformats.org/officeDocument/2006/relationships/customXmlProps" Target="itemProps127.xml"/></Relationships>
</file>

<file path=customXml/_rels/item128.xml.rels><?xml version="1.0" encoding="UTF-8" standalone="yes"?>
<Relationships xmlns="http://schemas.openxmlformats.org/package/2006/relationships"><Relationship Id="rId1" Type="http://schemas.openxmlformats.org/officeDocument/2006/relationships/customXmlProps" Target="itemProps128.xml"/></Relationships>
</file>

<file path=customXml/_rels/item129.xml.rels><?xml version="1.0" encoding="UTF-8" standalone="yes"?>
<Relationships xmlns="http://schemas.openxmlformats.org/package/2006/relationships"><Relationship Id="rId1" Type="http://schemas.openxmlformats.org/officeDocument/2006/relationships/customXmlProps" Target="itemProps129.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30.xml.rels><?xml version="1.0" encoding="UTF-8" standalone="yes"?>
<Relationships xmlns="http://schemas.openxmlformats.org/package/2006/relationships"><Relationship Id="rId1" Type="http://schemas.openxmlformats.org/officeDocument/2006/relationships/customXmlProps" Target="itemProps130.xml"/></Relationships>
</file>

<file path=customXml/_rels/item131.xml.rels><?xml version="1.0" encoding="UTF-8" standalone="yes"?>
<Relationships xmlns="http://schemas.openxmlformats.org/package/2006/relationships"><Relationship Id="rId1" Type="http://schemas.openxmlformats.org/officeDocument/2006/relationships/customXmlProps" Target="itemProps131.xml"/></Relationships>
</file>

<file path=customXml/_rels/item132.xml.rels><?xml version="1.0" encoding="UTF-8" standalone="yes"?>
<Relationships xmlns="http://schemas.openxmlformats.org/package/2006/relationships"><Relationship Id="rId1" Type="http://schemas.openxmlformats.org/officeDocument/2006/relationships/customXmlProps" Target="itemProps132.xml"/></Relationships>
</file>

<file path=customXml/_rels/item133.xml.rels><?xml version="1.0" encoding="UTF-8" standalone="yes"?>
<Relationships xmlns="http://schemas.openxmlformats.org/package/2006/relationships"><Relationship Id="rId1" Type="http://schemas.openxmlformats.org/officeDocument/2006/relationships/customXmlProps" Target="itemProps133.xml"/></Relationships>
</file>

<file path=customXml/_rels/item134.xml.rels><?xml version="1.0" encoding="UTF-8" standalone="yes"?>
<Relationships xmlns="http://schemas.openxmlformats.org/package/2006/relationships"><Relationship Id="rId1" Type="http://schemas.openxmlformats.org/officeDocument/2006/relationships/customXmlProps" Target="itemProps134.xml"/></Relationships>
</file>

<file path=customXml/_rels/item135.xml.rels><?xml version="1.0" encoding="UTF-8" standalone="yes"?>
<Relationships xmlns="http://schemas.openxmlformats.org/package/2006/relationships"><Relationship Id="rId1" Type="http://schemas.openxmlformats.org/officeDocument/2006/relationships/customXmlProps" Target="itemProps135.xml"/></Relationships>
</file>

<file path=customXml/_rels/item136.xml.rels><?xml version="1.0" encoding="UTF-8" standalone="yes"?>
<Relationships xmlns="http://schemas.openxmlformats.org/package/2006/relationships"><Relationship Id="rId1" Type="http://schemas.openxmlformats.org/officeDocument/2006/relationships/customXmlProps" Target="itemProps136.xml"/></Relationships>
</file>

<file path=customXml/_rels/item137.xml.rels><?xml version="1.0" encoding="UTF-8" standalone="yes"?>
<Relationships xmlns="http://schemas.openxmlformats.org/package/2006/relationships"><Relationship Id="rId1" Type="http://schemas.openxmlformats.org/officeDocument/2006/relationships/customXmlProps" Target="itemProps137.xml"/></Relationships>
</file>

<file path=customXml/_rels/item138.xml.rels><?xml version="1.0" encoding="UTF-8" standalone="yes"?>
<Relationships xmlns="http://schemas.openxmlformats.org/package/2006/relationships"><Relationship Id="rId1" Type="http://schemas.openxmlformats.org/officeDocument/2006/relationships/customXmlProps" Target="itemProps138.xml"/></Relationships>
</file>

<file path=customXml/_rels/item139.xml.rels><?xml version="1.0" encoding="UTF-8" standalone="yes"?>
<Relationships xmlns="http://schemas.openxmlformats.org/package/2006/relationships"><Relationship Id="rId1" Type="http://schemas.openxmlformats.org/officeDocument/2006/relationships/customXmlProps" Target="itemProps139.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40.xml.rels><?xml version="1.0" encoding="UTF-8" standalone="yes"?>
<Relationships xmlns="http://schemas.openxmlformats.org/package/2006/relationships"><Relationship Id="rId1" Type="http://schemas.openxmlformats.org/officeDocument/2006/relationships/customXmlProps" Target="itemProps140.xml"/></Relationships>
</file>

<file path=customXml/_rels/item141.xml.rels><?xml version="1.0" encoding="UTF-8" standalone="yes"?>
<Relationships xmlns="http://schemas.openxmlformats.org/package/2006/relationships"><Relationship Id="rId1" Type="http://schemas.openxmlformats.org/officeDocument/2006/relationships/customXmlProps" Target="itemProps141.xml"/></Relationships>
</file>

<file path=customXml/_rels/item142.xml.rels><?xml version="1.0" encoding="UTF-8" standalone="yes"?>
<Relationships xmlns="http://schemas.openxmlformats.org/package/2006/relationships"><Relationship Id="rId1" Type="http://schemas.openxmlformats.org/officeDocument/2006/relationships/customXmlProps" Target="itemProps142.xml"/></Relationships>
</file>

<file path=customXml/_rels/item143.xml.rels><?xml version="1.0" encoding="UTF-8" standalone="yes"?>
<Relationships xmlns="http://schemas.openxmlformats.org/package/2006/relationships"><Relationship Id="rId1" Type="http://schemas.openxmlformats.org/officeDocument/2006/relationships/customXmlProps" Target="itemProps143.xml"/></Relationships>
</file>

<file path=customXml/_rels/item144.xml.rels><?xml version="1.0" encoding="UTF-8" standalone="yes"?>
<Relationships xmlns="http://schemas.openxmlformats.org/package/2006/relationships"><Relationship Id="rId1" Type="http://schemas.openxmlformats.org/officeDocument/2006/relationships/customXmlProps" Target="itemProps144.xml"/></Relationships>
</file>

<file path=customXml/_rels/item145.xml.rels><?xml version="1.0" encoding="UTF-8" standalone="yes"?>
<Relationships xmlns="http://schemas.openxmlformats.org/package/2006/relationships"><Relationship Id="rId1" Type="http://schemas.openxmlformats.org/officeDocument/2006/relationships/customXmlProps" Target="itemProps145.xml"/></Relationships>
</file>

<file path=customXml/_rels/item146.xml.rels><?xml version="1.0" encoding="UTF-8" standalone="yes"?>
<Relationships xmlns="http://schemas.openxmlformats.org/package/2006/relationships"><Relationship Id="rId1" Type="http://schemas.openxmlformats.org/officeDocument/2006/relationships/customXmlProps" Target="itemProps146.xml"/></Relationships>
</file>

<file path=customXml/_rels/item147.xml.rels><?xml version="1.0" encoding="UTF-8" standalone="yes"?>
<Relationships xmlns="http://schemas.openxmlformats.org/package/2006/relationships"><Relationship Id="rId1" Type="http://schemas.openxmlformats.org/officeDocument/2006/relationships/customXmlProps" Target="itemProps147.xml"/></Relationships>
</file>

<file path=customXml/_rels/item148.xml.rels><?xml version="1.0" encoding="UTF-8" standalone="yes"?>
<Relationships xmlns="http://schemas.openxmlformats.org/package/2006/relationships"><Relationship Id="rId1" Type="http://schemas.openxmlformats.org/officeDocument/2006/relationships/customXmlProps" Target="itemProps148.xml"/></Relationships>
</file>

<file path=customXml/_rels/item149.xml.rels><?xml version="1.0" encoding="UTF-8" standalone="yes"?>
<Relationships xmlns="http://schemas.openxmlformats.org/package/2006/relationships"><Relationship Id="rId1" Type="http://schemas.openxmlformats.org/officeDocument/2006/relationships/customXmlProps" Target="itemProps149.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50.xml.rels><?xml version="1.0" encoding="UTF-8" standalone="yes"?>
<Relationships xmlns="http://schemas.openxmlformats.org/package/2006/relationships"><Relationship Id="rId1" Type="http://schemas.openxmlformats.org/officeDocument/2006/relationships/customXmlProps" Target="itemProps150.xml"/></Relationships>
</file>

<file path=customXml/_rels/item151.xml.rels><?xml version="1.0" encoding="UTF-8" standalone="yes"?>
<Relationships xmlns="http://schemas.openxmlformats.org/package/2006/relationships"><Relationship Id="rId1" Type="http://schemas.openxmlformats.org/officeDocument/2006/relationships/customXmlProps" Target="itemProps151.xml"/></Relationships>
</file>

<file path=customXml/_rels/item152.xml.rels><?xml version="1.0" encoding="UTF-8" standalone="yes"?>
<Relationships xmlns="http://schemas.openxmlformats.org/package/2006/relationships"><Relationship Id="rId1" Type="http://schemas.openxmlformats.org/officeDocument/2006/relationships/customXmlProps" Target="itemProps152.xml"/></Relationships>
</file>

<file path=customXml/_rels/item153.xml.rels><?xml version="1.0" encoding="UTF-8" standalone="yes"?>
<Relationships xmlns="http://schemas.openxmlformats.org/package/2006/relationships"><Relationship Id="rId1" Type="http://schemas.openxmlformats.org/officeDocument/2006/relationships/customXmlProps" Target="itemProps153.xml"/></Relationships>
</file>

<file path=customXml/_rels/item154.xml.rels><?xml version="1.0" encoding="UTF-8" standalone="yes"?>
<Relationships xmlns="http://schemas.openxmlformats.org/package/2006/relationships"><Relationship Id="rId1" Type="http://schemas.openxmlformats.org/officeDocument/2006/relationships/customXmlProps" Target="itemProps154.xml"/></Relationships>
</file>

<file path=customXml/_rels/item155.xml.rels><?xml version="1.0" encoding="UTF-8" standalone="yes"?>
<Relationships xmlns="http://schemas.openxmlformats.org/package/2006/relationships"><Relationship Id="rId1" Type="http://schemas.openxmlformats.org/officeDocument/2006/relationships/customXmlProps" Target="itemProps155.xml"/></Relationships>
</file>

<file path=customXml/_rels/item156.xml.rels><?xml version="1.0" encoding="UTF-8" standalone="yes"?>
<Relationships xmlns="http://schemas.openxmlformats.org/package/2006/relationships"><Relationship Id="rId1" Type="http://schemas.openxmlformats.org/officeDocument/2006/relationships/customXmlProps" Target="itemProps156.xml"/></Relationships>
</file>

<file path=customXml/_rels/item157.xml.rels><?xml version="1.0" encoding="UTF-8" standalone="yes"?>
<Relationships xmlns="http://schemas.openxmlformats.org/package/2006/relationships"><Relationship Id="rId1" Type="http://schemas.openxmlformats.org/officeDocument/2006/relationships/customXmlProps" Target="itemProps157.xml"/></Relationships>
</file>

<file path=customXml/_rels/item158.xml.rels><?xml version="1.0" encoding="UTF-8" standalone="yes"?>
<Relationships xmlns="http://schemas.openxmlformats.org/package/2006/relationships"><Relationship Id="rId1" Type="http://schemas.openxmlformats.org/officeDocument/2006/relationships/customXmlProps" Target="itemProps158.xml"/></Relationships>
</file>

<file path=customXml/_rels/item159.xml.rels><?xml version="1.0" encoding="UTF-8" standalone="yes"?>
<Relationships xmlns="http://schemas.openxmlformats.org/package/2006/relationships"><Relationship Id="rId1" Type="http://schemas.openxmlformats.org/officeDocument/2006/relationships/customXmlProps" Target="itemProps159.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60.xml.rels><?xml version="1.0" encoding="UTF-8" standalone="yes"?>
<Relationships xmlns="http://schemas.openxmlformats.org/package/2006/relationships"><Relationship Id="rId1" Type="http://schemas.openxmlformats.org/officeDocument/2006/relationships/customXmlProps" Target="itemProps160.xml"/></Relationships>
</file>

<file path=customXml/_rels/item161.xml.rels><?xml version="1.0" encoding="UTF-8" standalone="yes"?>
<Relationships xmlns="http://schemas.openxmlformats.org/package/2006/relationships"><Relationship Id="rId1" Type="http://schemas.openxmlformats.org/officeDocument/2006/relationships/customXmlProps" Target="itemProps161.xml"/></Relationships>
</file>

<file path=customXml/_rels/item162.xml.rels><?xml version="1.0" encoding="UTF-8" standalone="yes"?>
<Relationships xmlns="http://schemas.openxmlformats.org/package/2006/relationships"><Relationship Id="rId1" Type="http://schemas.openxmlformats.org/officeDocument/2006/relationships/customXmlProps" Target="itemProps162.xml"/></Relationships>
</file>

<file path=customXml/_rels/item163.xml.rels><?xml version="1.0" encoding="UTF-8" standalone="yes"?>
<Relationships xmlns="http://schemas.openxmlformats.org/package/2006/relationships"><Relationship Id="rId1" Type="http://schemas.openxmlformats.org/officeDocument/2006/relationships/customXmlProps" Target="itemProps163.xml"/></Relationships>
</file>

<file path=customXml/_rels/item164.xml.rels><?xml version="1.0" encoding="UTF-8" standalone="yes"?>
<Relationships xmlns="http://schemas.openxmlformats.org/package/2006/relationships"><Relationship Id="rId1" Type="http://schemas.openxmlformats.org/officeDocument/2006/relationships/customXmlProps" Target="itemProps164.xml"/></Relationships>
</file>

<file path=customXml/_rels/item165.xml.rels><?xml version="1.0" encoding="UTF-8" standalone="yes"?>
<Relationships xmlns="http://schemas.openxmlformats.org/package/2006/relationships"><Relationship Id="rId1" Type="http://schemas.openxmlformats.org/officeDocument/2006/relationships/customXmlProps" Target="itemProps165.xml"/></Relationships>
</file>

<file path=customXml/_rels/item166.xml.rels><?xml version="1.0" encoding="UTF-8" standalone="yes"?>
<Relationships xmlns="http://schemas.openxmlformats.org/package/2006/relationships"><Relationship Id="rId1" Type="http://schemas.openxmlformats.org/officeDocument/2006/relationships/customXmlProps" Target="itemProps166.xml"/></Relationships>
</file>

<file path=customXml/_rels/item167.xml.rels><?xml version="1.0" encoding="UTF-8" standalone="yes"?>
<Relationships xmlns="http://schemas.openxmlformats.org/package/2006/relationships"><Relationship Id="rId1" Type="http://schemas.openxmlformats.org/officeDocument/2006/relationships/customXmlProps" Target="itemProps167.xml"/></Relationships>
</file>

<file path=customXml/_rels/item168.xml.rels><?xml version="1.0" encoding="UTF-8" standalone="yes"?>
<Relationships xmlns="http://schemas.openxmlformats.org/package/2006/relationships"><Relationship Id="rId1" Type="http://schemas.openxmlformats.org/officeDocument/2006/relationships/customXmlProps" Target="itemProps168.xml"/></Relationships>
</file>

<file path=customXml/_rels/item169.xml.rels><?xml version="1.0" encoding="UTF-8" standalone="yes"?>
<Relationships xmlns="http://schemas.openxmlformats.org/package/2006/relationships"><Relationship Id="rId1" Type="http://schemas.openxmlformats.org/officeDocument/2006/relationships/customXmlProps" Target="itemProps169.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70.xml.rels><?xml version="1.0" encoding="UTF-8" standalone="yes"?>
<Relationships xmlns="http://schemas.openxmlformats.org/package/2006/relationships"><Relationship Id="rId1" Type="http://schemas.openxmlformats.org/officeDocument/2006/relationships/customXmlProps" Target="itemProps170.xml"/></Relationships>
</file>

<file path=customXml/_rels/item171.xml.rels><?xml version="1.0" encoding="UTF-8" standalone="yes"?>
<Relationships xmlns="http://schemas.openxmlformats.org/package/2006/relationships"><Relationship Id="rId1" Type="http://schemas.openxmlformats.org/officeDocument/2006/relationships/customXmlProps" Target="itemProps171.xml"/></Relationships>
</file>

<file path=customXml/_rels/item172.xml.rels><?xml version="1.0" encoding="UTF-8" standalone="yes"?>
<Relationships xmlns="http://schemas.openxmlformats.org/package/2006/relationships"><Relationship Id="rId1" Type="http://schemas.openxmlformats.org/officeDocument/2006/relationships/customXmlProps" Target="itemProps172.xml"/></Relationships>
</file>

<file path=customXml/_rels/item173.xml.rels><?xml version="1.0" encoding="UTF-8" standalone="yes"?>
<Relationships xmlns="http://schemas.openxmlformats.org/package/2006/relationships"><Relationship Id="rId1" Type="http://schemas.openxmlformats.org/officeDocument/2006/relationships/customXmlProps" Target="itemProps173.xml"/></Relationships>
</file>

<file path=customXml/_rels/item174.xml.rels><?xml version="1.0" encoding="UTF-8" standalone="yes"?>
<Relationships xmlns="http://schemas.openxmlformats.org/package/2006/relationships"><Relationship Id="rId1" Type="http://schemas.openxmlformats.org/officeDocument/2006/relationships/customXmlProps" Target="itemProps174.xml"/></Relationships>
</file>

<file path=customXml/_rels/item175.xml.rels><?xml version="1.0" encoding="UTF-8" standalone="yes"?>
<Relationships xmlns="http://schemas.openxmlformats.org/package/2006/relationships"><Relationship Id="rId1" Type="http://schemas.openxmlformats.org/officeDocument/2006/relationships/customXmlProps" Target="itemProps175.xml"/></Relationships>
</file>

<file path=customXml/_rels/item176.xml.rels><?xml version="1.0" encoding="UTF-8" standalone="yes"?>
<Relationships xmlns="http://schemas.openxmlformats.org/package/2006/relationships"><Relationship Id="rId1" Type="http://schemas.openxmlformats.org/officeDocument/2006/relationships/customXmlProps" Target="itemProps176.xml"/></Relationships>
</file>

<file path=customXml/_rels/item177.xml.rels><?xml version="1.0" encoding="UTF-8" standalone="yes"?>
<Relationships xmlns="http://schemas.openxmlformats.org/package/2006/relationships"><Relationship Id="rId1" Type="http://schemas.openxmlformats.org/officeDocument/2006/relationships/customXmlProps" Target="itemProps177.xml"/></Relationships>
</file>

<file path=customXml/_rels/item178.xml.rels><?xml version="1.0" encoding="UTF-8" standalone="yes"?>
<Relationships xmlns="http://schemas.openxmlformats.org/package/2006/relationships"><Relationship Id="rId1" Type="http://schemas.openxmlformats.org/officeDocument/2006/relationships/customXmlProps" Target="itemProps178.xml"/></Relationships>
</file>

<file path=customXml/_rels/item179.xml.rels><?xml version="1.0" encoding="UTF-8" standalone="yes"?>
<Relationships xmlns="http://schemas.openxmlformats.org/package/2006/relationships"><Relationship Id="rId1" Type="http://schemas.openxmlformats.org/officeDocument/2006/relationships/customXmlProps" Target="itemProps179.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80.xml.rels><?xml version="1.0" encoding="UTF-8" standalone="yes"?>
<Relationships xmlns="http://schemas.openxmlformats.org/package/2006/relationships"><Relationship Id="rId1" Type="http://schemas.openxmlformats.org/officeDocument/2006/relationships/customXmlProps" Target="itemProps180.xml"/></Relationships>
</file>

<file path=customXml/_rels/item181.xml.rels><?xml version="1.0" encoding="UTF-8" standalone="yes"?>
<Relationships xmlns="http://schemas.openxmlformats.org/package/2006/relationships"><Relationship Id="rId1" Type="http://schemas.openxmlformats.org/officeDocument/2006/relationships/customXmlProps" Target="itemProps181.xml"/></Relationships>
</file>

<file path=customXml/_rels/item182.xml.rels><?xml version="1.0" encoding="UTF-8" standalone="yes"?>
<Relationships xmlns="http://schemas.openxmlformats.org/package/2006/relationships"><Relationship Id="rId1" Type="http://schemas.openxmlformats.org/officeDocument/2006/relationships/customXmlProps" Target="itemProps182.xml"/></Relationships>
</file>

<file path=customXml/_rels/item183.xml.rels><?xml version="1.0" encoding="UTF-8" standalone="yes"?>
<Relationships xmlns="http://schemas.openxmlformats.org/package/2006/relationships"><Relationship Id="rId1" Type="http://schemas.openxmlformats.org/officeDocument/2006/relationships/customXmlProps" Target="itemProps183.xml"/></Relationships>
</file>

<file path=customXml/_rels/item184.xml.rels><?xml version="1.0" encoding="UTF-8" standalone="yes"?>
<Relationships xmlns="http://schemas.openxmlformats.org/package/2006/relationships"><Relationship Id="rId1" Type="http://schemas.openxmlformats.org/officeDocument/2006/relationships/customXmlProps" Target="itemProps184.xml"/></Relationships>
</file>

<file path=customXml/_rels/item185.xml.rels><?xml version="1.0" encoding="UTF-8" standalone="yes"?>
<Relationships xmlns="http://schemas.openxmlformats.org/package/2006/relationships"><Relationship Id="rId1" Type="http://schemas.openxmlformats.org/officeDocument/2006/relationships/customXmlProps" Target="itemProps185.xml"/></Relationships>
</file>

<file path=customXml/_rels/item186.xml.rels><?xml version="1.0" encoding="UTF-8" standalone="yes"?>
<Relationships xmlns="http://schemas.openxmlformats.org/package/2006/relationships"><Relationship Id="rId1" Type="http://schemas.openxmlformats.org/officeDocument/2006/relationships/customXmlProps" Target="itemProps186.xml"/></Relationships>
</file>

<file path=customXml/_rels/item187.xml.rels><?xml version="1.0" encoding="UTF-8" standalone="yes"?>
<Relationships xmlns="http://schemas.openxmlformats.org/package/2006/relationships"><Relationship Id="rId1" Type="http://schemas.openxmlformats.org/officeDocument/2006/relationships/customXmlProps" Target="itemProps187.xml"/></Relationships>
</file>

<file path=customXml/_rels/item188.xml.rels><?xml version="1.0" encoding="UTF-8" standalone="yes"?>
<Relationships xmlns="http://schemas.openxmlformats.org/package/2006/relationships"><Relationship Id="rId1" Type="http://schemas.openxmlformats.org/officeDocument/2006/relationships/customXmlProps" Target="itemProps188.xml"/></Relationships>
</file>

<file path=customXml/_rels/item189.xml.rels><?xml version="1.0" encoding="UTF-8" standalone="yes"?>
<Relationships xmlns="http://schemas.openxmlformats.org/package/2006/relationships"><Relationship Id="rId1" Type="http://schemas.openxmlformats.org/officeDocument/2006/relationships/customXmlProps" Target="itemProps189.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190.xml.rels><?xml version="1.0" encoding="UTF-8" standalone="yes"?>
<Relationships xmlns="http://schemas.openxmlformats.org/package/2006/relationships"><Relationship Id="rId1" Type="http://schemas.openxmlformats.org/officeDocument/2006/relationships/customXmlProps" Target="itemProps190.xml"/></Relationships>
</file>

<file path=customXml/_rels/item191.xml.rels><?xml version="1.0" encoding="UTF-8" standalone="yes"?>
<Relationships xmlns="http://schemas.openxmlformats.org/package/2006/relationships"><Relationship Id="rId1" Type="http://schemas.openxmlformats.org/officeDocument/2006/relationships/customXmlProps" Target="itemProps191.xml"/></Relationships>
</file>

<file path=customXml/_rels/item192.xml.rels><?xml version="1.0" encoding="UTF-8" standalone="yes"?>
<Relationships xmlns="http://schemas.openxmlformats.org/package/2006/relationships"><Relationship Id="rId1" Type="http://schemas.openxmlformats.org/officeDocument/2006/relationships/customXmlProps" Target="itemProps192.xml"/></Relationships>
</file>

<file path=customXml/_rels/item193.xml.rels><?xml version="1.0" encoding="UTF-8" standalone="yes"?>
<Relationships xmlns="http://schemas.openxmlformats.org/package/2006/relationships"><Relationship Id="rId1" Type="http://schemas.openxmlformats.org/officeDocument/2006/relationships/customXmlProps" Target="itemProps193.xml"/></Relationships>
</file>

<file path=customXml/_rels/item194.xml.rels><?xml version="1.0" encoding="UTF-8" standalone="yes"?>
<Relationships xmlns="http://schemas.openxmlformats.org/package/2006/relationships"><Relationship Id="rId1" Type="http://schemas.openxmlformats.org/officeDocument/2006/relationships/customXmlProps" Target="itemProps194.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00.xml><?xml version="1.0" encoding="utf-8"?>
<CustomerInfo>
  <UserName>Administrator</UserName>
  <CompanyName>www.xjghost.com</CompanyName>
  <MachineID>A888</MachineID>
  <ToolID>ljRTAAAAKGU=</ToolID>
  <Data><![CDATA[bGpSVEFBQUFLR1U9]]></Data>
</CustomerInfo>
</file>

<file path=customXml/item101.xml><?xml version="1.0" encoding="utf-8"?>
<CustomerInfo>
  <UserName>Administrator</UserName>
  <CompanyName>www.xjghost.com</CompanyName>
  <MachineID>A888</MachineID>
  <ToolID>ljRTAAAAKGU=</ToolID>
  <Data><![CDATA[bGpSVEFBQUFLR1U9]]></Data>
</CustomerInfo>
</file>

<file path=customXml/item102.xml><?xml version="1.0" encoding="utf-8"?>
<CustomerInfo>
  <UserName>Administrator</UserName>
  <CompanyName>www.xjghost.com</CompanyName>
  <MachineID>A888</MachineID>
  <ToolID>ljRTAAAAKGU=</ToolID>
  <Data><![CDATA[bGpSVEFBQUFLR1U9]]></Data>
</CustomerInfo>
</file>

<file path=customXml/item103.xml><?xml version="1.0" encoding="utf-8"?>
<CustomerInfo>
  <UserName>Administrator</UserName>
  <CompanyName>www.xjghost.com</CompanyName>
  <MachineID>A888</MachineID>
  <ToolID>ljRTAAAAKGU=</ToolID>
  <Data><![CDATA[bGpSVEFBQUFLR1U9]]></Data>
</CustomerInfo>
</file>

<file path=customXml/item104.xml><?xml version="1.0" encoding="utf-8"?>
<CustomerInfo>
  <UserName>Administrator</UserName>
  <CompanyName>www.xjghost.com</CompanyName>
  <MachineID>A888</MachineID>
  <ToolID>ljRTAAAAKGU=</ToolID>
  <Data><![CDATA[bGpSVEFBQUFLR1U9]]></Data>
</CustomerInfo>
</file>

<file path=customXml/item105.xml><?xml version="1.0" encoding="utf-8"?>
<CustomerInfo>
  <UserName>Administrator</UserName>
  <CompanyName>www.xjghost.com</CompanyName>
  <MachineID>A888</MachineID>
  <ToolID>ljRTAAAAKGU=</ToolID>
  <Data><![CDATA[bGpSVEFBQUFLR1U9]]></Data>
</CustomerInfo>
</file>

<file path=customXml/item106.xml><?xml version="1.0" encoding="utf-8"?>
<CustomerInfo>
  <UserName>Administrator</UserName>
  <CompanyName>www.xjghost.com</CompanyName>
  <MachineID>A888</MachineID>
  <ToolID>ljRTAAAAKGU=</ToolID>
  <Data><![CDATA[bGpSVEFBQUFLR1U9]]></Data>
</CustomerInfo>
</file>

<file path=customXml/item107.xml><?xml version="1.0" encoding="utf-8"?>
<CustomerInfo>
  <UserName>Administrator</UserName>
  <CompanyName>www.xjghost.com</CompanyName>
  <MachineID>A888</MachineID>
  <ToolID>ljRTAAAAKGU=</ToolID>
  <Data><![CDATA[bGpSVEFBQUFLR1U9]]></Data>
</CustomerInfo>
</file>

<file path=customXml/item108.xml><?xml version="1.0" encoding="utf-8"?>
<CustomerInfo>
  <UserName>Administrator</UserName>
  <CompanyName>www.xjghost.com</CompanyName>
  <MachineID>A888</MachineID>
  <ToolID>ljRTAAAAKGU=</ToolID>
  <Data><![CDATA[bGpSVEFBQUFLR1U9]]></Data>
</CustomerInfo>
</file>

<file path=customXml/item109.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10.xml><?xml version="1.0" encoding="utf-8"?>
<CustomerInfo>
  <UserName>Administrator</UserName>
  <CompanyName>www.xjghost.com</CompanyName>
  <MachineID>A888</MachineID>
  <ToolID>ljRTAAAAKGU=</ToolID>
  <Data><![CDATA[bGpSVEFBQUFLR1U9]]></Data>
</CustomerInfo>
</file>

<file path=customXml/item111.xml><?xml version="1.0" encoding="utf-8"?>
<CustomerInfo>
  <UserName>Administrator</UserName>
  <CompanyName>www.xjghost.com</CompanyName>
  <MachineID>A888</MachineID>
  <ToolID>ljRTAAAAKGU=</ToolID>
  <Data><![CDATA[bGpSVEFBQUFLR1U9]]></Data>
</CustomerInfo>
</file>

<file path=customXml/item112.xml><?xml version="1.0" encoding="utf-8"?>
<CustomerInfo>
  <UserName>Administrator</UserName>
  <CompanyName>www.xjghost.com</CompanyName>
  <MachineID>A888</MachineID>
  <ToolID>ljRTAAAAKGU=</ToolID>
  <Data><![CDATA[bGpSVEFBQUFLR1U9]]></Data>
</CustomerInfo>
</file>

<file path=customXml/item113.xml><?xml version="1.0" encoding="utf-8"?>
<CustomerInfo>
  <UserName>Administrator</UserName>
  <CompanyName>www.xjghost.com</CompanyName>
  <MachineID>A888</MachineID>
  <ToolID>ljRTAAAAKGU=</ToolID>
  <Data><![CDATA[bGpSVEFBQUFLR1U9]]></Data>
</CustomerInfo>
</file>

<file path=customXml/item114.xml><?xml version="1.0" encoding="utf-8"?>
<CustomerInfo>
  <UserName>Administrator</UserName>
  <CompanyName>www.xjghost.com</CompanyName>
  <MachineID>A888</MachineID>
  <ToolID>ljRTAAAAKGU=</ToolID>
  <Data><![CDATA[bGpSVEFBQUFLR1U9]]></Data>
</CustomerInfo>
</file>

<file path=customXml/item115.xml><?xml version="1.0" encoding="utf-8"?>
<CustomerInfo>
  <UserName>Administrator</UserName>
  <CompanyName>www.xjghost.com</CompanyName>
  <MachineID>A888</MachineID>
  <ToolID>ljRTAAAAKGU=</ToolID>
  <Data><![CDATA[bGpSVEFBQUFLR1U9]]></Data>
</CustomerInfo>
</file>

<file path=customXml/item116.xml><?xml version="1.0" encoding="utf-8"?>
<CustomerInfo>
  <UserName>Administrator</UserName>
  <CompanyName>www.xjghost.com</CompanyName>
  <MachineID>A888</MachineID>
  <ToolID>ljRTAAAAKGU=</ToolID>
  <Data><![CDATA[bGpSVEFBQUFLR1U9]]></Data>
</CustomerInfo>
</file>

<file path=customXml/item117.xml><?xml version="1.0" encoding="utf-8"?>
<CustomerInfo>
  <UserName>Administrator</UserName>
  <CompanyName>www.xjghost.com</CompanyName>
  <MachineID>A888</MachineID>
  <ToolID>ljRTAAAAKGU=</ToolID>
  <Data><![CDATA[bGpSVEFBQUFLR1U9]]></Data>
</CustomerInfo>
</file>

<file path=customXml/item118.xml><?xml version="1.0" encoding="utf-8"?>
<CustomerInfo>
  <UserName>Administrator</UserName>
  <CompanyName>www.xjghost.com</CompanyName>
  <MachineID>A888</MachineID>
  <ToolID>ljRTAAAAKGU=</ToolID>
  <Data><![CDATA[bGpSVEFBQUFLR1U9]]></Data>
</CustomerInfo>
</file>

<file path=customXml/item119.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20.xml><?xml version="1.0" encoding="utf-8"?>
<CustomerInfo>
  <UserName>Administrator</UserName>
  <CompanyName>www.xjghost.com</CompanyName>
  <MachineID>A888</MachineID>
  <ToolID>ljRTAAAAKGU=</ToolID>
  <Data><![CDATA[bGpSVEFBQUFLR1U9]]></Data>
</CustomerInfo>
</file>

<file path=customXml/item121.xml><?xml version="1.0" encoding="utf-8"?>
<CustomerInfo>
  <UserName>Administrator</UserName>
  <CompanyName>www.xjghost.com</CompanyName>
  <MachineID>A888</MachineID>
  <ToolID>ljRTAAAAKGU=</ToolID>
  <Data><![CDATA[bGpSVEFBQUFLR1U9]]></Data>
</CustomerInfo>
</file>

<file path=customXml/item122.xml><?xml version="1.0" encoding="utf-8"?>
<CustomerInfo>
  <UserName>Administrator</UserName>
  <CompanyName>www.xjghost.com</CompanyName>
  <MachineID>A888</MachineID>
  <ToolID>ljRTAAAAKGU=</ToolID>
  <Data><![CDATA[bGpSVEFBQUFLR1U9]]></Data>
</CustomerInfo>
</file>

<file path=customXml/item123.xml><?xml version="1.0" encoding="utf-8"?>
<CustomerInfo>
  <UserName>Administrator</UserName>
  <CompanyName>www.xjghost.com</CompanyName>
  <MachineID>A888</MachineID>
  <ToolID>ljRTAAAAKGU=</ToolID>
  <Data><![CDATA[bGpSVEFBQUFLR1U9]]></Data>
</CustomerInfo>
</file>

<file path=customXml/item124.xml><?xml version="1.0" encoding="utf-8"?>
<CustomerInfo>
  <UserName>Administrator</UserName>
  <CompanyName>www.xjghost.com</CompanyName>
  <MachineID>A888</MachineID>
  <ToolID>ljRTAAAAKGU=</ToolID>
  <Data><![CDATA[bGpSVEFBQUFLR1U9]]></Data>
</CustomerInfo>
</file>

<file path=customXml/item125.xml><?xml version="1.0" encoding="utf-8"?>
<CustomerInfo>
  <UserName>Administrator</UserName>
  <CompanyName>www.xjghost.com</CompanyName>
  <MachineID>A888</MachineID>
  <ToolID>ljRTAAAAKGU=</ToolID>
  <Data><![CDATA[bGpSVEFBQUFLR1U9]]></Data>
</CustomerInfo>
</file>

<file path=customXml/item126.xml><?xml version="1.0" encoding="utf-8"?>
<CustomerInfo>
  <UserName>Administrator</UserName>
  <CompanyName>www.xjghost.com</CompanyName>
  <MachineID>A888</MachineID>
  <ToolID>ljRTAAAAKGU=</ToolID>
  <Data><![CDATA[bGpSVEFBQUFLR1U9]]></Data>
</CustomerInfo>
</file>

<file path=customXml/item127.xml><?xml version="1.0" encoding="utf-8"?>
<CustomerInfo>
  <UserName>Administrator</UserName>
  <CompanyName>www.xjghost.com</CompanyName>
  <MachineID>A888</MachineID>
  <ToolID>ljRTAAAAKGU=</ToolID>
  <Data><![CDATA[bGpSVEFBQUFLR1U9]]></Data>
</CustomerInfo>
</file>

<file path=customXml/item128.xml><?xml version="1.0" encoding="utf-8"?>
<CustomerInfo>
  <UserName>Administrator</UserName>
  <CompanyName>www.xjghost.com</CompanyName>
  <MachineID>A888</MachineID>
  <ToolID>ljRTAAAAKGU=</ToolID>
  <Data><![CDATA[bGpSVEFBQUFLR1U9]]></Data>
</CustomerInfo>
</file>

<file path=customXml/item129.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30.xml><?xml version="1.0" encoding="utf-8"?>
<CustomerInfo>
  <UserName>Administrator</UserName>
  <CompanyName>www.xjghost.com</CompanyName>
  <MachineID>A888</MachineID>
  <ToolID>ljRTAAAAKGU=</ToolID>
  <Data><![CDATA[bGpSVEFBQUFLR1U9]]></Data>
</CustomerInfo>
</file>

<file path=customXml/item131.xml><?xml version="1.0" encoding="utf-8"?>
<CustomerInfo>
  <UserName>Administrator</UserName>
  <CompanyName>www.xjghost.com</CompanyName>
  <MachineID>A888</MachineID>
  <ToolID>ljRTAAAAKGU=</ToolID>
  <Data><![CDATA[bGpSVEFBQUFLR1U9]]></Data>
</CustomerInfo>
</file>

<file path=customXml/item132.xml><?xml version="1.0" encoding="utf-8"?>
<CustomerInfo>
  <UserName>Administrator</UserName>
  <CompanyName>www.xjghost.com</CompanyName>
  <MachineID>A888</MachineID>
  <ToolID>ljRTAAAAKGU=</ToolID>
  <Data><![CDATA[bGpSVEFBQUFLR1U9]]></Data>
</CustomerInfo>
</file>

<file path=customXml/item133.xml><?xml version="1.0" encoding="utf-8"?>
<CustomerInfo>
  <UserName>Administrator</UserName>
  <CompanyName>www.xjghost.com</CompanyName>
  <MachineID>A888</MachineID>
  <ToolID>ljRTAAAAKGU=</ToolID>
  <Data><![CDATA[bGpSVEFBQUFLR1U9]]></Data>
</CustomerInfo>
</file>

<file path=customXml/item134.xml><?xml version="1.0" encoding="utf-8"?>
<CustomerInfo>
  <UserName>Administrator</UserName>
  <CompanyName>www.xjghost.com</CompanyName>
  <MachineID>A888</MachineID>
  <ToolID>ljRTAAAAKGU=</ToolID>
  <Data><![CDATA[bGpSVEFBQUFLR1U9]]></Data>
</CustomerInfo>
</file>

<file path=customXml/item135.xml><?xml version="1.0" encoding="utf-8"?>
<CustomerInfo>
  <UserName>Administrator</UserName>
  <CompanyName>www.xjghost.com</CompanyName>
  <MachineID>A888</MachineID>
  <ToolID>ljRTAAAAKGU=</ToolID>
  <Data><![CDATA[bGpSVEFBQUFLR1U9]]></Data>
</CustomerInfo>
</file>

<file path=customXml/item136.xml><?xml version="1.0" encoding="utf-8"?>
<CustomerInfo>
  <UserName>Administrator</UserName>
  <CompanyName>www.xjghost.com</CompanyName>
  <MachineID>A888</MachineID>
  <ToolID>ljRTAAAAKGU=</ToolID>
  <Data><![CDATA[bGpSVEFBQUFLR1U9]]></Data>
</CustomerInfo>
</file>

<file path=customXml/item137.xml><?xml version="1.0" encoding="utf-8"?>
<CustomerInfo>
  <UserName>Administrator</UserName>
  <CompanyName>www.xjghost.com</CompanyName>
  <MachineID>A888</MachineID>
  <ToolID>ljRTAAAAKGU=</ToolID>
  <Data><![CDATA[bGpSVEFBQUFLR1U9]]></Data>
</CustomerInfo>
</file>

<file path=customXml/item138.xml><?xml version="1.0" encoding="utf-8"?>
<CustomerInfo>
  <UserName>Administrator</UserName>
  <CompanyName>www.xjghost.com</CompanyName>
  <MachineID>A888</MachineID>
  <ToolID>ljRTAAAAKGU=</ToolID>
  <Data><![CDATA[bGpSVEFBQUFLR1U9]]></Data>
</CustomerInfo>
</file>

<file path=customXml/item139.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40.xml><?xml version="1.0" encoding="utf-8"?>
<CustomerInfo>
  <UserName>Administrator</UserName>
  <CompanyName>www.xjghost.com</CompanyName>
  <MachineID>A888</MachineID>
  <ToolID>ljRTAAAAKGU=</ToolID>
  <Data><![CDATA[bGpSVEFBQUFLR1U9]]></Data>
</CustomerInfo>
</file>

<file path=customXml/item141.xml><?xml version="1.0" encoding="utf-8"?>
<CustomerInfo>
  <UserName>Administrator</UserName>
  <CompanyName>www.xjghost.com</CompanyName>
  <MachineID>A888</MachineID>
  <ToolID>ljRTAAAAKGU=</ToolID>
  <Data><![CDATA[bGpSVEFBQUFLR1U9]]></Data>
</CustomerInfo>
</file>

<file path=customXml/item142.xml><?xml version="1.0" encoding="utf-8"?>
<CustomerInfo>
  <UserName>Administrator</UserName>
  <CompanyName>www.xjghost.com</CompanyName>
  <MachineID>A888</MachineID>
  <ToolID>ljRTAAAAKGU=</ToolID>
  <Data><![CDATA[bGpSVEFBQUFLR1U9]]></Data>
</CustomerInfo>
</file>

<file path=customXml/item143.xml><?xml version="1.0" encoding="utf-8"?>
<CustomerInfo>
  <UserName>Administrator</UserName>
  <CompanyName>www.xjghost.com</CompanyName>
  <MachineID>A888</MachineID>
  <ToolID>ljRTAAAAKGU=</ToolID>
  <Data><![CDATA[bGpSVEFBQUFLR1U9]]></Data>
</CustomerInfo>
</file>

<file path=customXml/item144.xml><?xml version="1.0" encoding="utf-8"?>
<CustomerInfo>
  <UserName>Administrator</UserName>
  <CompanyName>www.xjghost.com</CompanyName>
  <MachineID>A888</MachineID>
  <ToolID>ljRTAAAAKGU=</ToolID>
  <Data><![CDATA[bGpSVEFBQUFLR1U9]]></Data>
</CustomerInfo>
</file>

<file path=customXml/item145.xml><?xml version="1.0" encoding="utf-8"?>
<CustomerInfo>
  <UserName>Administrator</UserName>
  <CompanyName>www.xjghost.com</CompanyName>
  <MachineID>A888</MachineID>
  <ToolID>ljRTAAAAKGU=</ToolID>
  <Data><![CDATA[bGpSVEFBQUFLR1U9]]></Data>
</CustomerInfo>
</file>

<file path=customXml/item146.xml><?xml version="1.0" encoding="utf-8"?>
<CustomerInfo>
  <UserName>Administrator</UserName>
  <CompanyName>www.xjghost.com</CompanyName>
  <MachineID>A888</MachineID>
  <ToolID>ljRTAAAAKGU=</ToolID>
  <Data><![CDATA[bGpSVEFBQUFLR1U9]]></Data>
</CustomerInfo>
</file>

<file path=customXml/item147.xml><?xml version="1.0" encoding="utf-8"?>
<CustomerInfo>
  <UserName>Administrator</UserName>
  <CompanyName>www.xjghost.com</CompanyName>
  <MachineID>A888</MachineID>
  <ToolID>ljRTAAAAKGU=</ToolID>
  <Data><![CDATA[bGpSVEFBQUFLR1U9]]></Data>
</CustomerInfo>
</file>

<file path=customXml/item148.xml><?xml version="1.0" encoding="utf-8"?>
<CustomerInfo>
  <UserName>Administrator</UserName>
  <CompanyName>www.xjghost.com</CompanyName>
  <MachineID>A888</MachineID>
  <ToolID>ljRTAAAAKGU=</ToolID>
  <Data><![CDATA[bGpSVEFBQUFLR1U9]]></Data>
</CustomerInfo>
</file>

<file path=customXml/item149.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50.xml><?xml version="1.0" encoding="utf-8"?>
<CustomerInfo>
  <UserName>Administrator</UserName>
  <CompanyName>www.xjghost.com</CompanyName>
  <MachineID>A888</MachineID>
  <ToolID>ljRTAAAAKGU=</ToolID>
  <Data><![CDATA[bGpSVEFBQUFLR1U9]]></Data>
</CustomerInfo>
</file>

<file path=customXml/item151.xml><?xml version="1.0" encoding="utf-8"?>
<CustomerInfo>
  <UserName>Administrator</UserName>
  <CompanyName>www.xjghost.com</CompanyName>
  <MachineID>A888</MachineID>
  <ToolID>ljRTAAAAKGU=</ToolID>
  <Data><![CDATA[bGpSVEFBQUFLR1U9]]></Data>
</CustomerInfo>
</file>

<file path=customXml/item152.xml><?xml version="1.0" encoding="utf-8"?>
<CustomerInfo>
  <UserName>Administrator</UserName>
  <CompanyName>www.xjghost.com</CompanyName>
  <MachineID>A888</MachineID>
  <ToolID>ljRTAAAAKGU=</ToolID>
  <Data><![CDATA[bGpSVEFBQUFLR1U9]]></Data>
</CustomerInfo>
</file>

<file path=customXml/item153.xml><?xml version="1.0" encoding="utf-8"?>
<CustomerInfo>
  <UserName>Administrator</UserName>
  <CompanyName>www.xjghost.com</CompanyName>
  <MachineID>A888</MachineID>
  <ToolID>ljRTAAAAKGU=</ToolID>
  <Data><![CDATA[bGpSVEFBQUFLR1U9]]></Data>
</CustomerInfo>
</file>

<file path=customXml/item154.xml><?xml version="1.0" encoding="utf-8"?>
<CustomerInfo>
  <UserName>Administrator</UserName>
  <CompanyName>www.xjghost.com</CompanyName>
  <MachineID>A888</MachineID>
  <ToolID>ljRTAAAAKGU=</ToolID>
  <Data><![CDATA[bGpSVEFBQUFLR1U9]]></Data>
</CustomerInfo>
</file>

<file path=customXml/item155.xml><?xml version="1.0" encoding="utf-8"?>
<CustomerInfo>
  <UserName>Administrator</UserName>
  <CompanyName>www.xjghost.com</CompanyName>
  <MachineID>A888</MachineID>
  <ToolID>ljRTAAAAKGU=</ToolID>
  <Data><![CDATA[bGpSVEFBQUFLR1U9]]></Data>
</CustomerInfo>
</file>

<file path=customXml/item156.xml><?xml version="1.0" encoding="utf-8"?>
<CustomerInfo>
  <UserName>Administrator</UserName>
  <CompanyName>www.xjghost.com</CompanyName>
  <MachineID>A888</MachineID>
  <ToolID>ljRTAAAAKGU=</ToolID>
  <Data><![CDATA[bGpSVEFBQUFLR1U9]]></Data>
</CustomerInfo>
</file>

<file path=customXml/item157.xml><?xml version="1.0" encoding="utf-8"?>
<CustomerInfo>
  <UserName>Administrator</UserName>
  <CompanyName>www.xjghost.com</CompanyName>
  <MachineID>A888</MachineID>
  <ToolID>ljRTAAAAKGU=</ToolID>
  <Data><![CDATA[bGpSVEFBQUFLR1U9]]></Data>
</CustomerInfo>
</file>

<file path=customXml/item158.xml><?xml version="1.0" encoding="utf-8"?>
<CustomerInfo>
  <UserName>Administrator</UserName>
  <CompanyName>www.xjghost.com</CompanyName>
  <MachineID>A888</MachineID>
  <ToolID>ljRTAAAAKGU=</ToolID>
  <Data><![CDATA[bGpSVEFBQUFLR1U9]]></Data>
</CustomerInfo>
</file>

<file path=customXml/item159.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60.xml><?xml version="1.0" encoding="utf-8"?>
<CustomerInfo>
  <UserName>Administrator</UserName>
  <CompanyName>www.xjghost.com</CompanyName>
  <MachineID>A888</MachineID>
  <ToolID>ljRTAAAAKGU=</ToolID>
  <Data><![CDATA[bGpSVEFBQUFLR1U9]]></Data>
</CustomerInfo>
</file>

<file path=customXml/item161.xml><?xml version="1.0" encoding="utf-8"?>
<CustomerInfo>
  <UserName>Administrator</UserName>
  <CompanyName>www.xjghost.com</CompanyName>
  <MachineID>A888</MachineID>
  <ToolID>ljRTAAAAKGU=</ToolID>
  <Data><![CDATA[bGpSVEFBQUFLR1U9]]></Data>
</CustomerInfo>
</file>

<file path=customXml/item162.xml><?xml version="1.0" encoding="utf-8"?>
<CustomerInfo>
  <UserName>Administrator</UserName>
  <CompanyName>www.xjghost.com</CompanyName>
  <MachineID>A888</MachineID>
  <ToolID>ljRTAAAAKGU=</ToolID>
  <Data><![CDATA[bGpSVEFBQUFLR1U9]]></Data>
</CustomerInfo>
</file>

<file path=customXml/item163.xml><?xml version="1.0" encoding="utf-8"?>
<CustomerInfo>
  <UserName>Administrator</UserName>
  <CompanyName>www.xjghost.com</CompanyName>
  <MachineID>A888</MachineID>
  <ToolID>ljRTAAAAKGU=</ToolID>
  <Data><![CDATA[bGpSVEFBQUFLR1U9]]></Data>
</CustomerInfo>
</file>

<file path=customXml/item164.xml><?xml version="1.0" encoding="utf-8"?>
<CustomerInfo>
  <UserName>Administrator</UserName>
  <CompanyName>www.xjghost.com</CompanyName>
  <MachineID>A888</MachineID>
  <ToolID>ljRTAAAAKGU=</ToolID>
  <Data><![CDATA[bGpSVEFBQUFLR1U9]]></Data>
</CustomerInfo>
</file>

<file path=customXml/item165.xml><?xml version="1.0" encoding="utf-8"?>
<CustomerInfo>
  <UserName>Administrator</UserName>
  <CompanyName>www.xjghost.com</CompanyName>
  <MachineID>A888</MachineID>
  <ToolID>ljRTAAAAKGU=</ToolID>
  <Data><![CDATA[bGpSVEFBQUFLR1U9]]></Data>
</CustomerInfo>
</file>

<file path=customXml/item166.xml><?xml version="1.0" encoding="utf-8"?>
<CustomerInfo>
  <UserName>Administrator</UserName>
  <CompanyName>www.xjghost.com</CompanyName>
  <MachineID>A888</MachineID>
  <ToolID>ljRTAAAAKGU=</ToolID>
  <Data><![CDATA[bGpSVEFBQUFLR1U9]]></Data>
</CustomerInfo>
</file>

<file path=customXml/item167.xml><?xml version="1.0" encoding="utf-8"?>
<CustomerInfo>
  <UserName>Administrator</UserName>
  <CompanyName>www.xjghost.com</CompanyName>
  <MachineID>A888</MachineID>
  <ToolID>ljRTAAAAKGU=</ToolID>
  <Data><![CDATA[bGpSVEFBQUFLR1U9]]></Data>
</CustomerInfo>
</file>

<file path=customXml/item168.xml><?xml version="1.0" encoding="utf-8"?>
<CustomerInfo>
  <UserName>Administrator</UserName>
  <CompanyName>www.xjghost.com</CompanyName>
  <MachineID>A888</MachineID>
  <ToolID>ljRTAAAAKGU=</ToolID>
  <Data><![CDATA[bGpSVEFBQUFLR1U9]]></Data>
</CustomerInfo>
</file>

<file path=customXml/item169.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70.xml><?xml version="1.0" encoding="utf-8"?>
<CustomerInfo>
  <UserName>Administrator</UserName>
  <CompanyName>www.xjghost.com</CompanyName>
  <MachineID>A888</MachineID>
  <ToolID>ljRTAAAAKGU=</ToolID>
  <Data><![CDATA[bGpSVEFBQUFLR1U9]]></Data>
</CustomerInfo>
</file>

<file path=customXml/item171.xml><?xml version="1.0" encoding="utf-8"?>
<CustomerInfo>
  <UserName>Administrator</UserName>
  <CompanyName>www.xjghost.com</CompanyName>
  <MachineID>A888</MachineID>
  <ToolID>ljRTAAAAKGU=</ToolID>
  <Data><![CDATA[bGpSVEFBQUFLR1U9]]></Data>
</CustomerInfo>
</file>

<file path=customXml/item172.xml><?xml version="1.0" encoding="utf-8"?>
<CustomerInfo>
  <UserName>Administrator</UserName>
  <CompanyName>www.xjghost.com</CompanyName>
  <MachineID>A888</MachineID>
  <ToolID>ljRTAAAAKGU=</ToolID>
  <Data><![CDATA[bGpSVEFBQUFLR1U9]]></Data>
</CustomerInfo>
</file>

<file path=customXml/item173.xml><?xml version="1.0" encoding="utf-8"?>
<CustomerInfo>
  <UserName>Administrator</UserName>
  <CompanyName>www.xjghost.com</CompanyName>
  <MachineID>A888</MachineID>
  <ToolID>ljRTAAAAKGU=</ToolID>
  <Data><![CDATA[bGpSVEFBQUFLR1U9]]></Data>
</CustomerInfo>
</file>

<file path=customXml/item174.xml><?xml version="1.0" encoding="utf-8"?>
<CustomerInfo>
  <UserName>Administrator</UserName>
  <CompanyName>www.xjghost.com</CompanyName>
  <MachineID>A888</MachineID>
  <ToolID>ljRTAAAAKGU=</ToolID>
  <Data><![CDATA[bGpSVEFBQUFLR1U9]]></Data>
</CustomerInfo>
</file>

<file path=customXml/item175.xml><?xml version="1.0" encoding="utf-8"?>
<CustomerInfo>
  <UserName>Administrator</UserName>
  <CompanyName>www.xjghost.com</CompanyName>
  <MachineID>A888</MachineID>
  <ToolID>ljRTAAAAKGU=</ToolID>
  <Data><![CDATA[bGpSVEFBQUFLR1U9]]></Data>
</CustomerInfo>
</file>

<file path=customXml/item176.xml><?xml version="1.0" encoding="utf-8"?>
<CustomerInfo>
  <UserName>Administrator</UserName>
  <CompanyName>www.xjghost.com</CompanyName>
  <MachineID>A888</MachineID>
  <ToolID>ljRTAAAAKGU=</ToolID>
  <Data><![CDATA[bGpSVEFBQUFLR1U9]]></Data>
</CustomerInfo>
</file>

<file path=customXml/item177.xml><?xml version="1.0" encoding="utf-8"?>
<CustomerInfo>
  <UserName>Administrator</UserName>
  <CompanyName>www.xjghost.com</CompanyName>
  <MachineID>A888</MachineID>
  <ToolID>ljRTAAAAKGU=</ToolID>
  <Data><![CDATA[bGpSVEFBQUFLR1U9]]></Data>
</CustomerInfo>
</file>

<file path=customXml/item178.xml><?xml version="1.0" encoding="utf-8"?>
<CustomerInfo>
  <UserName>Administrator</UserName>
  <CompanyName>www.xjghost.com</CompanyName>
  <MachineID>A888</MachineID>
  <ToolID>ljRTAAAAKGU=</ToolID>
  <Data><![CDATA[bGpSVEFBQUFLR1U9]]></Data>
</CustomerInfo>
</file>

<file path=customXml/item179.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80.xml><?xml version="1.0" encoding="utf-8"?>
<CustomerInfo>
  <UserName>Administrator</UserName>
  <CompanyName>www.xjghost.com</CompanyName>
  <MachineID>A888</MachineID>
  <ToolID>ljRTAAAAKGU=</ToolID>
  <Data><![CDATA[bGpSVEFBQUFLR1U9]]></Data>
</CustomerInfo>
</file>

<file path=customXml/item181.xml><?xml version="1.0" encoding="utf-8"?>
<CustomerInfo>
  <UserName>Administrator</UserName>
  <CompanyName>www.xjghost.com</CompanyName>
  <MachineID>A888</MachineID>
  <ToolID>ljRTAAAAKGU=</ToolID>
  <Data><![CDATA[bGpSVEFBQUFLR1U9]]></Data>
</CustomerInfo>
</file>

<file path=customXml/item182.xml><?xml version="1.0" encoding="utf-8"?>
<CustomerInfo>
  <UserName>Administrator</UserName>
  <CompanyName>www.xjghost.com</CompanyName>
  <MachineID>A888</MachineID>
  <ToolID>ljRTAAAAKGU=</ToolID>
  <Data><![CDATA[bGpSVEFBQUFLR1U9]]></Data>
</CustomerInfo>
</file>

<file path=customXml/item183.xml><?xml version="1.0" encoding="utf-8"?>
<CustomerInfo>
  <UserName>Administrator</UserName>
  <CompanyName>www.xjghost.com</CompanyName>
  <MachineID>A888</MachineID>
  <ToolID>ljRTAAAAKGU=</ToolID>
  <Data><![CDATA[bGpSVEFBQUFLR1U9]]></Data>
</CustomerInfo>
</file>

<file path=customXml/item184.xml><?xml version="1.0" encoding="utf-8"?>
<CustomerInfo>
  <UserName>Administrator</UserName>
  <CompanyName>www.xjghost.com</CompanyName>
  <MachineID>A888</MachineID>
  <ToolID>ljRTAAAAKGU=</ToolID>
  <Data><![CDATA[bGpSVEFBQUFLR1U9]]></Data>
</CustomerInfo>
</file>

<file path=customXml/item185.xml><?xml version="1.0" encoding="utf-8"?>
<CustomerInfo>
  <UserName>Administrator</UserName>
  <CompanyName>www.xjghost.com</CompanyName>
  <MachineID>A888</MachineID>
  <ToolID>ljRTAAAAKGU=</ToolID>
  <Data><![CDATA[bGpSVEFBQUFLR1U9]]></Data>
</CustomerInfo>
</file>

<file path=customXml/item186.xml><?xml version="1.0" encoding="utf-8"?>
<CustomerInfo>
  <UserName>Administrator</UserName>
  <CompanyName>www.xjghost.com</CompanyName>
  <MachineID>A888</MachineID>
  <ToolID>ljRTAAAAKGU=</ToolID>
  <Data><![CDATA[bGpSVEFBQUFLR1U9]]></Data>
</CustomerInfo>
</file>

<file path=customXml/item187.xml><?xml version="1.0" encoding="utf-8"?>
<CustomerInfo>
  <UserName>Administrator</UserName>
  <CompanyName>www.xjghost.com</CompanyName>
  <MachineID>A888</MachineID>
  <ToolID>ljRTAAAAKGU=</ToolID>
  <Data><![CDATA[bGpSVEFBQUFLR1U9]]></Data>
</CustomerInfo>
</file>

<file path=customXml/item188.xml><?xml version="1.0" encoding="utf-8"?>
<CustomerInfo>
  <UserName>Administrator</UserName>
  <CompanyName>www.xjghost.com</CompanyName>
  <MachineID>A888</MachineID>
  <ToolID>ljRTAAAAKGU=</ToolID>
  <Data><![CDATA[bGpSVEFBQUFLR1U9]]></Data>
</CustomerInfo>
</file>

<file path=customXml/item189.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190.xml><?xml version="1.0" encoding="utf-8"?>
<CustomerInfo>
  <UserName>Administrator</UserName>
  <CompanyName>www.xjghost.com</CompanyName>
  <MachineID>A888</MachineID>
  <ToolID>ljRTAAAAKGU=</ToolID>
  <Data><![CDATA[bGpSVEFBQUFLR1U9]]></Data>
</CustomerInfo>
</file>

<file path=customXml/item191.xml><?xml version="1.0" encoding="utf-8"?>
<CustomerInfo>
  <UserName>Administrator</UserName>
  <CompanyName>www.xjghost.com</CompanyName>
  <MachineID>A888</MachineID>
  <ToolID>ljRTAAAAKGU=</ToolID>
  <Data><![CDATA[bGpSVEFBQUFLR1U9]]></Data>
</CustomerInfo>
</file>

<file path=customXml/item192.xml><?xml version="1.0" encoding="utf-8"?>
<CustomerInfo>
  <UserName>Administrator</UserName>
  <CompanyName>www.xjghost.com</CompanyName>
  <MachineID>A888</MachineID>
  <ToolID>ljRTAAAAKGU=</ToolID>
  <Data><![CDATA[bGpSVEFBQUFLR1U9]]></Data>
</CustomerInfo>
</file>

<file path=customXml/item193.xml><?xml version="1.0" encoding="utf-8"?>
<CustomerInfo>
  <UserName>Administrator</UserName>
  <CompanyName>www.xjghost.com</CompanyName>
  <MachineID>A888</MachineID>
  <ToolID>ljRTAAAAKGU=</ToolID>
  <Data><![CDATA[bGpSVEFBQUFLR1U9]]></Data>
</CustomerInfo>
</file>

<file path=customXml/item194.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61.xml><?xml version="1.0" encoding="utf-8"?>
<CustomerInfo>
  <UserName>Administrator</UserName>
  <CompanyName>www.xjghost.com</CompanyName>
  <MachineID>A888</MachineID>
  <ToolID>ljRTAAAAKGU=</ToolID>
  <Data><![CDATA[bGpSVEFBQUFLR1U9]]></Data>
</CustomerInfo>
</file>

<file path=customXml/item62.xml><?xml version="1.0" encoding="utf-8"?>
<CustomerInfo>
  <UserName>Administrator</UserName>
  <CompanyName>www.xjghost.com</CompanyName>
  <MachineID>A888</MachineID>
  <ToolID>ljRTAAAAKGU=</ToolID>
  <Data><![CDATA[bGpSVEFBQUFLR1U9]]></Data>
</CustomerInfo>
</file>

<file path=customXml/item63.xml><?xml version="1.0" encoding="utf-8"?>
<CustomerInfo>
  <UserName>Administrator</UserName>
  <CompanyName>www.xjghost.com</CompanyName>
  <MachineID>A888</MachineID>
  <ToolID>ljRTAAAAKGU=</ToolID>
  <Data><![CDATA[bGpSVEFBQUFLR1U9]]></Data>
</CustomerInfo>
</file>

<file path=customXml/item64.xml><?xml version="1.0" encoding="utf-8"?>
<CustomerInfo>
  <UserName>Administrator</UserName>
  <CompanyName>www.xjghost.com</CompanyName>
  <MachineID>A888</MachineID>
  <ToolID>ljRTAAAAKGU=</ToolID>
  <Data><![CDATA[bGpSVEFBQUFLR1U9]]></Data>
</CustomerInfo>
</file>

<file path=customXml/item65.xml><?xml version="1.0" encoding="utf-8"?>
<CustomerInfo>
  <UserName>Administrator</UserName>
  <CompanyName>www.xjghost.com</CompanyName>
  <MachineID>A888</MachineID>
  <ToolID>ljRTAAAAKGU=</ToolID>
  <Data><![CDATA[bGpSVEFBQUFLR1U9]]></Data>
</CustomerInfo>
</file>

<file path=customXml/item66.xml><?xml version="1.0" encoding="utf-8"?>
<CustomerInfo>
  <UserName>Administrator</UserName>
  <CompanyName>www.xjghost.com</CompanyName>
  <MachineID>A888</MachineID>
  <ToolID>ljRTAAAAKGU=</ToolID>
  <Data><![CDATA[bGpSVEFBQUFLR1U9]]></Data>
</CustomerInfo>
</file>

<file path=customXml/item67.xml><?xml version="1.0" encoding="utf-8"?>
<CustomerInfo>
  <UserName>Administrator</UserName>
  <CompanyName>www.xjghost.com</CompanyName>
  <MachineID>A888</MachineID>
  <ToolID>ljRTAAAAKGU=</ToolID>
  <Data><![CDATA[bGpSVEFBQUFLR1U9]]></Data>
</CustomerInfo>
</file>

<file path=customXml/item68.xml><?xml version="1.0" encoding="utf-8"?>
<CustomerInfo>
  <UserName>Administrator</UserName>
  <CompanyName>www.xjghost.com</CompanyName>
  <MachineID>A888</MachineID>
  <ToolID>ljRTAAAAKGU=</ToolID>
  <Data><![CDATA[bGpSVEFBQUFLR1U9]]></Data>
</CustomerInfo>
</file>

<file path=customXml/item69.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70.xml><?xml version="1.0" encoding="utf-8"?>
<CustomerInfo>
  <UserName>Administrator</UserName>
  <CompanyName>www.xjghost.com</CompanyName>
  <MachineID>A888</MachineID>
  <ToolID>ljRTAAAAKGU=</ToolID>
  <Data><![CDATA[bGpSVEFBQUFLR1U9]]></Data>
</CustomerInfo>
</file>

<file path=customXml/item71.xml><?xml version="1.0" encoding="utf-8"?>
<CustomerInfo>
  <UserName>Administrator</UserName>
  <CompanyName>www.xjghost.com</CompanyName>
  <MachineID>A888</MachineID>
  <ToolID>ljRTAAAAKGU=</ToolID>
  <Data><![CDATA[bGpSVEFBQUFLR1U9]]></Data>
</CustomerInfo>
</file>

<file path=customXml/item72.xml><?xml version="1.0" encoding="utf-8"?>
<CustomerInfo>
  <UserName>Administrator</UserName>
  <CompanyName>www.xjghost.com</CompanyName>
  <MachineID>A888</MachineID>
  <ToolID>ljRTAAAAKGU=</ToolID>
  <Data><![CDATA[bGpSVEFBQUFLR1U9]]></Data>
</CustomerInfo>
</file>

<file path=customXml/item73.xml><?xml version="1.0" encoding="utf-8"?>
<CustomerInfo>
  <UserName>Administrator</UserName>
  <CompanyName>www.xjghost.com</CompanyName>
  <MachineID>A888</MachineID>
  <ToolID>ljRTAAAAKGU=</ToolID>
  <Data><![CDATA[bGpSVEFBQUFLR1U9]]></Data>
</CustomerInfo>
</file>

<file path=customXml/item74.xml><?xml version="1.0" encoding="utf-8"?>
<CustomerInfo>
  <UserName>Administrator</UserName>
  <CompanyName>www.xjghost.com</CompanyName>
  <MachineID>A888</MachineID>
  <ToolID>ljRTAAAAKGU=</ToolID>
  <Data><![CDATA[bGpSVEFBQUFLR1U9]]></Data>
</CustomerInfo>
</file>

<file path=customXml/item75.xml><?xml version="1.0" encoding="utf-8"?>
<CustomerInfo>
  <UserName>Administrator</UserName>
  <CompanyName>www.xjghost.com</CompanyName>
  <MachineID>A888</MachineID>
  <ToolID>ljRTAAAAKGU=</ToolID>
  <Data><![CDATA[bGpSVEFBQUFLR1U9]]></Data>
</CustomerInfo>
</file>

<file path=customXml/item76.xml><?xml version="1.0" encoding="utf-8"?>
<CustomerInfo>
  <UserName>Administrator</UserName>
  <CompanyName>www.xjghost.com</CompanyName>
  <MachineID>A888</MachineID>
  <ToolID>ljRTAAAAKGU=</ToolID>
  <Data><![CDATA[bGpSVEFBQUFLR1U9]]></Data>
</CustomerInfo>
</file>

<file path=customXml/item77.xml><?xml version="1.0" encoding="utf-8"?>
<CustomerInfo>
  <UserName>Administrator</UserName>
  <CompanyName>www.xjghost.com</CompanyName>
  <MachineID>A888</MachineID>
  <ToolID>ljRTAAAAKGU=</ToolID>
  <Data><![CDATA[bGpSVEFBQUFLR1U9]]></Data>
</CustomerInfo>
</file>

<file path=customXml/item78.xml><?xml version="1.0" encoding="utf-8"?>
<CustomerInfo>
  <UserName>Administrator</UserName>
  <CompanyName>www.xjghost.com</CompanyName>
  <MachineID>A888</MachineID>
  <ToolID>ljRTAAAAKGU=</ToolID>
  <Data><![CDATA[bGpSVEFBQUFLR1U9]]></Data>
</CustomerInfo>
</file>

<file path=customXml/item79.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80.xml><?xml version="1.0" encoding="utf-8"?>
<CustomerInfo>
  <UserName>Administrator</UserName>
  <CompanyName>www.xjghost.com</CompanyName>
  <MachineID>A888</MachineID>
  <ToolID>ljRTAAAAKGU=</ToolID>
  <Data><![CDATA[bGpSVEFBQUFLR1U9]]></Data>
</CustomerInfo>
</file>

<file path=customXml/item81.xml><?xml version="1.0" encoding="utf-8"?>
<CustomerInfo>
  <UserName>Administrator</UserName>
  <CompanyName>www.xjghost.com</CompanyName>
  <MachineID>A888</MachineID>
  <ToolID>ljRTAAAAKGU=</ToolID>
  <Data><![CDATA[bGpSVEFBQUFLR1U9]]></Data>
</CustomerInfo>
</file>

<file path=customXml/item82.xml><?xml version="1.0" encoding="utf-8"?>
<CustomerInfo>
  <UserName>Administrator</UserName>
  <CompanyName>www.xjghost.com</CompanyName>
  <MachineID>A888</MachineID>
  <ToolID>ljRTAAAAKGU=</ToolID>
  <Data><![CDATA[bGpSVEFBQUFLR1U9]]></Data>
</CustomerInfo>
</file>

<file path=customXml/item83.xml><?xml version="1.0" encoding="utf-8"?>
<CustomerInfo>
  <UserName>Administrator</UserName>
  <CompanyName>www.xjghost.com</CompanyName>
  <MachineID>A888</MachineID>
  <ToolID>ljRTAAAAKGU=</ToolID>
  <Data><![CDATA[bGpSVEFBQUFLR1U9]]></Data>
</CustomerInfo>
</file>

<file path=customXml/item84.xml><?xml version="1.0" encoding="utf-8"?>
<CustomerInfo>
  <UserName>Administrator</UserName>
  <CompanyName>www.xjghost.com</CompanyName>
  <MachineID>A888</MachineID>
  <ToolID>ljRTAAAAKGU=</ToolID>
  <Data><![CDATA[bGpSVEFBQUFLR1U9]]></Data>
</CustomerInfo>
</file>

<file path=customXml/item85.xml><?xml version="1.0" encoding="utf-8"?>
<CustomerInfo>
  <UserName>Administrator</UserName>
  <CompanyName>www.xjghost.com</CompanyName>
  <MachineID>A888</MachineID>
  <ToolID>ljRTAAAAKGU=</ToolID>
  <Data><![CDATA[bGpSVEFBQUFLR1U9]]></Data>
</CustomerInfo>
</file>

<file path=customXml/item86.xml><?xml version="1.0" encoding="utf-8"?>
<CustomerInfo>
  <UserName>Administrator</UserName>
  <CompanyName>www.xjghost.com</CompanyName>
  <MachineID>A888</MachineID>
  <ToolID>ljRTAAAAKGU=</ToolID>
  <Data><![CDATA[bGpSVEFBQUFLR1U9]]></Data>
</CustomerInfo>
</file>

<file path=customXml/item87.xml><?xml version="1.0" encoding="utf-8"?>
<CustomerInfo>
  <UserName>Administrator</UserName>
  <CompanyName>www.xjghost.com</CompanyName>
  <MachineID>A888</MachineID>
  <ToolID>ljRTAAAAKGU=</ToolID>
  <Data><![CDATA[bGpSVEFBQUFLR1U9]]></Data>
</CustomerInfo>
</file>

<file path=customXml/item88.xml><?xml version="1.0" encoding="utf-8"?>
<CustomerInfo>
  <UserName>Administrator</UserName>
  <CompanyName>www.xjghost.com</CompanyName>
  <MachineID>A888</MachineID>
  <ToolID>ljRTAAAAKGU=</ToolID>
  <Data><![CDATA[bGpSVEFBQUFLR1U9]]></Data>
</CustomerInfo>
</file>

<file path=customXml/item89.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90.xml><?xml version="1.0" encoding="utf-8"?>
<CustomerInfo>
  <UserName>Administrator</UserName>
  <CompanyName>www.xjghost.com</CompanyName>
  <MachineID>A888</MachineID>
  <ToolID>ljRTAAAAKGU=</ToolID>
  <Data><![CDATA[bGpSVEFBQUFLR1U9]]></Data>
</CustomerInfo>
</file>

<file path=customXml/item91.xml><?xml version="1.0" encoding="utf-8"?>
<CustomerInfo>
  <UserName>Administrator</UserName>
  <CompanyName>www.xjghost.com</CompanyName>
  <MachineID>A888</MachineID>
  <ToolID>ljRTAAAAKGU=</ToolID>
  <Data><![CDATA[bGpSVEFBQUFLR1U9]]></Data>
</CustomerInfo>
</file>

<file path=customXml/item92.xml><?xml version="1.0" encoding="utf-8"?>
<CustomerInfo>
  <UserName>Administrator</UserName>
  <CompanyName>www.xjghost.com</CompanyName>
  <MachineID>A888</MachineID>
  <ToolID>ljRTAAAAKGU=</ToolID>
  <Data><![CDATA[bGpSVEFBQUFLR1U9]]></Data>
</CustomerInfo>
</file>

<file path=customXml/item93.xml><?xml version="1.0" encoding="utf-8"?>
<CustomerInfo>
  <UserName>Administrator</UserName>
  <CompanyName>www.xjghost.com</CompanyName>
  <MachineID>A888</MachineID>
  <ToolID>ljRTAAAAKGU=</ToolID>
  <Data><![CDATA[bGpSVEFBQUFLR1U9]]></Data>
</CustomerInfo>
</file>

<file path=customXml/item94.xml><?xml version="1.0" encoding="utf-8"?>
<CustomerInfo>
  <UserName>Administrator</UserName>
  <CompanyName>www.xjghost.com</CompanyName>
  <MachineID>A888</MachineID>
  <ToolID>ljRTAAAAKGU=</ToolID>
  <Data><![CDATA[bGpSVEFBQUFLR1U9]]></Data>
</CustomerInfo>
</file>

<file path=customXml/item95.xml><?xml version="1.0" encoding="utf-8"?>
<CustomerInfo>
  <UserName>Administrator</UserName>
  <CompanyName>www.xjghost.com</CompanyName>
  <MachineID>A888</MachineID>
  <ToolID>ljRTAAAAKGU=</ToolID>
  <Data><![CDATA[bGpSVEFBQUFLR1U9]]></Data>
</CustomerInfo>
</file>

<file path=customXml/item96.xml><?xml version="1.0" encoding="utf-8"?>
<CustomerInfo>
  <UserName>Administrator</UserName>
  <CompanyName>www.xjghost.com</CompanyName>
  <MachineID>A888</MachineID>
  <ToolID>ljRTAAAAKGU=</ToolID>
  <Data><![CDATA[bGpSVEFBQUFLR1U9]]></Data>
</CustomerInfo>
</file>

<file path=customXml/item97.xml><?xml version="1.0" encoding="utf-8"?>
<CustomerInfo>
  <UserName>Administrator</UserName>
  <CompanyName>www.xjghost.com</CompanyName>
  <MachineID>A888</MachineID>
  <ToolID>ljRTAAAAKGU=</ToolID>
  <Data><![CDATA[bGpSVEFBQUFLR1U9]]></Data>
</CustomerInfo>
</file>

<file path=customXml/item98.xml><?xml version="1.0" encoding="utf-8"?>
<CustomerInfo>
  <UserName>Administrator</UserName>
  <CompanyName>www.xjghost.com</CompanyName>
  <MachineID>A888</MachineID>
  <ToolID>ljRTAAAAKGU=</ToolID>
  <Data><![CDATA[bGpSVEFBQUFLR1U9]]></Data>
</CustomerInfo>
</file>

<file path=customXml/item9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F3F8C7AE-464A-41DE-9ADC-47EE71D5043D}">
  <ds:schemaRefs/>
</ds:datastoreItem>
</file>

<file path=customXml/itemProps10.xml><?xml version="1.0" encoding="utf-8"?>
<ds:datastoreItem xmlns:ds="http://schemas.openxmlformats.org/officeDocument/2006/customXml" ds:itemID="{A2F28B56-8C72-4B0A-86C2-A5A654802EB2}">
  <ds:schemaRefs/>
</ds:datastoreItem>
</file>

<file path=customXml/itemProps100.xml><?xml version="1.0" encoding="utf-8"?>
<ds:datastoreItem xmlns:ds="http://schemas.openxmlformats.org/officeDocument/2006/customXml" ds:itemID="{14814D94-043E-4AD9-B7A0-2DB72726D197}">
  <ds:schemaRefs/>
</ds:datastoreItem>
</file>

<file path=customXml/itemProps101.xml><?xml version="1.0" encoding="utf-8"?>
<ds:datastoreItem xmlns:ds="http://schemas.openxmlformats.org/officeDocument/2006/customXml" ds:itemID="{94A76799-73AA-4B5B-AC39-078418574C8C}">
  <ds:schemaRefs/>
</ds:datastoreItem>
</file>

<file path=customXml/itemProps102.xml><?xml version="1.0" encoding="utf-8"?>
<ds:datastoreItem xmlns:ds="http://schemas.openxmlformats.org/officeDocument/2006/customXml" ds:itemID="{78F42F04-DDF1-46EC-BDAD-09CFC42A0040}">
  <ds:schemaRefs/>
</ds:datastoreItem>
</file>

<file path=customXml/itemProps103.xml><?xml version="1.0" encoding="utf-8"?>
<ds:datastoreItem xmlns:ds="http://schemas.openxmlformats.org/officeDocument/2006/customXml" ds:itemID="{36008196-31E6-4FAE-89CE-3C390BF238C5}">
  <ds:schemaRefs/>
</ds:datastoreItem>
</file>

<file path=customXml/itemProps104.xml><?xml version="1.0" encoding="utf-8"?>
<ds:datastoreItem xmlns:ds="http://schemas.openxmlformats.org/officeDocument/2006/customXml" ds:itemID="{86F8210F-D415-400D-A04C-56A7D2F4085F}">
  <ds:schemaRefs/>
</ds:datastoreItem>
</file>

<file path=customXml/itemProps105.xml><?xml version="1.0" encoding="utf-8"?>
<ds:datastoreItem xmlns:ds="http://schemas.openxmlformats.org/officeDocument/2006/customXml" ds:itemID="{9EA60C56-A951-48AA-B683-2E60EA0351E0}">
  <ds:schemaRefs/>
</ds:datastoreItem>
</file>

<file path=customXml/itemProps106.xml><?xml version="1.0" encoding="utf-8"?>
<ds:datastoreItem xmlns:ds="http://schemas.openxmlformats.org/officeDocument/2006/customXml" ds:itemID="{F3992FDA-B5CB-4BA7-8820-E7ABEE3B63E7}">
  <ds:schemaRefs/>
</ds:datastoreItem>
</file>

<file path=customXml/itemProps107.xml><?xml version="1.0" encoding="utf-8"?>
<ds:datastoreItem xmlns:ds="http://schemas.openxmlformats.org/officeDocument/2006/customXml" ds:itemID="{8A951F98-481D-46DE-A705-AD9F43D15512}">
  <ds:schemaRefs/>
</ds:datastoreItem>
</file>

<file path=customXml/itemProps108.xml><?xml version="1.0" encoding="utf-8"?>
<ds:datastoreItem xmlns:ds="http://schemas.openxmlformats.org/officeDocument/2006/customXml" ds:itemID="{4BBC61A4-04E1-48FA-9BEE-8447CBD2CC67}">
  <ds:schemaRefs/>
</ds:datastoreItem>
</file>

<file path=customXml/itemProps109.xml><?xml version="1.0" encoding="utf-8"?>
<ds:datastoreItem xmlns:ds="http://schemas.openxmlformats.org/officeDocument/2006/customXml" ds:itemID="{70C3047C-1422-46E2-AB41-66BC36893FEA}">
  <ds:schemaRefs/>
</ds:datastoreItem>
</file>

<file path=customXml/itemProps11.xml><?xml version="1.0" encoding="utf-8"?>
<ds:datastoreItem xmlns:ds="http://schemas.openxmlformats.org/officeDocument/2006/customXml" ds:itemID="{91E25BD6-7A85-4E8B-9C5B-1BDE08321645}">
  <ds:schemaRefs/>
</ds:datastoreItem>
</file>

<file path=customXml/itemProps110.xml><?xml version="1.0" encoding="utf-8"?>
<ds:datastoreItem xmlns:ds="http://schemas.openxmlformats.org/officeDocument/2006/customXml" ds:itemID="{D27AE62E-A969-4C0C-9660-7469E6A3DF7D}">
  <ds:schemaRefs/>
</ds:datastoreItem>
</file>

<file path=customXml/itemProps111.xml><?xml version="1.0" encoding="utf-8"?>
<ds:datastoreItem xmlns:ds="http://schemas.openxmlformats.org/officeDocument/2006/customXml" ds:itemID="{BAC98476-D2DA-47E3-A38D-75042650D4F1}">
  <ds:schemaRefs/>
</ds:datastoreItem>
</file>

<file path=customXml/itemProps112.xml><?xml version="1.0" encoding="utf-8"?>
<ds:datastoreItem xmlns:ds="http://schemas.openxmlformats.org/officeDocument/2006/customXml" ds:itemID="{89545A34-9CEC-405D-AFFA-7F30E930B87B}">
  <ds:schemaRefs/>
</ds:datastoreItem>
</file>

<file path=customXml/itemProps113.xml><?xml version="1.0" encoding="utf-8"?>
<ds:datastoreItem xmlns:ds="http://schemas.openxmlformats.org/officeDocument/2006/customXml" ds:itemID="{5B76D309-4609-4C17-A923-478C36DF7429}">
  <ds:schemaRefs/>
</ds:datastoreItem>
</file>

<file path=customXml/itemProps114.xml><?xml version="1.0" encoding="utf-8"?>
<ds:datastoreItem xmlns:ds="http://schemas.openxmlformats.org/officeDocument/2006/customXml" ds:itemID="{82A9B277-A861-4DC7-A21C-DF612A083125}">
  <ds:schemaRefs/>
</ds:datastoreItem>
</file>

<file path=customXml/itemProps115.xml><?xml version="1.0" encoding="utf-8"?>
<ds:datastoreItem xmlns:ds="http://schemas.openxmlformats.org/officeDocument/2006/customXml" ds:itemID="{1AAD0F19-5968-43BB-8321-416FFB18A546}">
  <ds:schemaRefs/>
</ds:datastoreItem>
</file>

<file path=customXml/itemProps116.xml><?xml version="1.0" encoding="utf-8"?>
<ds:datastoreItem xmlns:ds="http://schemas.openxmlformats.org/officeDocument/2006/customXml" ds:itemID="{94B84AEA-0CEA-426F-B8BC-8E77E4AB9580}">
  <ds:schemaRefs/>
</ds:datastoreItem>
</file>

<file path=customXml/itemProps117.xml><?xml version="1.0" encoding="utf-8"?>
<ds:datastoreItem xmlns:ds="http://schemas.openxmlformats.org/officeDocument/2006/customXml" ds:itemID="{08758544-248E-45BE-A6F2-BAB809193BFB}">
  <ds:schemaRefs/>
</ds:datastoreItem>
</file>

<file path=customXml/itemProps118.xml><?xml version="1.0" encoding="utf-8"?>
<ds:datastoreItem xmlns:ds="http://schemas.openxmlformats.org/officeDocument/2006/customXml" ds:itemID="{50529075-5AAB-4577-AB85-D6535CFBB6B1}">
  <ds:schemaRefs/>
</ds:datastoreItem>
</file>

<file path=customXml/itemProps119.xml><?xml version="1.0" encoding="utf-8"?>
<ds:datastoreItem xmlns:ds="http://schemas.openxmlformats.org/officeDocument/2006/customXml" ds:itemID="{E2E8B855-5116-447D-9EBD-D6D50225268C}">
  <ds:schemaRefs/>
</ds:datastoreItem>
</file>

<file path=customXml/itemProps12.xml><?xml version="1.0" encoding="utf-8"?>
<ds:datastoreItem xmlns:ds="http://schemas.openxmlformats.org/officeDocument/2006/customXml" ds:itemID="{2818466C-4AEB-44CC-9DBA-B14479882763}">
  <ds:schemaRefs/>
</ds:datastoreItem>
</file>

<file path=customXml/itemProps120.xml><?xml version="1.0" encoding="utf-8"?>
<ds:datastoreItem xmlns:ds="http://schemas.openxmlformats.org/officeDocument/2006/customXml" ds:itemID="{76F30B5F-43C0-487C-917B-5BABD2C72144}">
  <ds:schemaRefs/>
</ds:datastoreItem>
</file>

<file path=customXml/itemProps121.xml><?xml version="1.0" encoding="utf-8"?>
<ds:datastoreItem xmlns:ds="http://schemas.openxmlformats.org/officeDocument/2006/customXml" ds:itemID="{3455C4A6-C38E-4699-A278-31C459D447E0}">
  <ds:schemaRefs/>
</ds:datastoreItem>
</file>

<file path=customXml/itemProps122.xml><?xml version="1.0" encoding="utf-8"?>
<ds:datastoreItem xmlns:ds="http://schemas.openxmlformats.org/officeDocument/2006/customXml" ds:itemID="{10523C0A-8932-436C-B95C-BFA0C7622073}">
  <ds:schemaRefs/>
</ds:datastoreItem>
</file>

<file path=customXml/itemProps123.xml><?xml version="1.0" encoding="utf-8"?>
<ds:datastoreItem xmlns:ds="http://schemas.openxmlformats.org/officeDocument/2006/customXml" ds:itemID="{96FD6656-FD56-4A2F-81DA-BC6C985EF7E0}">
  <ds:schemaRefs/>
</ds:datastoreItem>
</file>

<file path=customXml/itemProps124.xml><?xml version="1.0" encoding="utf-8"?>
<ds:datastoreItem xmlns:ds="http://schemas.openxmlformats.org/officeDocument/2006/customXml" ds:itemID="{31148C00-7652-4B33-B564-2C1FABD1FE20}">
  <ds:schemaRefs/>
</ds:datastoreItem>
</file>

<file path=customXml/itemProps125.xml><?xml version="1.0" encoding="utf-8"?>
<ds:datastoreItem xmlns:ds="http://schemas.openxmlformats.org/officeDocument/2006/customXml" ds:itemID="{B99F2E51-2AA0-4AB4-B5AD-5BD3ED19DACC}">
  <ds:schemaRefs/>
</ds:datastoreItem>
</file>

<file path=customXml/itemProps126.xml><?xml version="1.0" encoding="utf-8"?>
<ds:datastoreItem xmlns:ds="http://schemas.openxmlformats.org/officeDocument/2006/customXml" ds:itemID="{35EA93F4-E677-492F-8291-33FAFAC864E2}">
  <ds:schemaRefs/>
</ds:datastoreItem>
</file>

<file path=customXml/itemProps127.xml><?xml version="1.0" encoding="utf-8"?>
<ds:datastoreItem xmlns:ds="http://schemas.openxmlformats.org/officeDocument/2006/customXml" ds:itemID="{C15508E1-ED3B-4EBF-8C66-9CDF98351A03}">
  <ds:schemaRefs/>
</ds:datastoreItem>
</file>

<file path=customXml/itemProps128.xml><?xml version="1.0" encoding="utf-8"?>
<ds:datastoreItem xmlns:ds="http://schemas.openxmlformats.org/officeDocument/2006/customXml" ds:itemID="{912EBF91-5D8F-48EC-A05D-DE8436AFE3DF}">
  <ds:schemaRefs/>
</ds:datastoreItem>
</file>

<file path=customXml/itemProps129.xml><?xml version="1.0" encoding="utf-8"?>
<ds:datastoreItem xmlns:ds="http://schemas.openxmlformats.org/officeDocument/2006/customXml" ds:itemID="{57DB91C0-95A7-4E9D-8D2F-6D90C21FD7AB}">
  <ds:schemaRefs/>
</ds:datastoreItem>
</file>

<file path=customXml/itemProps13.xml><?xml version="1.0" encoding="utf-8"?>
<ds:datastoreItem xmlns:ds="http://schemas.openxmlformats.org/officeDocument/2006/customXml" ds:itemID="{03A4927A-BDE3-4A23-8198-702A44DF2A46}">
  <ds:schemaRefs/>
</ds:datastoreItem>
</file>

<file path=customXml/itemProps130.xml><?xml version="1.0" encoding="utf-8"?>
<ds:datastoreItem xmlns:ds="http://schemas.openxmlformats.org/officeDocument/2006/customXml" ds:itemID="{82F2D7B5-598A-4053-983D-0AE408EDEFE5}">
  <ds:schemaRefs/>
</ds:datastoreItem>
</file>

<file path=customXml/itemProps131.xml><?xml version="1.0" encoding="utf-8"?>
<ds:datastoreItem xmlns:ds="http://schemas.openxmlformats.org/officeDocument/2006/customXml" ds:itemID="{D2CFBEA3-AD25-4466-851C-A3DD3CFECEE7}">
  <ds:schemaRefs/>
</ds:datastoreItem>
</file>

<file path=customXml/itemProps132.xml><?xml version="1.0" encoding="utf-8"?>
<ds:datastoreItem xmlns:ds="http://schemas.openxmlformats.org/officeDocument/2006/customXml" ds:itemID="{A7517A20-758B-4BED-8034-D61C2229868A}">
  <ds:schemaRefs/>
</ds:datastoreItem>
</file>

<file path=customXml/itemProps133.xml><?xml version="1.0" encoding="utf-8"?>
<ds:datastoreItem xmlns:ds="http://schemas.openxmlformats.org/officeDocument/2006/customXml" ds:itemID="{0B6541F3-7C76-41EA-90CF-6C31706E11CF}">
  <ds:schemaRefs/>
</ds:datastoreItem>
</file>

<file path=customXml/itemProps134.xml><?xml version="1.0" encoding="utf-8"?>
<ds:datastoreItem xmlns:ds="http://schemas.openxmlformats.org/officeDocument/2006/customXml" ds:itemID="{66E98FC9-301C-4752-A575-D2683C393AA7}">
  <ds:schemaRefs/>
</ds:datastoreItem>
</file>

<file path=customXml/itemProps135.xml><?xml version="1.0" encoding="utf-8"?>
<ds:datastoreItem xmlns:ds="http://schemas.openxmlformats.org/officeDocument/2006/customXml" ds:itemID="{C5DB78C9-CED6-4A7A-B7F2-E58AE4307643}">
  <ds:schemaRefs/>
</ds:datastoreItem>
</file>

<file path=customXml/itemProps136.xml><?xml version="1.0" encoding="utf-8"?>
<ds:datastoreItem xmlns:ds="http://schemas.openxmlformats.org/officeDocument/2006/customXml" ds:itemID="{549EDB4E-098D-4EC9-89A2-5F0B3577A482}">
  <ds:schemaRefs/>
</ds:datastoreItem>
</file>

<file path=customXml/itemProps137.xml><?xml version="1.0" encoding="utf-8"?>
<ds:datastoreItem xmlns:ds="http://schemas.openxmlformats.org/officeDocument/2006/customXml" ds:itemID="{DDF1C23C-317D-4AA2-A9D6-F5A33E266634}">
  <ds:schemaRefs/>
</ds:datastoreItem>
</file>

<file path=customXml/itemProps138.xml><?xml version="1.0" encoding="utf-8"?>
<ds:datastoreItem xmlns:ds="http://schemas.openxmlformats.org/officeDocument/2006/customXml" ds:itemID="{7BD663F1-272D-47D2-82E9-724F5B3FC659}">
  <ds:schemaRefs/>
</ds:datastoreItem>
</file>

<file path=customXml/itemProps139.xml><?xml version="1.0" encoding="utf-8"?>
<ds:datastoreItem xmlns:ds="http://schemas.openxmlformats.org/officeDocument/2006/customXml" ds:itemID="{76CFE897-BAA3-43F7-935E-AD129A77C60B}">
  <ds:schemaRefs/>
</ds:datastoreItem>
</file>

<file path=customXml/itemProps14.xml><?xml version="1.0" encoding="utf-8"?>
<ds:datastoreItem xmlns:ds="http://schemas.openxmlformats.org/officeDocument/2006/customXml" ds:itemID="{A604B47D-BA96-4DC6-A013-F8D79A36E355}">
  <ds:schemaRefs/>
</ds:datastoreItem>
</file>

<file path=customXml/itemProps140.xml><?xml version="1.0" encoding="utf-8"?>
<ds:datastoreItem xmlns:ds="http://schemas.openxmlformats.org/officeDocument/2006/customXml" ds:itemID="{1366ADD9-ED1D-430D-AAB0-A07248989D6F}">
  <ds:schemaRefs/>
</ds:datastoreItem>
</file>

<file path=customXml/itemProps141.xml><?xml version="1.0" encoding="utf-8"?>
<ds:datastoreItem xmlns:ds="http://schemas.openxmlformats.org/officeDocument/2006/customXml" ds:itemID="{B9A55C9C-312D-4C83-A30B-D1D18D6021CE}">
  <ds:schemaRefs/>
</ds:datastoreItem>
</file>

<file path=customXml/itemProps142.xml><?xml version="1.0" encoding="utf-8"?>
<ds:datastoreItem xmlns:ds="http://schemas.openxmlformats.org/officeDocument/2006/customXml" ds:itemID="{D28E98C5-7401-4B7C-8769-1D8B778093AA}">
  <ds:schemaRefs/>
</ds:datastoreItem>
</file>

<file path=customXml/itemProps143.xml><?xml version="1.0" encoding="utf-8"?>
<ds:datastoreItem xmlns:ds="http://schemas.openxmlformats.org/officeDocument/2006/customXml" ds:itemID="{148C5F7C-D334-4135-9648-BFDE5A910367}">
  <ds:schemaRefs/>
</ds:datastoreItem>
</file>

<file path=customXml/itemProps144.xml><?xml version="1.0" encoding="utf-8"?>
<ds:datastoreItem xmlns:ds="http://schemas.openxmlformats.org/officeDocument/2006/customXml" ds:itemID="{10CC8A23-6796-45C0-9A08-24C7EB849A22}">
  <ds:schemaRefs/>
</ds:datastoreItem>
</file>

<file path=customXml/itemProps145.xml><?xml version="1.0" encoding="utf-8"?>
<ds:datastoreItem xmlns:ds="http://schemas.openxmlformats.org/officeDocument/2006/customXml" ds:itemID="{144DD5F3-95E2-41F1-BEE2-10272C1ED878}">
  <ds:schemaRefs/>
</ds:datastoreItem>
</file>

<file path=customXml/itemProps146.xml><?xml version="1.0" encoding="utf-8"?>
<ds:datastoreItem xmlns:ds="http://schemas.openxmlformats.org/officeDocument/2006/customXml" ds:itemID="{15E5BFDA-5381-4F2D-9686-F4123FF78767}">
  <ds:schemaRefs/>
</ds:datastoreItem>
</file>

<file path=customXml/itemProps147.xml><?xml version="1.0" encoding="utf-8"?>
<ds:datastoreItem xmlns:ds="http://schemas.openxmlformats.org/officeDocument/2006/customXml" ds:itemID="{4540B0D1-D014-437F-A955-EBECC598E0C7}">
  <ds:schemaRefs/>
</ds:datastoreItem>
</file>

<file path=customXml/itemProps148.xml><?xml version="1.0" encoding="utf-8"?>
<ds:datastoreItem xmlns:ds="http://schemas.openxmlformats.org/officeDocument/2006/customXml" ds:itemID="{41C0CC7B-48DA-4583-87B7-CEB6808680E3}">
  <ds:schemaRefs/>
</ds:datastoreItem>
</file>

<file path=customXml/itemProps149.xml><?xml version="1.0" encoding="utf-8"?>
<ds:datastoreItem xmlns:ds="http://schemas.openxmlformats.org/officeDocument/2006/customXml" ds:itemID="{A4DBCACE-0E77-488A-BEC8-96C462A48D40}">
  <ds:schemaRefs/>
</ds:datastoreItem>
</file>

<file path=customXml/itemProps15.xml><?xml version="1.0" encoding="utf-8"?>
<ds:datastoreItem xmlns:ds="http://schemas.openxmlformats.org/officeDocument/2006/customXml" ds:itemID="{73F32714-A1C6-4BEA-928C-FB509678D94A}">
  <ds:schemaRefs/>
</ds:datastoreItem>
</file>

<file path=customXml/itemProps150.xml><?xml version="1.0" encoding="utf-8"?>
<ds:datastoreItem xmlns:ds="http://schemas.openxmlformats.org/officeDocument/2006/customXml" ds:itemID="{95E55B7F-3C43-4B38-9787-800C2C1B57D3}">
  <ds:schemaRefs/>
</ds:datastoreItem>
</file>

<file path=customXml/itemProps151.xml><?xml version="1.0" encoding="utf-8"?>
<ds:datastoreItem xmlns:ds="http://schemas.openxmlformats.org/officeDocument/2006/customXml" ds:itemID="{50F90DEB-552C-4291-B8BD-5CBA789BD005}">
  <ds:schemaRefs/>
</ds:datastoreItem>
</file>

<file path=customXml/itemProps152.xml><?xml version="1.0" encoding="utf-8"?>
<ds:datastoreItem xmlns:ds="http://schemas.openxmlformats.org/officeDocument/2006/customXml" ds:itemID="{61AB60D3-2116-48DF-A77C-1CA247754926}">
  <ds:schemaRefs/>
</ds:datastoreItem>
</file>

<file path=customXml/itemProps153.xml><?xml version="1.0" encoding="utf-8"?>
<ds:datastoreItem xmlns:ds="http://schemas.openxmlformats.org/officeDocument/2006/customXml" ds:itemID="{C8010A6C-1CE2-4C74-8336-EA959E95F7EE}">
  <ds:schemaRefs/>
</ds:datastoreItem>
</file>

<file path=customXml/itemProps154.xml><?xml version="1.0" encoding="utf-8"?>
<ds:datastoreItem xmlns:ds="http://schemas.openxmlformats.org/officeDocument/2006/customXml" ds:itemID="{08E4E1AB-60A3-47A3-ABA1-D78AC50C0F16}">
  <ds:schemaRefs/>
</ds:datastoreItem>
</file>

<file path=customXml/itemProps155.xml><?xml version="1.0" encoding="utf-8"?>
<ds:datastoreItem xmlns:ds="http://schemas.openxmlformats.org/officeDocument/2006/customXml" ds:itemID="{EFFD1B17-E289-4580-A8A4-85A383DEB5FF}">
  <ds:schemaRefs/>
</ds:datastoreItem>
</file>

<file path=customXml/itemProps156.xml><?xml version="1.0" encoding="utf-8"?>
<ds:datastoreItem xmlns:ds="http://schemas.openxmlformats.org/officeDocument/2006/customXml" ds:itemID="{7BEF75C0-C9DB-42D9-9CB2-F138859747F9}">
  <ds:schemaRefs/>
</ds:datastoreItem>
</file>

<file path=customXml/itemProps157.xml><?xml version="1.0" encoding="utf-8"?>
<ds:datastoreItem xmlns:ds="http://schemas.openxmlformats.org/officeDocument/2006/customXml" ds:itemID="{B71F06B2-72EF-43D5-B42B-2D0C47CB9B11}">
  <ds:schemaRefs/>
</ds:datastoreItem>
</file>

<file path=customXml/itemProps158.xml><?xml version="1.0" encoding="utf-8"?>
<ds:datastoreItem xmlns:ds="http://schemas.openxmlformats.org/officeDocument/2006/customXml" ds:itemID="{39C4D960-AB7E-4D24-B0CD-2A8437196457}">
  <ds:schemaRefs/>
</ds:datastoreItem>
</file>

<file path=customXml/itemProps159.xml><?xml version="1.0" encoding="utf-8"?>
<ds:datastoreItem xmlns:ds="http://schemas.openxmlformats.org/officeDocument/2006/customXml" ds:itemID="{776F04B2-649C-4D3C-B067-1740B3DE0BC5}">
  <ds:schemaRefs/>
</ds:datastoreItem>
</file>

<file path=customXml/itemProps16.xml><?xml version="1.0" encoding="utf-8"?>
<ds:datastoreItem xmlns:ds="http://schemas.openxmlformats.org/officeDocument/2006/customXml" ds:itemID="{4F6C8D41-2B1F-45FE-8B57-7DC31B06074B}">
  <ds:schemaRefs/>
</ds:datastoreItem>
</file>

<file path=customXml/itemProps160.xml><?xml version="1.0" encoding="utf-8"?>
<ds:datastoreItem xmlns:ds="http://schemas.openxmlformats.org/officeDocument/2006/customXml" ds:itemID="{BA9B8629-82BA-4736-BAF2-107F5B2A4ED6}">
  <ds:schemaRefs/>
</ds:datastoreItem>
</file>

<file path=customXml/itemProps161.xml><?xml version="1.0" encoding="utf-8"?>
<ds:datastoreItem xmlns:ds="http://schemas.openxmlformats.org/officeDocument/2006/customXml" ds:itemID="{F84A34D8-8432-4572-A45D-77D16D7AAB0B}">
  <ds:schemaRefs/>
</ds:datastoreItem>
</file>

<file path=customXml/itemProps162.xml><?xml version="1.0" encoding="utf-8"?>
<ds:datastoreItem xmlns:ds="http://schemas.openxmlformats.org/officeDocument/2006/customXml" ds:itemID="{0E2A7323-434B-4D5D-B713-77C730FA267B}">
  <ds:schemaRefs/>
</ds:datastoreItem>
</file>

<file path=customXml/itemProps163.xml><?xml version="1.0" encoding="utf-8"?>
<ds:datastoreItem xmlns:ds="http://schemas.openxmlformats.org/officeDocument/2006/customXml" ds:itemID="{ECD71391-C719-4A30-BB05-2A77473E4FB6}">
  <ds:schemaRefs/>
</ds:datastoreItem>
</file>

<file path=customXml/itemProps164.xml><?xml version="1.0" encoding="utf-8"?>
<ds:datastoreItem xmlns:ds="http://schemas.openxmlformats.org/officeDocument/2006/customXml" ds:itemID="{DB8428C8-44F4-4E2F-9673-903D6924B2FE}">
  <ds:schemaRefs/>
</ds:datastoreItem>
</file>

<file path=customXml/itemProps165.xml><?xml version="1.0" encoding="utf-8"?>
<ds:datastoreItem xmlns:ds="http://schemas.openxmlformats.org/officeDocument/2006/customXml" ds:itemID="{8EAF45D8-3285-4C3C-98B5-422DEF7FB2DF}">
  <ds:schemaRefs/>
</ds:datastoreItem>
</file>

<file path=customXml/itemProps166.xml><?xml version="1.0" encoding="utf-8"?>
<ds:datastoreItem xmlns:ds="http://schemas.openxmlformats.org/officeDocument/2006/customXml" ds:itemID="{D3F07E44-037C-4349-A168-4AF9188F8AF5}">
  <ds:schemaRefs/>
</ds:datastoreItem>
</file>

<file path=customXml/itemProps167.xml><?xml version="1.0" encoding="utf-8"?>
<ds:datastoreItem xmlns:ds="http://schemas.openxmlformats.org/officeDocument/2006/customXml" ds:itemID="{DD2EBE68-7B5F-4DAC-B136-03ED2513B1F1}">
  <ds:schemaRefs/>
</ds:datastoreItem>
</file>

<file path=customXml/itemProps168.xml><?xml version="1.0" encoding="utf-8"?>
<ds:datastoreItem xmlns:ds="http://schemas.openxmlformats.org/officeDocument/2006/customXml" ds:itemID="{A85409BC-6A53-4E9B-A86A-2402E00AE3BF}">
  <ds:schemaRefs/>
</ds:datastoreItem>
</file>

<file path=customXml/itemProps169.xml><?xml version="1.0" encoding="utf-8"?>
<ds:datastoreItem xmlns:ds="http://schemas.openxmlformats.org/officeDocument/2006/customXml" ds:itemID="{78F042D7-C1EB-4B27-8198-2ABCF01E81D7}">
  <ds:schemaRefs/>
</ds:datastoreItem>
</file>

<file path=customXml/itemProps17.xml><?xml version="1.0" encoding="utf-8"?>
<ds:datastoreItem xmlns:ds="http://schemas.openxmlformats.org/officeDocument/2006/customXml" ds:itemID="{E8B5E94C-48EC-478B-BCDA-CC19E4CE0FDE}">
  <ds:schemaRefs/>
</ds:datastoreItem>
</file>

<file path=customXml/itemProps170.xml><?xml version="1.0" encoding="utf-8"?>
<ds:datastoreItem xmlns:ds="http://schemas.openxmlformats.org/officeDocument/2006/customXml" ds:itemID="{5FEE7074-AB2D-4EE6-BF25-4B7540728453}">
  <ds:schemaRefs/>
</ds:datastoreItem>
</file>

<file path=customXml/itemProps171.xml><?xml version="1.0" encoding="utf-8"?>
<ds:datastoreItem xmlns:ds="http://schemas.openxmlformats.org/officeDocument/2006/customXml" ds:itemID="{3B0E9CF6-7B4C-47DE-8905-C875CBA6BA7F}">
  <ds:schemaRefs/>
</ds:datastoreItem>
</file>

<file path=customXml/itemProps172.xml><?xml version="1.0" encoding="utf-8"?>
<ds:datastoreItem xmlns:ds="http://schemas.openxmlformats.org/officeDocument/2006/customXml" ds:itemID="{388D8F1F-FDE9-405E-A6B1-F2C8DBB5F49D}">
  <ds:schemaRefs/>
</ds:datastoreItem>
</file>

<file path=customXml/itemProps173.xml><?xml version="1.0" encoding="utf-8"?>
<ds:datastoreItem xmlns:ds="http://schemas.openxmlformats.org/officeDocument/2006/customXml" ds:itemID="{5BD1F909-4F00-4C3B-86A5-E3480092ECFB}">
  <ds:schemaRefs/>
</ds:datastoreItem>
</file>

<file path=customXml/itemProps174.xml><?xml version="1.0" encoding="utf-8"?>
<ds:datastoreItem xmlns:ds="http://schemas.openxmlformats.org/officeDocument/2006/customXml" ds:itemID="{081CB907-6D0F-4980-BD2F-14459E2C258C}">
  <ds:schemaRefs/>
</ds:datastoreItem>
</file>

<file path=customXml/itemProps175.xml><?xml version="1.0" encoding="utf-8"?>
<ds:datastoreItem xmlns:ds="http://schemas.openxmlformats.org/officeDocument/2006/customXml" ds:itemID="{E196A457-899D-4E6C-AAF5-C7883A073618}">
  <ds:schemaRefs/>
</ds:datastoreItem>
</file>

<file path=customXml/itemProps176.xml><?xml version="1.0" encoding="utf-8"?>
<ds:datastoreItem xmlns:ds="http://schemas.openxmlformats.org/officeDocument/2006/customXml" ds:itemID="{58D8E990-B825-4A20-B8DA-54AFCB6D372F}">
  <ds:schemaRefs/>
</ds:datastoreItem>
</file>

<file path=customXml/itemProps177.xml><?xml version="1.0" encoding="utf-8"?>
<ds:datastoreItem xmlns:ds="http://schemas.openxmlformats.org/officeDocument/2006/customXml" ds:itemID="{D696743A-83D6-4841-BD02-936511A35C4E}">
  <ds:schemaRefs/>
</ds:datastoreItem>
</file>

<file path=customXml/itemProps178.xml><?xml version="1.0" encoding="utf-8"?>
<ds:datastoreItem xmlns:ds="http://schemas.openxmlformats.org/officeDocument/2006/customXml" ds:itemID="{E5A375BA-8B6B-469E-9306-FB200C4FE88D}">
  <ds:schemaRefs/>
</ds:datastoreItem>
</file>

<file path=customXml/itemProps179.xml><?xml version="1.0" encoding="utf-8"?>
<ds:datastoreItem xmlns:ds="http://schemas.openxmlformats.org/officeDocument/2006/customXml" ds:itemID="{AD31365F-F58B-44C0-BA83-621959C0571E}">
  <ds:schemaRefs/>
</ds:datastoreItem>
</file>

<file path=customXml/itemProps18.xml><?xml version="1.0" encoding="utf-8"?>
<ds:datastoreItem xmlns:ds="http://schemas.openxmlformats.org/officeDocument/2006/customXml" ds:itemID="{63E5487F-AE9B-4832-B232-F6E554A40D27}">
  <ds:schemaRefs/>
</ds:datastoreItem>
</file>

<file path=customXml/itemProps180.xml><?xml version="1.0" encoding="utf-8"?>
<ds:datastoreItem xmlns:ds="http://schemas.openxmlformats.org/officeDocument/2006/customXml" ds:itemID="{5B2C7032-CBE2-4233-A7E8-8190CBACF643}">
  <ds:schemaRefs/>
</ds:datastoreItem>
</file>

<file path=customXml/itemProps181.xml><?xml version="1.0" encoding="utf-8"?>
<ds:datastoreItem xmlns:ds="http://schemas.openxmlformats.org/officeDocument/2006/customXml" ds:itemID="{E19905C5-91AE-4886-B967-EFDCC69A7CC0}">
  <ds:schemaRefs/>
</ds:datastoreItem>
</file>

<file path=customXml/itemProps182.xml><?xml version="1.0" encoding="utf-8"?>
<ds:datastoreItem xmlns:ds="http://schemas.openxmlformats.org/officeDocument/2006/customXml" ds:itemID="{C1D05FBE-C8B3-4F68-AD1E-71C0D53300FD}">
  <ds:schemaRefs/>
</ds:datastoreItem>
</file>

<file path=customXml/itemProps183.xml><?xml version="1.0" encoding="utf-8"?>
<ds:datastoreItem xmlns:ds="http://schemas.openxmlformats.org/officeDocument/2006/customXml" ds:itemID="{68A04F1A-9E3D-4054-95E5-B4842DE2D03B}">
  <ds:schemaRefs/>
</ds:datastoreItem>
</file>

<file path=customXml/itemProps184.xml><?xml version="1.0" encoding="utf-8"?>
<ds:datastoreItem xmlns:ds="http://schemas.openxmlformats.org/officeDocument/2006/customXml" ds:itemID="{E5BE6A61-D165-42FD-9054-29A6C423AFCA}">
  <ds:schemaRefs/>
</ds:datastoreItem>
</file>

<file path=customXml/itemProps185.xml><?xml version="1.0" encoding="utf-8"?>
<ds:datastoreItem xmlns:ds="http://schemas.openxmlformats.org/officeDocument/2006/customXml" ds:itemID="{7DBF61C0-95D7-46F9-8D28-1DCA1D496D9D}">
  <ds:schemaRefs/>
</ds:datastoreItem>
</file>

<file path=customXml/itemProps186.xml><?xml version="1.0" encoding="utf-8"?>
<ds:datastoreItem xmlns:ds="http://schemas.openxmlformats.org/officeDocument/2006/customXml" ds:itemID="{2B00284F-98B7-4D38-8A46-4C89BC702BDB}">
  <ds:schemaRefs/>
</ds:datastoreItem>
</file>

<file path=customXml/itemProps187.xml><?xml version="1.0" encoding="utf-8"?>
<ds:datastoreItem xmlns:ds="http://schemas.openxmlformats.org/officeDocument/2006/customXml" ds:itemID="{425089C2-3C7F-41FD-92DF-132EF2FAF447}">
  <ds:schemaRefs/>
</ds:datastoreItem>
</file>

<file path=customXml/itemProps188.xml><?xml version="1.0" encoding="utf-8"?>
<ds:datastoreItem xmlns:ds="http://schemas.openxmlformats.org/officeDocument/2006/customXml" ds:itemID="{D1490F14-668E-4CB9-A99F-5909FFF1D5E5}">
  <ds:schemaRefs/>
</ds:datastoreItem>
</file>

<file path=customXml/itemProps189.xml><?xml version="1.0" encoding="utf-8"?>
<ds:datastoreItem xmlns:ds="http://schemas.openxmlformats.org/officeDocument/2006/customXml" ds:itemID="{6FF269D5-D658-42FD-B89B-4680B038C9BB}">
  <ds:schemaRefs/>
</ds:datastoreItem>
</file>

<file path=customXml/itemProps19.xml><?xml version="1.0" encoding="utf-8"?>
<ds:datastoreItem xmlns:ds="http://schemas.openxmlformats.org/officeDocument/2006/customXml" ds:itemID="{B957973C-8391-4324-AC95-1F4AA02F23F1}">
  <ds:schemaRefs/>
</ds:datastoreItem>
</file>

<file path=customXml/itemProps190.xml><?xml version="1.0" encoding="utf-8"?>
<ds:datastoreItem xmlns:ds="http://schemas.openxmlformats.org/officeDocument/2006/customXml" ds:itemID="{05C1F79F-DA2F-415E-A3C2-78A2B6129340}">
  <ds:schemaRefs/>
</ds:datastoreItem>
</file>

<file path=customXml/itemProps191.xml><?xml version="1.0" encoding="utf-8"?>
<ds:datastoreItem xmlns:ds="http://schemas.openxmlformats.org/officeDocument/2006/customXml" ds:itemID="{0DBD989D-91A8-4634-A397-4E8E83A2AAA7}">
  <ds:schemaRefs/>
</ds:datastoreItem>
</file>

<file path=customXml/itemProps192.xml><?xml version="1.0" encoding="utf-8"?>
<ds:datastoreItem xmlns:ds="http://schemas.openxmlformats.org/officeDocument/2006/customXml" ds:itemID="{369B436A-548F-48CC-8CC6-D12A1DD2F00F}">
  <ds:schemaRefs/>
</ds:datastoreItem>
</file>

<file path=customXml/itemProps193.xml><?xml version="1.0" encoding="utf-8"?>
<ds:datastoreItem xmlns:ds="http://schemas.openxmlformats.org/officeDocument/2006/customXml" ds:itemID="{05DA4F08-0293-4C1E-9A93-7DECA9400889}">
  <ds:schemaRefs/>
</ds:datastoreItem>
</file>

<file path=customXml/itemProps194.xml><?xml version="1.0" encoding="utf-8"?>
<ds:datastoreItem xmlns:ds="http://schemas.openxmlformats.org/officeDocument/2006/customXml" ds:itemID="{271F5CD6-8C27-427F-87E0-7DD59A2F349A}">
  <ds:schemaRefs/>
</ds:datastoreItem>
</file>

<file path=customXml/itemProps2.xml><?xml version="1.0" encoding="utf-8"?>
<ds:datastoreItem xmlns:ds="http://schemas.openxmlformats.org/officeDocument/2006/customXml" ds:itemID="{E917F23B-0831-4F13-98A1-609D6CA02EF4}">
  <ds:schemaRefs/>
</ds:datastoreItem>
</file>

<file path=customXml/itemProps20.xml><?xml version="1.0" encoding="utf-8"?>
<ds:datastoreItem xmlns:ds="http://schemas.openxmlformats.org/officeDocument/2006/customXml" ds:itemID="{A473D8D5-7FD4-437F-9CEF-64D5B3B62BC3}">
  <ds:schemaRefs/>
</ds:datastoreItem>
</file>

<file path=customXml/itemProps21.xml><?xml version="1.0" encoding="utf-8"?>
<ds:datastoreItem xmlns:ds="http://schemas.openxmlformats.org/officeDocument/2006/customXml" ds:itemID="{46203906-56BA-451C-BF2F-6C3C3C3A9A09}">
  <ds:schemaRefs/>
</ds:datastoreItem>
</file>

<file path=customXml/itemProps22.xml><?xml version="1.0" encoding="utf-8"?>
<ds:datastoreItem xmlns:ds="http://schemas.openxmlformats.org/officeDocument/2006/customXml" ds:itemID="{2A47923D-61E7-435C-BE23-C257D7B3BB83}">
  <ds:schemaRefs/>
</ds:datastoreItem>
</file>

<file path=customXml/itemProps23.xml><?xml version="1.0" encoding="utf-8"?>
<ds:datastoreItem xmlns:ds="http://schemas.openxmlformats.org/officeDocument/2006/customXml" ds:itemID="{EDEC9072-3A75-42C7-B715-3699EF17901A}">
  <ds:schemaRefs/>
</ds:datastoreItem>
</file>

<file path=customXml/itemProps24.xml><?xml version="1.0" encoding="utf-8"?>
<ds:datastoreItem xmlns:ds="http://schemas.openxmlformats.org/officeDocument/2006/customXml" ds:itemID="{46D9CD63-DB8D-493A-ACBB-436B3D2168C1}">
  <ds:schemaRefs/>
</ds:datastoreItem>
</file>

<file path=customXml/itemProps25.xml><?xml version="1.0" encoding="utf-8"?>
<ds:datastoreItem xmlns:ds="http://schemas.openxmlformats.org/officeDocument/2006/customXml" ds:itemID="{3D198ED6-151E-48D6-BD88-43AA1A06E589}">
  <ds:schemaRefs/>
</ds:datastoreItem>
</file>

<file path=customXml/itemProps26.xml><?xml version="1.0" encoding="utf-8"?>
<ds:datastoreItem xmlns:ds="http://schemas.openxmlformats.org/officeDocument/2006/customXml" ds:itemID="{F07BD0F6-7688-4F8A-AE1A-489FA5DAA135}">
  <ds:schemaRefs/>
</ds:datastoreItem>
</file>

<file path=customXml/itemProps27.xml><?xml version="1.0" encoding="utf-8"?>
<ds:datastoreItem xmlns:ds="http://schemas.openxmlformats.org/officeDocument/2006/customXml" ds:itemID="{8B5C408A-2FA8-437A-ACE9-99A4BA779954}">
  <ds:schemaRefs/>
</ds:datastoreItem>
</file>

<file path=customXml/itemProps28.xml><?xml version="1.0" encoding="utf-8"?>
<ds:datastoreItem xmlns:ds="http://schemas.openxmlformats.org/officeDocument/2006/customXml" ds:itemID="{8CF9D239-ABB7-47EC-963A-ED19015A5B0E}">
  <ds:schemaRefs/>
</ds:datastoreItem>
</file>

<file path=customXml/itemProps29.xml><?xml version="1.0" encoding="utf-8"?>
<ds:datastoreItem xmlns:ds="http://schemas.openxmlformats.org/officeDocument/2006/customXml" ds:itemID="{C19B2FF8-0A50-49A7-B933-D187480E9423}">
  <ds:schemaRefs/>
</ds:datastoreItem>
</file>

<file path=customXml/itemProps3.xml><?xml version="1.0" encoding="utf-8"?>
<ds:datastoreItem xmlns:ds="http://schemas.openxmlformats.org/officeDocument/2006/customXml" ds:itemID="{4D0E48BF-DF32-48A4-9BC3-2C8ABBCE3EEF}">
  <ds:schemaRefs/>
</ds:datastoreItem>
</file>

<file path=customXml/itemProps30.xml><?xml version="1.0" encoding="utf-8"?>
<ds:datastoreItem xmlns:ds="http://schemas.openxmlformats.org/officeDocument/2006/customXml" ds:itemID="{99215D6E-CD70-4AEC-B128-03250C43792E}">
  <ds:schemaRefs/>
</ds:datastoreItem>
</file>

<file path=customXml/itemProps31.xml><?xml version="1.0" encoding="utf-8"?>
<ds:datastoreItem xmlns:ds="http://schemas.openxmlformats.org/officeDocument/2006/customXml" ds:itemID="{5FED3A26-0311-4519-A420-678C4BF5717F}">
  <ds:schemaRefs/>
</ds:datastoreItem>
</file>

<file path=customXml/itemProps32.xml><?xml version="1.0" encoding="utf-8"?>
<ds:datastoreItem xmlns:ds="http://schemas.openxmlformats.org/officeDocument/2006/customXml" ds:itemID="{11719EC7-467F-4860-BBA0-DABB513964CC}">
  <ds:schemaRefs/>
</ds:datastoreItem>
</file>

<file path=customXml/itemProps33.xml><?xml version="1.0" encoding="utf-8"?>
<ds:datastoreItem xmlns:ds="http://schemas.openxmlformats.org/officeDocument/2006/customXml" ds:itemID="{06F1AE9B-A0A1-486F-A09C-7FE49729753F}">
  <ds:schemaRefs/>
</ds:datastoreItem>
</file>

<file path=customXml/itemProps34.xml><?xml version="1.0" encoding="utf-8"?>
<ds:datastoreItem xmlns:ds="http://schemas.openxmlformats.org/officeDocument/2006/customXml" ds:itemID="{D077F378-96C0-4005-B469-4F0CC81569F4}">
  <ds:schemaRefs/>
</ds:datastoreItem>
</file>

<file path=customXml/itemProps35.xml><?xml version="1.0" encoding="utf-8"?>
<ds:datastoreItem xmlns:ds="http://schemas.openxmlformats.org/officeDocument/2006/customXml" ds:itemID="{A1BE6C68-C62F-4557-82E9-5F8CD7EDE8EC}">
  <ds:schemaRefs/>
</ds:datastoreItem>
</file>

<file path=customXml/itemProps36.xml><?xml version="1.0" encoding="utf-8"?>
<ds:datastoreItem xmlns:ds="http://schemas.openxmlformats.org/officeDocument/2006/customXml" ds:itemID="{D0F988A4-68E6-4E6B-9B43-E5BF028C770F}">
  <ds:schemaRefs/>
</ds:datastoreItem>
</file>

<file path=customXml/itemProps37.xml><?xml version="1.0" encoding="utf-8"?>
<ds:datastoreItem xmlns:ds="http://schemas.openxmlformats.org/officeDocument/2006/customXml" ds:itemID="{51E772ED-5BE0-4EE7-8642-8F468E487F8B}">
  <ds:schemaRefs/>
</ds:datastoreItem>
</file>

<file path=customXml/itemProps38.xml><?xml version="1.0" encoding="utf-8"?>
<ds:datastoreItem xmlns:ds="http://schemas.openxmlformats.org/officeDocument/2006/customXml" ds:itemID="{F3E3DA8A-0538-45AF-A200-0BEC90EDA67E}">
  <ds:schemaRefs/>
</ds:datastoreItem>
</file>

<file path=customXml/itemProps39.xml><?xml version="1.0" encoding="utf-8"?>
<ds:datastoreItem xmlns:ds="http://schemas.openxmlformats.org/officeDocument/2006/customXml" ds:itemID="{3021432E-F421-4D48-92CF-A69750E5A4A1}">
  <ds:schemaRefs/>
</ds:datastoreItem>
</file>

<file path=customXml/itemProps4.xml><?xml version="1.0" encoding="utf-8"?>
<ds:datastoreItem xmlns:ds="http://schemas.openxmlformats.org/officeDocument/2006/customXml" ds:itemID="{AB50369C-085E-4331-B2BE-19DE3194500F}">
  <ds:schemaRefs/>
</ds:datastoreItem>
</file>

<file path=customXml/itemProps40.xml><?xml version="1.0" encoding="utf-8"?>
<ds:datastoreItem xmlns:ds="http://schemas.openxmlformats.org/officeDocument/2006/customXml" ds:itemID="{D6D2BC01-8D4F-43F9-9E15-552C5E37529D}">
  <ds:schemaRefs/>
</ds:datastoreItem>
</file>

<file path=customXml/itemProps41.xml><?xml version="1.0" encoding="utf-8"?>
<ds:datastoreItem xmlns:ds="http://schemas.openxmlformats.org/officeDocument/2006/customXml" ds:itemID="{FE40AB51-025A-4BB1-ABCE-26F7C344133F}">
  <ds:schemaRefs/>
</ds:datastoreItem>
</file>

<file path=customXml/itemProps42.xml><?xml version="1.0" encoding="utf-8"?>
<ds:datastoreItem xmlns:ds="http://schemas.openxmlformats.org/officeDocument/2006/customXml" ds:itemID="{FBA2B5A9-E87D-4D4C-A4A4-1D0BD5842FCC}">
  <ds:schemaRefs/>
</ds:datastoreItem>
</file>

<file path=customXml/itemProps43.xml><?xml version="1.0" encoding="utf-8"?>
<ds:datastoreItem xmlns:ds="http://schemas.openxmlformats.org/officeDocument/2006/customXml" ds:itemID="{6A468546-4CB6-4540-9290-C6D8506B6F77}">
  <ds:schemaRefs/>
</ds:datastoreItem>
</file>

<file path=customXml/itemProps44.xml><?xml version="1.0" encoding="utf-8"?>
<ds:datastoreItem xmlns:ds="http://schemas.openxmlformats.org/officeDocument/2006/customXml" ds:itemID="{41C35A2F-9B2E-4DCE-95F3-B103460323F6}">
  <ds:schemaRefs/>
</ds:datastoreItem>
</file>

<file path=customXml/itemProps45.xml><?xml version="1.0" encoding="utf-8"?>
<ds:datastoreItem xmlns:ds="http://schemas.openxmlformats.org/officeDocument/2006/customXml" ds:itemID="{53DD7732-65B8-469D-9F8A-D0ABF081FB3F}">
  <ds:schemaRefs/>
</ds:datastoreItem>
</file>

<file path=customXml/itemProps46.xml><?xml version="1.0" encoding="utf-8"?>
<ds:datastoreItem xmlns:ds="http://schemas.openxmlformats.org/officeDocument/2006/customXml" ds:itemID="{EB1A960C-7B70-41DF-9211-F6F13D7239AA}">
  <ds:schemaRefs/>
</ds:datastoreItem>
</file>

<file path=customXml/itemProps47.xml><?xml version="1.0" encoding="utf-8"?>
<ds:datastoreItem xmlns:ds="http://schemas.openxmlformats.org/officeDocument/2006/customXml" ds:itemID="{2AAC92AD-AAF0-4B74-BACE-476EEC1B9945}">
  <ds:schemaRefs/>
</ds:datastoreItem>
</file>

<file path=customXml/itemProps48.xml><?xml version="1.0" encoding="utf-8"?>
<ds:datastoreItem xmlns:ds="http://schemas.openxmlformats.org/officeDocument/2006/customXml" ds:itemID="{5EC270DE-09CA-4C3D-BF89-2860F84C5A30}">
  <ds:schemaRefs/>
</ds:datastoreItem>
</file>

<file path=customXml/itemProps49.xml><?xml version="1.0" encoding="utf-8"?>
<ds:datastoreItem xmlns:ds="http://schemas.openxmlformats.org/officeDocument/2006/customXml" ds:itemID="{4B877920-CE54-403C-A141-F2AA51408D20}">
  <ds:schemaRefs/>
</ds:datastoreItem>
</file>

<file path=customXml/itemProps5.xml><?xml version="1.0" encoding="utf-8"?>
<ds:datastoreItem xmlns:ds="http://schemas.openxmlformats.org/officeDocument/2006/customXml" ds:itemID="{2A49FCBE-8E87-4906-A813-6A44EDC88B38}">
  <ds:schemaRefs/>
</ds:datastoreItem>
</file>

<file path=customXml/itemProps50.xml><?xml version="1.0" encoding="utf-8"?>
<ds:datastoreItem xmlns:ds="http://schemas.openxmlformats.org/officeDocument/2006/customXml" ds:itemID="{170A8A67-5762-4E62-801B-8130BFAD533B}">
  <ds:schemaRefs/>
</ds:datastoreItem>
</file>

<file path=customXml/itemProps51.xml><?xml version="1.0" encoding="utf-8"?>
<ds:datastoreItem xmlns:ds="http://schemas.openxmlformats.org/officeDocument/2006/customXml" ds:itemID="{CD4F3AB4-8D18-4C58-97C4-7CCE6B0EA88C}">
  <ds:schemaRefs/>
</ds:datastoreItem>
</file>

<file path=customXml/itemProps52.xml><?xml version="1.0" encoding="utf-8"?>
<ds:datastoreItem xmlns:ds="http://schemas.openxmlformats.org/officeDocument/2006/customXml" ds:itemID="{DB11E3B4-6EBC-4380-AFF3-E22A9275FD14}">
  <ds:schemaRefs/>
</ds:datastoreItem>
</file>

<file path=customXml/itemProps53.xml><?xml version="1.0" encoding="utf-8"?>
<ds:datastoreItem xmlns:ds="http://schemas.openxmlformats.org/officeDocument/2006/customXml" ds:itemID="{0869BAEE-3151-4057-9A87-159B18A9C5E2}">
  <ds:schemaRefs/>
</ds:datastoreItem>
</file>

<file path=customXml/itemProps54.xml><?xml version="1.0" encoding="utf-8"?>
<ds:datastoreItem xmlns:ds="http://schemas.openxmlformats.org/officeDocument/2006/customXml" ds:itemID="{527568AA-BA68-4DE7-BE38-ECDB8C6F50EB}">
  <ds:schemaRefs/>
</ds:datastoreItem>
</file>

<file path=customXml/itemProps55.xml><?xml version="1.0" encoding="utf-8"?>
<ds:datastoreItem xmlns:ds="http://schemas.openxmlformats.org/officeDocument/2006/customXml" ds:itemID="{31D49ED6-8FA7-4584-9879-70D8B1867997}">
  <ds:schemaRefs/>
</ds:datastoreItem>
</file>

<file path=customXml/itemProps56.xml><?xml version="1.0" encoding="utf-8"?>
<ds:datastoreItem xmlns:ds="http://schemas.openxmlformats.org/officeDocument/2006/customXml" ds:itemID="{532ACCC4-4FB6-4F24-ABFF-82DC64B01860}">
  <ds:schemaRefs/>
</ds:datastoreItem>
</file>

<file path=customXml/itemProps57.xml><?xml version="1.0" encoding="utf-8"?>
<ds:datastoreItem xmlns:ds="http://schemas.openxmlformats.org/officeDocument/2006/customXml" ds:itemID="{BCCFB49D-8EF8-4B72-9784-B199E7404ADA}">
  <ds:schemaRefs/>
</ds:datastoreItem>
</file>

<file path=customXml/itemProps58.xml><?xml version="1.0" encoding="utf-8"?>
<ds:datastoreItem xmlns:ds="http://schemas.openxmlformats.org/officeDocument/2006/customXml" ds:itemID="{D3BD759B-7BD2-415D-9704-D799AEBA4C95}">
  <ds:schemaRefs/>
</ds:datastoreItem>
</file>

<file path=customXml/itemProps59.xml><?xml version="1.0" encoding="utf-8"?>
<ds:datastoreItem xmlns:ds="http://schemas.openxmlformats.org/officeDocument/2006/customXml" ds:itemID="{6F303215-EDBE-46AA-B00C-425F9A59B912}">
  <ds:schemaRefs/>
</ds:datastoreItem>
</file>

<file path=customXml/itemProps6.xml><?xml version="1.0" encoding="utf-8"?>
<ds:datastoreItem xmlns:ds="http://schemas.openxmlformats.org/officeDocument/2006/customXml" ds:itemID="{04711FBD-98C4-4B3C-A37B-6F61EFF5D30C}">
  <ds:schemaRefs/>
</ds:datastoreItem>
</file>

<file path=customXml/itemProps60.xml><?xml version="1.0" encoding="utf-8"?>
<ds:datastoreItem xmlns:ds="http://schemas.openxmlformats.org/officeDocument/2006/customXml" ds:itemID="{2C079619-DCC3-4267-8427-730DE5786C96}">
  <ds:schemaRefs/>
</ds:datastoreItem>
</file>

<file path=customXml/itemProps61.xml><?xml version="1.0" encoding="utf-8"?>
<ds:datastoreItem xmlns:ds="http://schemas.openxmlformats.org/officeDocument/2006/customXml" ds:itemID="{D4BD4671-13DB-46AB-8C6C-CDCAD0A4ED4A}">
  <ds:schemaRefs/>
</ds:datastoreItem>
</file>

<file path=customXml/itemProps62.xml><?xml version="1.0" encoding="utf-8"?>
<ds:datastoreItem xmlns:ds="http://schemas.openxmlformats.org/officeDocument/2006/customXml" ds:itemID="{A8A60878-1F04-4AD8-9F77-FEB69BB6EA2E}">
  <ds:schemaRefs/>
</ds:datastoreItem>
</file>

<file path=customXml/itemProps63.xml><?xml version="1.0" encoding="utf-8"?>
<ds:datastoreItem xmlns:ds="http://schemas.openxmlformats.org/officeDocument/2006/customXml" ds:itemID="{3BDB0D7A-D072-49E1-A29D-8ABB770EDF08}">
  <ds:schemaRefs/>
</ds:datastoreItem>
</file>

<file path=customXml/itemProps64.xml><?xml version="1.0" encoding="utf-8"?>
<ds:datastoreItem xmlns:ds="http://schemas.openxmlformats.org/officeDocument/2006/customXml" ds:itemID="{E04F74BB-75FE-4994-8B08-45E6DA5188B9}">
  <ds:schemaRefs/>
</ds:datastoreItem>
</file>

<file path=customXml/itemProps65.xml><?xml version="1.0" encoding="utf-8"?>
<ds:datastoreItem xmlns:ds="http://schemas.openxmlformats.org/officeDocument/2006/customXml" ds:itemID="{478D0DDC-ED6D-4418-A4D1-2E3BC17C521D}">
  <ds:schemaRefs/>
</ds:datastoreItem>
</file>

<file path=customXml/itemProps66.xml><?xml version="1.0" encoding="utf-8"?>
<ds:datastoreItem xmlns:ds="http://schemas.openxmlformats.org/officeDocument/2006/customXml" ds:itemID="{8C9C7193-A46F-47FF-A87D-D97A8F4D8D67}">
  <ds:schemaRefs/>
</ds:datastoreItem>
</file>

<file path=customXml/itemProps67.xml><?xml version="1.0" encoding="utf-8"?>
<ds:datastoreItem xmlns:ds="http://schemas.openxmlformats.org/officeDocument/2006/customXml" ds:itemID="{155FBA97-D91B-4435-A40D-D6B96045BCAB}">
  <ds:schemaRefs/>
</ds:datastoreItem>
</file>

<file path=customXml/itemProps68.xml><?xml version="1.0" encoding="utf-8"?>
<ds:datastoreItem xmlns:ds="http://schemas.openxmlformats.org/officeDocument/2006/customXml" ds:itemID="{2488FBED-9725-42AD-B955-F76A4FAC6910}">
  <ds:schemaRefs/>
</ds:datastoreItem>
</file>

<file path=customXml/itemProps69.xml><?xml version="1.0" encoding="utf-8"?>
<ds:datastoreItem xmlns:ds="http://schemas.openxmlformats.org/officeDocument/2006/customXml" ds:itemID="{ED9D576C-EF33-4EA0-812D-1770E3CF3DED}">
  <ds:schemaRefs/>
</ds:datastoreItem>
</file>

<file path=customXml/itemProps7.xml><?xml version="1.0" encoding="utf-8"?>
<ds:datastoreItem xmlns:ds="http://schemas.openxmlformats.org/officeDocument/2006/customXml" ds:itemID="{532037DB-BE5C-4ED0-B407-147357AA2FB2}">
  <ds:schemaRefs/>
</ds:datastoreItem>
</file>

<file path=customXml/itemProps70.xml><?xml version="1.0" encoding="utf-8"?>
<ds:datastoreItem xmlns:ds="http://schemas.openxmlformats.org/officeDocument/2006/customXml" ds:itemID="{8536E2DC-86F4-4B38-B61E-BDFD64993636}">
  <ds:schemaRefs/>
</ds:datastoreItem>
</file>

<file path=customXml/itemProps71.xml><?xml version="1.0" encoding="utf-8"?>
<ds:datastoreItem xmlns:ds="http://schemas.openxmlformats.org/officeDocument/2006/customXml" ds:itemID="{B911DC2F-7361-4BB6-AB1A-7A808D6D2E8E}">
  <ds:schemaRefs/>
</ds:datastoreItem>
</file>

<file path=customXml/itemProps72.xml><?xml version="1.0" encoding="utf-8"?>
<ds:datastoreItem xmlns:ds="http://schemas.openxmlformats.org/officeDocument/2006/customXml" ds:itemID="{942E8CCF-44CE-48E1-9133-B022BD8BAF8C}">
  <ds:schemaRefs/>
</ds:datastoreItem>
</file>

<file path=customXml/itemProps73.xml><?xml version="1.0" encoding="utf-8"?>
<ds:datastoreItem xmlns:ds="http://schemas.openxmlformats.org/officeDocument/2006/customXml" ds:itemID="{E590199F-AF10-49F5-9883-E254FD1E779E}">
  <ds:schemaRefs/>
</ds:datastoreItem>
</file>

<file path=customXml/itemProps74.xml><?xml version="1.0" encoding="utf-8"?>
<ds:datastoreItem xmlns:ds="http://schemas.openxmlformats.org/officeDocument/2006/customXml" ds:itemID="{76ACDCF7-67D9-45D3-947D-CB2237EF045C}">
  <ds:schemaRefs/>
</ds:datastoreItem>
</file>

<file path=customXml/itemProps75.xml><?xml version="1.0" encoding="utf-8"?>
<ds:datastoreItem xmlns:ds="http://schemas.openxmlformats.org/officeDocument/2006/customXml" ds:itemID="{B157F909-C40A-4165-A8B0-E9FF2410C9F7}">
  <ds:schemaRefs/>
</ds:datastoreItem>
</file>

<file path=customXml/itemProps76.xml><?xml version="1.0" encoding="utf-8"?>
<ds:datastoreItem xmlns:ds="http://schemas.openxmlformats.org/officeDocument/2006/customXml" ds:itemID="{AA1A48A4-7EA5-4BBC-8CC9-30FF1039F3BA}">
  <ds:schemaRefs/>
</ds:datastoreItem>
</file>

<file path=customXml/itemProps77.xml><?xml version="1.0" encoding="utf-8"?>
<ds:datastoreItem xmlns:ds="http://schemas.openxmlformats.org/officeDocument/2006/customXml" ds:itemID="{77266FF6-4900-4AC1-85E5-7CCF0587E353}">
  <ds:schemaRefs/>
</ds:datastoreItem>
</file>

<file path=customXml/itemProps78.xml><?xml version="1.0" encoding="utf-8"?>
<ds:datastoreItem xmlns:ds="http://schemas.openxmlformats.org/officeDocument/2006/customXml" ds:itemID="{348E5C66-5384-4A87-BB92-87371113FA48}">
  <ds:schemaRefs/>
</ds:datastoreItem>
</file>

<file path=customXml/itemProps79.xml><?xml version="1.0" encoding="utf-8"?>
<ds:datastoreItem xmlns:ds="http://schemas.openxmlformats.org/officeDocument/2006/customXml" ds:itemID="{DD42DA0F-629B-4B01-AEB9-C05F6C5D3569}">
  <ds:schemaRefs/>
</ds:datastoreItem>
</file>

<file path=customXml/itemProps8.xml><?xml version="1.0" encoding="utf-8"?>
<ds:datastoreItem xmlns:ds="http://schemas.openxmlformats.org/officeDocument/2006/customXml" ds:itemID="{DB3D932E-9E22-4B06-A84E-CECAA4FDFBB3}">
  <ds:schemaRefs/>
</ds:datastoreItem>
</file>

<file path=customXml/itemProps80.xml><?xml version="1.0" encoding="utf-8"?>
<ds:datastoreItem xmlns:ds="http://schemas.openxmlformats.org/officeDocument/2006/customXml" ds:itemID="{5617091C-6CDB-4AF8-BB48-00E9FFF8488A}">
  <ds:schemaRefs/>
</ds:datastoreItem>
</file>

<file path=customXml/itemProps81.xml><?xml version="1.0" encoding="utf-8"?>
<ds:datastoreItem xmlns:ds="http://schemas.openxmlformats.org/officeDocument/2006/customXml" ds:itemID="{4991F458-DCCA-459A-9512-386F3785584C}">
  <ds:schemaRefs/>
</ds:datastoreItem>
</file>

<file path=customXml/itemProps82.xml><?xml version="1.0" encoding="utf-8"?>
<ds:datastoreItem xmlns:ds="http://schemas.openxmlformats.org/officeDocument/2006/customXml" ds:itemID="{2D43B2A7-6A5A-40D3-AE81-3D9D12A246DF}">
  <ds:schemaRefs/>
</ds:datastoreItem>
</file>

<file path=customXml/itemProps83.xml><?xml version="1.0" encoding="utf-8"?>
<ds:datastoreItem xmlns:ds="http://schemas.openxmlformats.org/officeDocument/2006/customXml" ds:itemID="{48ED30D7-9962-4DE3-9B4F-8387BF4E3B67}">
  <ds:schemaRefs/>
</ds:datastoreItem>
</file>

<file path=customXml/itemProps84.xml><?xml version="1.0" encoding="utf-8"?>
<ds:datastoreItem xmlns:ds="http://schemas.openxmlformats.org/officeDocument/2006/customXml" ds:itemID="{B7C7E38A-EEF5-4F4C-AEEC-36DAD51A9FF3}">
  <ds:schemaRefs/>
</ds:datastoreItem>
</file>

<file path=customXml/itemProps85.xml><?xml version="1.0" encoding="utf-8"?>
<ds:datastoreItem xmlns:ds="http://schemas.openxmlformats.org/officeDocument/2006/customXml" ds:itemID="{BEF675F0-7F3A-427B-934D-6EBD7144B73F}">
  <ds:schemaRefs/>
</ds:datastoreItem>
</file>

<file path=customXml/itemProps86.xml><?xml version="1.0" encoding="utf-8"?>
<ds:datastoreItem xmlns:ds="http://schemas.openxmlformats.org/officeDocument/2006/customXml" ds:itemID="{2EBD14C3-A48F-4791-8779-9906C5AD2AEA}">
  <ds:schemaRefs/>
</ds:datastoreItem>
</file>

<file path=customXml/itemProps87.xml><?xml version="1.0" encoding="utf-8"?>
<ds:datastoreItem xmlns:ds="http://schemas.openxmlformats.org/officeDocument/2006/customXml" ds:itemID="{73F0A767-2676-4A4F-B06A-E52C6527FACA}">
  <ds:schemaRefs/>
</ds:datastoreItem>
</file>

<file path=customXml/itemProps88.xml><?xml version="1.0" encoding="utf-8"?>
<ds:datastoreItem xmlns:ds="http://schemas.openxmlformats.org/officeDocument/2006/customXml" ds:itemID="{6842BDA3-5F52-4C8B-86F3-310F23ACA15F}">
  <ds:schemaRefs/>
</ds:datastoreItem>
</file>

<file path=customXml/itemProps89.xml><?xml version="1.0" encoding="utf-8"?>
<ds:datastoreItem xmlns:ds="http://schemas.openxmlformats.org/officeDocument/2006/customXml" ds:itemID="{59CC7CE9-EF06-4243-B5F5-E066E9536D3D}">
  <ds:schemaRefs/>
</ds:datastoreItem>
</file>

<file path=customXml/itemProps9.xml><?xml version="1.0" encoding="utf-8"?>
<ds:datastoreItem xmlns:ds="http://schemas.openxmlformats.org/officeDocument/2006/customXml" ds:itemID="{D6884140-FAB6-4423-BC23-609DF33629FB}">
  <ds:schemaRefs/>
</ds:datastoreItem>
</file>

<file path=customXml/itemProps90.xml><?xml version="1.0" encoding="utf-8"?>
<ds:datastoreItem xmlns:ds="http://schemas.openxmlformats.org/officeDocument/2006/customXml" ds:itemID="{3045F7F7-BA3B-4398-B817-4A3D36C96EAB}">
  <ds:schemaRefs/>
</ds:datastoreItem>
</file>

<file path=customXml/itemProps91.xml><?xml version="1.0" encoding="utf-8"?>
<ds:datastoreItem xmlns:ds="http://schemas.openxmlformats.org/officeDocument/2006/customXml" ds:itemID="{4EDEA951-2771-476A-BC7A-60D2292EB58F}">
  <ds:schemaRefs/>
</ds:datastoreItem>
</file>

<file path=customXml/itemProps92.xml><?xml version="1.0" encoding="utf-8"?>
<ds:datastoreItem xmlns:ds="http://schemas.openxmlformats.org/officeDocument/2006/customXml" ds:itemID="{B0EB8776-B3CD-4424-B31F-9EB5633E98B4}">
  <ds:schemaRefs/>
</ds:datastoreItem>
</file>

<file path=customXml/itemProps93.xml><?xml version="1.0" encoding="utf-8"?>
<ds:datastoreItem xmlns:ds="http://schemas.openxmlformats.org/officeDocument/2006/customXml" ds:itemID="{A71C2A36-4C6A-43CB-9517-3557A808E63D}">
  <ds:schemaRefs/>
</ds:datastoreItem>
</file>

<file path=customXml/itemProps94.xml><?xml version="1.0" encoding="utf-8"?>
<ds:datastoreItem xmlns:ds="http://schemas.openxmlformats.org/officeDocument/2006/customXml" ds:itemID="{9EA6B6C2-2211-4B8A-8FD2-6E65207ADCE5}">
  <ds:schemaRefs/>
</ds:datastoreItem>
</file>

<file path=customXml/itemProps95.xml><?xml version="1.0" encoding="utf-8"?>
<ds:datastoreItem xmlns:ds="http://schemas.openxmlformats.org/officeDocument/2006/customXml" ds:itemID="{2461D5D9-70D1-4514-83C7-8F73A9930B08}">
  <ds:schemaRefs/>
</ds:datastoreItem>
</file>

<file path=customXml/itemProps96.xml><?xml version="1.0" encoding="utf-8"?>
<ds:datastoreItem xmlns:ds="http://schemas.openxmlformats.org/officeDocument/2006/customXml" ds:itemID="{24051C96-07A0-4DDE-82C9-FCCAF2647583}">
  <ds:schemaRefs/>
</ds:datastoreItem>
</file>

<file path=customXml/itemProps97.xml><?xml version="1.0" encoding="utf-8"?>
<ds:datastoreItem xmlns:ds="http://schemas.openxmlformats.org/officeDocument/2006/customXml" ds:itemID="{5C5183A8-10D6-4854-9E2C-EE491D42F9D4}">
  <ds:schemaRefs/>
</ds:datastoreItem>
</file>

<file path=customXml/itemProps98.xml><?xml version="1.0" encoding="utf-8"?>
<ds:datastoreItem xmlns:ds="http://schemas.openxmlformats.org/officeDocument/2006/customXml" ds:itemID="{AFB83DE5-69D3-4682-BBAB-63DC1372CBD7}">
  <ds:schemaRefs/>
</ds:datastoreItem>
</file>

<file path=customXml/itemProps99.xml><?xml version="1.0" encoding="utf-8"?>
<ds:datastoreItem xmlns:ds="http://schemas.openxmlformats.org/officeDocument/2006/customXml" ds:itemID="{1C62B05F-6BAA-4069-B09D-DAA6C12B9C4D}">
  <ds:schemaRefs/>
</ds:datastoreItem>
</file>

<file path=docProps/app.xml><?xml version="1.0" encoding="utf-8"?>
<Properties xmlns="http://schemas.openxmlformats.org/officeDocument/2006/extended-properties" xmlns:vt="http://schemas.openxmlformats.org/officeDocument/2006/docPropsVTypes">
  <Template>模板</Template>
  <TotalTime>25</TotalTime>
  <Words>8805</Words>
  <PresentationFormat>自定义</PresentationFormat>
  <Paragraphs>1190</Paragraphs>
  <Slides>193</Slides>
  <Notes>193</Notes>
  <HiddenSlides>0</HiddenSlides>
  <MMClips>0</MMClips>
  <ScaleCrop>false</ScaleCrop>
  <HeadingPairs>
    <vt:vector size="4" baseType="variant">
      <vt:variant>
        <vt:lpstr>主题</vt:lpstr>
      </vt:variant>
      <vt:variant>
        <vt:i4>1</vt:i4>
      </vt:variant>
      <vt:variant>
        <vt:lpstr>幻灯片标题</vt:lpstr>
      </vt:variant>
      <vt:variant>
        <vt:i4>193</vt:i4>
      </vt:variant>
    </vt:vector>
  </HeadingPairs>
  <TitlesOfParts>
    <vt:vector size="194" baseType="lpstr">
      <vt:lpstr>模板</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User</cp:lastModifiedBy>
  <cp:revision>214</cp:revision>
  <dcterms:modified xsi:type="dcterms:W3CDTF">2017-07-15T02:00:58Z</dcterms:modified>
</cp:coreProperties>
</file>