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288" r:id="rId3"/>
    <p:sldId id="304" r:id="rId4"/>
    <p:sldId id="305" r:id="rId5"/>
    <p:sldId id="307" r:id="rId6"/>
    <p:sldId id="308" r:id="rId7"/>
    <p:sldId id="309" r:id="rId8"/>
    <p:sldId id="311" r:id="rId9"/>
    <p:sldId id="366" r:id="rId10"/>
    <p:sldId id="375" r:id="rId11"/>
    <p:sldId id="335" r:id="rId12"/>
    <p:sldId id="292" r:id="rId13"/>
    <p:sldId id="345" r:id="rId14"/>
    <p:sldId id="346" r:id="rId15"/>
    <p:sldId id="376" r:id="rId16"/>
    <p:sldId id="377" r:id="rId17"/>
    <p:sldId id="378" r:id="rId18"/>
    <p:sldId id="379" r:id="rId19"/>
    <p:sldId id="380" r:id="rId20"/>
    <p:sldId id="381" r:id="rId21"/>
    <p:sldId id="382" r:id="rId22"/>
    <p:sldId id="370" r:id="rId23"/>
    <p:sldId id="383" r:id="rId24"/>
    <p:sldId id="384" r:id="rId25"/>
    <p:sldId id="385" r:id="rId26"/>
    <p:sldId id="386" r:id="rId27"/>
    <p:sldId id="387" r:id="rId28"/>
    <p:sldId id="388" r:id="rId29"/>
    <p:sldId id="389" r:id="rId30"/>
    <p:sldId id="390" r:id="rId31"/>
    <p:sldId id="369" r:id="rId32"/>
    <p:sldId id="372" r:id="rId33"/>
    <p:sldId id="371" r:id="rId34"/>
    <p:sldId id="373" r:id="rId35"/>
    <p:sldId id="391" r:id="rId36"/>
    <p:sldId id="392" r:id="rId37"/>
    <p:sldId id="393" r:id="rId3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87779" autoAdjust="0"/>
  </p:normalViewPr>
  <p:slideViewPr>
    <p:cSldViewPr snapToGrid="0">
      <p:cViewPr>
        <p:scale>
          <a:sx n="100" d="100"/>
          <a:sy n="100" d="100"/>
        </p:scale>
        <p:origin x="-1134" y="-144"/>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687831" y="1730985"/>
            <a:ext cx="5121915"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专题七</a:t>
            </a:r>
            <a:r>
              <a:rPr lang="zh-CN" altLang="en-US" sz="3200" b="1" spc="100" dirty="0">
                <a:latin typeface="微软雅黑" panose="020B0503020204020204" pitchFamily="34" charset="-122"/>
                <a:ea typeface="微软雅黑" panose="020B0503020204020204" pitchFamily="34" charset="-122"/>
              </a:rPr>
              <a:t>　</a:t>
            </a:r>
            <a:r>
              <a:rPr lang="zh-CN" altLang="en-US" sz="3200" b="1" dirty="0" smtClean="0"/>
              <a:t>修辞方法及其运用</a:t>
            </a:r>
            <a:endParaRPr lang="zh-CN" altLang="en-US" sz="3200" b="1"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618963" y="1278002"/>
            <a:ext cx="8059523" cy="104219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7.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枣庄改编</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从修辞的角度</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赏析下面的句子。</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派出所门外的红灯亮了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像一只充血的独眼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自上而下虎视眈眈地瞪着我们。</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梁晓声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慈母情深</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10" name="矩形 9"/>
          <p:cNvSpPr/>
          <p:nvPr/>
        </p:nvSpPr>
        <p:spPr>
          <a:xfrm>
            <a:off x="685800" y="2612570"/>
            <a:ext cx="7898321" cy="2220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 name="文本框 7"/>
          <p:cNvSpPr txBox="1"/>
          <p:nvPr/>
        </p:nvSpPr>
        <p:spPr>
          <a:xfrm>
            <a:off x="917365" y="2699747"/>
            <a:ext cx="7431978" cy="68094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运用了比喻、拟人的修辞方法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生动形象地刻画出红灯凶恶、恐怖的样子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衬托了“我”和母亲恐惧、孤独、无助的心理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表现出母亲为“我”要回小人书的坚定执着。</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4" name="文本框 7"/>
          <p:cNvSpPr txBox="1"/>
          <p:nvPr/>
        </p:nvSpPr>
        <p:spPr>
          <a:xfrm>
            <a:off x="906479" y="3505298"/>
            <a:ext cx="7431978" cy="1004112"/>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此题是一道结合阅读题目的修辞赏析题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综合性较强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既要根据上下文准确理解句子的意思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又要从修辞的表达效果来分析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一般要先说明运用了何种修辞方法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然后结合上下文具体分析表达效果。这类考题的开放性较强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答案意思对即可。</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Effect transition="in" filter="fade">
                                      <p:cBhvr>
                                        <p:cTn id="3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2BA7E0"/>
                  </a:solidFill>
                  <a:latin typeface="微软雅黑" panose="020B0503020204020204" pitchFamily="34" charset="-122"/>
                  <a:ea typeface="微软雅黑" panose="020B0503020204020204" pitchFamily="34" charset="-122"/>
                </a:rPr>
                <a:t>考点技法突破</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grpSp>
        <p:nvGrpSpPr>
          <p:cNvPr id="5" name="组合 16"/>
          <p:cNvGrpSpPr/>
          <p:nvPr/>
        </p:nvGrpSpPr>
        <p:grpSpPr>
          <a:xfrm>
            <a:off x="606477" y="1877458"/>
            <a:ext cx="1094096" cy="288147"/>
            <a:chOff x="2074963" y="4295094"/>
            <a:chExt cx="2558949" cy="673937"/>
          </a:xfrm>
        </p:grpSpPr>
        <p:pic>
          <p:nvPicPr>
            <p:cNvPr id="1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9" name="矩形 18"/>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en-US" altLang="zh-CN" sz="1400" spc="200" dirty="0" smtClean="0">
                <a:solidFill>
                  <a:schemeClr val="bg1"/>
                </a:solidFill>
                <a:latin typeface="微软雅黑" panose="020B0503020204020204" pitchFamily="34" charset="-122"/>
                <a:ea typeface="微软雅黑" panose="020B0503020204020204" pitchFamily="34" charset="-122"/>
              </a:endParaRPr>
            </a:p>
          </p:txBody>
        </p:sp>
      </p:grpSp>
      <p:sp>
        <p:nvSpPr>
          <p:cNvPr id="21" name="文本框 6"/>
          <p:cNvSpPr txBox="1"/>
          <p:nvPr/>
        </p:nvSpPr>
        <p:spPr>
          <a:xfrm>
            <a:off x="618399" y="2449842"/>
            <a:ext cx="8021780" cy="1973608"/>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修辞选择题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一般要求考生从四个选项中选择其中一项。一是从是否运用修辞来选择</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二是对各选项所运用的修辞方法的判断选择。</a:t>
            </a:r>
          </a:p>
          <a:p>
            <a:pPr>
              <a:lnSpc>
                <a:spcPct val="150000"/>
              </a:lnSpc>
            </a:pPr>
            <a:r>
              <a:rPr lang="zh-CN" altLang="en-US" sz="1400" dirty="0" smtClean="0">
                <a:latin typeface="微软雅黑" panose="020B0503020204020204" pitchFamily="34" charset="-122"/>
                <a:ea typeface="微软雅黑" panose="020B0503020204020204" pitchFamily="34" charset="-122"/>
              </a:rPr>
              <a:t>　　要做到准确快速回答修辞运用的判断题或选择题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考生要在平时真正掌握课程标准和教材要求掌握的比喻、拟人、夸张、排比、对偶、反复、设问、反问这</a:t>
            </a:r>
            <a:r>
              <a:rPr lang="en-US" sz="1400" dirty="0" smtClean="0">
                <a:latin typeface="微软雅黑" panose="020B0503020204020204" pitchFamily="34" charset="-122"/>
                <a:ea typeface="微软雅黑" panose="020B0503020204020204" pitchFamily="34" charset="-122"/>
              </a:rPr>
              <a:t>8</a:t>
            </a:r>
            <a:r>
              <a:rPr lang="zh-CN" altLang="en-US" sz="1400" dirty="0" smtClean="0">
                <a:latin typeface="微软雅黑" panose="020B0503020204020204" pitchFamily="34" charset="-122"/>
                <a:ea typeface="微软雅黑" panose="020B0503020204020204" pitchFamily="34" charset="-122"/>
              </a:rPr>
              <a:t>种常见修辞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能了解这</a:t>
            </a:r>
            <a:r>
              <a:rPr lang="en-US" sz="1400" dirty="0" smtClean="0">
                <a:latin typeface="微软雅黑" panose="020B0503020204020204" pitchFamily="34" charset="-122"/>
                <a:ea typeface="微软雅黑" panose="020B0503020204020204" pitchFamily="34" charset="-122"/>
              </a:rPr>
              <a:t>8</a:t>
            </a:r>
            <a:r>
              <a:rPr lang="zh-CN" altLang="en-US" sz="1400" dirty="0" smtClean="0">
                <a:latin typeface="微软雅黑" panose="020B0503020204020204" pitchFamily="34" charset="-122"/>
                <a:ea typeface="微软雅黑" panose="020B0503020204020204" pitchFamily="34" charset="-122"/>
              </a:rPr>
              <a:t>种修辞方法的主要特点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并能区别其中容易混淆的修辞方法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如比喻与拟人、排比与对偶、设问与反问等。一般可以从以下几个方面来辨识。</a:t>
            </a:r>
            <a:endParaRPr lang="zh-CN" altLang="en-US" sz="1400" dirty="0">
              <a:latin typeface="微软雅黑" panose="020B0503020204020204" pitchFamily="34" charset="-122"/>
              <a:ea typeface="微软雅黑" panose="020B0503020204020204" pitchFamily="34" charset="-122"/>
            </a:endParaRPr>
          </a:p>
        </p:txBody>
      </p:sp>
      <p:sp>
        <p:nvSpPr>
          <p:cNvPr id="14" name="矩形 13"/>
          <p:cNvSpPr/>
          <p:nvPr/>
        </p:nvSpPr>
        <p:spPr>
          <a:xfrm>
            <a:off x="589853" y="1329705"/>
            <a:ext cx="3882396"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判断修辞方法</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nodePh="1">
                                  <p:stCondLst>
                                    <p:cond delay="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876601"/>
            <a:ext cx="8021780" cy="680947"/>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比喻与拟人的辨识</a:t>
            </a:r>
          </a:p>
          <a:p>
            <a:pPr>
              <a:lnSpc>
                <a:spcPct val="150000"/>
              </a:lnSpc>
            </a:pPr>
            <a:r>
              <a:rPr lang="zh-CN" altLang="en-US" sz="1400" dirty="0" smtClean="0">
                <a:latin typeface="微软雅黑" panose="020B0503020204020204" pitchFamily="34" charset="-122"/>
                <a:ea typeface="微软雅黑" panose="020B0503020204020204" pitchFamily="34" charset="-122"/>
              </a:rPr>
              <a:t>　　可以根据下面的表格来辨识。</a:t>
            </a:r>
            <a:endParaRPr lang="zh-CN" altLang="en-US" sz="1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740229" y="1705429"/>
          <a:ext cx="7293429" cy="2560320"/>
        </p:xfrm>
        <a:graphic>
          <a:graphicData uri="http://schemas.openxmlformats.org/drawingml/2006/table">
            <a:tbl>
              <a:tblPr/>
              <a:tblGrid>
                <a:gridCol w="805542"/>
                <a:gridCol w="3461658"/>
                <a:gridCol w="3026229"/>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修辞方法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比喻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拟人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区别一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着重在“喻”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用本体和喻体的相似性来比喻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直接出现二体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若未出现二体可补成二体</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着重在“拟”</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直接把物当成人来写</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融二体为一体</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只出现事物</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不必补成二体</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区别二</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本体和喻体间一定要有相似性</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事物与人之间不一定要相似</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可相关</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星星好像我的好朋友。</a:t>
                      </a:r>
                    </a:p>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送信的鸽子好像小天使一样</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星星常常和我在一起亲密地谈话。</a:t>
                      </a:r>
                    </a:p>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小天使不怕狂风巨浪</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飞翔在天空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为人们送信</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87295" y="1482352"/>
            <a:ext cx="8021780" cy="1650443"/>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排比与对偶的辨识</a:t>
            </a:r>
          </a:p>
          <a:p>
            <a:pPr>
              <a:lnSpc>
                <a:spcPct val="150000"/>
              </a:lnSpc>
            </a:pPr>
            <a:r>
              <a:rPr lang="zh-CN" altLang="en-US" sz="1400" dirty="0" smtClean="0">
                <a:latin typeface="微软雅黑" panose="020B0503020204020204" pitchFamily="34" charset="-122"/>
                <a:ea typeface="微软雅黑" panose="020B0503020204020204" pitchFamily="34" charset="-122"/>
              </a:rPr>
              <a:t>　　一是从各自特点和数量上辨识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对偶的语言单位是两个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而排比则是</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个或</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个以上。二是从语句要求来辨识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对偶必须对称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对结构要求严格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排比要求结构大体相似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对字数要求不甚严格。三是排比以同一词语作为排比头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也叫揭示语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而互相衔接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排比头相同而重复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给人以紧凑、密集之感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而对偶句的前后两句一般不能重字。如果是严格的对偶要求平仄对仗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排比则无此要求。</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991256"/>
            <a:ext cx="8021780" cy="357781"/>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带比喻词的非比喻句大致有五种情况</a:t>
            </a:r>
            <a:endParaRPr lang="zh-CN" altLang="en-US" sz="1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794658" y="1596572"/>
          <a:ext cx="7304313" cy="1920240"/>
        </p:xfrm>
        <a:graphic>
          <a:graphicData uri="http://schemas.openxmlformats.org/drawingml/2006/table">
            <a:tbl>
              <a:tblPr/>
              <a:tblGrid>
                <a:gridCol w="1883228"/>
                <a:gridCol w="2155371"/>
                <a:gridCol w="3265714"/>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说明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表比较而不表比喻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小明长得很像他的妈妈</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以小明和妈妈作比较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“像”含“像与不像”之意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二者是相比较的关系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表猜测而不表比喻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树干像加过人工似的</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“像”表示对“树干”猜测</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“仿佛”加过人工似的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若去掉“像”后变为“树干加过人工似的”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只有本体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没有喻体</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674915" y="989694"/>
          <a:ext cx="7522028" cy="2240280"/>
        </p:xfrm>
        <a:graphic>
          <a:graphicData uri="http://schemas.openxmlformats.org/drawingml/2006/table">
            <a:tbl>
              <a:tblPr/>
              <a:tblGrid>
                <a:gridCol w="2155371"/>
                <a:gridCol w="2144486"/>
                <a:gridCol w="3222171"/>
              </a:tblGrid>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说明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表列举引证而不表比喻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像母亲这样的千千万万劳动人民……</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“像”表示“例如”之意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句子本身不存在二体</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表描摹而不表比喻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地上像下了火</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“像”表示“似乎”</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不表比喻。去掉“像”即“地上下了火”</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只有本体</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表感觉想象而不表比喻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孔乙己的长衫</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似乎十多年没有补</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也没有洗</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“似乎”表示“觉得似乎”之意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这个句子中只有本体“长衫”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无喻体</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70670" y="1016839"/>
            <a:ext cx="8021780" cy="358943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修辞的“单一式”和“综合式”的辨识</a:t>
            </a:r>
          </a:p>
          <a:p>
            <a:pPr>
              <a:lnSpc>
                <a:spcPct val="150000"/>
              </a:lnSpc>
            </a:pPr>
            <a:r>
              <a:rPr lang="zh-CN" altLang="en-US" sz="1400" dirty="0" smtClean="0">
                <a:latin typeface="微软雅黑" panose="020B0503020204020204" pitchFamily="34" charset="-122"/>
                <a:ea typeface="微软雅黑" panose="020B0503020204020204" pitchFamily="34" charset="-122"/>
              </a:rPr>
              <a:t>　　一个句子或一个段落等只单独用一种修辞方法即为单一式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如“飞流直下三千尺”就是在一个诗句中单独用夸张这一种修辞方法。相对而言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在一个句子或一个段落中综合运用两种或两种以上的修辞方法即为综合式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例如“飞流直下三千尺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疑是银河落九天”就是综合运用了夸张、比喻这两种修辞方法。</a:t>
            </a:r>
          </a:p>
          <a:p>
            <a:pPr>
              <a:lnSpc>
                <a:spcPct val="150000"/>
              </a:lnSpc>
            </a:pPr>
            <a:r>
              <a:rPr lang="zh-CN" altLang="en-US" sz="1400" dirty="0" smtClean="0">
                <a:latin typeface="微软雅黑" panose="020B0503020204020204" pitchFamily="34" charset="-122"/>
                <a:ea typeface="微软雅黑" panose="020B0503020204020204" pitchFamily="34" charset="-122"/>
              </a:rPr>
              <a:t>　　综合式主要有两种情况</a:t>
            </a:r>
            <a:r>
              <a:rPr lang="en-US" sz="1400" dirty="0" smtClean="0">
                <a:latin typeface="微软雅黑" panose="020B0503020204020204" pitchFamily="34" charset="-122"/>
                <a:ea typeface="微软雅黑" panose="020B0503020204020204" pitchFamily="34" charset="-122"/>
              </a:rPr>
              <a:t>:①</a:t>
            </a:r>
            <a:r>
              <a:rPr lang="zh-CN" altLang="en-US" sz="1400" dirty="0" smtClean="0">
                <a:latin typeface="微软雅黑" panose="020B0503020204020204" pitchFamily="34" charset="-122"/>
                <a:ea typeface="微软雅黑" panose="020B0503020204020204" pitchFamily="34" charset="-122"/>
              </a:rPr>
              <a:t>并列式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即一句话或一个语段中并列用两种或两种以上的修辞方法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即“修辞甲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修辞乙</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或“修辞甲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修辞乙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修辞丙</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等形式。例如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“一切都像刚睡醒的样子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欣欣然张开了眼。山朗润起来了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水涨起来了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太阳的脸红起来了。”这个语段前一个句子是拟人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后一个句子是排比</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即整个语段综合运用了两种修辞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其形式是“拟人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排比”。</a:t>
            </a:r>
            <a:r>
              <a:rPr lang="en-US" sz="1400" dirty="0" smtClean="0">
                <a:latin typeface="微软雅黑" panose="020B0503020204020204" pitchFamily="34" charset="-122"/>
                <a:ea typeface="微软雅黑" panose="020B0503020204020204" pitchFamily="34" charset="-122"/>
              </a:rPr>
              <a:t>②</a:t>
            </a:r>
            <a:r>
              <a:rPr lang="zh-CN" altLang="en-US" sz="1400" dirty="0" smtClean="0">
                <a:latin typeface="微软雅黑" panose="020B0503020204020204" pitchFamily="34" charset="-122"/>
                <a:ea typeface="微软雅黑" panose="020B0503020204020204" pitchFamily="34" charset="-122"/>
              </a:rPr>
              <a:t>兼用式或复合式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即一个句子或一个语段中综合运用了两种或两种以上的修辞方法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但不是像前面说的几种修辞的相加形式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而是兼用或包含式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如“红的像火</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粉的像霞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白的像雪”是“排比中包含着比喻”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或者说由三个比喻句组成一组排比句。</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grpSp>
        <p:nvGrpSpPr>
          <p:cNvPr id="5" name="组合 16"/>
          <p:cNvGrpSpPr/>
          <p:nvPr/>
        </p:nvGrpSpPr>
        <p:grpSpPr>
          <a:xfrm>
            <a:off x="672979" y="1461821"/>
            <a:ext cx="1094096" cy="288147"/>
            <a:chOff x="2074963" y="4295094"/>
            <a:chExt cx="2558949" cy="673937"/>
          </a:xfrm>
        </p:grpSpPr>
        <p:pic>
          <p:nvPicPr>
            <p:cNvPr id="1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9" name="矩形 18"/>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en-US" altLang="zh-CN" sz="1400" spc="200" dirty="0" smtClean="0">
                <a:solidFill>
                  <a:schemeClr val="bg1"/>
                </a:solidFill>
                <a:latin typeface="微软雅黑" panose="020B0503020204020204" pitchFamily="34" charset="-122"/>
                <a:ea typeface="微软雅黑" panose="020B0503020204020204" pitchFamily="34" charset="-122"/>
              </a:endParaRPr>
            </a:p>
          </p:txBody>
        </p:sp>
      </p:grpSp>
      <p:sp>
        <p:nvSpPr>
          <p:cNvPr id="21" name="文本框 6"/>
          <p:cNvSpPr txBox="1"/>
          <p:nvPr/>
        </p:nvSpPr>
        <p:spPr>
          <a:xfrm>
            <a:off x="651650" y="2167209"/>
            <a:ext cx="8021780" cy="2334861"/>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修辞方法运用考题的形式灵活多样</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大多是语言表达题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或仿写或补写或续写或用词写话或组合</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综合考查考生的修辞方法运用和语言表达能力。如</a:t>
            </a:r>
            <a:r>
              <a:rPr lang="en-US" sz="1400" dirty="0" smtClean="0">
                <a:latin typeface="微软雅黑" panose="020B0503020204020204" pitchFamily="34" charset="-122"/>
                <a:ea typeface="微软雅黑" panose="020B0503020204020204" pitchFamily="34" charset="-122"/>
              </a:rPr>
              <a:t>2018</a:t>
            </a:r>
            <a:r>
              <a:rPr lang="zh-CN" altLang="en-US" sz="1400" dirty="0" smtClean="0">
                <a:latin typeface="微软雅黑" panose="020B0503020204020204" pitchFamily="34" charset="-122"/>
                <a:ea typeface="微软雅黑" panose="020B0503020204020204" pitchFamily="34" charset="-122"/>
              </a:rPr>
              <a:t>年中考海南第</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题的仿写、湖北随州第</a:t>
            </a:r>
            <a:r>
              <a:rPr lang="en-US" sz="1400" dirty="0" smtClean="0">
                <a:latin typeface="微软雅黑" panose="020B0503020204020204" pitchFamily="34" charset="-122"/>
                <a:ea typeface="微软雅黑" panose="020B0503020204020204" pitchFamily="34" charset="-122"/>
              </a:rPr>
              <a:t>9</a:t>
            </a:r>
            <a:r>
              <a:rPr lang="zh-CN" altLang="en-US" sz="1400" dirty="0" smtClean="0">
                <a:latin typeface="微软雅黑" panose="020B0503020204020204" pitchFamily="34" charset="-122"/>
                <a:ea typeface="微软雅黑" panose="020B0503020204020204" pitchFamily="34" charset="-122"/>
              </a:rPr>
              <a:t>题的补写和湖北襄阳第</a:t>
            </a:r>
            <a:r>
              <a:rPr lang="en-US" sz="1400" dirty="0" smtClean="0">
                <a:latin typeface="微软雅黑" panose="020B0503020204020204" pitchFamily="34" charset="-122"/>
                <a:ea typeface="微软雅黑" panose="020B0503020204020204" pitchFamily="34" charset="-122"/>
              </a:rPr>
              <a:t>9</a:t>
            </a:r>
            <a:r>
              <a:rPr lang="zh-CN" altLang="en-US" sz="1400" dirty="0" smtClean="0">
                <a:latin typeface="微软雅黑" panose="020B0503020204020204" pitchFamily="34" charset="-122"/>
                <a:ea typeface="微软雅黑" panose="020B0503020204020204" pitchFamily="34" charset="-122"/>
              </a:rPr>
              <a:t>题的续写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又如湖北黄石第</a:t>
            </a:r>
            <a:r>
              <a:rPr lang="en-US" sz="1400" dirty="0" smtClean="0">
                <a:latin typeface="微软雅黑" panose="020B0503020204020204" pitchFamily="34" charset="-122"/>
                <a:ea typeface="微软雅黑" panose="020B0503020204020204" pitchFamily="34" charset="-122"/>
              </a:rPr>
              <a:t>7</a:t>
            </a:r>
            <a:r>
              <a:rPr lang="zh-CN" altLang="en-US" sz="1400" dirty="0" smtClean="0">
                <a:latin typeface="微软雅黑" panose="020B0503020204020204" pitchFamily="34" charset="-122"/>
                <a:ea typeface="微软雅黑" panose="020B0503020204020204" pitchFamily="34" charset="-122"/>
              </a:rPr>
              <a:t>题的对联填写其实是以组合形式考查对偶知识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再如山东泰安第</a:t>
            </a:r>
            <a:r>
              <a:rPr lang="en-US" sz="1400" dirty="0" smtClean="0">
                <a:latin typeface="微软雅黑" panose="020B0503020204020204" pitchFamily="34" charset="-122"/>
                <a:ea typeface="微软雅黑" panose="020B0503020204020204" pitchFamily="34" charset="-122"/>
              </a:rPr>
              <a:t>22</a:t>
            </a:r>
            <a:r>
              <a:rPr lang="zh-CN" altLang="en-US" sz="1400" dirty="0" smtClean="0">
                <a:latin typeface="微软雅黑" panose="020B0503020204020204" pitchFamily="34" charset="-122"/>
                <a:ea typeface="微软雅黑" panose="020B0503020204020204" pitchFamily="34" charset="-122"/>
              </a:rPr>
              <a:t>题要求考生“从‘诗意　初心　徘徊　芳菲　润泽’中选取词语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不少于三个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连缀成一段话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并且运用排比的修辞方法”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就是典型的修辞方法运用与语言运用结合的考题。</a:t>
            </a:r>
          </a:p>
          <a:p>
            <a:pPr>
              <a:lnSpc>
                <a:spcPct val="150000"/>
              </a:lnSpc>
            </a:pPr>
            <a:r>
              <a:rPr lang="zh-CN" altLang="en-US" sz="1400" dirty="0" smtClean="0">
                <a:latin typeface="微软雅黑" panose="020B0503020204020204" pitchFamily="34" charset="-122"/>
                <a:ea typeface="微软雅黑" panose="020B0503020204020204" pitchFamily="34" charset="-122"/>
              </a:rPr>
              <a:t>        要能准确快速地回答修辞方法运用考题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除了掌握课程标准和教材要求掌握的</a:t>
            </a:r>
            <a:r>
              <a:rPr lang="en-US" sz="1400" dirty="0" smtClean="0">
                <a:latin typeface="微软雅黑" panose="020B0503020204020204" pitchFamily="34" charset="-122"/>
                <a:ea typeface="微软雅黑" panose="020B0503020204020204" pitchFamily="34" charset="-122"/>
              </a:rPr>
              <a:t>8</a:t>
            </a:r>
            <a:r>
              <a:rPr lang="zh-CN" altLang="en-US" sz="1400" dirty="0" smtClean="0">
                <a:latin typeface="微软雅黑" panose="020B0503020204020204" pitchFamily="34" charset="-122"/>
                <a:ea typeface="微软雅黑" panose="020B0503020204020204" pitchFamily="34" charset="-122"/>
              </a:rPr>
              <a:t>种常见修辞方法的主要特点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并能区别其中容易混淆的修辞方法外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还需要根据以上所列的题型的特点和方法来把握。</a:t>
            </a:r>
            <a:endParaRPr lang="zh-CN" altLang="en-US" sz="1400" dirty="0">
              <a:latin typeface="微软雅黑" panose="020B0503020204020204" pitchFamily="34" charset="-122"/>
              <a:ea typeface="微软雅黑" panose="020B0503020204020204" pitchFamily="34" charset="-122"/>
            </a:endParaRPr>
          </a:p>
        </p:txBody>
      </p:sp>
      <p:sp>
        <p:nvSpPr>
          <p:cNvPr id="14" name="矩形 13"/>
          <p:cNvSpPr/>
          <p:nvPr/>
        </p:nvSpPr>
        <p:spPr>
          <a:xfrm>
            <a:off x="623104" y="914069"/>
            <a:ext cx="3882396"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修辞方法运用</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87295" y="1482352"/>
            <a:ext cx="8021780" cy="2334861"/>
          </a:xfrm>
          <a:prstGeom prst="rect">
            <a:avLst/>
          </a:prstGeom>
          <a:noFill/>
        </p:spPr>
        <p:txBody>
          <a:bodyPr wrap="square" lIns="36000" tIns="36000" rIns="36000" bIns="36000"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第一招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分门别类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强化提高</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简单说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就是考生平时要在老师的指导下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了解本地中考或外地中考在修辞运用方面的题型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弄清楚这些题型的特点及答题方法和技巧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并加强练习</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针对在练习中发现的问题加以改正而切实提高。如前面所说的仿写、补写、续写、用词写话、组合等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都要通过分类练习加以提高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决不能以为某种题型可能不会考而不予以重视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因为中考命题既可能稳定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也可能创新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如湖北黄石第</a:t>
            </a:r>
            <a:r>
              <a:rPr lang="en-US" sz="1400" dirty="0" smtClean="0">
                <a:latin typeface="微软雅黑" panose="020B0503020204020204" pitchFamily="34" charset="-122"/>
                <a:ea typeface="微软雅黑" panose="020B0503020204020204" pitchFamily="34" charset="-122"/>
              </a:rPr>
              <a:t>7</a:t>
            </a:r>
            <a:r>
              <a:rPr lang="zh-CN" altLang="en-US" sz="1400" dirty="0" smtClean="0">
                <a:latin typeface="微软雅黑" panose="020B0503020204020204" pitchFamily="34" charset="-122"/>
                <a:ea typeface="微软雅黑" panose="020B0503020204020204" pitchFamily="34" charset="-122"/>
              </a:rPr>
              <a:t>题的对联填写组合题就很有创意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若未练习过就可能失误。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本专题中关于对联的中考真题仅作为一种修辞方法运用的题型展示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相关技法指导参见本书“综合性学习”专题相关内容。</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87295" y="950337"/>
            <a:ext cx="8021780" cy="2981192"/>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在修辞方法运用中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仿写是最重要的一个考点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解答仿写题可遵循以下思路</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第一步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审题。首先要审清题型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明确答题方向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其次要认真研读题干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明确题目要求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领会所给语言材料蕴含的思想内容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再次要仔细分析例句特点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分析其内在的逻辑关系、句子的结构特点、所用的修辞方法等。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审题型</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明确答题方向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审题干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明确显性要求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审例句</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明确隐性要求。</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第二步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仿写。解答仿写题要做到四个统一。</a:t>
            </a:r>
          </a:p>
          <a:p>
            <a:pPr>
              <a:lnSpc>
                <a:spcPct val="150000"/>
              </a:lnSpc>
            </a:pPr>
            <a:r>
              <a:rPr lang="en-US" sz="1400" dirty="0" smtClean="0">
                <a:latin typeface="微软雅黑" panose="020B0503020204020204" pitchFamily="34" charset="-122"/>
                <a:ea typeface="微软雅黑" panose="020B0503020204020204" pitchFamily="34" charset="-122"/>
              </a:rPr>
              <a:t>         (1)</a:t>
            </a:r>
            <a:r>
              <a:rPr lang="zh-CN" altLang="en-US" sz="1400" dirty="0" smtClean="0">
                <a:latin typeface="微软雅黑" panose="020B0503020204020204" pitchFamily="34" charset="-122"/>
                <a:ea typeface="微软雅黑" panose="020B0503020204020204" pitchFamily="34" charset="-122"/>
              </a:rPr>
              <a:t>话题要统一。“话题”指仿写句子的中心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有的题目中规定了陈述对象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在仿写时必须以给定的陈述对象为主语。有的没有规定陈述对象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需要找出隐含的中心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精心选材。</a:t>
            </a:r>
          </a:p>
          <a:p>
            <a:pPr>
              <a:lnSpc>
                <a:spcPct val="150000"/>
              </a:lnSpc>
            </a:pPr>
            <a:r>
              <a:rPr lang="zh-CN" altLang="en-US" sz="1400" dirty="0" smtClean="0">
                <a:latin typeface="微软雅黑" panose="020B0503020204020204" pitchFamily="34" charset="-122"/>
                <a:ea typeface="微软雅黑" panose="020B0503020204020204" pitchFamily="34" charset="-122"/>
              </a:rPr>
              <a:t>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请仿照例句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以“友谊”为话题造句。</a:t>
            </a:r>
          </a:p>
          <a:p>
            <a:pPr>
              <a:lnSpc>
                <a:spcPct val="150000"/>
              </a:lnSpc>
            </a:pPr>
            <a:r>
              <a:rPr lang="zh-CN" altLang="en-US" sz="1400" dirty="0" smtClean="0">
                <a:latin typeface="微软雅黑" panose="020B0503020204020204" pitchFamily="34" charset="-122"/>
                <a:ea typeface="微软雅黑" panose="020B0503020204020204" pitchFamily="34" charset="-122"/>
              </a:rPr>
              <a:t>例　成功要用理想去引路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要用创造力去开拓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要用汗水去浇灌。</a:t>
            </a:r>
            <a:endParaRPr lang="zh-CN" altLang="en-US" sz="1400" dirty="0">
              <a:latin typeface="微软雅黑" panose="020B0503020204020204" pitchFamily="34" charset="-122"/>
              <a:ea typeface="微软雅黑" panose="020B0503020204020204" pitchFamily="34" charset="-122"/>
            </a:endParaRPr>
          </a:p>
        </p:txBody>
      </p:sp>
      <p:sp>
        <p:nvSpPr>
          <p:cNvPr id="4" name="文本框 15"/>
          <p:cNvSpPr txBox="1"/>
          <p:nvPr/>
        </p:nvSpPr>
        <p:spPr>
          <a:xfrm>
            <a:off x="624645" y="3944756"/>
            <a:ext cx="7344063" cy="68094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本题给出了话题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友谊</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仿写的时候就必须以“友谊”为对象进行仿写。答案示例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友谊要用真诚去播种</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要用理解去护理</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要用热情去浇灌。</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69086" y="1413567"/>
            <a:ext cx="7918847"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邵阳</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下列语句没有使用修辞方法的一项是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面对青春时光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我们必须坚持一个信念</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珍惜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珍惜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再珍惜。</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电影</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芳华</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是冯小刚与严歌苓联手打造的一部反映我军二十世纪七八十年代文工团生活的大片。</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知否</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知否</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应是绿肥红瘦。</a:t>
            </a: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中国军人的屠戮妇婴的伟绩</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八国联军的惩创学生的武功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不幸全被这几缕血痕抹煞了。</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87295" y="950337"/>
            <a:ext cx="8021780" cy="1042199"/>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仿照下面这句话的句式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仿写两句话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组成一个排比句。</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人生如一本书</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应该多一些精彩的细节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少一些乏味的字眼</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endParaRPr lang="en-US" altLang="zh-CN" sz="1400" u="sng" dirty="0" smtClean="0">
              <a:latin typeface="微软雅黑" panose="020B0503020204020204" pitchFamily="34" charset="-122"/>
              <a:ea typeface="微软雅黑" panose="020B0503020204020204" pitchFamily="34" charset="-122"/>
            </a:endParaRPr>
          </a:p>
          <a:p>
            <a:pPr indent="457200">
              <a:lnSpc>
                <a:spcPct val="150000"/>
              </a:lnSpc>
            </a:pPr>
            <a:r>
              <a:rPr lang="zh-CN" altLang="en-US" sz="1400" u="sng" dirty="0" smtClean="0">
                <a:latin typeface="微软雅黑" panose="020B0503020204020204" pitchFamily="34" charset="-122"/>
                <a:ea typeface="微软雅黑" panose="020B0503020204020204" pitchFamily="34" charset="-122"/>
              </a:rPr>
              <a:t>　　　　　　　　　　　　　　　</a:t>
            </a:r>
            <a:r>
              <a:rPr lang="en-US" altLang="zh-CN" sz="1400" u="sng" dirty="0" smtClean="0">
                <a:latin typeface="微软雅黑" panose="020B0503020204020204" pitchFamily="34" charset="-122"/>
                <a:ea typeface="微软雅黑" panose="020B0503020204020204" pitchFamily="34" charset="-122"/>
              </a:rPr>
              <a:t>_________</a:t>
            </a:r>
            <a:r>
              <a:rPr lang="en-US" sz="1400" dirty="0" smtClean="0">
                <a:latin typeface="微软雅黑" panose="020B0503020204020204" pitchFamily="34" charset="-122"/>
                <a:ea typeface="微软雅黑" panose="020B0503020204020204" pitchFamily="34" charset="-122"/>
              </a:rPr>
              <a:t>;________</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4" name="文本框 15"/>
          <p:cNvSpPr txBox="1"/>
          <p:nvPr/>
        </p:nvSpPr>
        <p:spPr>
          <a:xfrm>
            <a:off x="1023656" y="2282210"/>
            <a:ext cx="7344063" cy="1004112"/>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本题没有给出话题</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需要找出话题</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即“人生”</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然后仿写。答案示例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人生如一支歌</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应该多一些昂扬的旋律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少一些忧伤的音符</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人生如一幅画</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应该多一些亮丽的色彩</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少一些灰暗的色调。</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87295" y="950337"/>
            <a:ext cx="7841810" cy="2981192"/>
          </a:xfrm>
          <a:prstGeom prst="rect">
            <a:avLst/>
          </a:prstGeom>
          <a:noFill/>
        </p:spPr>
        <p:txBody>
          <a:bodyPr wrap="square" lIns="36000" tIns="36000" rIns="36000" bIns="36000" rtlCol="0">
            <a:spAutoFit/>
          </a:bodyPr>
          <a:lstStyle/>
          <a:p>
            <a:pPr indent="457200">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句式要统一。仿写句子要弄清例句的结构特点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是陈述句、疑问句还是祈使句、感叹句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同时还要弄清句子内部的语意关系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是转折、递进、并列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还是因果、假设、总分等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仿写时必须严格按例句的句式特点去造句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做到句式的统一。</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仿照下面比喻形式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另写一组句子。要求选择新的本体和喻体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意思完整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不要求与原句字数相同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海是水的一部字典</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浪花是部首</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涛声是音序</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鱼虾、海鸥是海的文字。</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5"/>
          <p:cNvSpPr txBox="1"/>
          <p:nvPr/>
        </p:nvSpPr>
        <p:spPr>
          <a:xfrm>
            <a:off x="624645" y="985425"/>
            <a:ext cx="7737959" cy="2981192"/>
          </a:xfrm>
          <a:prstGeom prst="rect">
            <a:avLst/>
          </a:prstGeom>
          <a:noFill/>
        </p:spPr>
        <p:txBody>
          <a:bodyPr wrap="square" lIns="36000" tIns="36000" rIns="36000" bIns="36000" rtlCol="0">
            <a:spAutoFit/>
          </a:bodyPr>
          <a:lstStyle/>
          <a:p>
            <a:pPr indent="457200">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这道仿写题的难度较大。此题在保持仿写的形式上</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做了两个限定</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一是要“选择新的本体和喻体”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二是“意思完整”。提供仿写的例子是以“海”为本体生发的四个比喻句。从整体看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几个本体和喻体都是由首尾呼应的总分关系构成的共同体</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从局部看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后几个本体和喻体是由同一个前提“海”生发出来的并列关系</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并且尾句要照应首句的本体“海”。了解了题干的要求和仿写的规律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我们可以仿写为</a:t>
            </a:r>
            <a:r>
              <a:rPr lang="en-US"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天空是云的娱乐园</a:t>
            </a:r>
            <a:r>
              <a:rPr lang="en-US"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风是碰碰车</a:t>
            </a:r>
            <a:r>
              <a:rPr lang="en-US"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虹是跷跷板</a:t>
            </a:r>
            <a:r>
              <a:rPr lang="en-US"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月亮、星星是天空的游客。</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87295" y="950337"/>
            <a:ext cx="8021780" cy="201169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         (3)</a:t>
            </a:r>
            <a:r>
              <a:rPr lang="zh-CN" altLang="en-US" sz="1400" dirty="0" smtClean="0">
                <a:latin typeface="微软雅黑" panose="020B0503020204020204" pitchFamily="34" charset="-122"/>
                <a:ea typeface="微软雅黑" panose="020B0503020204020204" pitchFamily="34" charset="-122"/>
              </a:rPr>
              <a:t>修辞要统一。仿写句子的考查一般与运用修辞方法的考查联系在一起</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因此</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仿写时要仔细分析例句所运用的修辞方法。</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仿照例句的句式和修辞方法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仍以“她”为开头补写两个句子。</a:t>
            </a:r>
          </a:p>
          <a:p>
            <a:pPr>
              <a:lnSpc>
                <a:spcPct val="150000"/>
              </a:lnSpc>
            </a:pPr>
            <a:r>
              <a:rPr lang="zh-CN" altLang="en-US" sz="1400" dirty="0" smtClean="0">
                <a:latin typeface="微软雅黑" panose="020B0503020204020204" pitchFamily="34" charset="-122"/>
                <a:ea typeface="微软雅黑" panose="020B0503020204020204" pitchFamily="34" charset="-122"/>
              </a:rPr>
              <a:t>春姑娘迈着轻盈的步履款款而行。她携着神奇的小花篮</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把五彩的鲜花撒向山坡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撒向田野</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endParaRPr lang="en-US" altLang="zh-CN" sz="1400" u="sng" dirty="0" smtClean="0">
              <a:latin typeface="微软雅黑" panose="020B0503020204020204" pitchFamily="34" charset="-122"/>
              <a:ea typeface="微软雅黑" panose="020B0503020204020204" pitchFamily="34" charset="-122"/>
            </a:endParaRPr>
          </a:p>
          <a:p>
            <a:pPr>
              <a:lnSpc>
                <a:spcPct val="150000"/>
              </a:lnSpc>
            </a:pP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p>
          <a:p>
            <a:pPr>
              <a:lnSpc>
                <a:spcPct val="150000"/>
              </a:lnSpc>
            </a:pP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4" name="文本框 15"/>
          <p:cNvSpPr txBox="1"/>
          <p:nvPr/>
        </p:nvSpPr>
        <p:spPr>
          <a:xfrm>
            <a:off x="591394" y="3096858"/>
            <a:ext cx="7704708" cy="1365365"/>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本题仿写的句子需要围绕春姑娘展开</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要表现出春天给大地、人间带来了什么。仿写的句子要使用拟人和反复的修辞方法</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要跟例句保持一致。答案示例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她伴着淅沥的小雨点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把美丽的故事讲给鱼儿</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讲给青蛙</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她跟着山间的小溪流</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把婉转的歌儿唱给青山</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唱给牧童</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她带着归来的小燕子</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把春天的喜讯传遍山村</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传遍农家。</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87295" y="950337"/>
            <a:ext cx="8021780" cy="1973608"/>
          </a:xfrm>
          <a:prstGeom prst="rect">
            <a:avLst/>
          </a:prstGeom>
          <a:noFill/>
        </p:spPr>
        <p:txBody>
          <a:bodyPr wrap="square" lIns="36000" tIns="36000" rIns="36000" bIns="36000" rtlCol="0">
            <a:spAutoFit/>
          </a:bodyPr>
          <a:lstStyle/>
          <a:p>
            <a:pPr indent="457200">
              <a:lnSpc>
                <a:spcPct val="150000"/>
              </a:lnSpc>
            </a:pP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色调要统一。色调即色彩和情调。在这里既指语境色彩</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也指感情色彩</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同时还包括学生的创造力和审美情趣。</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仿照例句的句式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在下面两句的横线上补写相应的内容。</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例　如果我是阳光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我将照亮所有的黑暗。</a:t>
            </a:r>
          </a:p>
          <a:p>
            <a:pPr indent="457200">
              <a:lnSpc>
                <a:spcPct val="150000"/>
              </a:lnSpc>
            </a:pPr>
            <a:r>
              <a:rPr lang="en-US" sz="1400" dirty="0" smtClean="0">
                <a:latin typeface="微软雅黑" panose="020B0503020204020204" pitchFamily="34" charset="-122"/>
                <a:ea typeface="微软雅黑" panose="020B0503020204020204" pitchFamily="34" charset="-122"/>
              </a:rPr>
              <a:t>①</a:t>
            </a:r>
            <a:r>
              <a:rPr lang="zh-CN" altLang="en-US" sz="1400" dirty="0" smtClean="0">
                <a:latin typeface="微软雅黑" panose="020B0503020204020204" pitchFamily="34" charset="-122"/>
                <a:ea typeface="微软雅黑" panose="020B0503020204020204" pitchFamily="34" charset="-122"/>
              </a:rPr>
              <a:t>如果我是清风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我将</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indent="457200">
              <a:lnSpc>
                <a:spcPct val="150000"/>
              </a:lnSpc>
            </a:pPr>
            <a:r>
              <a:rPr lang="en-US" sz="1400" dirty="0" smtClean="0">
                <a:latin typeface="微软雅黑" panose="020B0503020204020204" pitchFamily="34" charset="-122"/>
                <a:ea typeface="微软雅黑" panose="020B0503020204020204" pitchFamily="34" charset="-122"/>
              </a:rPr>
              <a:t>②</a:t>
            </a:r>
            <a:r>
              <a:rPr lang="zh-CN" altLang="en-US" sz="1400" dirty="0" smtClean="0">
                <a:latin typeface="微软雅黑" panose="020B0503020204020204" pitchFamily="34" charset="-122"/>
                <a:ea typeface="微软雅黑" panose="020B0503020204020204" pitchFamily="34" charset="-122"/>
              </a:rPr>
              <a:t>如果我是春雨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我将</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4" name="文本框 15"/>
          <p:cNvSpPr txBox="1"/>
          <p:nvPr/>
        </p:nvSpPr>
        <p:spPr>
          <a:xfrm>
            <a:off x="591394" y="3096858"/>
            <a:ext cx="7704708" cy="1004112"/>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本题例句中“阳光”和“照亮所有的黑暗”</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所体现出来的感情色彩是积极向上的</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因此</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仿写的时候也要延续例句的感情色彩。答案示例</a:t>
            </a:r>
            <a:r>
              <a:rPr 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吹走世间的尘埃</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吹绿田野里的庄稼</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　</a:t>
            </a:r>
            <a:r>
              <a:rPr 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滋润人们的心田</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滋润干涸的土地</a:t>
            </a:r>
            <a:r>
              <a:rPr lang="en-US"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87295" y="1482352"/>
            <a:ext cx="8021780" cy="2334861"/>
          </a:xfrm>
          <a:prstGeom prst="rect">
            <a:avLst/>
          </a:prstGeom>
          <a:noFill/>
        </p:spPr>
        <p:txBody>
          <a:bodyPr wrap="square" lIns="36000" tIns="36000" rIns="36000" bIns="36000"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第二招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弄清要求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方向明确</a:t>
            </a:r>
          </a:p>
          <a:p>
            <a:pPr>
              <a:lnSpc>
                <a:spcPct val="150000"/>
              </a:lnSpc>
            </a:pPr>
            <a:r>
              <a:rPr lang="zh-CN" altLang="en-US" sz="1400" dirty="0" smtClean="0">
                <a:latin typeface="微软雅黑" panose="020B0503020204020204" pitchFamily="34" charset="-122"/>
                <a:ea typeface="微软雅黑" panose="020B0503020204020204" pitchFamily="34" charset="-122"/>
              </a:rPr>
              <a:t>　　真正读懂题目要求是基础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决不能马虎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只有准确审题弄清楚题目要求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才能根据要求准确作答</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否则会因不符合要求而失误。如山东泰安第</a:t>
            </a:r>
            <a:r>
              <a:rPr lang="en-US" sz="1400" dirty="0" smtClean="0">
                <a:latin typeface="微软雅黑" panose="020B0503020204020204" pitchFamily="34" charset="-122"/>
                <a:ea typeface="微软雅黑" panose="020B0503020204020204" pitchFamily="34" charset="-122"/>
              </a:rPr>
              <a:t>22</a:t>
            </a:r>
            <a:r>
              <a:rPr lang="zh-CN" altLang="en-US" sz="1400" dirty="0" smtClean="0">
                <a:latin typeface="微软雅黑" panose="020B0503020204020204" pitchFamily="34" charset="-122"/>
                <a:ea typeface="微软雅黑" panose="020B0503020204020204" pitchFamily="34" charset="-122"/>
              </a:rPr>
              <a:t>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考生要弄清楚命题的三个要求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一是要从“诗意　初心　徘徊　芳菲　润泽”中选取词语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特别强调不少于三个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换句话说可以全选或选四个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但决不能少于三个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否则会扣分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二是要连缀成一段话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而且这段话一定运用排比的修辞方法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考生就要根据自己选定的词语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从排比运用来思考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三是要求不超过</a:t>
            </a:r>
            <a:r>
              <a:rPr lang="en-US" sz="1400" dirty="0" smtClean="0">
                <a:latin typeface="微软雅黑" panose="020B0503020204020204" pitchFamily="34" charset="-122"/>
                <a:ea typeface="微软雅黑" panose="020B0503020204020204" pitchFamily="34" charset="-122"/>
              </a:rPr>
              <a:t>50</a:t>
            </a:r>
            <a:r>
              <a:rPr lang="zh-CN" altLang="en-US" sz="1400" dirty="0" smtClean="0">
                <a:latin typeface="微软雅黑" panose="020B0503020204020204" pitchFamily="34" charset="-122"/>
                <a:ea typeface="微软雅黑" panose="020B0503020204020204" pitchFamily="34" charset="-122"/>
              </a:rPr>
              <a:t>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因此要简洁。如该题的答案示例二“读书让我的人生充满诗意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因为文字的芳香润泽了我的生命</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让我不再彷徨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不再犹豫</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不再徘徊”就完全符合要求。</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603920" y="1066716"/>
            <a:ext cx="8021780" cy="3304357"/>
          </a:xfrm>
          <a:prstGeom prst="rect">
            <a:avLst/>
          </a:prstGeom>
          <a:noFill/>
        </p:spPr>
        <p:txBody>
          <a:bodyPr wrap="square" lIns="36000" tIns="36000" rIns="36000" bIns="36000"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第三招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找准考点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准确把握</a:t>
            </a:r>
          </a:p>
          <a:p>
            <a:pPr>
              <a:lnSpc>
                <a:spcPct val="150000"/>
              </a:lnSpc>
            </a:pPr>
            <a:r>
              <a:rPr lang="zh-CN" altLang="en-US" sz="1400" dirty="0" smtClean="0">
                <a:latin typeface="微软雅黑" panose="020B0503020204020204" pitchFamily="34" charset="-122"/>
                <a:ea typeface="微软雅黑" panose="020B0503020204020204" pitchFamily="34" charset="-122"/>
              </a:rPr>
              <a:t>　　所谓“找准考点”就是弄清楚考题是从哪些考点来考查修辞运用和语言表达的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在审题时应确定考点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这是强调应对综合性较强的考题要从不同角度来把握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否则会因考虑不全面而失误。如湖北随州第</a:t>
            </a:r>
            <a:r>
              <a:rPr lang="en-US" sz="1400" dirty="0" smtClean="0">
                <a:latin typeface="微软雅黑" panose="020B0503020204020204" pitchFamily="34" charset="-122"/>
                <a:ea typeface="微软雅黑" panose="020B0503020204020204" pitchFamily="34" charset="-122"/>
              </a:rPr>
              <a:t>9</a:t>
            </a:r>
            <a:r>
              <a:rPr lang="zh-CN" altLang="en-US" sz="1400" dirty="0" smtClean="0">
                <a:latin typeface="微软雅黑" panose="020B0503020204020204" pitchFamily="34" charset="-122"/>
                <a:ea typeface="微软雅黑" panose="020B0503020204020204" pitchFamily="34" charset="-122"/>
              </a:rPr>
              <a:t>题的仿写题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考生一定要弄清楚的考点是以补写形式考查排比和比喻的运用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那么</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补写的句子在意义上要密切关联</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内容和形式要符合题意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并且要运用比喻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要与上下文形成排比关系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从内容上要体现颜真卿楷书和王羲之行书的特点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不能随意补写。</a:t>
            </a:r>
          </a:p>
          <a:p>
            <a:pPr algn="ctr">
              <a:lnSpc>
                <a:spcPct val="150000"/>
              </a:lnSpc>
            </a:pPr>
            <a:r>
              <a:rPr lang="zh-CN" altLang="en-US" sz="1400" dirty="0" smtClean="0">
                <a:latin typeface="微软雅黑" panose="020B0503020204020204" pitchFamily="34" charset="-122"/>
                <a:ea typeface="微软雅黑" panose="020B0503020204020204" pitchFamily="34" charset="-122"/>
              </a:rPr>
              <a:t>第四招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准确表达</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提高得分</a:t>
            </a:r>
          </a:p>
          <a:p>
            <a:pPr>
              <a:lnSpc>
                <a:spcPct val="150000"/>
              </a:lnSpc>
            </a:pPr>
            <a:r>
              <a:rPr lang="zh-CN" altLang="en-US" sz="1400" dirty="0" smtClean="0">
                <a:latin typeface="微软雅黑" panose="020B0503020204020204" pitchFamily="34" charset="-122"/>
                <a:ea typeface="微软雅黑" panose="020B0503020204020204" pitchFamily="34" charset="-122"/>
              </a:rPr>
              <a:t>　　准确表达是从遣词造句角度来说的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因为考点把握好了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语句表达必须根据命题要求准确答题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如前文提到的不超过</a:t>
            </a:r>
            <a:r>
              <a:rPr lang="en-US" sz="1400" dirty="0" smtClean="0">
                <a:latin typeface="微软雅黑" panose="020B0503020204020204" pitchFamily="34" charset="-122"/>
                <a:ea typeface="微软雅黑" panose="020B0503020204020204" pitchFamily="34" charset="-122"/>
              </a:rPr>
              <a:t>50</a:t>
            </a:r>
            <a:r>
              <a:rPr lang="zh-CN" altLang="en-US" sz="1400" dirty="0" smtClean="0">
                <a:latin typeface="微软雅黑" panose="020B0503020204020204" pitchFamily="34" charset="-122"/>
                <a:ea typeface="微软雅黑" panose="020B0503020204020204" pitchFamily="34" charset="-122"/>
              </a:rPr>
              <a:t>字就绝对不要超过。又如湖北随州第</a:t>
            </a:r>
            <a:r>
              <a:rPr lang="en-US" sz="1400" dirty="0" smtClean="0">
                <a:latin typeface="微软雅黑" panose="020B0503020204020204" pitchFamily="34" charset="-122"/>
                <a:ea typeface="微软雅黑" panose="020B0503020204020204" pitchFamily="34" charset="-122"/>
              </a:rPr>
              <a:t>9</a:t>
            </a:r>
            <a:r>
              <a:rPr lang="zh-CN" altLang="en-US" sz="1400" dirty="0" smtClean="0">
                <a:latin typeface="微软雅黑" panose="020B0503020204020204" pitchFamily="34" charset="-122"/>
                <a:ea typeface="微软雅黑" panose="020B0503020204020204" pitchFamily="34" charset="-122"/>
              </a:rPr>
              <a:t>题的仿写答案示例“阔大端正</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如巍峨的大山</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静默中自有一份威严沉稳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端庄飘逸</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如云集云舒</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时而恬静祥和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时而悠闲缠绵”就注意了准确表达。</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grpSp>
        <p:nvGrpSpPr>
          <p:cNvPr id="2" name="组合 16"/>
          <p:cNvGrpSpPr/>
          <p:nvPr/>
        </p:nvGrpSpPr>
        <p:grpSpPr>
          <a:xfrm>
            <a:off x="672979" y="1461821"/>
            <a:ext cx="1094096" cy="288147"/>
            <a:chOff x="2074963" y="4295094"/>
            <a:chExt cx="2558949" cy="673937"/>
          </a:xfrm>
        </p:grpSpPr>
        <p:pic>
          <p:nvPicPr>
            <p:cNvPr id="1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9" name="矩形 18"/>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en-US" altLang="zh-CN" sz="1400" spc="200" dirty="0" smtClean="0">
                <a:solidFill>
                  <a:schemeClr val="bg1"/>
                </a:solidFill>
                <a:latin typeface="微软雅黑" panose="020B0503020204020204" pitchFamily="34" charset="-122"/>
                <a:ea typeface="微软雅黑" panose="020B0503020204020204" pitchFamily="34" charset="-122"/>
              </a:endParaRPr>
            </a:p>
          </p:txBody>
        </p:sp>
      </p:grpSp>
      <p:sp>
        <p:nvSpPr>
          <p:cNvPr id="21" name="文本框 6"/>
          <p:cNvSpPr txBox="1"/>
          <p:nvPr/>
        </p:nvSpPr>
        <p:spPr>
          <a:xfrm>
            <a:off x="651650" y="2167209"/>
            <a:ext cx="8021780" cy="2011695"/>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修辞赏析试题是中考修辞命题的一个重要内容。考生要根据命题要求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从修辞运用的角度简要分析或赏析。这类题综合考查考生对修辞的理解和语言运用表达能力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综合性更强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难度较大。这类考题可能单独考查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也可能结合各类阅读题或综合实践题来考查。</a:t>
            </a:r>
            <a:r>
              <a:rPr lang="en-US" sz="1400" dirty="0" smtClean="0">
                <a:latin typeface="微软雅黑" panose="020B0503020204020204" pitchFamily="34" charset="-122"/>
                <a:ea typeface="微软雅黑" panose="020B0503020204020204" pitchFamily="34" charset="-122"/>
              </a:rPr>
              <a:t>2018</a:t>
            </a:r>
            <a:r>
              <a:rPr lang="zh-CN" altLang="en-US" sz="1400" dirty="0" smtClean="0">
                <a:latin typeface="微软雅黑" panose="020B0503020204020204" pitchFamily="34" charset="-122"/>
                <a:ea typeface="微软雅黑" panose="020B0503020204020204" pitchFamily="34" charset="-122"/>
              </a:rPr>
              <a:t>年中考福建第</a:t>
            </a:r>
            <a:r>
              <a:rPr lang="en-US" sz="1400" dirty="0" smtClean="0">
                <a:latin typeface="微软雅黑" panose="020B0503020204020204" pitchFamily="34" charset="-122"/>
                <a:ea typeface="微软雅黑" panose="020B0503020204020204" pitchFamily="34" charset="-122"/>
              </a:rPr>
              <a:t>12</a:t>
            </a:r>
            <a:r>
              <a:rPr lang="zh-CN" altLang="en-US" sz="1400" dirty="0" smtClean="0">
                <a:latin typeface="微软雅黑" panose="020B0503020204020204" pitchFamily="34" charset="-122"/>
                <a:ea typeface="微软雅黑" panose="020B0503020204020204" pitchFamily="34" charset="-122"/>
              </a:rPr>
              <a:t>题和山东枣庄第</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题等都考查了此考点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题型多为语言表达题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材料多来自阅读材料和社会热点等。</a:t>
            </a:r>
          </a:p>
          <a:p>
            <a:pPr>
              <a:lnSpc>
                <a:spcPct val="150000"/>
              </a:lnSpc>
            </a:pPr>
            <a:r>
              <a:rPr lang="zh-CN" altLang="en-US" sz="1400" dirty="0" smtClean="0">
                <a:latin typeface="微软雅黑" panose="020B0503020204020204" pitchFamily="34" charset="-122"/>
                <a:ea typeface="微软雅黑" panose="020B0503020204020204" pitchFamily="34" charset="-122"/>
              </a:rPr>
              <a:t>       修辞赏析题的形式灵活多样</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大多结合各类阅读题目来设计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考生既要从修辞运用的角度来赏析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又要注意语言的准确表达。</a:t>
            </a:r>
            <a:endParaRPr lang="zh-CN" altLang="en-US" sz="1400" dirty="0">
              <a:latin typeface="微软雅黑" panose="020B0503020204020204" pitchFamily="34" charset="-122"/>
              <a:ea typeface="微软雅黑" panose="020B0503020204020204" pitchFamily="34" charset="-122"/>
            </a:endParaRPr>
          </a:p>
        </p:txBody>
      </p:sp>
      <p:sp>
        <p:nvSpPr>
          <p:cNvPr id="14" name="矩形 13"/>
          <p:cNvSpPr/>
          <p:nvPr/>
        </p:nvSpPr>
        <p:spPr>
          <a:xfrm>
            <a:off x="623104" y="914069"/>
            <a:ext cx="3882396"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修辞赏析</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603920" y="1066716"/>
            <a:ext cx="8021780" cy="1688530"/>
          </a:xfrm>
          <a:prstGeom prst="rect">
            <a:avLst/>
          </a:prstGeom>
          <a:noFill/>
        </p:spPr>
        <p:txBody>
          <a:bodyPr wrap="square" lIns="36000" tIns="36000" rIns="36000" bIns="36000"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第一招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找准赏析点</a:t>
            </a:r>
          </a:p>
          <a:p>
            <a:pPr>
              <a:lnSpc>
                <a:spcPct val="150000"/>
              </a:lnSpc>
            </a:pPr>
            <a:r>
              <a:rPr lang="zh-CN" altLang="en-US" sz="1400" dirty="0" smtClean="0">
                <a:latin typeface="微软雅黑" panose="020B0503020204020204" pitchFamily="34" charset="-122"/>
                <a:ea typeface="微软雅黑" panose="020B0503020204020204" pitchFamily="34" charset="-122"/>
              </a:rPr>
              <a:t>　　既然是从修辞运用的角度来赏析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那么首先得根据题目要求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准确找到题目要求赏析的是哪一种修辞方法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这样才能根据这个赏析点来进一步思考。如山东枣庄第</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题提供的画横线的句子是“派出所门外的红灯亮了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像一只充血的独眼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自上而下虎视眈眈地瞪着我们。”通过阅读可知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这个句子的修辞赏析点是比喻和拟人。</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603920" y="1066716"/>
            <a:ext cx="7808560" cy="3304357"/>
          </a:xfrm>
          <a:prstGeom prst="rect">
            <a:avLst/>
          </a:prstGeom>
          <a:noFill/>
        </p:spPr>
        <p:txBody>
          <a:bodyPr wrap="square" lIns="36000" tIns="36000" rIns="36000" bIns="36000"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第二招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结合语境赏析</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确定了赏析点后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就要根据命题提供的语句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结合上下文来赏析或简要分析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或者说根据题目的要求和文章的内容主题等来赏析。如果不结合具体的语言环境是无法具体分析的。如</a:t>
            </a:r>
            <a:r>
              <a:rPr lang="en-US" sz="1400" dirty="0" smtClean="0">
                <a:latin typeface="微软雅黑" panose="020B0503020204020204" pitchFamily="34" charset="-122"/>
                <a:ea typeface="微软雅黑" panose="020B0503020204020204" pitchFamily="34" charset="-122"/>
              </a:rPr>
              <a:t>2018</a:t>
            </a:r>
            <a:r>
              <a:rPr lang="zh-CN" altLang="en-US" sz="1400" dirty="0" smtClean="0">
                <a:latin typeface="微软雅黑" panose="020B0503020204020204" pitchFamily="34" charset="-122"/>
                <a:ea typeface="微软雅黑" panose="020B0503020204020204" pitchFamily="34" charset="-122"/>
              </a:rPr>
              <a:t>年江苏连云港卷</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西游记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第</a:t>
            </a:r>
            <a:r>
              <a:rPr lang="en-US" sz="1400" dirty="0" smtClean="0">
                <a:latin typeface="微软雅黑" panose="020B0503020204020204" pitchFamily="34" charset="-122"/>
                <a:ea typeface="微软雅黑" panose="020B0503020204020204" pitchFamily="34" charset="-122"/>
              </a:rPr>
              <a:t>15</a:t>
            </a:r>
            <a:r>
              <a:rPr lang="zh-CN" altLang="en-US" sz="1400" dirty="0" smtClean="0">
                <a:latin typeface="微软雅黑" panose="020B0503020204020204" pitchFamily="34" charset="-122"/>
                <a:ea typeface="微软雅黑" panose="020B0503020204020204" pitchFamily="34" charset="-122"/>
              </a:rPr>
              <a:t>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按要求赏析文中画线的句子。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从修辞角度</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石猿喜不自胜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急抽身往外便走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复瞑目蹲身</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跳出水外</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打了两个呵呵道</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“大造化</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大造化</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要求考生赏析的句子赏析点是反复这种修辞方法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还需要根据阅读理解</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从上下文来赏析。具体说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这句话是石猴在看到镌着“花果山福地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水帘洞洞天”后喜不自胜急抽身往外便走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复瞑目蹲身再跳出水外后说的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显然这儿运用反复表达了石猴此时此刻的内心变化和激动心情。</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答案示例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“大造化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大造化”运用反复的修辞方法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形象地刻画了石猴找到了猴儿们安身之处后的那种自得和激动兴奋之情。</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反复</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没有用修辞</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借代、反复、对比</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反语。</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87294" y="850585"/>
            <a:ext cx="7808560" cy="3912600"/>
          </a:xfrm>
          <a:prstGeom prst="rect">
            <a:avLst/>
          </a:prstGeom>
          <a:noFill/>
        </p:spPr>
        <p:txBody>
          <a:bodyPr wrap="square" lIns="36000" tIns="36000" rIns="36000" bIns="36000"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第三招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准确表达</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确定了赏析点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再结合具体的语言环境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最后需要准确表达。一般来说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修辞赏析题目要先具体说明运用了哪一种修辞方法或哪几种修辞方法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然后具体分析运用修辞方法后的表达效果等。如</a:t>
            </a:r>
            <a:r>
              <a:rPr lang="en-US" sz="1400" dirty="0" smtClean="0">
                <a:latin typeface="微软雅黑" panose="020B0503020204020204" pitchFamily="34" charset="-122"/>
                <a:ea typeface="微软雅黑" panose="020B0503020204020204" pitchFamily="34" charset="-122"/>
              </a:rPr>
              <a:t>2018</a:t>
            </a:r>
            <a:r>
              <a:rPr lang="zh-CN" altLang="en-US" sz="1400" dirty="0" smtClean="0">
                <a:latin typeface="微软雅黑" panose="020B0503020204020204" pitchFamily="34" charset="-122"/>
                <a:ea typeface="微软雅黑" panose="020B0503020204020204" pitchFamily="34" charset="-122"/>
              </a:rPr>
              <a:t>年福建第</a:t>
            </a:r>
            <a:r>
              <a:rPr lang="en-US" sz="1400" dirty="0" smtClean="0">
                <a:latin typeface="微软雅黑" panose="020B0503020204020204" pitchFamily="34" charset="-122"/>
                <a:ea typeface="微软雅黑" panose="020B0503020204020204" pitchFamily="34" charset="-122"/>
              </a:rPr>
              <a:t>12</a:t>
            </a:r>
            <a:r>
              <a:rPr lang="zh-CN" altLang="en-US" sz="1400" dirty="0" smtClean="0">
                <a:latin typeface="微软雅黑" panose="020B0503020204020204" pitchFamily="34" charset="-122"/>
                <a:ea typeface="微软雅黑" panose="020B0503020204020204" pitchFamily="34" charset="-122"/>
              </a:rPr>
              <a:t>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赏析画线句子。</a:t>
            </a:r>
          </a:p>
          <a:p>
            <a:pPr indent="457200">
              <a:lnSpc>
                <a:spcPct val="150000"/>
              </a:lnSpc>
            </a:pPr>
            <a:r>
              <a:rPr lang="zh-CN" altLang="en-US" sz="1400" u="sng" dirty="0" smtClean="0">
                <a:latin typeface="微软雅黑" panose="020B0503020204020204" pitchFamily="34" charset="-122"/>
                <a:ea typeface="微软雅黑" panose="020B0503020204020204" pitchFamily="34" charset="-122"/>
              </a:rPr>
              <a:t>高粱擎起硕大的锣鼓槌相互撞击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没有敲出多大的声响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却惊起一对翠蓝色的珍鸟从深处腾出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在半空里飞旋两遭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没有树枝可依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又飘落在旁边的一片谷地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立在穗上颤颤悠悠</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像一双新婚伉俪相对荡着秋千。</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本题考查记叙文句子的赏析。赏析句子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一般的答题技巧是“修辞方法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具体展开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作用</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情感”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再看原句明明是写高粱穗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却将它比作锣鼓槌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所以很明显运用了比喻的修辞方法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另外“擎”字有往上托、举的意思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运用了拟人的修辞方法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写出了高粱的壮实、有力。</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答案示例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运用比喻和拟人的修辞方法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将高粱穗比作硕大的锣鼓槌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形象地写出了高粱穗的饱满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“擎”赋予高粱以人的动作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生动地写出了高粱的壮硕。</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spc="200" dirty="0" smtClean="0">
                  <a:solidFill>
                    <a:srgbClr val="2BA7E0"/>
                  </a:solidFill>
                  <a:latin typeface="微软雅黑" panose="020B0503020204020204" pitchFamily="34" charset="-122"/>
                  <a:ea typeface="微软雅黑" panose="020B0503020204020204" pitchFamily="34" charset="-122"/>
                </a:rPr>
                <a:t>随堂巩固训练</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1" name="文本框 6"/>
          <p:cNvSpPr txBox="1"/>
          <p:nvPr/>
        </p:nvSpPr>
        <p:spPr>
          <a:xfrm>
            <a:off x="585148" y="1337812"/>
            <a:ext cx="8021780" cy="201169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吉林</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下面各项中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修辞方法与选句一致的一项是</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比喻</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五十岁上下的女人站在我面前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两手搭在髀间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没有系裙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张着两脚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正像一个画图仪器里细脚伶仃的圆规。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鲁迅</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故乡</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反复</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风声在云外呼唤着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远山也在送青了。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张晓风</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到山中去</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排比</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山河睡了而风景醒着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春天睡了而种子醒着。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洛夫</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湖南大雪</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赠长沙李元洛</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D.</a:t>
            </a:r>
            <a:r>
              <a:rPr lang="zh-CN" altLang="en-US" sz="1400" dirty="0" smtClean="0">
                <a:latin typeface="微软雅黑" panose="020B0503020204020204" pitchFamily="34" charset="-122"/>
                <a:ea typeface="微软雅黑" panose="020B0503020204020204" pitchFamily="34" charset="-122"/>
              </a:rPr>
              <a:t>拟人</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他的耳后脖根</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土壤肥沃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常常宜于种麦。</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梁实秋</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雅舍小品</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nodePh="1">
                                  <p:stCondLst>
                                    <p:cond delay="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本题考查修辞方法。</a:t>
            </a:r>
            <a:r>
              <a:rPr 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项中没有再次出现的重复的词句。</a:t>
            </a:r>
            <a:r>
              <a:rPr 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项中只有两个句子</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从数量上不符合排比句的要求。</a:t>
            </a:r>
            <a:r>
              <a:rPr 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项中没有把物当作人来写的内容。故</a:t>
            </a:r>
            <a:r>
              <a:rPr 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项正确</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作者把身体消瘦的杨二嫂的外形比作圆规的形状。</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98157" y="1026881"/>
            <a:ext cx="7542459" cy="104219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安徽</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请你仿照示例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写两行小诗。</a:t>
            </a:r>
            <a:r>
              <a:rPr lang="en-US" sz="1400" dirty="0" smtClean="0">
                <a:latin typeface="微软雅黑" panose="020B0503020204020204" pitchFamily="34" charset="-122"/>
                <a:ea typeface="微软雅黑" panose="020B0503020204020204" pitchFamily="34" charset="-122"/>
              </a:rPr>
              <a:t>	(4</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示例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每一缕晨曦</a:t>
            </a:r>
          </a:p>
          <a:p>
            <a:pPr>
              <a:lnSpc>
                <a:spcPct val="150000"/>
              </a:lnSpc>
            </a:pPr>
            <a:r>
              <a:rPr lang="zh-CN" altLang="en-US" sz="1400" dirty="0" smtClean="0">
                <a:latin typeface="微软雅黑" panose="020B0503020204020204" pitchFamily="34" charset="-122"/>
                <a:ea typeface="微软雅黑" panose="020B0503020204020204" pitchFamily="34" charset="-122"/>
              </a:rPr>
              <a:t>　　都是喷薄而出的希望</a:t>
            </a:r>
            <a:endParaRPr lang="zh-CN" altLang="en-US" sz="1400" dirty="0">
              <a:latin typeface="微软雅黑" panose="020B0503020204020204" pitchFamily="34" charset="-122"/>
              <a:ea typeface="微软雅黑" panose="020B0503020204020204" pitchFamily="34" charset="-122"/>
            </a:endParaRPr>
          </a:p>
        </p:txBody>
      </p:sp>
      <p:sp>
        <p:nvSpPr>
          <p:cNvPr id="4" name="矩形 3"/>
          <p:cNvSpPr/>
          <p:nvPr/>
        </p:nvSpPr>
        <p:spPr>
          <a:xfrm>
            <a:off x="685800" y="2906486"/>
            <a:ext cx="7898321" cy="1975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7"/>
          <p:cNvSpPr txBox="1"/>
          <p:nvPr/>
        </p:nvSpPr>
        <p:spPr>
          <a:xfrm>
            <a:off x="917365" y="3058985"/>
            <a:ext cx="7431978" cy="35778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每一朵小花　都是歌颂生命的乐章</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6" name="文本框 7"/>
          <p:cNvSpPr txBox="1"/>
          <p:nvPr/>
        </p:nvSpPr>
        <p:spPr>
          <a:xfrm>
            <a:off x="906479" y="3548842"/>
            <a:ext cx="7431978" cy="1004112"/>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本题考查仿写诗句。做这类题一定要注意示例的句式特点、所使用的修辞方法以及整个句子的意思。本题示例运用暗喻的修辞方法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句式结构为“每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量词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名词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都是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四字短语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名词”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且要表达出对自然之物的赞美。</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98157" y="1026881"/>
            <a:ext cx="7542459" cy="136536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黄石</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仿照画波浪线的句子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写一句话。</a:t>
            </a:r>
            <a:r>
              <a:rPr lang="en-US" sz="1400" dirty="0" smtClean="0">
                <a:latin typeface="微软雅黑" panose="020B0503020204020204" pitchFamily="34" charset="-122"/>
                <a:ea typeface="微软雅黑" panose="020B0503020204020204" pitchFamily="34" charset="-122"/>
              </a:rPr>
              <a:t>	(2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夏天是个好季节。</a:t>
            </a:r>
            <a:r>
              <a:rPr lang="zh-CN" altLang="en-US" sz="1400" u="wavy" dirty="0" smtClean="0">
                <a:latin typeface="微软雅黑" panose="020B0503020204020204" pitchFamily="34" charset="-122"/>
                <a:ea typeface="微软雅黑" panose="020B0503020204020204" pitchFamily="34" charset="-122"/>
              </a:rPr>
              <a:t>假如我是诗人</a:t>
            </a:r>
            <a:r>
              <a:rPr lang="en-US" sz="1400" u="wavy" dirty="0" smtClean="0">
                <a:latin typeface="微软雅黑" panose="020B0503020204020204" pitchFamily="34" charset="-122"/>
                <a:ea typeface="微软雅黑" panose="020B0503020204020204" pitchFamily="34" charset="-122"/>
              </a:rPr>
              <a:t>,</a:t>
            </a:r>
            <a:r>
              <a:rPr lang="zh-CN" altLang="en-US" sz="1400" u="wavy" dirty="0" smtClean="0">
                <a:latin typeface="微软雅黑" panose="020B0503020204020204" pitchFamily="34" charset="-122"/>
                <a:ea typeface="微软雅黑" panose="020B0503020204020204" pitchFamily="34" charset="-122"/>
              </a:rPr>
              <a:t>我就要写一首长诗来赞美它的热情明朗</a:t>
            </a:r>
            <a:r>
              <a:rPr lang="en-US" sz="1400" u="wavy"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假如我是</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4" name="矩形 3"/>
          <p:cNvSpPr/>
          <p:nvPr/>
        </p:nvSpPr>
        <p:spPr>
          <a:xfrm>
            <a:off x="685800" y="3113323"/>
            <a:ext cx="7898321" cy="1768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7"/>
          <p:cNvSpPr txBox="1"/>
          <p:nvPr/>
        </p:nvSpPr>
        <p:spPr>
          <a:xfrm>
            <a:off x="917365" y="3200503"/>
            <a:ext cx="7431978" cy="35778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画家　就要用一幅长画来描绘它的鸟语花香</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6" name="文本框 7"/>
          <p:cNvSpPr txBox="1"/>
          <p:nvPr/>
        </p:nvSpPr>
        <p:spPr>
          <a:xfrm>
            <a:off x="906479" y="3690360"/>
            <a:ext cx="7431978" cy="68094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本题考查学生的仿写能力。根据画线句子的特点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再扣住“夏天是个好季节”这个中心句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从画家、作曲家、雕刻家等角度去展开组织答案。</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98157" y="1026881"/>
            <a:ext cx="7542459" cy="104219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4.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临沂</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有同学写下两句读书感悟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请你以此为例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仿写一个句子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表达你的读书体会。</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读书就是到智者家中串门儿</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可以开阔视野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增长见识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读书就是进行生命的化妆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可以充实自我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改变气质</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r>
              <a:rPr lang="zh-CN" altLang="en-US" sz="1400" u="sng"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4" name="矩形 3"/>
          <p:cNvSpPr/>
          <p:nvPr/>
        </p:nvSpPr>
        <p:spPr>
          <a:xfrm>
            <a:off x="685800" y="3113323"/>
            <a:ext cx="7898321" cy="1768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7"/>
          <p:cNvSpPr txBox="1"/>
          <p:nvPr/>
        </p:nvSpPr>
        <p:spPr>
          <a:xfrm>
            <a:off x="917365" y="3200503"/>
            <a:ext cx="7431978" cy="35778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读书就是享受乐趣的过程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可以愉悦身心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倍感幸福。</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6" name="文本框 7"/>
          <p:cNvSpPr txBox="1"/>
          <p:nvPr/>
        </p:nvSpPr>
        <p:spPr>
          <a:xfrm>
            <a:off x="906479" y="3690360"/>
            <a:ext cx="7431978" cy="1004112"/>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本题考查的是学生的仿写能力。仿写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首先要弄清原句子的结构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这个句子共有两个分句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后两个分句是对前一分句的功能或效果的阐释。所以在仿写时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围绕“读书”先写一个句子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再阐释功能或效果就可以了。</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98157" y="1026881"/>
            <a:ext cx="7542459" cy="2334861"/>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5.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金华</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邻居小咏今年刚满</a:t>
            </a:r>
            <a:r>
              <a:rPr lang="en-US" sz="1400" dirty="0" smtClean="0">
                <a:latin typeface="微软雅黑" panose="020B0503020204020204" pitchFamily="34" charset="-122"/>
                <a:ea typeface="微软雅黑" panose="020B0503020204020204" pitchFamily="34" charset="-122"/>
              </a:rPr>
              <a:t>18</a:t>
            </a:r>
            <a:r>
              <a:rPr lang="zh-CN" altLang="en-US" sz="1400" dirty="0" smtClean="0">
                <a:latin typeface="微软雅黑" panose="020B0503020204020204" pitchFamily="34" charset="-122"/>
                <a:ea typeface="微软雅黑" panose="020B0503020204020204" pitchFamily="34" charset="-122"/>
              </a:rPr>
              <a:t>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是第一批迈入成年的</a:t>
            </a:r>
            <a:r>
              <a:rPr lang="en-US" sz="1400" dirty="0" smtClean="0">
                <a:latin typeface="微软雅黑" panose="020B0503020204020204" pitchFamily="34" charset="-122"/>
                <a:ea typeface="微软雅黑" panose="020B0503020204020204" pitchFamily="34" charset="-122"/>
              </a:rPr>
              <a:t>00</a:t>
            </a:r>
            <a:r>
              <a:rPr lang="zh-CN" altLang="en-US" sz="1400" dirty="0" smtClean="0">
                <a:latin typeface="微软雅黑" panose="020B0503020204020204" pitchFamily="34" charset="-122"/>
                <a:ea typeface="微软雅黑" panose="020B0503020204020204" pitchFamily="34" charset="-122"/>
              </a:rPr>
              <a:t>后</a:t>
            </a:r>
            <a:r>
              <a:rPr lang="en-US" sz="1400" dirty="0" smtClean="0">
                <a:latin typeface="微软雅黑" panose="020B0503020204020204" pitchFamily="34" charset="-122"/>
                <a:ea typeface="微软雅黑" panose="020B0503020204020204" pitchFamily="34" charset="-122"/>
              </a:rPr>
              <a:t>(2000</a:t>
            </a:r>
            <a:r>
              <a:rPr lang="zh-CN" altLang="en-US" sz="1400" dirty="0" smtClean="0">
                <a:latin typeface="微软雅黑" panose="020B0503020204020204" pitchFamily="34" charset="-122"/>
                <a:ea typeface="微软雅黑" panose="020B0503020204020204" pitchFamily="34" charset="-122"/>
              </a:rPr>
              <a:t>年</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月</a:t>
            </a: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日至</a:t>
            </a:r>
            <a:r>
              <a:rPr lang="en-US" sz="1400" dirty="0" smtClean="0">
                <a:latin typeface="微软雅黑" panose="020B0503020204020204" pitchFamily="34" charset="-122"/>
                <a:ea typeface="微软雅黑" panose="020B0503020204020204" pitchFamily="34" charset="-122"/>
              </a:rPr>
              <a:t>2009</a:t>
            </a:r>
            <a:r>
              <a:rPr lang="zh-CN" altLang="en-US" sz="1400" dirty="0" smtClean="0">
                <a:latin typeface="微软雅黑" panose="020B0503020204020204" pitchFamily="34" charset="-122"/>
                <a:ea typeface="微软雅黑" panose="020B0503020204020204" pitchFamily="34" charset="-122"/>
              </a:rPr>
              <a:t>年</a:t>
            </a:r>
            <a:r>
              <a:rPr lang="en-US" sz="1400" dirty="0" smtClean="0">
                <a:latin typeface="微软雅黑" panose="020B0503020204020204" pitchFamily="34" charset="-122"/>
                <a:ea typeface="微软雅黑" panose="020B0503020204020204" pitchFamily="34" charset="-122"/>
              </a:rPr>
              <a:t>12</a:t>
            </a:r>
            <a:r>
              <a:rPr lang="zh-CN" altLang="en-US" sz="1400" dirty="0" smtClean="0">
                <a:latin typeface="微软雅黑" panose="020B0503020204020204" pitchFamily="34" charset="-122"/>
                <a:ea typeface="微软雅黑" panose="020B0503020204020204" pitchFamily="34" charset="-122"/>
              </a:rPr>
              <a:t>月</a:t>
            </a:r>
            <a:r>
              <a:rPr lang="en-US" sz="1400" dirty="0" smtClean="0">
                <a:latin typeface="微软雅黑" panose="020B0503020204020204" pitchFamily="34" charset="-122"/>
                <a:ea typeface="微软雅黑" panose="020B0503020204020204" pitchFamily="34" charset="-122"/>
              </a:rPr>
              <a:t>31</a:t>
            </a:r>
            <a:r>
              <a:rPr lang="zh-CN" altLang="en-US" sz="1400" dirty="0" smtClean="0">
                <a:latin typeface="微软雅黑" panose="020B0503020204020204" pitchFamily="34" charset="-122"/>
                <a:ea typeface="微软雅黑" panose="020B0503020204020204" pitchFamily="34" charset="-122"/>
              </a:rPr>
              <a:t>日期间出生的人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。请仿照示例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从下列名句中选择你最喜欢的一句写在送给他的贺卡上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并根据所选的名句写出你的祝福。</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晴空一鹤排云上</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便引诗情到碧霄。</a:t>
            </a:r>
          </a:p>
          <a:p>
            <a:pPr>
              <a:lnSpc>
                <a:spcPct val="150000"/>
              </a:lnSpc>
            </a:pPr>
            <a:r>
              <a:rPr lang="en-US"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长风破浪会有时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直挂云帆济沧海。</a:t>
            </a:r>
          </a:p>
          <a:p>
            <a:pPr>
              <a:lnSpc>
                <a:spcPct val="150000"/>
              </a:lnSpc>
            </a:pPr>
            <a:r>
              <a:rPr lang="en-US" sz="1400" dirty="0" smtClean="0">
                <a:latin typeface="微软雅黑" panose="020B0503020204020204" pitchFamily="34" charset="-122"/>
                <a:ea typeface="微软雅黑" panose="020B0503020204020204" pitchFamily="34" charset="-122"/>
              </a:rPr>
              <a:t>C.</a:t>
            </a:r>
            <a:r>
              <a:rPr lang="zh-CN" altLang="en-US" sz="1400" dirty="0" smtClean="0">
                <a:latin typeface="微软雅黑" panose="020B0503020204020204" pitchFamily="34" charset="-122"/>
                <a:ea typeface="微软雅黑" panose="020B0503020204020204" pitchFamily="34" charset="-122"/>
              </a:rPr>
              <a:t>出淤泥而不染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濯清涟而不妖。</a:t>
            </a:r>
          </a:p>
          <a:p>
            <a:pP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示例</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会当凌绝顶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一览众山小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愿你勇攀人生的高峰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去领略世界的美丽和壮阔。</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858130" y="1336869"/>
            <a:ext cx="7317041" cy="1004112"/>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选</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句。愿你像秋日晴空中的冲天一鹤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奋发有为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大展宏图。</a:t>
            </a:r>
          </a:p>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选</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句。你立下了高远的志向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就要扬起生命的风帆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祝你乘风破浪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勇往直前。</a:t>
            </a:r>
          </a:p>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选</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句。愿你始终是荷塘里的那朵莲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既不傲世也不从俗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静静地守住内心的芬芳。</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2426907"/>
            <a:ext cx="7344063" cy="132727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本题考查语言运用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仿写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的能力。解答本题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首先要理解所选名句的意思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然后据此仿照示例拟写出对小咏祝福性的语句即可。如</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句的意思是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一只仙鹤直冲云霄推开层云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也激发诗人的诗情飞向万里晴空。如</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句的意思是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尽管前路障碍重重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终将会有一天能乘长风破万里浪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挂上云帆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横渡沧海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到达理想的彼岸。据此拟写鼓励性的语句即可。</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63972" y="1167711"/>
            <a:ext cx="7918847" cy="104219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泰安</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根据提示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完成题目。</a:t>
            </a: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请从“诗意　初心　徘徊　芳菲　润泽”中选取词语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不少于三个</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连缀成一段话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并且运用排比的修辞方法。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不超过</a:t>
            </a:r>
            <a:r>
              <a:rPr lang="en-US" sz="1400" dirty="0" smtClean="0">
                <a:latin typeface="微软雅黑" panose="020B0503020204020204" pitchFamily="34" charset="-122"/>
                <a:ea typeface="微软雅黑" panose="020B0503020204020204" pitchFamily="34" charset="-122"/>
              </a:rPr>
              <a:t>50</a:t>
            </a:r>
            <a:r>
              <a:rPr lang="zh-CN" altLang="en-US" sz="1400" dirty="0" smtClean="0">
                <a:latin typeface="微软雅黑" panose="020B0503020204020204" pitchFamily="34" charset="-122"/>
                <a:ea typeface="微软雅黑" panose="020B0503020204020204" pitchFamily="34" charset="-122"/>
              </a:rPr>
              <a:t>字</a:t>
            </a:r>
            <a:r>
              <a:rPr 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10" name="矩形 9"/>
          <p:cNvSpPr/>
          <p:nvPr/>
        </p:nvSpPr>
        <p:spPr>
          <a:xfrm>
            <a:off x="576944" y="2264229"/>
            <a:ext cx="8007178" cy="26996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 name="文本框 7"/>
          <p:cNvSpPr txBox="1"/>
          <p:nvPr/>
        </p:nvSpPr>
        <p:spPr>
          <a:xfrm>
            <a:off x="762000" y="2329623"/>
            <a:ext cx="7587343" cy="104219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我行走在充满诗意的校园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漫步在春草芳菲的小径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徘徊在流光溢彩的长廊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不时想起一幕幕难忘的场景。示例二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读书让我的人生充满诗意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因为文字的芳香润泽了我的生命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让我不再彷徨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不再犹豫</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不再徘徊。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符合要求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意思对即可</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4" name="文本框 7"/>
          <p:cNvSpPr txBox="1"/>
          <p:nvPr/>
        </p:nvSpPr>
        <p:spPr>
          <a:xfrm>
            <a:off x="751114" y="3320236"/>
            <a:ext cx="7587343" cy="168853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本题以语言表达考查排比的运用。题目要求选取不少于三个词语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连缀成一段话。首先要注意所给词语之间的联系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可添加一些附加成分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还要具体阐释内涵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并创设出一种生动、合理的情境。特别要注意是否运用了排比的修辞方法和是否超过了</a:t>
            </a:r>
            <a:r>
              <a:rPr lang="en-US" altLang="zh-CN" sz="1400" dirty="0" smtClean="0">
                <a:solidFill>
                  <a:srgbClr val="C00000"/>
                </a:solidFill>
                <a:latin typeface="微软雅黑" panose="020B0503020204020204" pitchFamily="34" charset="-122"/>
                <a:ea typeface="微软雅黑" panose="020B0503020204020204" pitchFamily="34" charset="-122"/>
              </a:rPr>
              <a:t>50</a:t>
            </a:r>
            <a:r>
              <a:rPr lang="zh-CN" altLang="zh-CN" sz="1400" dirty="0" smtClean="0">
                <a:solidFill>
                  <a:srgbClr val="C00000"/>
                </a:solidFill>
                <a:latin typeface="微软雅黑" panose="020B0503020204020204" pitchFamily="34" charset="-122"/>
                <a:ea typeface="微软雅黑" panose="020B0503020204020204" pitchFamily="34" charset="-122"/>
              </a:rPr>
              <a:t>字的要求。如“诗意”“徘徊”“芳菲”三个词的关系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“徘徊”中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被“芳菲”景色陶醉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不禁引发“诗意”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这其中可以联想、想象添加一些修饰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抒发对美景的赞美与喜爱之情。</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Effect transition="in" filter="fade">
                                      <p:cBhvr>
                                        <p:cTn id="3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97222" y="1385435"/>
            <a:ext cx="7918847"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黄石</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在我国许多旅游胜地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精彩的对联比比皆是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自成一道风景。下面这副对联来自黄石市团城山公园的凝碧亭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上联已给出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下联有待整理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请将整理后的下联填到横线上。</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上联</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把酒问鲶鱼谁道磁湖水浅</a:t>
            </a:r>
          </a:p>
          <a:p>
            <a:pPr>
              <a:lnSpc>
                <a:spcPct val="150000"/>
              </a:lnSpc>
            </a:pPr>
            <a:r>
              <a:rPr lang="zh-CN" altLang="en-US" sz="1400" dirty="0" smtClean="0">
                <a:latin typeface="微软雅黑" panose="020B0503020204020204" pitchFamily="34" charset="-122"/>
                <a:ea typeface="微软雅黑" panose="020B0503020204020204" pitchFamily="34" charset="-122"/>
              </a:rPr>
              <a:t>下联</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u="sng"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盛世　山高　声随月亮　歌　临风</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6"/>
          <p:cNvSpPr txBox="1"/>
          <p:nvPr/>
        </p:nvSpPr>
        <p:spPr>
          <a:xfrm>
            <a:off x="858130" y="1336869"/>
            <a:ext cx="5880295" cy="357781"/>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临风歌盛世声随月亮山高</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857401" y="1849949"/>
            <a:ext cx="7344063" cy="1327277"/>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　此题比较独特</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主要通过组合运用的形式考查考生对对偶的理解运用能力。命题提供了相应的词语</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减轻了难度</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考生只需根据上联的内容和结构来思考</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然后在这些词语中选择组合即可。通过解读可知</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上联其实是两个小句子</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即“把酒问鲶鱼”和“谁道磁湖水浅”</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再进一步分析这两个小句子的结构就很容易组合答案了。</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585713" y="1565758"/>
            <a:ext cx="7918847" cy="104219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4.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襄阳</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顺流而下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汉江美景入眼帘。请以“汉江风光无限”为主题</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完成句子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抒发对汉江的赞美之情。</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汉江是美的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美在其山</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美在</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汉江之美令我陶醉</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9" name="文本框 6"/>
          <p:cNvSpPr txBox="1"/>
          <p:nvPr/>
        </p:nvSpPr>
        <p:spPr>
          <a:xfrm>
            <a:off x="725127" y="2966164"/>
            <a:ext cx="5880295"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示例</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连绵起伏　其水　碧波荡漾</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602338" y="1157663"/>
            <a:ext cx="7893269" cy="136536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5.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随州</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根据语境</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仿写画线句子。</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优秀的书法作品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如洒落在中华民族历史长河中的珍珠</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散发着璀璨而独特的光芒。颜真卿的楷书</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王羲之的行书</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张旭的草书</a:t>
            </a:r>
            <a:r>
              <a:rPr lang="zh-CN" altLang="en-US" sz="1400" u="sng" dirty="0" smtClean="0">
                <a:latin typeface="微软雅黑" panose="020B0503020204020204" pitchFamily="34" charset="-122"/>
                <a:ea typeface="微软雅黑" panose="020B0503020204020204" pitchFamily="34" charset="-122"/>
              </a:rPr>
              <a:t>癫狂恣肆</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如暴风骤</a:t>
            </a:r>
            <a:endParaRPr lang="en-US" altLang="zh-CN" sz="1400" u="sng" dirty="0" smtClean="0">
              <a:latin typeface="微软雅黑" panose="020B0503020204020204" pitchFamily="34" charset="-122"/>
              <a:ea typeface="微软雅黑" panose="020B0503020204020204" pitchFamily="34" charset="-122"/>
            </a:endParaRPr>
          </a:p>
          <a:p>
            <a:pPr>
              <a:lnSpc>
                <a:spcPct val="150000"/>
              </a:lnSpc>
            </a:pPr>
            <a:r>
              <a:rPr lang="zh-CN" altLang="en-US" sz="1400" u="sng" dirty="0" smtClean="0">
                <a:latin typeface="微软雅黑" panose="020B0503020204020204" pitchFamily="34" charset="-122"/>
                <a:ea typeface="微软雅黑" panose="020B0503020204020204" pitchFamily="34" charset="-122"/>
              </a:rPr>
              <a:t>雨</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让猝不及防的人们找不到前进的方向</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10" name="矩形 9"/>
          <p:cNvSpPr/>
          <p:nvPr/>
        </p:nvSpPr>
        <p:spPr>
          <a:xfrm>
            <a:off x="685800" y="2612570"/>
            <a:ext cx="7898321" cy="2351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 name="文本框 7"/>
          <p:cNvSpPr txBox="1"/>
          <p:nvPr/>
        </p:nvSpPr>
        <p:spPr>
          <a:xfrm>
            <a:off x="917365" y="2699747"/>
            <a:ext cx="7431978" cy="68094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阔大端正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如巍峨的大山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静默中自有一份威严沉稳　端庄飘逸</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如云集云舒</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时而恬静祥和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时而悠闲缠绵</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4" name="文本框 7"/>
          <p:cNvSpPr txBox="1"/>
          <p:nvPr/>
        </p:nvSpPr>
        <p:spPr>
          <a:xfrm>
            <a:off x="906479" y="3298464"/>
            <a:ext cx="7431978" cy="168853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本题以句子仿写考查考生的修辞运用能力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同时也考查了考生对相应的书法家的了解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综合性较强。要求考生根据命题提供的相关句式的修辞运用仿写句子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要根据特定语境来完成。仿写的句子在意义上要密切关联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内容和形式要符合题意。根据上下文内容可知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补写句子要运用比喻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要与上下文形成不很严格的排比关系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内容要体现颜真卿楷书和王羲之行书的特点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考生可以根据颜真卿楷书和王羲之行书的特点来思考。</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Effect transition="in" filter="fade">
                                      <p:cBhvr>
                                        <p:cTn id="3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9" name="文本框 18"/>
          <p:cNvSpPr txBox="1"/>
          <p:nvPr/>
        </p:nvSpPr>
        <p:spPr>
          <a:xfrm>
            <a:off x="618963" y="1278002"/>
            <a:ext cx="7918847" cy="104219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6.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海南</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仿照画线句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再补写一个句子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使之与前两句构成一组排比句。</a:t>
            </a: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海南</a:t>
            </a:r>
            <a:r>
              <a:rPr lang="zh-CN" altLang="en-US" sz="1400" u="sng" dirty="0" smtClean="0">
                <a:latin typeface="微软雅黑" panose="020B0503020204020204" pitchFamily="34" charset="-122"/>
                <a:ea typeface="微软雅黑" panose="020B0503020204020204" pitchFamily="34" charset="-122"/>
              </a:rPr>
              <a:t>空气清新</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散发着醉人的芬芳</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阳光明媚</a:t>
            </a:r>
            <a:r>
              <a:rPr lang="en-US" sz="1400" u="sng"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绽放着火一般的热情</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10" name="矩形 9"/>
          <p:cNvSpPr/>
          <p:nvPr/>
        </p:nvSpPr>
        <p:spPr>
          <a:xfrm>
            <a:off x="685800" y="2612570"/>
            <a:ext cx="7898321" cy="2220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 name="文本框 7"/>
          <p:cNvSpPr txBox="1"/>
          <p:nvPr/>
        </p:nvSpPr>
        <p:spPr>
          <a:xfrm>
            <a:off x="917365" y="2699747"/>
            <a:ext cx="7431978" cy="68094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沙滩松软　触摸着人们的肌肤　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海浪翻滚　撩动着弄潮儿的心弦　</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椰树挺立　护卫着祖国的南疆</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4" name="文本框 7"/>
          <p:cNvSpPr txBox="1"/>
          <p:nvPr/>
        </p:nvSpPr>
        <p:spPr>
          <a:xfrm>
            <a:off x="906479" y="3505298"/>
            <a:ext cx="7431978" cy="68094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此题以补写句子的形式考查修辞方法的运用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考生要根据命题提供的相关句式的修辞和特定的语境来补写句子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补写的句子在意义上要密切关联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内容和形式要符合题意。</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animEffect transition="in" filter="fade">
                                      <p:cBhvr>
                                        <p:cTn id="31" dur="500"/>
                                        <p:tgtEl>
                                          <p:spTgt spid="11">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animBg="1"/>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0</TotalTime>
  <Words>4741</Words>
  <Application>WPS 演示</Application>
  <PresentationFormat>全屏显示(16:9)</PresentationFormat>
  <Paragraphs>187</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2018-12-26T13:49:00Z</dcterms:created>
  <dcterms:modified xsi:type="dcterms:W3CDTF">2019-01-03T08:55:55Z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