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617" r:id="rId5"/>
    <p:sldId id="629" r:id="rId6"/>
    <p:sldId id="618" r:id="rId7"/>
    <p:sldId id="627" r:id="rId8"/>
    <p:sldId id="628" r:id="rId9"/>
    <p:sldId id="622" r:id="rId10"/>
    <p:sldId id="623" r:id="rId11"/>
    <p:sldId id="624" r:id="rId12"/>
    <p:sldId id="625" r:id="rId13"/>
    <p:sldId id="626" r:id="rId14"/>
  </p:sldIdLst>
  <p:sldSz cx="9144000" cy="5143500" type="screen16x9"/>
  <p:notesSz cx="6858000" cy="9144000"/>
  <p:embeddedFontLst>
    <p:embeddedFont>
      <p:font typeface="黑体" pitchFamily="49" charset="-122"/>
      <p:regular r:id="rId18"/>
    </p:embeddedFont>
    <p:embeddedFont>
      <p:font typeface="楷体" pitchFamily="49" charset="-122"/>
      <p:regular r:id="rId1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0000"/>
    <a:srgbClr val="FF6600"/>
    <a:srgbClr val="FF9933"/>
    <a:srgbClr val="FF9F9F"/>
    <a:srgbClr val="009900"/>
    <a:srgbClr val="FFBF53"/>
    <a:srgbClr val="EE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163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 flipH="1">
            <a:off x="1" y="92609"/>
            <a:ext cx="2079121" cy="162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r>
              <a:rPr kumimoji="1" lang="zh-CN" altLang="en-US" dirty="0" smtClean="0">
                <a:solidFill>
                  <a:schemeClr val="tx1"/>
                </a:solidFill>
              </a:rPr>
              <a:t>汉字家园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8"/>
          <p:cNvSpPr txBox="1"/>
          <p:nvPr/>
        </p:nvSpPr>
        <p:spPr>
          <a:xfrm>
            <a:off x="3635896" y="1635646"/>
            <a:ext cx="3985706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综合性学习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pic>
        <p:nvPicPr>
          <p:cNvPr id="48130" name="Picture 2" descr="http://pic31.photophoto.cn/20140617/0013025947069954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34"/>
          <a:stretch>
            <a:fillRect/>
          </a:stretch>
        </p:blipFill>
        <p:spPr bwMode="auto">
          <a:xfrm flipH="1">
            <a:off x="0" y="1232288"/>
            <a:ext cx="3540446" cy="3558503"/>
          </a:xfrm>
          <a:prstGeom prst="rect">
            <a:avLst/>
          </a:prstGeom>
          <a:noFill/>
        </p:spPr>
      </p:pic>
      <p:sp useBgFill="1">
        <p:nvSpPr>
          <p:cNvPr id="3" name="矩形 2"/>
          <p:cNvSpPr/>
          <p:nvPr/>
        </p:nvSpPr>
        <p:spPr>
          <a:xfrm>
            <a:off x="0" y="0"/>
            <a:ext cx="2051720" cy="2674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14014" y="1723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1"/>
          <p:cNvSpPr txBox="1"/>
          <p:nvPr/>
        </p:nvSpPr>
        <p:spPr>
          <a:xfrm>
            <a:off x="211807" y="12347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长春版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1600" y="411510"/>
            <a:ext cx="2675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交流楹联</a:t>
            </a:r>
            <a:endParaRPr lang="zh-CN" altLang="en-US" sz="3200" b="1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3875" y="1106170"/>
            <a:ext cx="79184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经典对联：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1、上联 放不开眼底乾坤，何必登斯楼把酒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下联 吞得尽胸中云梦，方许对古人言诗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2、上联 春暮偶登楼，上下鱼龙，应惜满湖绿水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下联 酒醉休说梦，关山戎马，未如一枕黄梁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483518"/>
            <a:ext cx="366859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75" y="1105535"/>
            <a:ext cx="744918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春节对联：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1 迎春迎喜迎富贵，接财接福接平安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2 和顺满门添百福，平安二字值千金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3 盛世和谐添锦绣，伟业腾飞更辉煌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411510"/>
            <a:ext cx="2675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积累</a:t>
            </a:r>
            <a:r>
              <a:rPr lang="zh-CN" altLang="en-US" sz="32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楹联</a:t>
            </a:r>
            <a:endParaRPr lang="zh-CN" altLang="en-US" sz="3200" b="1" dirty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48351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627534"/>
            <a:ext cx="2675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楹联的探索</a:t>
            </a:r>
            <a:endParaRPr lang="zh-CN" altLang="en-US" sz="3200" b="1" dirty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714494"/>
            <a:ext cx="856678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对联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，中国的传统文化之一，又称楹联或对子，是写在纸、布上或刻在竹子、木头、柱子上的对偶语句。对联对仗工整，平仄协调，是一字一音的中华语言独特的艺术形式。对联是中国传统文化瑰宝。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627534"/>
            <a:ext cx="432048" cy="537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419622"/>
            <a:ext cx="779653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1.楹联的含义。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楹联也叫“对联”“对子”，是中华传统文化宝库中的一颗璀璨的明珠。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2.楹联的来历。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楹联始于桃符。很早以前，我国民间过年就有悬挂桃符的习俗。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627534"/>
            <a:ext cx="1832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了解楹联</a:t>
            </a:r>
            <a:endParaRPr lang="zh-CN" altLang="en-US" sz="3200" b="1" dirty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627534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436245"/>
            <a:ext cx="2734310" cy="410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085" y="715010"/>
            <a:ext cx="3823335" cy="3823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740" y="407035"/>
            <a:ext cx="2675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楹联的分类</a:t>
            </a:r>
            <a:endParaRPr lang="zh-CN" altLang="en-US" sz="3200" b="1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745" y="1198880"/>
            <a:ext cx="36937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二字联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春花（对）秋月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汉赋（对）楚辞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书山（对）学海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红玉（对）丹瑶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1760" y="1198880"/>
            <a:ext cx="45942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三字联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水底月（对）镜中花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孙行者（对）祖冲之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水帘洞（对）花果山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飞鸟尽（对）良弓藏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独角兽（对）比目鱼</a:t>
            </a:r>
            <a:endParaRPr lang="zh-CN" altLang="en-US" sz="28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99235" y="513080"/>
            <a:ext cx="48120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五字联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山色攒文气（对）湖光澄读心。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翱翔一万里（对）来去几千年。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东户田民乐（对）南山席客多。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半浸中华岸（对）旁通异域船。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苞蔵成别岛（对）沿浊致清涟。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9235" y="2820035"/>
            <a:ext cx="48304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六字联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云无心以出岫（对）鸟倦飞而知还。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岂能尽如人意（对）但求无愧我心。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竹雨松风琴韵（对）茶烟梧月书声。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行止无愧天地（对）褒贬自有春秋。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5750" y="4343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17500" indent="-317500"/>
            <a:r>
              <a:rPr lang="zh-CN" sz="2800" b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楹联小故事</a:t>
            </a:r>
            <a:endParaRPr lang="zh-CN" altLang="en-US" sz="2800" b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1800" y="848360"/>
            <a:ext cx="82804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/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故事：</a:t>
            </a:r>
            <a:endParaRPr 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纪晓岚到河间府参加童生试时，考官三年前刚中举，正踌躇满志，听说这个纪晓岚就是有名的小神童，便有心要考考他的才思。考官出了一句上联：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“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十岁玩童，岂有登科大志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?"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谁知纪晓岚不但丝毫不胆怯，而且反唇相讥，对了一句下联：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“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三年经历，料无报国雄心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!"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考官听了，心中不悦，却又无奈，猛然抬头看见门上贴着的门神，一句上联便脱口而出：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门上将军，两脚未曾着地。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纪晓岚不假思索地答道：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朝中宰相，一手可以托天。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考官看这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神童</a:t>
            </a:r>
            <a:r>
              <a:rPr lang="en-US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"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对得如此工整巧妙，心中叹服。</a:t>
            </a:r>
            <a:endParaRPr lang="zh-CN" altLang="en-US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3355" y="50927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17500" indent="-317500"/>
            <a:r>
              <a:rPr lang="zh-CN" sz="2800" b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书写楹联</a:t>
            </a:r>
            <a:endParaRPr lang="zh-CN" altLang="en-US" sz="2800" b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6830" y="5708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17500" indent="-317500"/>
            <a:r>
              <a:rPr lang="zh-CN" sz="2400" b="0">
                <a:latin typeface="楷体" pitchFamily="49" charset="-122"/>
                <a:ea typeface="楷体" pitchFamily="49" charset="-122"/>
              </a:rPr>
              <a:t>书写楹联的重点和难点</a:t>
            </a:r>
            <a:endParaRPr lang="zh-CN" altLang="en-US" sz="24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325" y="1773555"/>
            <a:ext cx="80772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、要字数相等，断句一致。除有意空出某字的位置以达到某种效果外，上下联字数必须相同，不多不少。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、要平仄相合，音调和谐。传统习惯是「仄起平落」，即上联末句尾字用仄声，下联末句尾字用平声。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935" y="1143635"/>
            <a:ext cx="85464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400">
                <a:latin typeface="楷体" pitchFamily="49" charset="-122"/>
                <a:ea typeface="楷体" pitchFamily="49" charset="-122"/>
                <a:sym typeface="+mn-ea"/>
              </a:rPr>
              <a:t>、要词性相对，位置相同。一般称为「虚对虚，实对实」，就是名词对名词，动词对动词，形容词对形容词，数量词对数量词，副词对副词，而且相对的词必须在相同的位置上。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endParaRPr lang="zh-CN" altLang="en-US" sz="2400"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2400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>
                <a:latin typeface="楷体" pitchFamily="49" charset="-122"/>
                <a:ea typeface="楷体" pitchFamily="49" charset="-122"/>
                <a:sym typeface="+mn-ea"/>
              </a:rPr>
              <a:t>、要内容相关，上下衔接。上下联的含义必须相互衔接，但又不能重复。</a:t>
            </a:r>
            <a:endParaRPr lang="zh-CN" altLang="en-US" sz="2400"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WPS 演示</Application>
  <PresentationFormat>全屏显示(16:9)</PresentationFormat>
  <Paragraphs>81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Arial </vt:lpstr>
      <vt:lpstr>宋体 </vt:lpstr>
      <vt:lpstr>黑体</vt:lpstr>
      <vt:lpstr>楷体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33</cp:revision>
  <dcterms:created xsi:type="dcterms:W3CDTF">2017-03-17T02:28:00Z</dcterms:created>
  <dcterms:modified xsi:type="dcterms:W3CDTF">2019-01-08T03:33:47Z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