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3" r:id="rId5"/>
    <p:sldId id="264" r:id="rId6"/>
    <p:sldId id="265" r:id="rId7"/>
    <p:sldId id="260" r:id="rId8"/>
    <p:sldId id="266" r:id="rId9"/>
    <p:sldId id="267" r:id="rId10"/>
    <p:sldId id="261" r:id="rId11"/>
    <p:sldId id="262" r:id="rId12"/>
    <p:sldId id="26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B108-F384-48DB-A578-35EAC6639EC5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712C-27D7-4A30-9E24-80D66F661D8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B108-F384-48DB-A578-35EAC6639EC5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712C-27D7-4A30-9E24-80D66F661D8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B108-F384-48DB-A578-35EAC6639EC5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712C-27D7-4A30-9E24-80D66F661D8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B108-F384-48DB-A578-35EAC6639EC5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712C-27D7-4A30-9E24-80D66F661D8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B108-F384-48DB-A578-35EAC6639EC5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712C-27D7-4A30-9E24-80D66F661D8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B108-F384-48DB-A578-35EAC6639EC5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712C-27D7-4A30-9E24-80D66F661D8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B108-F384-48DB-A578-35EAC6639EC5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712C-27D7-4A30-9E24-80D66F661D8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B108-F384-48DB-A578-35EAC6639EC5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712C-27D7-4A30-9E24-80D66F661D8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B108-F384-48DB-A578-35EAC6639EC5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712C-27D7-4A30-9E24-80D66F661D8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B108-F384-48DB-A578-35EAC6639EC5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712C-27D7-4A30-9E24-80D66F661D8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B108-F384-48DB-A578-35EAC6639EC5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712C-27D7-4A30-9E24-80D66F661D8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8B108-F384-48DB-A578-35EAC6639EC5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D712C-27D7-4A30-9E24-80D66F661D8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39552" y="1124744"/>
            <a:ext cx="693738" cy="693737"/>
            <a:chOff x="2265529" y="2033517"/>
            <a:chExt cx="1692322" cy="1692322"/>
          </a:xfrm>
        </p:grpSpPr>
        <p:sp>
          <p:nvSpPr>
            <p:cNvPr id="3" name="椭圆 2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600" noProof="1"/>
            </a:p>
          </p:txBody>
        </p:sp>
        <p:sp>
          <p:nvSpPr>
            <p:cNvPr id="4" name="文本框 4"/>
            <p:cNvSpPr txBox="1">
              <a:spLocks noChangeArrowheads="1"/>
            </p:cNvSpPr>
            <p:nvPr/>
          </p:nvSpPr>
          <p:spPr bwMode="auto">
            <a:xfrm>
              <a:off x="2381534" y="2101759"/>
              <a:ext cx="1460310" cy="1423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读</a:t>
              </a:r>
            </a:p>
          </p:txBody>
        </p:sp>
      </p:grp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683568" y="2276872"/>
            <a:ext cx="3508653" cy="351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一诗一文一烟斗，</a:t>
            </a:r>
          </a:p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一个脊梁一声吼。</a:t>
            </a:r>
          </a:p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一画一印一全集，</a:t>
            </a:r>
          </a:p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一代英豪一红烛。</a:t>
            </a: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547664" y="1124744"/>
            <a:ext cx="693738" cy="693738"/>
            <a:chOff x="2265529" y="2033517"/>
            <a:chExt cx="1692322" cy="1692322"/>
          </a:xfrm>
        </p:grpSpPr>
        <p:sp>
          <p:nvSpPr>
            <p:cNvPr id="7" name="椭圆 6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600" noProof="1"/>
            </a:p>
          </p:txBody>
        </p:sp>
        <p:sp>
          <p:nvSpPr>
            <p:cNvPr id="8" name="文本框 8"/>
            <p:cNvSpPr txBox="1">
              <a:spLocks noChangeArrowheads="1"/>
            </p:cNvSpPr>
            <p:nvPr/>
          </p:nvSpPr>
          <p:spPr bwMode="auto">
            <a:xfrm>
              <a:off x="2381534" y="2101759"/>
              <a:ext cx="1460310" cy="1423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诗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2555776" y="1151087"/>
            <a:ext cx="693738" cy="693737"/>
            <a:chOff x="2265529" y="2033517"/>
            <a:chExt cx="1692322" cy="1692322"/>
          </a:xfrm>
        </p:grpSpPr>
        <p:sp>
          <p:nvSpPr>
            <p:cNvPr id="10" name="椭圆 9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600" noProof="1"/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2381534" y="2101759"/>
              <a:ext cx="1460310" cy="1423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猜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563888" y="1124744"/>
            <a:ext cx="693738" cy="693738"/>
            <a:chOff x="2265529" y="2033517"/>
            <a:chExt cx="1692322" cy="1692322"/>
          </a:xfrm>
        </p:grpSpPr>
        <p:sp>
          <p:nvSpPr>
            <p:cNvPr id="13" name="椭圆 12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600" noProof="1"/>
            </a:p>
          </p:txBody>
        </p:sp>
        <p:sp>
          <p:nvSpPr>
            <p:cNvPr id="14" name="文本框 14"/>
            <p:cNvSpPr txBox="1">
              <a:spLocks noChangeArrowheads="1"/>
            </p:cNvSpPr>
            <p:nvPr/>
          </p:nvSpPr>
          <p:spPr bwMode="auto">
            <a:xfrm>
              <a:off x="2381534" y="2101759"/>
              <a:ext cx="1460310" cy="1423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人</a:t>
              </a:r>
            </a:p>
          </p:txBody>
        </p:sp>
      </p:grpSp>
      <p:pic>
        <p:nvPicPr>
          <p:cNvPr id="15" name="图片 14" descr="5ae7d0e4cb321627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844824"/>
            <a:ext cx="4248472" cy="3465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文本框 16"/>
          <p:cNvSpPr>
            <a:spLocks noChangeArrowheads="1"/>
          </p:cNvSpPr>
          <p:nvPr/>
        </p:nvSpPr>
        <p:spPr bwMode="auto">
          <a:xfrm>
            <a:off x="4923234" y="5406553"/>
            <a:ext cx="1023937" cy="1144588"/>
          </a:xfrm>
          <a:prstGeom prst="ellipse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闻</a:t>
            </a:r>
          </a:p>
        </p:txBody>
      </p:sp>
      <p:sp>
        <p:nvSpPr>
          <p:cNvPr id="17" name="文本框 17"/>
          <p:cNvSpPr>
            <a:spLocks noChangeArrowheads="1"/>
          </p:cNvSpPr>
          <p:nvPr/>
        </p:nvSpPr>
        <p:spPr bwMode="auto">
          <a:xfrm>
            <a:off x="6013846" y="5393853"/>
            <a:ext cx="971550" cy="1171575"/>
          </a:xfrm>
          <a:prstGeom prst="ellipse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</a:t>
            </a:r>
          </a:p>
        </p:txBody>
      </p:sp>
      <p:sp>
        <p:nvSpPr>
          <p:cNvPr id="18" name="文本框 18"/>
          <p:cNvSpPr>
            <a:spLocks noChangeArrowheads="1"/>
          </p:cNvSpPr>
          <p:nvPr/>
        </p:nvSpPr>
        <p:spPr bwMode="auto">
          <a:xfrm>
            <a:off x="7058421" y="5373216"/>
            <a:ext cx="969963" cy="1165225"/>
          </a:xfrm>
          <a:prstGeom prst="ellipse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 animBg="1"/>
      <p:bldP spid="17" grpId="0" animBg="1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395536" y="1052736"/>
            <a:ext cx="8208912" cy="475252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下列有关文化常识，表述有误的一项是（         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 郭沫若，原名郭开贞，号尚武，我国著名的科学家、文学家、考古学家、思想家、革命活动家、诗人。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B. 闻一多，现代诗人、文史学者。提倡自由体诗。代表作《红烛》《死水》具有沉郁奇丽的艺术风格，整齐、和谐的艺术表现，影响颇大。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C. 闻一多的诗集《红烛》题材广泛，或抒发诗人的爱国之情，或批判封建统治下的黑暗，或反映劳动人民的苦难，或描绘自然的美景。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D. 闻一多(1899——1946)，原名闻家骅。1899年11月24日生于湖北浠水，自幼喜爱古典诗歌、绘画和戏曲，五四运动后开始发表新诗。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3131840" y="5661248"/>
            <a:ext cx="5233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【解析】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提倡新格律体诗。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0152" y="572487"/>
            <a:ext cx="720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FF0000"/>
                </a:solidFill>
              </a:rPr>
              <a:t>B</a:t>
            </a:r>
            <a:endParaRPr lang="zh-CN" altLang="en-US" sz="7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539552" y="1052736"/>
            <a:ext cx="8053779" cy="44592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下列对课文《红烛》的赏析，不正确的一项是 (　  　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A.诗人一落笔便超越了古典诗词，他把“红烛”和诗人区别开来，没有把自我直接投入到令人欣羡的红烛中去。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B.诗人用了整整七个诗节来抒写他对红烛的感受。从总体上看，他主要抓住了红烛的两个显著特征：自焚与流泪。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C.对红烛悲剧性命运的疑虑也是诗人不曾直接融入自我的现实原因。严谨审慎的闻一多从不会不经理性的思考而轻率地将他物呼为同类。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D.“红烛啊！‘莫问收获，但问耕耘。’”这既是对全诗所感受到的红烛精神的总结，又是诗人对个体价值失落的哀思之集中抒发。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92280" y="572487"/>
            <a:ext cx="720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FF0000"/>
                </a:solidFill>
              </a:rPr>
              <a:t>D</a:t>
            </a:r>
            <a:endParaRPr lang="zh-CN" altLang="en-US" sz="7200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4779" y="5592142"/>
            <a:ext cx="78456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【解析】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应该是“又是诗人在对个体价值失落的哀思之中陡然扬起的昂奋之情”。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 descr="3676546_080023402308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0"/>
            <a:ext cx="7767823" cy="436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微信图片_201908230709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5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76672"/>
            <a:ext cx="5910486" cy="2303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图片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501008"/>
            <a:ext cx="3487737" cy="110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2f23fed8f4b4bed90bf47763c8d60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556792"/>
            <a:ext cx="2592288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347864" y="1046341"/>
            <a:ext cx="547260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闻一多(1899--1946),原名闻家骅,改名多，字友三，又改名一多。1899年11月24日生于湖北浠水。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现代爱国诗人，学者，战士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。自幼喜爱古典诗歌、绘画和戏曲。五四运动后开始发表新诗。曾留学美国。先后在中山大学、武汉大学、青岛大学、清华大学、西南联大任教。1946年7月15日发表了著名的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《最后的一次演讲》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，当日下午，即遭到国民党特务的杀害。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772816"/>
            <a:ext cx="2736304" cy="43025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91880" y="1052736"/>
            <a:ext cx="53023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《红烛》写</a:t>
            </a:r>
            <a:r>
              <a:rPr lang="zh-CN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lang="en-US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1923</a:t>
            </a:r>
            <a:r>
              <a:rPr lang="zh-CN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年。诗人准备出版自己的</a:t>
            </a:r>
            <a:r>
              <a:rPr lang="zh-CN" alt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第一部诗集</a:t>
            </a:r>
            <a:r>
              <a:rPr lang="zh-CN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，在回顾自己数年来的理想探索历程和诗作成就时，就写下了这首名</a:t>
            </a:r>
            <a:r>
              <a:rPr lang="zh-CN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诗，</a:t>
            </a:r>
            <a:r>
              <a:rPr lang="zh-CN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将它作为</a:t>
            </a:r>
            <a:r>
              <a:rPr lang="zh-CN" altLang="zh-CN" sz="2800" b="1" u="heavy" dirty="0" smtClean="0">
                <a:effectLst/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同名诗集《红烛》的序诗</a:t>
            </a:r>
            <a:r>
              <a:rPr lang="zh-CN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8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红烛本意是火红的蜡烛，也是火鹤的别名</a:t>
            </a:r>
            <a:r>
              <a:rPr lang="en-US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喜庆的象征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8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83568" y="1988840"/>
            <a:ext cx="1152128" cy="1236637"/>
            <a:chOff x="-4489696" y="557310"/>
            <a:chExt cx="1692322" cy="1692322"/>
          </a:xfrm>
        </p:grpSpPr>
        <p:sp>
          <p:nvSpPr>
            <p:cNvPr id="3" name="椭圆 2"/>
            <p:cNvSpPr/>
            <p:nvPr/>
          </p:nvSpPr>
          <p:spPr>
            <a:xfrm>
              <a:off x="-4489696" y="557310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050" noProof="1"/>
            </a:p>
          </p:txBody>
        </p:sp>
        <p:sp>
          <p:nvSpPr>
            <p:cNvPr id="4" name="文本框 8"/>
            <p:cNvSpPr txBox="1">
              <a:spLocks noChangeArrowheads="1"/>
            </p:cNvSpPr>
            <p:nvPr/>
          </p:nvSpPr>
          <p:spPr bwMode="auto">
            <a:xfrm>
              <a:off x="-4373691" y="616259"/>
              <a:ext cx="1460310" cy="13899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红</a:t>
              </a: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83568" y="3890665"/>
            <a:ext cx="1152128" cy="1236637"/>
            <a:chOff x="2265529" y="2033517"/>
            <a:chExt cx="1692322" cy="1692322"/>
          </a:xfrm>
        </p:grpSpPr>
        <p:sp>
          <p:nvSpPr>
            <p:cNvPr id="6" name="椭圆 5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050" noProof="1"/>
            </a:p>
          </p:txBody>
        </p:sp>
        <p:sp>
          <p:nvSpPr>
            <p:cNvPr id="7" name="文本框 14"/>
            <p:cNvSpPr txBox="1">
              <a:spLocks noChangeArrowheads="1"/>
            </p:cNvSpPr>
            <p:nvPr/>
          </p:nvSpPr>
          <p:spPr bwMode="auto">
            <a:xfrm>
              <a:off x="2381534" y="2101759"/>
              <a:ext cx="1460310" cy="13899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烛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771800" y="3212976"/>
            <a:ext cx="5760640" cy="325018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方正隶变简体" pitchFamily="65" charset="-122"/>
                <a:ea typeface="方正隶变简体" pitchFamily="65" charset="-122"/>
              </a:rPr>
              <a:t>    红烛烧蜡成灰，为创造光明而彻底的自我牺牲；红烛伤心落泪，为创造光明而忍受被摧残的痛苦，红烛以“莫问收获，但问耕耘”为宗旨，唯愿为世人创造光明。</a:t>
            </a:r>
            <a:endParaRPr lang="zh-CN" altLang="en-US" sz="2800" b="1" dirty="0"/>
          </a:p>
        </p:txBody>
      </p:sp>
      <p:sp>
        <p:nvSpPr>
          <p:cNvPr id="10" name="矩形 9"/>
          <p:cNvSpPr/>
          <p:nvPr/>
        </p:nvSpPr>
        <p:spPr>
          <a:xfrm>
            <a:off x="3203848" y="1124744"/>
            <a:ext cx="4512774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     梳理“红烛”形象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“红烛”有着怎样的特点？</a:t>
            </a:r>
            <a:endParaRPr lang="zh-CN" alt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83568" y="1988840"/>
            <a:ext cx="1152128" cy="1236637"/>
            <a:chOff x="-4489696" y="557310"/>
            <a:chExt cx="1692322" cy="1692322"/>
          </a:xfrm>
        </p:grpSpPr>
        <p:sp>
          <p:nvSpPr>
            <p:cNvPr id="3" name="椭圆 2"/>
            <p:cNvSpPr/>
            <p:nvPr/>
          </p:nvSpPr>
          <p:spPr>
            <a:xfrm>
              <a:off x="-4489696" y="557310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050" noProof="1"/>
            </a:p>
          </p:txBody>
        </p:sp>
        <p:sp>
          <p:nvSpPr>
            <p:cNvPr id="4" name="文本框 8"/>
            <p:cNvSpPr txBox="1">
              <a:spLocks noChangeArrowheads="1"/>
            </p:cNvSpPr>
            <p:nvPr/>
          </p:nvSpPr>
          <p:spPr bwMode="auto">
            <a:xfrm>
              <a:off x="-4373691" y="616259"/>
              <a:ext cx="1460310" cy="13899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红</a:t>
              </a: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83568" y="3890665"/>
            <a:ext cx="1152128" cy="1236637"/>
            <a:chOff x="2265529" y="2033517"/>
            <a:chExt cx="1692322" cy="1692322"/>
          </a:xfrm>
        </p:grpSpPr>
        <p:sp>
          <p:nvSpPr>
            <p:cNvPr id="6" name="椭圆 5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050" noProof="1"/>
            </a:p>
          </p:txBody>
        </p:sp>
        <p:sp>
          <p:nvSpPr>
            <p:cNvPr id="7" name="文本框 14"/>
            <p:cNvSpPr txBox="1">
              <a:spLocks noChangeArrowheads="1"/>
            </p:cNvSpPr>
            <p:nvPr/>
          </p:nvSpPr>
          <p:spPr bwMode="auto">
            <a:xfrm>
              <a:off x="2381534" y="2101759"/>
              <a:ext cx="1460310" cy="13899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烛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2627784" y="1124744"/>
            <a:ext cx="606287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              感悟情感主旨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诗人只是在写“红烛”吗？它有什么意义？</a:t>
            </a:r>
            <a:endParaRPr lang="zh-CN" altLang="en-US" sz="2400" b="1" dirty="0" smtClean="0"/>
          </a:p>
        </p:txBody>
      </p:sp>
      <p:sp>
        <p:nvSpPr>
          <p:cNvPr id="11" name="矩形 10"/>
          <p:cNvSpPr/>
          <p:nvPr/>
        </p:nvSpPr>
        <p:spPr>
          <a:xfrm>
            <a:off x="2339752" y="3201357"/>
            <a:ext cx="6480720" cy="33239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方正隶变简体" pitchFamily="65" charset="-122"/>
                <a:ea typeface="方正隶变简体" pitchFamily="65" charset="-122"/>
              </a:rPr>
              <a:t>    红红的蜡烛，象征了诗人的赤子之心，</a:t>
            </a:r>
            <a:r>
              <a:rPr lang="zh-CN" altLang="zh-CN" sz="2800" b="1" dirty="0">
                <a:solidFill>
                  <a:prstClr val="black"/>
                </a:solidFill>
                <a:latin typeface="黑体" panose="02010609060101010101" charset="-122"/>
              </a:rPr>
              <a:t>纯洁率真，晶明透亮，灼灼发热</a:t>
            </a:r>
            <a:r>
              <a:rPr lang="zh-CN" altLang="zh-CN" sz="2800" b="1" dirty="0" smtClean="0">
                <a:solidFill>
                  <a:prstClr val="black"/>
                </a:solidFill>
                <a:latin typeface="黑体" panose="02010609060101010101" charset="-122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latin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noProof="1">
                <a:solidFill>
                  <a:prstClr val="black"/>
                </a:solidFill>
                <a:latin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noProof="1" smtClean="0">
                <a:solidFill>
                  <a:prstClr val="black"/>
                </a:solidFill>
                <a:latin typeface="黑体" panose="02010609060101010101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noProof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诗人通过</a:t>
            </a:r>
            <a:r>
              <a:rPr lang="zh-CN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赞美红烛精神</a:t>
            </a: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表达了自己献身祖国、勇于自我牺牲的爱国主义情怀。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83568" y="1988840"/>
            <a:ext cx="1152128" cy="1236637"/>
            <a:chOff x="-4489696" y="557310"/>
            <a:chExt cx="1692322" cy="1692322"/>
          </a:xfrm>
        </p:grpSpPr>
        <p:sp>
          <p:nvSpPr>
            <p:cNvPr id="3" name="椭圆 2"/>
            <p:cNvSpPr/>
            <p:nvPr/>
          </p:nvSpPr>
          <p:spPr>
            <a:xfrm>
              <a:off x="-4489696" y="557310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050" noProof="1"/>
            </a:p>
          </p:txBody>
        </p:sp>
        <p:sp>
          <p:nvSpPr>
            <p:cNvPr id="4" name="文本框 8"/>
            <p:cNvSpPr txBox="1">
              <a:spLocks noChangeArrowheads="1"/>
            </p:cNvSpPr>
            <p:nvPr/>
          </p:nvSpPr>
          <p:spPr bwMode="auto">
            <a:xfrm>
              <a:off x="-4373691" y="616259"/>
              <a:ext cx="1460310" cy="13899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红</a:t>
              </a: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83568" y="3890665"/>
            <a:ext cx="1152128" cy="1236637"/>
            <a:chOff x="2265529" y="2033517"/>
            <a:chExt cx="1692322" cy="1692322"/>
          </a:xfrm>
        </p:grpSpPr>
        <p:sp>
          <p:nvSpPr>
            <p:cNvPr id="6" name="椭圆 5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050" noProof="1"/>
            </a:p>
          </p:txBody>
        </p:sp>
        <p:sp>
          <p:nvSpPr>
            <p:cNvPr id="7" name="文本框 14"/>
            <p:cNvSpPr txBox="1">
              <a:spLocks noChangeArrowheads="1"/>
            </p:cNvSpPr>
            <p:nvPr/>
          </p:nvSpPr>
          <p:spPr bwMode="auto">
            <a:xfrm>
              <a:off x="2381534" y="2101759"/>
              <a:ext cx="1460310" cy="13899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烛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915816" y="1700808"/>
            <a:ext cx="54726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+mn-ea"/>
              </a:rPr>
              <a:t>    </a:t>
            </a:r>
            <a:r>
              <a:rPr lang="zh-CN" altLang="zh-CN" sz="3200" b="1" dirty="0" smtClean="0">
                <a:latin typeface="+mn-ea"/>
              </a:rPr>
              <a:t>从诗歌题材来看</a:t>
            </a:r>
            <a:r>
              <a:rPr lang="zh-CN" altLang="en-US" sz="3200" b="1" dirty="0" smtClean="0">
                <a:latin typeface="+mn-ea"/>
              </a:rPr>
              <a:t>，这是一首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咏物诗</a:t>
            </a:r>
            <a:r>
              <a:rPr lang="zh-CN" altLang="en-US" sz="3200" b="1" dirty="0" smtClean="0">
                <a:latin typeface="+mn-ea"/>
              </a:rPr>
              <a:t>。咏物诗多是运用</a:t>
            </a:r>
            <a:r>
              <a:rPr lang="zh-CN" altLang="en-US" sz="3200" b="1" u="heavy" dirty="0" smtClean="0">
                <a:uFill>
                  <a:solidFill>
                    <a:srgbClr val="FF0000"/>
                  </a:solidFill>
                </a:uFill>
                <a:latin typeface="+mn-ea"/>
              </a:rPr>
              <a:t>托物言志</a:t>
            </a:r>
            <a:r>
              <a:rPr lang="zh-CN" altLang="en-US" sz="3200" b="1" dirty="0" smtClean="0">
                <a:latin typeface="+mn-ea"/>
              </a:rPr>
              <a:t>的手法，通过对事物的咏叹来体现诗人的思想情感。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53136"/>
            <a:ext cx="3119098" cy="19046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3808" y="764704"/>
            <a:ext cx="266429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/>
              <a:t>赏析艺术特色</a:t>
            </a:r>
            <a:endParaRPr lang="zh-CN" altLang="en-US" sz="2800" b="1" dirty="0" smtClean="0"/>
          </a:p>
        </p:txBody>
      </p:sp>
      <p:sp>
        <p:nvSpPr>
          <p:cNvPr id="4" name="矩形 3"/>
          <p:cNvSpPr/>
          <p:nvPr/>
        </p:nvSpPr>
        <p:spPr>
          <a:xfrm>
            <a:off x="467545" y="1700808"/>
            <a:ext cx="32403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红烛啊！</a:t>
            </a:r>
          </a:p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这样红的烛！</a:t>
            </a:r>
          </a:p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诗人啊！</a:t>
            </a:r>
          </a:p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吐出你的心来比比，</a:t>
            </a:r>
          </a:p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可是一般颜色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  <a:endParaRPr lang="en-US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……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99992" y="1700808"/>
            <a:ext cx="38884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这是一沟绝望的死水，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清风吹不起半点漪沦。</a:t>
            </a:r>
          </a:p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不如多扔些破铜烂铁，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爽性泼你的剩菜残羹。</a:t>
            </a:r>
          </a:p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也许铜的要绿成翡翠，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铁罐上锈出几瓣桃花；</a:t>
            </a:r>
          </a:p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再让油腻织一层罗绮，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霉菌给他蒸出些云霞。</a:t>
            </a:r>
          </a:p>
          <a:p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……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43808" y="764704"/>
            <a:ext cx="266429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/>
              <a:t>赏析艺术特色</a:t>
            </a:r>
            <a:endParaRPr lang="zh-CN" altLang="en-US" sz="2800" b="1" dirty="0" smtClean="0"/>
          </a:p>
        </p:txBody>
      </p:sp>
      <p:sp>
        <p:nvSpPr>
          <p:cNvPr id="4" name="矩形 3"/>
          <p:cNvSpPr/>
          <p:nvPr/>
        </p:nvSpPr>
        <p:spPr>
          <a:xfrm>
            <a:off x="5652120" y="1628800"/>
            <a:ext cx="302433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轻轻的我走了，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24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正如我轻轻的来；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24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我轻轻的招手，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24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作别西天的云彩。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24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24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那河畔的金柳，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24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是夕阳中的新娘；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24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波光里的艳影，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24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在我的心头荡漾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……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——《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再别康桥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1556792"/>
            <a:ext cx="38884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撑着油纸伞，独自</a:t>
            </a:r>
          </a:p>
          <a:p>
            <a:pPr fontAlgn="base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彷徨在悠长、悠长</a:t>
            </a:r>
          </a:p>
          <a:p>
            <a:pPr fontAlgn="base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又寂寥的雨巷</a:t>
            </a:r>
          </a:p>
          <a:p>
            <a:pPr fontAlgn="base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我希望逢着</a:t>
            </a:r>
          </a:p>
          <a:p>
            <a:pPr fontAlgn="base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一个丁香一样地</a:t>
            </a:r>
          </a:p>
          <a:p>
            <a:pPr fontAlgn="base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结着愁怨的姑娘</a:t>
            </a:r>
          </a:p>
          <a:p>
            <a:pPr fontAlgn="base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她是有</a:t>
            </a:r>
          </a:p>
          <a:p>
            <a:pPr fontAlgn="base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丁香一样的颜色</a:t>
            </a:r>
          </a:p>
          <a:p>
            <a:pPr fontAlgn="base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丁香一样的芬芳</a:t>
            </a:r>
          </a:p>
          <a:p>
            <a:pPr fontAlgn="base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丁香一样的忧愁</a:t>
            </a:r>
          </a:p>
          <a:p>
            <a:pPr fontAlgn="base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在雨中哀怨</a:t>
            </a:r>
          </a:p>
          <a:p>
            <a:pPr fontAlgn="base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哀怨又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彷徨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fontAlgn="base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……</a:t>
            </a:r>
          </a:p>
          <a:p>
            <a:pPr fontAlgn="base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——《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雨巷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9872" y="2636912"/>
            <a:ext cx="1800200" cy="27569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音乐美建筑美绘画美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562</Words>
  <Application>Microsoft Office PowerPoint</Application>
  <PresentationFormat>全屏显示(4:3)</PresentationFormat>
  <Paragraphs>77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fener</dc:creator>
  <cp:lastModifiedBy>fener</cp:lastModifiedBy>
  <cp:revision>7</cp:revision>
  <dcterms:created xsi:type="dcterms:W3CDTF">2021-09-05T14:28:15Z</dcterms:created>
  <dcterms:modified xsi:type="dcterms:W3CDTF">2021-09-05T16:12:53Z</dcterms:modified>
</cp:coreProperties>
</file>