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462" r:id="rId3"/>
    <p:sldId id="571" r:id="rId5"/>
    <p:sldId id="574" r:id="rId6"/>
    <p:sldId id="572" r:id="rId7"/>
    <p:sldId id="592" r:id="rId8"/>
    <p:sldId id="575" r:id="rId9"/>
    <p:sldId id="573" r:id="rId10"/>
    <p:sldId id="593" r:id="rId11"/>
    <p:sldId id="576" r:id="rId12"/>
    <p:sldId id="577" r:id="rId13"/>
    <p:sldId id="595" r:id="rId14"/>
    <p:sldId id="578" r:id="rId15"/>
    <p:sldId id="579" r:id="rId16"/>
    <p:sldId id="580" r:id="rId17"/>
    <p:sldId id="581" r:id="rId18"/>
    <p:sldId id="582" r:id="rId19"/>
    <p:sldId id="583" r:id="rId20"/>
    <p:sldId id="584" r:id="rId21"/>
    <p:sldId id="585" r:id="rId22"/>
    <p:sldId id="591" r:id="rId23"/>
    <p:sldId id="586" r:id="rId24"/>
    <p:sldId id="587" r:id="rId25"/>
    <p:sldId id="594" r:id="rId26"/>
    <p:sldId id="588" r:id="rId27"/>
    <p:sldId id="589" r:id="rId28"/>
    <p:sldId id="590" r:id="rId29"/>
  </p:sldIdLst>
  <p:sldSz cx="9144000" cy="5143500" type="screen16x9"/>
  <p:notesSz cx="6858000" cy="9144000"/>
  <p:embeddedFontLst>
    <p:embeddedFont>
      <p:font typeface="黑体" pitchFamily="49" charset="-122"/>
      <p:regular r:id="rId33"/>
    </p:embeddedFont>
    <p:embeddedFont>
      <p:font typeface="楷体" pitchFamily="49" charset="-122"/>
      <p:regular r:id="rId34"/>
    </p:embeddedFont>
    <p:embeddedFont>
      <p:font typeface="幼圆" pitchFamily="49" charset="-122"/>
      <p:regular r:id="rId35"/>
    </p:embeddedFont>
    <p:embeddedFont>
      <p:font typeface="Times New Roman" pitchFamily="18" charset="0"/>
      <p:regular r:id="rId36"/>
      <p:bold r:id="rId37"/>
    </p:embeddedFont>
    <p:embeddedFont>
      <p:font typeface="Calibri" charset="0"/>
      <p:regular r:id="rId38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6600"/>
    <a:srgbClr val="FF9933"/>
    <a:srgbClr val="0070C0"/>
    <a:srgbClr val="FF9F9F"/>
    <a:srgbClr val="009900"/>
    <a:srgbClr val="FFBF53"/>
    <a:srgbClr val="EE6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4660"/>
  </p:normalViewPr>
  <p:slideViewPr>
    <p:cSldViewPr>
      <p:cViewPr>
        <p:scale>
          <a:sx n="80" d="100"/>
          <a:sy n="80" d="100"/>
        </p:scale>
        <p:origin x="-1644" y="-462"/>
      </p:cViewPr>
      <p:guideLst>
        <p:guide orient="horz" pos="1604"/>
        <p:guide pos="284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39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8" Type="http://schemas.openxmlformats.org/officeDocument/2006/relationships/font" Target="fonts/font6.fntdata"/><Relationship Id="rId37" Type="http://schemas.openxmlformats.org/officeDocument/2006/relationships/font" Target="fonts/font5.fntdata"/><Relationship Id="rId36" Type="http://schemas.openxmlformats.org/officeDocument/2006/relationships/font" Target="fonts/font4.fntdata"/><Relationship Id="rId35" Type="http://schemas.openxmlformats.org/officeDocument/2006/relationships/font" Target="fonts/font3.fntdata"/><Relationship Id="rId34" Type="http://schemas.openxmlformats.org/officeDocument/2006/relationships/font" Target="fonts/font2.fntdata"/><Relationship Id="rId33" Type="http://schemas.openxmlformats.org/officeDocument/2006/relationships/font" Target="fonts/font1.fntdata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90" y="1597819"/>
            <a:ext cx="7772221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79" y="2914650"/>
            <a:ext cx="6400443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4" y="205979"/>
            <a:ext cx="2056477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59" y="205979"/>
            <a:ext cx="6058689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4" y="3305176"/>
            <a:ext cx="7772221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4" y="2180035"/>
            <a:ext cx="7772221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59" y="1151335"/>
            <a:ext cx="4040317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59" y="1631156"/>
            <a:ext cx="4040317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4" y="1151335"/>
            <a:ext cx="4041507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4" y="1631156"/>
            <a:ext cx="4041507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2" y="204788"/>
            <a:ext cx="5112019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6"/>
            <a:ext cx="30079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0"/>
            <a:ext cx="5487114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3"/>
            <a:ext cx="5487114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60" y="205979"/>
            <a:ext cx="8229481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0" y="1200151"/>
            <a:ext cx="8229481" cy="339447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59" y="4767263"/>
            <a:ext cx="213387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607" y="4767263"/>
            <a:ext cx="2894787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2863" y="4767263"/>
            <a:ext cx="213387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  <p:pic>
        <p:nvPicPr>
          <p:cNvPr id="2050" name="Picture 2" descr="E:\王景然\崭新每一天\一头耕牛，每天更新\18秋项目\课件修订\小版本课件\背景_副本.pn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32"/>
            <a:ext cx="9144000" cy="5153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王景然\崭新每一天\一头耕牛，每天更新\18秋项目\课件修订\小版本课件\背景_副本_副本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4843"/>
            <a:ext cx="9143999" cy="5153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 userDrawn="1"/>
        </p:nvSpPr>
        <p:spPr>
          <a:xfrm flipH="1">
            <a:off x="1" y="92609"/>
            <a:ext cx="2079121" cy="162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algn="ctr"/>
            <a:r>
              <a:rPr kumimoji="1" lang="zh-CN" altLang="en-US" dirty="0" smtClean="0">
                <a:solidFill>
                  <a:schemeClr val="tx1"/>
                </a:solidFill>
              </a:rPr>
              <a:t>汉字家园</a:t>
            </a:r>
            <a:endParaRPr kumimoji="1" lang="zh-CN" altLang="en-US" dirty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8"/>
          <p:cNvSpPr txBox="1"/>
          <p:nvPr/>
        </p:nvSpPr>
        <p:spPr>
          <a:xfrm>
            <a:off x="3707904" y="1563638"/>
            <a:ext cx="3690754" cy="992579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+mn-ea"/>
              </a:rPr>
              <a:t>2</a:t>
            </a:r>
            <a:r>
              <a:rPr lang="zh-CN" altLang="en-US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+mn-ea"/>
              </a:rPr>
              <a:t>汉语家园</a:t>
            </a:r>
            <a:endParaRPr lang="zh-CN" altLang="en-US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+mn-ea"/>
            </a:endParaRPr>
          </a:p>
        </p:txBody>
      </p:sp>
      <p:pic>
        <p:nvPicPr>
          <p:cNvPr id="48130" name="Picture 2" descr="http://pic31.photophoto.cn/20140617/0013025947069954_b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634"/>
          <a:stretch>
            <a:fillRect/>
          </a:stretch>
        </p:blipFill>
        <p:spPr bwMode="auto">
          <a:xfrm flipH="1">
            <a:off x="0" y="1232288"/>
            <a:ext cx="3540446" cy="3558503"/>
          </a:xfrm>
          <a:prstGeom prst="rect">
            <a:avLst/>
          </a:prstGeom>
          <a:noFill/>
        </p:spPr>
      </p:pic>
      <p:sp>
        <p:nvSpPr>
          <p:cNvPr id="7" name="椭圆 6"/>
          <p:cNvSpPr/>
          <p:nvPr/>
        </p:nvSpPr>
        <p:spPr>
          <a:xfrm>
            <a:off x="5148064" y="3003798"/>
            <a:ext cx="643026" cy="53578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3300" dirty="0" smtClean="0"/>
              <a:t>4</a:t>
            </a:r>
            <a:endParaRPr lang="zh-CN" altLang="en-US" sz="3300" dirty="0"/>
          </a:p>
        </p:txBody>
      </p:sp>
      <p:sp useBgFill="1">
        <p:nvSpPr>
          <p:cNvPr id="2" name="矩形 1"/>
          <p:cNvSpPr/>
          <p:nvPr/>
        </p:nvSpPr>
        <p:spPr>
          <a:xfrm>
            <a:off x="0" y="51470"/>
            <a:ext cx="1979712" cy="2160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矩形 86"/>
          <p:cNvSpPr/>
          <p:nvPr/>
        </p:nvSpPr>
        <p:spPr>
          <a:xfrm>
            <a:off x="539552" y="843558"/>
            <a:ext cx="341820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街头巷尾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Times New Roman" pitchFamily="18" charset="0"/>
              </a:rPr>
              <a:t>：指大街小巷。</a:t>
            </a:r>
            <a:r>
              <a:rPr lang="zh-CN" altLang="en-US" sz="2200" b="1" dirty="0">
                <a:cs typeface="Times New Roman" pitchFamily="18" charset="0"/>
              </a:rPr>
              <a:t> </a:t>
            </a:r>
            <a:endParaRPr lang="zh-CN" altLang="en-US" sz="2200" b="1" dirty="0">
              <a:cs typeface="Times New Roman" pitchFamily="18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251520" y="1491630"/>
            <a:ext cx="4248472" cy="1028680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200" dirty="0" smtClean="0">
                <a:latin typeface="楷体" pitchFamily="49" charset="-122"/>
                <a:ea typeface="楷体" pitchFamily="49" charset="-122"/>
              </a:rPr>
              <a:t>节到了，</a:t>
            </a:r>
            <a:r>
              <a:rPr lang="zh-CN" altLang="en-US" sz="2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街头巷尾</a:t>
            </a:r>
            <a:r>
              <a:rPr lang="zh-CN" altLang="en-US" sz="2200" dirty="0" smtClean="0">
                <a:latin typeface="楷体" pitchFamily="49" charset="-122"/>
                <a:ea typeface="楷体" pitchFamily="49" charset="-122"/>
              </a:rPr>
              <a:t>都传来了络绎不绝的鞭炮声。</a:t>
            </a:r>
            <a:endParaRPr lang="zh-CN" altLang="en-US" sz="2200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4088" y="699542"/>
            <a:ext cx="2657242" cy="17642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3528" y="2859782"/>
            <a:ext cx="48245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有增无减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： 有增加，却没有减少。  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  <a:cs typeface="楷体" pitchFamily="49" charset="-122"/>
              </a:rPr>
              <a:t>如今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我们栽下的树苗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有增无减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72"/>
          <a:stretch>
            <a:fillRect/>
          </a:stretch>
        </p:blipFill>
        <p:spPr>
          <a:xfrm>
            <a:off x="5292080" y="2643758"/>
            <a:ext cx="2724398" cy="1684947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89" grpId="0" bldLvl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555526"/>
            <a:ext cx="54006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出生入死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：从出生到死去。 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解放军战士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出生入死，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抢救遇险的群众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400" dirty="0" smtClean="0">
              <a:latin typeface="楷体" pitchFamily="49" charset="-122"/>
              <a:ea typeface="楷体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 smtClean="0">
              <a:latin typeface="楷体" pitchFamily="49" charset="-122"/>
              <a:ea typeface="楷体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此起彼伏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：这里起来，那里落下，表示连续不断地起落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楷体" pitchFamily="49" charset="-122"/>
              </a:rPr>
              <a:t>。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联欢会上群情高涨，歌声笑声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此起彼伏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627534"/>
            <a:ext cx="2232248" cy="1668971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2571750"/>
            <a:ext cx="2366516" cy="1487524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l="52514"/>
          <a:stretch>
            <a:fillRect/>
          </a:stretch>
        </p:blipFill>
        <p:spPr>
          <a:xfrm>
            <a:off x="5076056" y="1779662"/>
            <a:ext cx="2261235" cy="314261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20345" y="1160145"/>
            <a:ext cx="8280400" cy="1260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 algn="just"/>
            <a:r>
              <a:rPr lang="en-US" altLang="zh-CN" sz="2800" b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    </a:t>
            </a:r>
            <a:r>
              <a:rPr lang="zh-CN" sz="2400" b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嘘——，请不要大惊小怪。“大惊小怪”这个词语可有趣啦！因为“大”与“小”是一对反义词，这样词语前后就有了对比了。像这样的四字词语可多啦！</a:t>
            </a:r>
            <a:endParaRPr lang="zh-CN" altLang="en-US" sz="2400" b="0">
              <a:solidFill>
                <a:srgbClr val="333333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81" name="图片 8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34" y="2928940"/>
            <a:ext cx="1104039" cy="1582166"/>
          </a:xfrm>
          <a:prstGeom prst="rect">
            <a:avLst/>
          </a:prstGeom>
        </p:spPr>
      </p:pic>
      <p:sp>
        <p:nvSpPr>
          <p:cNvPr id="86" name="圆角矩形标注 85"/>
          <p:cNvSpPr/>
          <p:nvPr/>
        </p:nvSpPr>
        <p:spPr>
          <a:xfrm>
            <a:off x="2071670" y="1857370"/>
            <a:ext cx="5214974" cy="1643074"/>
          </a:xfrm>
          <a:prstGeom prst="wedgeRoundRectCallout">
            <a:avLst>
              <a:gd name="adj1" fmla="val -60516"/>
              <a:gd name="adj2" fmla="val 21493"/>
              <a:gd name="adj3" fmla="val 16667"/>
            </a:avLst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</a:rPr>
              <a:t>朗读词语，找特点。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68325" y="806450"/>
            <a:ext cx="800798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16865" indent="-316865"/>
            <a:r>
              <a:rPr lang="zh-CN" sz="28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长吁短叹</a:t>
            </a:r>
            <a:r>
              <a:rPr lang="en-US" sz="28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    </a:t>
            </a:r>
            <a:r>
              <a:rPr lang="zh-CN" sz="28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古往今来  南征北战</a:t>
            </a:r>
            <a:r>
              <a:rPr lang="en-US" sz="28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    </a:t>
            </a:r>
            <a:r>
              <a:rPr lang="zh-CN" sz="28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深入浅出</a:t>
            </a:r>
            <a:endParaRPr lang="zh-CN" sz="2800" b="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 marL="316865" indent="-316865"/>
            <a:r>
              <a:rPr lang="zh-CN" sz="28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街头巷尾</a:t>
            </a:r>
            <a:r>
              <a:rPr lang="en-US" sz="28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    </a:t>
            </a:r>
            <a:r>
              <a:rPr lang="zh-CN" sz="28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出生入死  开天辟地</a:t>
            </a:r>
            <a:r>
              <a:rPr lang="en-US" sz="28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    </a:t>
            </a:r>
            <a:r>
              <a:rPr lang="zh-CN" sz="28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此起彼伏</a:t>
            </a:r>
            <a:endParaRPr lang="zh-CN" sz="2800" b="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r>
              <a:rPr lang="zh-CN" sz="28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          东奔西走</a:t>
            </a:r>
            <a:r>
              <a:rPr lang="en-US" sz="28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   </a:t>
            </a:r>
            <a:r>
              <a:rPr lang="zh-CN" sz="28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有增无减</a:t>
            </a:r>
            <a:endParaRPr lang="zh-CN" altLang="en-US" sz="2800" b="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08860" y="285686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4800"/>
            <a:r>
              <a:rPr lang="zh-CN" sz="2400" b="0">
                <a:latin typeface="楷体" pitchFamily="49" charset="-122"/>
                <a:ea typeface="楷体" pitchFamily="49" charset="-122"/>
              </a:rPr>
              <a:t>都含有一组或两组反义词。</a:t>
            </a:r>
            <a:endParaRPr lang="zh-CN" altLang="en-US" sz="2400" b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19072" r="17010" b="4655"/>
          <a:stretch>
            <a:fillRect/>
          </a:stretch>
        </p:blipFill>
        <p:spPr>
          <a:xfrm>
            <a:off x="419100" y="2393315"/>
            <a:ext cx="1889760" cy="27571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79512" y="1203598"/>
            <a:ext cx="683577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/>
            <a:r>
              <a:rPr lang="zh-CN" sz="24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分析 ：</a:t>
            </a:r>
            <a:endParaRPr lang="zh-CN" sz="2400" b="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 marL="317500" indent="-317500" algn="just"/>
            <a:r>
              <a:rPr lang="zh-CN" sz="2400" b="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      左面一组词语中，都含有一组反义词，比如“长吁短叹”中第一字和第三字正好相反。又如“街头巷尾”中第二字和第四字正好相反。右面一组词语中，都含有两组反义词，比如“深入浅出”中第一字和第三字相反，第二字和第四字相反。</a:t>
            </a:r>
            <a:endParaRPr lang="zh-CN" altLang="en-US" sz="2400" b="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25866" r="19778" b="5476"/>
          <a:stretch>
            <a:fillRect/>
          </a:stretch>
        </p:blipFill>
        <p:spPr>
          <a:xfrm>
            <a:off x="6971030" y="1386205"/>
            <a:ext cx="1487805" cy="28492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3205" y="631825"/>
            <a:ext cx="830707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itchFamily="49" charset="-122"/>
                <a:ea typeface="楷体" pitchFamily="49" charset="-122"/>
                <a:cs typeface="楷体" pitchFamily="49" charset="-122"/>
              </a:rPr>
              <a:t>想一想</a:t>
            </a:r>
            <a:endParaRPr lang="zh-CN" altLang="en-US" sz="280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r>
              <a:rPr lang="zh-CN" altLang="en-US" sz="2800">
                <a:latin typeface="楷体" pitchFamily="49" charset="-122"/>
                <a:ea typeface="楷体" pitchFamily="49" charset="-122"/>
                <a:cs typeface="楷体" pitchFamily="49" charset="-122"/>
              </a:rPr>
              <a:t>     你还知道哪些含有“南”、“北”的四字词语？</a:t>
            </a:r>
            <a:endParaRPr lang="zh-CN" altLang="en-US" sz="2800"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159510" y="2424430"/>
            <a:ext cx="70040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28600" indent="-228600"/>
            <a:r>
              <a:rPr lang="zh-CN" sz="2800" b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南腔北调、南辕北辙、南来北往、南船北车</a:t>
            </a:r>
            <a:endParaRPr lang="zh-CN" altLang="en-US" sz="2800" b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"/>
          <p:cNvSpPr txBox="1"/>
          <p:nvPr/>
        </p:nvSpPr>
        <p:spPr>
          <a:xfrm>
            <a:off x="2847340" y="1179195"/>
            <a:ext cx="2399030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   </a:t>
            </a:r>
            <a:r>
              <a:rPr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近义词</a:t>
            </a:r>
            <a:endParaRPr sz="3200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83568" y="520906"/>
            <a:ext cx="2099196" cy="561692"/>
            <a:chOff x="755576" y="411510"/>
            <a:chExt cx="2099196" cy="561692"/>
          </a:xfrm>
        </p:grpSpPr>
        <p:sp>
          <p:nvSpPr>
            <p:cNvPr id="5" name="文本框 9"/>
            <p:cNvSpPr txBox="1"/>
            <p:nvPr/>
          </p:nvSpPr>
          <p:spPr>
            <a:xfrm>
              <a:off x="1331640" y="411510"/>
              <a:ext cx="152313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latin typeface="黑体" pitchFamily="49" charset="-122"/>
                  <a:ea typeface="黑体" pitchFamily="49" charset="-122"/>
                </a:rPr>
                <a:t>小</a:t>
              </a:r>
              <a:r>
                <a:rPr lang="zh-CN" altLang="en-US" sz="3200" dirty="0" smtClean="0">
                  <a:latin typeface="黑体" pitchFamily="49" charset="-122"/>
                  <a:ea typeface="黑体" pitchFamily="49" charset="-122"/>
                </a:rPr>
                <a:t>练笔</a:t>
              </a:r>
              <a:endParaRPr lang="zh-CN" altLang="en-US" sz="3200" dirty="0"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411510"/>
              <a:ext cx="559476" cy="545460"/>
            </a:xfrm>
            <a:prstGeom prst="rect">
              <a:avLst/>
            </a:prstGeom>
          </p:spPr>
        </p:pic>
      </p:grpSp>
      <p:sp>
        <p:nvSpPr>
          <p:cNvPr id="100" name="文本框 99"/>
          <p:cNvSpPr txBox="1"/>
          <p:nvPr/>
        </p:nvSpPr>
        <p:spPr>
          <a:xfrm>
            <a:off x="493395" y="2266315"/>
            <a:ext cx="815784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800" b="0">
                <a:latin typeface="楷体" pitchFamily="49" charset="-122"/>
                <a:ea typeface="楷体" pitchFamily="49" charset="-122"/>
                <a:cs typeface="楷体" pitchFamily="49" charset="-122"/>
              </a:rPr>
              <a:t>南征北战—</a:t>
            </a:r>
            <a:r>
              <a:rPr lang="zh-CN" sz="2800" b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东征西讨 </a:t>
            </a:r>
            <a:r>
              <a:rPr lang="zh-CN" sz="2800" b="0">
                <a:latin typeface="楷体" pitchFamily="49" charset="-122"/>
                <a:ea typeface="楷体" pitchFamily="49" charset="-122"/>
                <a:cs typeface="楷体" pitchFamily="49" charset="-122"/>
              </a:rPr>
              <a:t>   长吁短叹—</a:t>
            </a:r>
            <a:r>
              <a:rPr lang="zh-CN" sz="2800" b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唉声叹气</a:t>
            </a:r>
            <a:endParaRPr lang="zh-CN" sz="2800" b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r>
              <a:rPr lang="zh-CN" sz="2800" b="0">
                <a:latin typeface="楷体" pitchFamily="49" charset="-122"/>
                <a:ea typeface="楷体" pitchFamily="49" charset="-122"/>
                <a:cs typeface="楷体" pitchFamily="49" charset="-122"/>
              </a:rPr>
              <a:t>  </a:t>
            </a:r>
            <a:endParaRPr lang="zh-CN" sz="2800" b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 indent="304800"/>
            <a:r>
              <a:rPr lang="zh-CN" sz="2800" b="0">
                <a:latin typeface="楷体" pitchFamily="49" charset="-122"/>
                <a:ea typeface="楷体" pitchFamily="49" charset="-122"/>
                <a:cs typeface="楷体" pitchFamily="49" charset="-122"/>
              </a:rPr>
              <a:t>此起彼伏—</a:t>
            </a:r>
            <a:r>
              <a:rPr lang="zh-CN" sz="2800" b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抑扬顿挫 </a:t>
            </a:r>
            <a:r>
              <a:rPr lang="zh-CN" sz="2800" b="0">
                <a:latin typeface="楷体" pitchFamily="49" charset="-122"/>
                <a:ea typeface="楷体" pitchFamily="49" charset="-122"/>
                <a:cs typeface="楷体" pitchFamily="49" charset="-122"/>
              </a:rPr>
              <a:t>   深入浅出—</a:t>
            </a:r>
            <a:r>
              <a:rPr lang="zh-CN" sz="2800" b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深入显出</a:t>
            </a:r>
            <a:endParaRPr lang="zh-CN" altLang="en-US" sz="2800" b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"/>
          <p:cNvSpPr txBox="1"/>
          <p:nvPr/>
        </p:nvSpPr>
        <p:spPr>
          <a:xfrm>
            <a:off x="2847340" y="1179195"/>
            <a:ext cx="2399030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反</a:t>
            </a:r>
            <a:r>
              <a:rPr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义词</a:t>
            </a:r>
            <a:endParaRPr sz="3200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53720" y="2310765"/>
            <a:ext cx="80365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800" b="0">
                <a:latin typeface="楷体" pitchFamily="49" charset="-122"/>
                <a:ea typeface="楷体" pitchFamily="49" charset="-122"/>
                <a:cs typeface="楷体" pitchFamily="49" charset="-122"/>
              </a:rPr>
              <a:t>南征北战—按兵不动   长吁短叹—慷慨激昂</a:t>
            </a:r>
            <a:endParaRPr lang="zh-CN" altLang="en-US" sz="2800" b="0"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r="47193"/>
          <a:stretch>
            <a:fillRect/>
          </a:stretch>
        </p:blipFill>
        <p:spPr>
          <a:xfrm>
            <a:off x="65405" y="1347614"/>
            <a:ext cx="2514600" cy="279576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9512" y="627534"/>
            <a:ext cx="46843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看图猜词语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加号 1"/>
          <p:cNvSpPr/>
          <p:nvPr/>
        </p:nvSpPr>
        <p:spPr>
          <a:xfrm>
            <a:off x="3041015" y="1065530"/>
            <a:ext cx="2781300" cy="2472055"/>
          </a:xfrm>
          <a:prstGeom prst="mathPlus">
            <a:avLst>
              <a:gd name="adj1" fmla="val 12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185285" y="849630"/>
            <a:ext cx="1004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</a:rPr>
              <a:t>七</a:t>
            </a:r>
            <a:endParaRPr lang="zh-CN" altLang="en-US" sz="2800">
              <a:solidFill>
                <a:schemeClr val="accent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85285" y="3244215"/>
            <a:ext cx="1004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</a:rPr>
              <a:t>八</a:t>
            </a:r>
            <a:endParaRPr lang="zh-CN" altLang="en-US" sz="2800">
              <a:solidFill>
                <a:schemeClr val="accent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77185" y="2007870"/>
            <a:ext cx="1004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</a:rPr>
              <a:t>顾</a:t>
            </a:r>
            <a:endParaRPr lang="zh-CN" altLang="en-US" sz="2800">
              <a:solidFill>
                <a:schemeClr val="accent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88610" y="2007870"/>
            <a:ext cx="1004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</a:rPr>
              <a:t>盼</a:t>
            </a:r>
            <a:endParaRPr lang="zh-CN" altLang="en-US" sz="2800">
              <a:solidFill>
                <a:schemeClr val="accent1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l="52514"/>
          <a:stretch>
            <a:fillRect/>
          </a:stretch>
        </p:blipFill>
        <p:spPr>
          <a:xfrm>
            <a:off x="6709410" y="1203598"/>
            <a:ext cx="2261235" cy="2939142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72135" y="4035425"/>
            <a:ext cx="32073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七上八下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93180" y="3940810"/>
            <a:ext cx="22783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左顾右盼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1286296" y="2405729"/>
            <a:ext cx="1989559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吁</a:t>
            </a:r>
            <a:r>
              <a:rPr lang="zh-CN" altLang="en-US" sz="5400" dirty="0">
                <a:latin typeface="楷体" pitchFamily="49" charset="-122"/>
                <a:ea typeface="楷体" pitchFamily="49" charset="-122"/>
              </a:rPr>
              <a:t>气</a:t>
            </a:r>
            <a:endParaRPr lang="zh-CN" altLang="en-US" sz="5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480224" y="2394741"/>
            <a:ext cx="1523494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5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彼</a:t>
            </a:r>
            <a:r>
              <a:rPr lang="zh-CN" altLang="en-US" sz="5400" dirty="0">
                <a:latin typeface="楷体" pitchFamily="49" charset="-122"/>
                <a:ea typeface="楷体" pitchFamily="49" charset="-122"/>
              </a:rPr>
              <a:t>此</a:t>
            </a:r>
            <a:endParaRPr lang="zh-CN" altLang="en-US" sz="5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05535" y="2394741"/>
            <a:ext cx="1523494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5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增</a:t>
            </a:r>
            <a:r>
              <a:rPr lang="zh-CN" altLang="en-US" sz="5400" dirty="0">
                <a:latin typeface="楷体" pitchFamily="49" charset="-122"/>
                <a:ea typeface="楷体" pitchFamily="49" charset="-122"/>
              </a:rPr>
              <a:t>加</a:t>
            </a:r>
            <a:endParaRPr lang="zh-CN" altLang="en-US" sz="5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259632" y="1923678"/>
            <a:ext cx="651460" cy="68480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en-US" altLang="zh-CN" sz="4000" dirty="0" err="1" smtClean="0">
                <a:latin typeface="黑体" pitchFamily="49" charset="-122"/>
                <a:ea typeface="黑体" pitchFamily="49" charset="-122"/>
              </a:rPr>
              <a:t>xū</a:t>
            </a:r>
            <a:endParaRPr lang="en-US" altLang="zh-CN" sz="4000" dirty="0" err="1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491880" y="1923678"/>
            <a:ext cx="651460" cy="68480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en-US" altLang="zh-CN" sz="4000" dirty="0" err="1" smtClean="0">
                <a:latin typeface="黑体" pitchFamily="49" charset="-122"/>
                <a:ea typeface="黑体" pitchFamily="49" charset="-122"/>
              </a:rPr>
              <a:t>bǐ</a:t>
            </a:r>
            <a:endParaRPr lang="en-US" altLang="zh-CN" sz="4000" dirty="0" err="1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292080" y="1923678"/>
            <a:ext cx="1164421" cy="68480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en-US" altLang="zh-CN" sz="4000" dirty="0" err="1" smtClean="0">
                <a:latin typeface="黑体" pitchFamily="49" charset="-122"/>
                <a:ea typeface="黑体" pitchFamily="49" charset="-122"/>
              </a:rPr>
              <a:t>zēng</a:t>
            </a:r>
            <a:endParaRPr lang="en-US" altLang="zh-CN" sz="4000" dirty="0" err="1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123728" y="2499742"/>
            <a:ext cx="57606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3600"/>
          </a:p>
        </p:txBody>
      </p:sp>
      <p:sp>
        <p:nvSpPr>
          <p:cNvPr id="41" name="矩形 40"/>
          <p:cNvSpPr/>
          <p:nvPr/>
        </p:nvSpPr>
        <p:spPr>
          <a:xfrm>
            <a:off x="4283968" y="2571750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3600"/>
          </a:p>
        </p:txBody>
      </p:sp>
      <p:sp>
        <p:nvSpPr>
          <p:cNvPr id="42" name="矩形 41"/>
          <p:cNvSpPr/>
          <p:nvPr/>
        </p:nvSpPr>
        <p:spPr>
          <a:xfrm>
            <a:off x="6300192" y="2643758"/>
            <a:ext cx="634957" cy="653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3600"/>
          </a:p>
        </p:txBody>
      </p:sp>
      <p:sp>
        <p:nvSpPr>
          <p:cNvPr id="23" name="TextBox 11"/>
          <p:cNvSpPr txBox="1">
            <a:spLocks noChangeArrowheads="1"/>
          </p:cNvSpPr>
          <p:nvPr/>
        </p:nvSpPr>
        <p:spPr bwMode="auto">
          <a:xfrm>
            <a:off x="505294" y="1510576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文本框 14"/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1524285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67544" y="1563638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  <p:bldP spid="31" grpId="0"/>
      <p:bldP spid="31" grpId="1"/>
      <p:bldP spid="32" grpId="0"/>
      <p:bldP spid="32" grpId="1"/>
      <p:bldP spid="40" grpId="0" bldLvl="0" animBg="1"/>
      <p:bldP spid="41" grpId="0" bldLvl="0" animBg="1"/>
      <p:bldP spid="4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6235" y="1974215"/>
            <a:ext cx="728345" cy="70675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楷体" pitchFamily="49" charset="-122"/>
                <a:ea typeface="楷体" pitchFamily="49" charset="-122"/>
              </a:rPr>
              <a:t>因</a:t>
            </a:r>
            <a:endParaRPr lang="zh-CN" altLang="en-US" sz="4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50620" y="1627505"/>
            <a:ext cx="611505" cy="52197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itchFamily="49" charset="-122"/>
                <a:ea typeface="楷体" pitchFamily="49" charset="-122"/>
              </a:rPr>
              <a:t>果</a:t>
            </a:r>
            <a:endParaRPr lang="zh-CN" altLang="en-US" sz="28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62125" y="2149475"/>
            <a:ext cx="34175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itchFamily="49" charset="-122"/>
                <a:ea typeface="楷体" pitchFamily="49" charset="-122"/>
              </a:rPr>
              <a:t>前</a:t>
            </a:r>
            <a:r>
              <a:rPr lang="zh-CN" altLang="en-US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因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后</a:t>
            </a:r>
            <a:r>
              <a:rPr lang="zh-CN" altLang="en-US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果</a:t>
            </a:r>
            <a:endParaRPr lang="zh-CN" altLang="en-US" sz="32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42740" y="1957705"/>
            <a:ext cx="728345" cy="70675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楷体" pitchFamily="49" charset="-122"/>
                <a:ea typeface="楷体" pitchFamily="49" charset="-122"/>
              </a:rPr>
              <a:t>同</a:t>
            </a:r>
            <a:endParaRPr lang="zh-CN" altLang="en-US" sz="4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89830" y="2142490"/>
            <a:ext cx="611505" cy="5219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itchFamily="49" charset="-122"/>
                <a:ea typeface="楷体" pitchFamily="49" charset="-122"/>
              </a:rPr>
              <a:t>异</a:t>
            </a:r>
            <a:endParaRPr lang="zh-CN" altLang="en-US" sz="28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63895" y="2204720"/>
            <a:ext cx="24701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大</a:t>
            </a:r>
            <a:r>
              <a:rPr lang="zh-CN" altLang="en-US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同</a:t>
            </a:r>
            <a:r>
              <a:rPr lang="zh-CN" altLang="en-US" sz="320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小</a:t>
            </a:r>
            <a:r>
              <a:rPr lang="zh-CN" altLang="en-US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异</a:t>
            </a:r>
            <a:endParaRPr lang="zh-CN" altLang="en-US" sz="32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9700" y="407035"/>
            <a:ext cx="46843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accent1"/>
                </a:solidFill>
                <a:latin typeface="楷体" pitchFamily="49" charset="-122"/>
                <a:ea typeface="楷体" pitchFamily="49" charset="-122"/>
              </a:rPr>
              <a:t>你还知道哪些相同的词语</a:t>
            </a:r>
            <a:endParaRPr lang="zh-CN" altLang="en-US" sz="3200" b="1">
              <a:solidFill>
                <a:schemeClr val="accent1"/>
              </a:solidFill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938530" y="1365250"/>
          <a:ext cx="7433310" cy="27292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3310"/>
              </a:tblGrid>
              <a:tr h="272923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/>
                    </a:p>
                    <a:p>
                      <a:pPr>
                        <a:buNone/>
                      </a:pPr>
                      <a:r>
                        <a:rPr lang="zh-CN" altLang="en-US" sz="2800"/>
                        <a:t>天南地北     迎来送往      厚此薄彼      同甘共苦      </a:t>
                      </a:r>
                      <a:endParaRPr lang="zh-CN" altLang="en-US" sz="2800"/>
                    </a:p>
                    <a:p>
                      <a:pPr>
                        <a:buNone/>
                      </a:pPr>
                      <a:endParaRPr lang="zh-CN" altLang="en-US" sz="2800"/>
                    </a:p>
                    <a:p>
                      <a:pPr>
                        <a:buNone/>
                      </a:pPr>
                      <a:r>
                        <a:rPr lang="zh-CN" altLang="en-US" sz="2800"/>
                        <a:t>朝思暮想     冷嘲热讽      成败得失      轻重缓急                                                         </a:t>
                      </a:r>
                      <a:r>
                        <a:rPr lang="zh-CN" altLang="en-US" sz="2000"/>
                        <a:t>    </a:t>
                      </a:r>
                      <a:endParaRPr lang="zh-CN" altLang="en-US" sz="200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027109" y="1028233"/>
            <a:ext cx="7073283" cy="2983677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左大括号 13"/>
          <p:cNvSpPr/>
          <p:nvPr/>
        </p:nvSpPr>
        <p:spPr>
          <a:xfrm>
            <a:off x="3087604" y="1571618"/>
            <a:ext cx="214314" cy="178595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3444794" y="1571618"/>
            <a:ext cx="4094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 smtClean="0"/>
              <a:t>找出四字词语中的反义词</a:t>
            </a:r>
            <a:endParaRPr lang="zh-CN" altLang="en-US" sz="2800" dirty="0" smtClean="0"/>
          </a:p>
        </p:txBody>
      </p:sp>
      <p:sp>
        <p:nvSpPr>
          <p:cNvPr id="16" name="TextBox 15"/>
          <p:cNvSpPr txBox="1"/>
          <p:nvPr/>
        </p:nvSpPr>
        <p:spPr>
          <a:xfrm>
            <a:off x="3504801" y="2417443"/>
            <a:ext cx="3383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 smtClean="0"/>
              <a:t>理解四字词语的意思</a:t>
            </a:r>
            <a:endParaRPr lang="zh-CN" altLang="en-US" sz="2800" dirty="0" smtClean="0"/>
          </a:p>
        </p:txBody>
      </p:sp>
      <p:sp>
        <p:nvSpPr>
          <p:cNvPr id="20" name="TextBox 19"/>
          <p:cNvSpPr txBox="1"/>
          <p:nvPr/>
        </p:nvSpPr>
        <p:spPr>
          <a:xfrm>
            <a:off x="1643042" y="2143122"/>
            <a:ext cx="1071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识字</a:t>
            </a:r>
            <a:r>
              <a:rPr lang="en-US" altLang="zh-CN" sz="2800" dirty="0" smtClean="0"/>
              <a:t>4</a:t>
            </a:r>
            <a:endParaRPr lang="en-US" altLang="zh-CN" sz="2800" dirty="0" smtClean="0"/>
          </a:p>
        </p:txBody>
      </p:sp>
      <p:sp>
        <p:nvSpPr>
          <p:cNvPr id="10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/>
      <p:bldP spid="16" grpId="0"/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5576" y="1491630"/>
            <a:ext cx="7262635" cy="18004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ts val="4500"/>
              </a:lnSpc>
            </a:pPr>
            <a:r>
              <a:rPr lang="zh-CN" altLang="en-US" sz="2700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本课主要介绍了四字词语。在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____________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的基础上找到词语中包含的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_________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3568" y="206769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理解词语含义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1600" y="264375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反义词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2401" name="Rectangle 1"/>
          <p:cNvSpPr>
            <a:spLocks noChangeArrowheads="1"/>
          </p:cNvSpPr>
          <p:nvPr/>
        </p:nvSpPr>
        <p:spPr bwMode="auto">
          <a:xfrm>
            <a:off x="1433195" y="1295400"/>
            <a:ext cx="6509385" cy="25533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79450" algn="l"/>
              </a:tabLst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charset="0"/>
                <a:ea typeface="宋体" pitchFamily="2" charset="-122"/>
                <a:cs typeface="Times New Roman" pitchFamily="18" charset="0"/>
              </a:rPr>
              <a:t>天南地北    同甘共苦    成败得失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79450" algn="l"/>
              </a:tabLst>
            </a:pP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79450" algn="l"/>
              </a:tabLst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charset="0"/>
                <a:ea typeface="宋体" pitchFamily="2" charset="-122"/>
                <a:cs typeface="Times New Roman" pitchFamily="18" charset="0"/>
              </a:rPr>
              <a:t>迎来送往    朝思暮想    轻重缓急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79450" algn="l"/>
              </a:tabLst>
            </a:pP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79450" algn="l"/>
              </a:tabLst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charset="0"/>
                <a:ea typeface="宋体" pitchFamily="2" charset="-122"/>
                <a:cs typeface="Times New Roman" pitchFamily="18" charset="0"/>
              </a:rPr>
              <a:t>厚此薄彼    冷嘲热讽   喜怒哀乐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14325" y="110998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17500" indent="-317500"/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一、</a:t>
            </a:r>
            <a:r>
              <a:rPr lang="zh-CN" sz="2800" b="1" dirty="0" smtClean="0">
                <a:latin typeface="宋体" pitchFamily="2" charset="-122"/>
                <a:ea typeface="宋体" pitchFamily="2" charset="-122"/>
              </a:rPr>
              <a:t>看</a:t>
            </a:r>
            <a:r>
              <a:rPr lang="zh-CN" sz="2800" b="1" dirty="0">
                <a:latin typeface="宋体" pitchFamily="2" charset="-122"/>
                <a:ea typeface="宋体" pitchFamily="2" charset="-122"/>
              </a:rPr>
              <a:t>拼音，写词语。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9592" y="1779662"/>
            <a:ext cx="746315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16865" indent="-316865"/>
            <a:r>
              <a:rPr lang="en-US" sz="1200" b="0" dirty="0">
                <a:latin typeface="宋体" pitchFamily="2" charset="-122"/>
              </a:rPr>
              <a:t> </a:t>
            </a:r>
            <a:r>
              <a:rPr lang="en-US" sz="2400" b="0" dirty="0" err="1">
                <a:latin typeface="黑体" pitchFamily="49" charset="-122"/>
                <a:ea typeface="黑体" pitchFamily="49" charset="-122"/>
              </a:rPr>
              <a:t>Xiǎo</a:t>
            </a:r>
            <a:r>
              <a:rPr lang="en-US" sz="2400" b="0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sz="2400" b="0" dirty="0" err="1">
                <a:latin typeface="黑体" pitchFamily="49" charset="-122"/>
                <a:ea typeface="黑体" pitchFamily="49" charset="-122"/>
              </a:rPr>
              <a:t>xiàng</a:t>
            </a:r>
            <a:r>
              <a:rPr lang="en-US" sz="2400" b="0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sz="2400" b="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sz="2800" b="0" dirty="0" err="1">
                <a:latin typeface="黑体" pitchFamily="49" charset="-122"/>
                <a:ea typeface="黑体" pitchFamily="49" charset="-122"/>
              </a:rPr>
              <a:t>wěi</a:t>
            </a:r>
            <a:r>
              <a:rPr lang="en-US" sz="2800" b="0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sz="2800" b="0" dirty="0" err="1" smtClean="0">
                <a:latin typeface="黑体" pitchFamily="49" charset="-122"/>
                <a:ea typeface="黑体" pitchFamily="49" charset="-122"/>
              </a:rPr>
              <a:t>ba</a:t>
            </a:r>
            <a:r>
              <a:rPr lang="en-US" sz="2800" b="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sz="2800" b="0" dirty="0" err="1" smtClean="0">
                <a:latin typeface="黑体" pitchFamily="49" charset="-122"/>
                <a:ea typeface="黑体" pitchFamily="49" charset="-122"/>
              </a:rPr>
              <a:t>qǐ</a:t>
            </a:r>
            <a:r>
              <a:rPr lang="en-US" sz="2800" b="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sz="2800" b="0" dirty="0" err="1">
                <a:latin typeface="黑体" pitchFamily="49" charset="-122"/>
                <a:ea typeface="黑体" pitchFamily="49" charset="-122"/>
              </a:rPr>
              <a:t>fú</a:t>
            </a:r>
            <a:r>
              <a:rPr lang="en-US" sz="2800" b="0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sz="2800" b="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sz="2800" b="0" dirty="0" err="1" smtClean="0">
                <a:latin typeface="黑体" pitchFamily="49" charset="-122"/>
                <a:ea typeface="黑体" pitchFamily="49" charset="-122"/>
              </a:rPr>
              <a:t>bǐ</a:t>
            </a:r>
            <a:r>
              <a:rPr lang="en-US" sz="2800" b="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sz="2800" b="0" dirty="0" err="1" smtClean="0">
                <a:latin typeface="黑体" pitchFamily="49" charset="-122"/>
                <a:ea typeface="黑体" pitchFamily="49" charset="-122"/>
              </a:rPr>
              <a:t>cǐ</a:t>
            </a:r>
            <a:r>
              <a:rPr lang="en-US" sz="2800" b="0" dirty="0" smtClean="0">
                <a:latin typeface="黑体" pitchFamily="49" charset="-122"/>
                <a:ea typeface="黑体" pitchFamily="49" charset="-122"/>
              </a:rPr>
              <a:t>        </a:t>
            </a:r>
            <a:endParaRPr lang="en-US" altLang="en-US" sz="1800" b="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73742914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6780" y="2311400"/>
            <a:ext cx="1654175" cy="7848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974725" y="2350770"/>
            <a:ext cx="17310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</a:rPr>
              <a:t>小  巷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pic>
        <p:nvPicPr>
          <p:cNvPr id="6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5900" y="2294890"/>
            <a:ext cx="1654175" cy="7848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2843530" y="2333625"/>
            <a:ext cx="17310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</a:rPr>
              <a:t>尾  巴</a:t>
            </a:r>
            <a:endParaRPr lang="zh-CN" altLang="en-US" sz="4000">
              <a:solidFill>
                <a:srgbClr val="FF0000"/>
              </a:solidFill>
            </a:endParaRPr>
          </a:p>
        </p:txBody>
      </p:sp>
      <p:pic>
        <p:nvPicPr>
          <p:cNvPr id="8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9775" y="2294890"/>
            <a:ext cx="1654175" cy="7848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4649470" y="2334260"/>
            <a:ext cx="17310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</a:rPr>
              <a:t>起  伏</a:t>
            </a:r>
            <a:endParaRPr lang="zh-CN" altLang="en-US" sz="4000">
              <a:solidFill>
                <a:srgbClr val="FF0000"/>
              </a:solidFill>
            </a:endParaRPr>
          </a:p>
        </p:txBody>
      </p:sp>
      <p:pic>
        <p:nvPicPr>
          <p:cNvPr id="10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43650" y="2294890"/>
            <a:ext cx="1654175" cy="7848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6411595" y="2334260"/>
            <a:ext cx="17310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</a:rPr>
              <a:t>彼  此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14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79730" y="481330"/>
            <a:ext cx="4048254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17500" indent="-317500"/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二、</a:t>
            </a:r>
            <a:r>
              <a:rPr lang="zh-CN" sz="2800" b="1" dirty="0" smtClean="0">
                <a:latin typeface="宋体" pitchFamily="2" charset="-122"/>
                <a:ea typeface="宋体" pitchFamily="2" charset="-122"/>
              </a:rPr>
              <a:t>根据</a:t>
            </a:r>
            <a:r>
              <a:rPr lang="zh-CN" sz="2800" b="1" dirty="0">
                <a:latin typeface="宋体" pitchFamily="2" charset="-122"/>
                <a:ea typeface="宋体" pitchFamily="2" charset="-122"/>
              </a:rPr>
              <a:t>意思连一连。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5415" y="1271270"/>
            <a:ext cx="887158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762000" indent="-762000"/>
            <a:r>
              <a:rPr lang="en-US" altLang="zh-CN" sz="1200" b="0">
                <a:solidFill>
                  <a:srgbClr val="333333"/>
                </a:solidFill>
                <a:ea typeface="宋体" pitchFamily="2" charset="-122"/>
              </a:rPr>
              <a:t>      </a:t>
            </a:r>
            <a:r>
              <a:rPr lang="zh-CN" sz="2800" b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南征北战</a:t>
            </a:r>
            <a:r>
              <a:rPr lang="en-US" sz="2800" b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        </a:t>
            </a:r>
            <a:r>
              <a:rPr lang="zh-CN" sz="2800" b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比喻有史以来。</a:t>
            </a:r>
            <a:r>
              <a:rPr lang="en-US" sz="2800" b="0">
                <a:latin typeface="楷体" pitchFamily="49" charset="-122"/>
                <a:ea typeface="楷体" pitchFamily="49" charset="-122"/>
                <a:cs typeface="楷体" pitchFamily="49" charset="-122"/>
              </a:rPr>
              <a:t> </a:t>
            </a:r>
            <a:endParaRPr lang="en-US" sz="2800" b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 marL="762000" indent="-762000"/>
            <a:r>
              <a:rPr lang="en-US" sz="2800" b="0">
                <a:latin typeface="楷体" pitchFamily="49" charset="-122"/>
                <a:ea typeface="楷体" pitchFamily="49" charset="-122"/>
                <a:cs typeface="楷体" pitchFamily="49" charset="-122"/>
              </a:rPr>
              <a:t>    </a:t>
            </a:r>
            <a:endParaRPr lang="en-US" sz="2800" b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 marL="762000" indent="-762000"/>
            <a:r>
              <a:rPr lang="zh-CN" sz="2800" b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古往今来</a:t>
            </a:r>
            <a:r>
              <a:rPr lang="en-US" sz="2800" b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        </a:t>
            </a:r>
            <a:r>
              <a:rPr lang="zh-CN" sz="2800" b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形容转战南北，经历了许多战斗。</a:t>
            </a:r>
            <a:endParaRPr lang="zh-CN" sz="2800" b="0">
              <a:solidFill>
                <a:srgbClr val="333333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 marL="762000" indent="-762000"/>
            <a:r>
              <a:rPr lang="zh-CN" sz="2800" b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   </a:t>
            </a:r>
            <a:endParaRPr lang="zh-CN" sz="2800" b="0">
              <a:solidFill>
                <a:srgbClr val="333333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 marL="762000" indent="-762000"/>
            <a:r>
              <a:rPr lang="zh-CN" sz="2800" b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 开天辟地         从古代到现在。                                                 </a:t>
            </a:r>
            <a:endParaRPr lang="zh-CN" altLang="en-US" sz="2800" b="0"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914525" y="1557020"/>
            <a:ext cx="1504950" cy="7988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886585" y="2477135"/>
            <a:ext cx="1532890" cy="8147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1895475" y="1635760"/>
            <a:ext cx="1596390" cy="16205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11560" y="2211710"/>
            <a:ext cx="626805" cy="864096"/>
            <a:chOff x="933096" y="1201103"/>
            <a:chExt cx="593961" cy="810101"/>
          </a:xfrm>
        </p:grpSpPr>
        <p:sp>
          <p:nvSpPr>
            <p:cNvPr id="6" name="椭圆 5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7" name="Rectangle 2"/>
            <p:cNvSpPr>
              <a:spLocks noChangeArrowheads="1"/>
            </p:cNvSpPr>
            <p:nvPr/>
          </p:nvSpPr>
          <p:spPr bwMode="auto">
            <a:xfrm>
              <a:off x="981178" y="133612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3600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奔</a:t>
              </a:r>
              <a:endParaRPr lang="zh-CN" altLang="en-US" sz="36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379855" y="1612265"/>
            <a:ext cx="6383655" cy="54438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51435" tIns="25718" rIns="51435" bIns="25718">
            <a:spAutoFit/>
          </a:bodyPr>
          <a:lstStyle/>
          <a:p>
            <a:pPr algn="l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看着小河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奔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向大海，他受到了启示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200" b="1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915816" y="1203598"/>
            <a:ext cx="740980" cy="482825"/>
          </a:xfrm>
          <a:prstGeom prst="rect">
            <a:avLst/>
          </a:prstGeom>
        </p:spPr>
        <p:txBody>
          <a:bodyPr wrap="square" lIns="51435" tIns="25718" rIns="51435" bIns="25718">
            <a:spAutoFit/>
          </a:bodyPr>
          <a:lstStyle/>
          <a:p>
            <a:r>
              <a:rPr lang="en-US" altLang="en-US" sz="2800" b="1" dirty="0">
                <a:latin typeface="黑体" pitchFamily="49" charset="-122"/>
                <a:ea typeface="黑体" pitchFamily="49" charset="-122"/>
              </a:rPr>
              <a:t>bèn</a:t>
            </a:r>
            <a:endParaRPr lang="en-US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3752862" y="526257"/>
            <a:ext cx="410581" cy="377666"/>
            <a:chOff x="631825" y="5181600"/>
            <a:chExt cx="1554163" cy="1552575"/>
          </a:xfrm>
        </p:grpSpPr>
        <p:sp>
          <p:nvSpPr>
            <p:cNvPr id="50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82" name="TextBox 81"/>
          <p:cNvSpPr txBox="1">
            <a:spLocks noChangeArrowheads="1"/>
          </p:cNvSpPr>
          <p:nvPr/>
        </p:nvSpPr>
        <p:spPr bwMode="auto">
          <a:xfrm>
            <a:off x="4162967" y="431959"/>
            <a:ext cx="1564685" cy="559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多音字</a:t>
            </a:r>
            <a:endParaRPr lang="zh-CN" altLang="en-US" sz="25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03648" y="3075806"/>
            <a:ext cx="2709396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不再四处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奔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走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2771800" y="2715766"/>
            <a:ext cx="936104" cy="482825"/>
          </a:xfrm>
          <a:prstGeom prst="rect">
            <a:avLst/>
          </a:prstGeom>
        </p:spPr>
        <p:txBody>
          <a:bodyPr wrap="square" lIns="51435" tIns="25718" rIns="51435" bIns="25718">
            <a:spAutoFit/>
          </a:bodyPr>
          <a:lstStyle/>
          <a:p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bēn</a:t>
            </a:r>
            <a:endParaRPr lang="en-US" altLang="en-US" sz="28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48" grpId="0"/>
      <p:bldP spid="8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4"/>
          <p:cNvSpPr txBox="1"/>
          <p:nvPr/>
        </p:nvSpPr>
        <p:spPr>
          <a:xfrm>
            <a:off x="6012244" y="2914982"/>
            <a:ext cx="65199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尾</a:t>
            </a:r>
            <a:endParaRPr lang="zh-CN" altLang="en-US" sz="6600" b="1" dirty="0" err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文本框 64"/>
          <p:cNvSpPr txBox="1"/>
          <p:nvPr/>
        </p:nvSpPr>
        <p:spPr>
          <a:xfrm>
            <a:off x="2586033" y="2947581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巷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文本框 64"/>
          <p:cNvSpPr txBox="1"/>
          <p:nvPr/>
        </p:nvSpPr>
        <p:spPr>
          <a:xfrm>
            <a:off x="1763688" y="1497166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伏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文本框 64"/>
          <p:cNvSpPr txBox="1"/>
          <p:nvPr/>
        </p:nvSpPr>
        <p:spPr>
          <a:xfrm>
            <a:off x="3491880" y="1497166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彼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文本框 64"/>
          <p:cNvSpPr txBox="1"/>
          <p:nvPr/>
        </p:nvSpPr>
        <p:spPr>
          <a:xfrm>
            <a:off x="5076056" y="1491630"/>
            <a:ext cx="93547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吁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文本框 64"/>
          <p:cNvSpPr txBox="1"/>
          <p:nvPr/>
        </p:nvSpPr>
        <p:spPr>
          <a:xfrm>
            <a:off x="6732240" y="1491630"/>
            <a:ext cx="834658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增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文本框 64"/>
          <p:cNvSpPr txBox="1"/>
          <p:nvPr/>
        </p:nvSpPr>
        <p:spPr>
          <a:xfrm>
            <a:off x="4211578" y="2916024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奔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9" name="组合 7"/>
          <p:cNvGrpSpPr/>
          <p:nvPr/>
        </p:nvGrpSpPr>
        <p:grpSpPr>
          <a:xfrm>
            <a:off x="6732240" y="1491630"/>
            <a:ext cx="1029163" cy="1085656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3" name="组合 7"/>
          <p:cNvGrpSpPr/>
          <p:nvPr/>
        </p:nvGrpSpPr>
        <p:grpSpPr>
          <a:xfrm>
            <a:off x="4211960" y="2931790"/>
            <a:ext cx="1029163" cy="1085656"/>
            <a:chOff x="2437" y="2032"/>
            <a:chExt cx="1244" cy="1264"/>
          </a:xfrm>
        </p:grpSpPr>
        <p:sp>
          <p:nvSpPr>
            <p:cNvPr id="2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2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7" name="组合 7"/>
          <p:cNvGrpSpPr/>
          <p:nvPr/>
        </p:nvGrpSpPr>
        <p:grpSpPr>
          <a:xfrm>
            <a:off x="6012160" y="2931790"/>
            <a:ext cx="1029163" cy="1085656"/>
            <a:chOff x="2437" y="2032"/>
            <a:chExt cx="1244" cy="1264"/>
          </a:xfrm>
        </p:grpSpPr>
        <p:sp>
          <p:nvSpPr>
            <p:cNvPr id="2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2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3" name="组合 7"/>
          <p:cNvGrpSpPr/>
          <p:nvPr/>
        </p:nvGrpSpPr>
        <p:grpSpPr>
          <a:xfrm>
            <a:off x="5076056" y="1491630"/>
            <a:ext cx="1029163" cy="1085656"/>
            <a:chOff x="2437" y="2032"/>
            <a:chExt cx="1244" cy="1264"/>
          </a:xfrm>
        </p:grpSpPr>
        <p:sp>
          <p:nvSpPr>
            <p:cNvPr id="4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4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7" name="组合 7"/>
          <p:cNvGrpSpPr/>
          <p:nvPr/>
        </p:nvGrpSpPr>
        <p:grpSpPr>
          <a:xfrm>
            <a:off x="3491880" y="1491630"/>
            <a:ext cx="1029163" cy="1085656"/>
            <a:chOff x="2437" y="2032"/>
            <a:chExt cx="1244" cy="1264"/>
          </a:xfrm>
        </p:grpSpPr>
        <p:sp>
          <p:nvSpPr>
            <p:cNvPr id="4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4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51" name="组合 7"/>
          <p:cNvGrpSpPr/>
          <p:nvPr/>
        </p:nvGrpSpPr>
        <p:grpSpPr>
          <a:xfrm>
            <a:off x="1691680" y="1491630"/>
            <a:ext cx="1029163" cy="1085656"/>
            <a:chOff x="2437" y="2032"/>
            <a:chExt cx="1244" cy="1264"/>
          </a:xfrm>
        </p:grpSpPr>
        <p:sp>
          <p:nvSpPr>
            <p:cNvPr id="5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5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56" name="矩形 1"/>
          <p:cNvSpPr/>
          <p:nvPr/>
        </p:nvSpPr>
        <p:spPr>
          <a:xfrm>
            <a:off x="2555776" y="2931790"/>
            <a:ext cx="1029970" cy="1069340"/>
          </a:xfrm>
          <a:prstGeom prst="rect">
            <a:avLst/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endParaRPr lang="zh-CN" altLang="en-US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57" name="直接连接符 4"/>
          <p:cNvCxnSpPr/>
          <p:nvPr/>
        </p:nvCxnSpPr>
        <p:spPr>
          <a:xfrm>
            <a:off x="2555776" y="3528055"/>
            <a:ext cx="1029970" cy="0"/>
          </a:xfrm>
          <a:prstGeom prst="line">
            <a:avLst/>
          </a:prstGeom>
          <a:ln w="127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cxnSp>
      <p:cxnSp>
        <p:nvCxnSpPr>
          <p:cNvPr id="58" name="直接连接符 6"/>
          <p:cNvCxnSpPr/>
          <p:nvPr/>
        </p:nvCxnSpPr>
        <p:spPr>
          <a:xfrm>
            <a:off x="3070761" y="3018785"/>
            <a:ext cx="0" cy="1069340"/>
          </a:xfrm>
          <a:prstGeom prst="line">
            <a:avLst/>
          </a:prstGeom>
          <a:ln w="127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cxnSp>
      <p:sp>
        <p:nvSpPr>
          <p:cNvPr id="55" name="TextBox 11"/>
          <p:cNvSpPr txBox="1">
            <a:spLocks noChangeArrowheads="1"/>
          </p:cNvSpPr>
          <p:nvPr/>
        </p:nvSpPr>
        <p:spPr bwMode="auto">
          <a:xfrm>
            <a:off x="467544" y="523551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我会写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678280" y="556111"/>
            <a:ext cx="335134" cy="472337"/>
          </a:xfrm>
          <a:prstGeom prst="rect">
            <a:avLst/>
          </a:prstGeom>
        </p:spPr>
      </p:pic>
      <p:sp>
        <p:nvSpPr>
          <p:cNvPr id="60" name="矩形 59"/>
          <p:cNvSpPr/>
          <p:nvPr/>
        </p:nvSpPr>
        <p:spPr>
          <a:xfrm>
            <a:off x="1504535" y="59156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487913" y="6170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0" grpId="0"/>
      <p:bldP spid="11" grpId="0"/>
      <p:bldP spid="12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746" y="1359213"/>
            <a:ext cx="2996726" cy="25052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90" y="1419622"/>
            <a:ext cx="2206044" cy="17739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59213"/>
            <a:ext cx="3115462" cy="2505217"/>
          </a:xfrm>
          <a:prstGeom prst="rect">
            <a:avLst/>
          </a:prstGeom>
        </p:spPr>
      </p:pic>
      <p:sp>
        <p:nvSpPr>
          <p:cNvPr id="5" name="文本框 64"/>
          <p:cNvSpPr txBox="1"/>
          <p:nvPr/>
        </p:nvSpPr>
        <p:spPr>
          <a:xfrm>
            <a:off x="917923" y="1851670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左右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生字归类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8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cxnSp>
        <p:nvCxnSpPr>
          <p:cNvPr id="40" name="直线连接符 5"/>
          <p:cNvCxnSpPr/>
          <p:nvPr/>
        </p:nvCxnSpPr>
        <p:spPr>
          <a:xfrm>
            <a:off x="669474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线连接符 75"/>
          <p:cNvCxnSpPr/>
          <p:nvPr/>
        </p:nvCxnSpPr>
        <p:spPr>
          <a:xfrm>
            <a:off x="6203721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64"/>
          <p:cNvSpPr txBox="1"/>
          <p:nvPr/>
        </p:nvSpPr>
        <p:spPr>
          <a:xfrm>
            <a:off x="3563888" y="1851670"/>
            <a:ext cx="2164512" cy="4385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半包围  </a:t>
            </a: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3" name="文本框 64"/>
          <p:cNvSpPr txBox="1"/>
          <p:nvPr/>
        </p:nvSpPr>
        <p:spPr>
          <a:xfrm>
            <a:off x="6444208" y="1851670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上下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44" name="直线连接符 5"/>
          <p:cNvCxnSpPr/>
          <p:nvPr/>
        </p:nvCxnSpPr>
        <p:spPr>
          <a:xfrm>
            <a:off x="3635896" y="2283718"/>
            <a:ext cx="180020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64"/>
          <p:cNvSpPr txBox="1"/>
          <p:nvPr/>
        </p:nvSpPr>
        <p:spPr>
          <a:xfrm>
            <a:off x="539552" y="2427734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伏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7" name="文本框 64"/>
          <p:cNvSpPr txBox="1"/>
          <p:nvPr/>
        </p:nvSpPr>
        <p:spPr>
          <a:xfrm>
            <a:off x="1187624" y="2427734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彼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8" name="文本框 64"/>
          <p:cNvSpPr txBox="1"/>
          <p:nvPr/>
        </p:nvSpPr>
        <p:spPr>
          <a:xfrm>
            <a:off x="1835696" y="2427734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吁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9" name="文本框 64"/>
          <p:cNvSpPr txBox="1"/>
          <p:nvPr/>
        </p:nvSpPr>
        <p:spPr>
          <a:xfrm>
            <a:off x="2555776" y="2427734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增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" name="文本框 64"/>
          <p:cNvSpPr txBox="1"/>
          <p:nvPr/>
        </p:nvSpPr>
        <p:spPr>
          <a:xfrm>
            <a:off x="4139952" y="2355726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尾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1" name="文本框 64"/>
          <p:cNvSpPr txBox="1"/>
          <p:nvPr/>
        </p:nvSpPr>
        <p:spPr>
          <a:xfrm>
            <a:off x="6444208" y="2571750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巷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2" name="文本框 64"/>
          <p:cNvSpPr txBox="1"/>
          <p:nvPr/>
        </p:nvSpPr>
        <p:spPr>
          <a:xfrm>
            <a:off x="7524328" y="2571750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奔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itchFamily="49" charset="-122"/>
                <a:ea typeface="楷体" pitchFamily="49" charset="-122"/>
              </a:rPr>
              <a:t>识字方法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467544" y="1275606"/>
            <a:ext cx="4104456" cy="13608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加一加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土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+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曾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增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口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+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于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吁</a:t>
            </a:r>
            <a:endParaRPr lang="zh-CN" altLang="en-US" sz="2800" b="1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32685" y="2843883"/>
            <a:ext cx="1763051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字理识字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       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267744" y="2859782"/>
            <a:ext cx="530531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奔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987824" y="3219822"/>
            <a:ext cx="5290120" cy="13608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514350" indent="-514350">
              <a:buAutoNum type="arabicPeriod"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直往，趋向：投～。</a:t>
            </a:r>
            <a:endParaRPr lang="zh-CN" altLang="en-US" sz="2800" b="1" dirty="0" smtClean="0">
              <a:latin typeface="楷体" pitchFamily="49" charset="-122"/>
              <a:ea typeface="楷体" pitchFamily="49" charset="-122"/>
            </a:endParaRPr>
          </a:p>
          <a:p>
            <a:pPr marL="514350" indent="-514350">
              <a:buAutoNum type="arabicPeriod"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为某种目的而尽力去做：</a:t>
            </a:r>
            <a:endParaRPr lang="zh-CN" altLang="en-US" sz="2800" b="1" dirty="0" smtClean="0">
              <a:latin typeface="楷体" pitchFamily="49" charset="-122"/>
              <a:ea typeface="楷体" pitchFamily="49" charset="-122"/>
            </a:endParaRPr>
          </a:p>
          <a:p>
            <a:pPr marL="514350" indent="-514350">
              <a:buAutoNum type="arabicPeriod"/>
            </a:pP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75" b="10089"/>
          <a:stretch>
            <a:fillRect/>
          </a:stretch>
        </p:blipFill>
        <p:spPr>
          <a:xfrm>
            <a:off x="5076056" y="1275606"/>
            <a:ext cx="2510408" cy="1872831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2" grpId="0"/>
      <p:bldP spid="54" grpId="0"/>
      <p:bldP spid="5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7" name="TextBox 23"/>
          <p:cNvSpPr txBox="1"/>
          <p:nvPr/>
        </p:nvSpPr>
        <p:spPr>
          <a:xfrm>
            <a:off x="2125235" y="2112076"/>
            <a:ext cx="1420517" cy="16687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04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吁</a:t>
            </a:r>
            <a:endParaRPr lang="zh-CN" altLang="zh-CN" sz="10400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TextBox 24"/>
          <p:cNvSpPr txBox="1"/>
          <p:nvPr/>
        </p:nvSpPr>
        <p:spPr>
          <a:xfrm>
            <a:off x="2339752" y="1347614"/>
            <a:ext cx="1245290" cy="807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 dirty="0" err="1" smtClean="0">
                <a:latin typeface="黑体" pitchFamily="49" charset="-122"/>
                <a:ea typeface="黑体" pitchFamily="49" charset="-122"/>
                <a:sym typeface="+mn-ea"/>
              </a:rPr>
              <a:t>xū</a:t>
            </a:r>
            <a:endParaRPr lang="en-US" altLang="zh-CN" sz="4800" dirty="0" err="1" smtClean="0">
              <a:solidFill>
                <a:prstClr val="black"/>
              </a:solidFill>
              <a:latin typeface="黑体" pitchFamily="49" charset="-122"/>
              <a:ea typeface="黑体" pitchFamily="49" charset="-122"/>
              <a:cs typeface="汉语拼音" pitchFamily="34" charset="0"/>
              <a:sym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283968" y="2280667"/>
            <a:ext cx="4104456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巧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记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：吁气用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口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218690" y="2406015"/>
            <a:ext cx="558800" cy="573405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5" name="线形标注 2 34"/>
          <p:cNvSpPr/>
          <p:nvPr/>
        </p:nvSpPr>
        <p:spPr>
          <a:xfrm>
            <a:off x="4473498" y="1303703"/>
            <a:ext cx="4179993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96113"/>
              <a:gd name="adj6" fmla="val -40559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不要忘了加偏旁</a:t>
            </a:r>
            <a:r>
              <a:rPr lang="en-US" altLang="zh-CN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口</a:t>
            </a:r>
            <a:r>
              <a:rPr lang="en-US" altLang="zh-CN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”</a:t>
            </a:r>
            <a:endParaRPr lang="en-US" altLang="zh-CN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6" name="TextBox 11"/>
          <p:cNvSpPr txBox="1">
            <a:spLocks noChangeArrowheads="1"/>
          </p:cNvSpPr>
          <p:nvPr/>
        </p:nvSpPr>
        <p:spPr bwMode="auto">
          <a:xfrm>
            <a:off x="4125341" y="554509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易写错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635896" y="627534"/>
            <a:ext cx="456833" cy="456366"/>
            <a:chOff x="631825" y="5181600"/>
            <a:chExt cx="1554163" cy="1552575"/>
          </a:xfrm>
        </p:grpSpPr>
        <p:sp>
          <p:nvSpPr>
            <p:cNvPr id="38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3" grpId="0"/>
      <p:bldP spid="34" grpId="0" bldLvl="0" animBg="1"/>
      <p:bldP spid="3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6712189" y="1225868"/>
            <a:ext cx="766386" cy="969645"/>
            <a:chOff x="8818" y="2574"/>
            <a:chExt cx="1609" cy="2036"/>
          </a:xfrm>
        </p:grpSpPr>
        <p:pic>
          <p:nvPicPr>
            <p:cNvPr id="37" name="图片 36" descr="timgA1ZWK2PA"/>
            <p:cNvPicPr>
              <a:picLocks noChangeAspect="1"/>
            </p:cNvPicPr>
            <p:nvPr/>
          </p:nvPicPr>
          <p:blipFill>
            <a:blip r:embed="rId1"/>
            <a:srcRect l="63556" t="17514" r="8126" b="21680"/>
            <a:stretch>
              <a:fillRect/>
            </a:stretch>
          </p:blipFill>
          <p:spPr>
            <a:xfrm>
              <a:off x="8818" y="2574"/>
              <a:ext cx="1609" cy="2036"/>
            </a:xfrm>
            <a:prstGeom prst="rect">
              <a:avLst/>
            </a:prstGeom>
          </p:spPr>
        </p:pic>
        <p:sp>
          <p:nvSpPr>
            <p:cNvPr id="38" name="文本框 6"/>
            <p:cNvSpPr txBox="1"/>
            <p:nvPr/>
          </p:nvSpPr>
          <p:spPr>
            <a:xfrm>
              <a:off x="9072" y="3133"/>
              <a:ext cx="1101" cy="12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3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cs typeface="楷体" pitchFamily="49" charset="-122"/>
                </a:rPr>
                <a:t>伏</a:t>
              </a:r>
              <a:endParaRPr lang="zh-CN" altLang="en-US" sz="33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cs typeface="楷体" pitchFamily="49" charset="-122"/>
              </a:endParaRPr>
            </a:p>
          </p:txBody>
        </p:sp>
      </p:grpSp>
      <p:sp>
        <p:nvSpPr>
          <p:cNvPr id="39" name="文本框 7"/>
          <p:cNvSpPr txBox="1"/>
          <p:nvPr/>
        </p:nvSpPr>
        <p:spPr>
          <a:xfrm>
            <a:off x="406903" y="725731"/>
            <a:ext cx="735342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/>
              <a:t>摘苹果（比一比，选字组词。）</a:t>
            </a:r>
            <a:endParaRPr lang="zh-CN" altLang="en-US" sz="2800" b="1" dirty="0"/>
          </a:p>
        </p:txBody>
      </p:sp>
      <p:sp>
        <p:nvSpPr>
          <p:cNvPr id="40" name="文本框 8"/>
          <p:cNvSpPr txBox="1"/>
          <p:nvPr/>
        </p:nvSpPr>
        <p:spPr>
          <a:xfrm>
            <a:off x="956435" y="2193709"/>
            <a:ext cx="7253279" cy="191590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3000" dirty="0"/>
              <a:t>（        </a:t>
            </a:r>
            <a:r>
              <a:rPr lang="zh-CN" altLang="en-US" sz="3000" dirty="0" smtClean="0"/>
              <a:t>）送                            </a:t>
            </a:r>
            <a:r>
              <a:rPr lang="zh-CN" altLang="en-US" sz="3000" dirty="0">
                <a:sym typeface="+mn-ea"/>
              </a:rPr>
              <a:t>（        </a:t>
            </a:r>
            <a:r>
              <a:rPr lang="zh-CN" altLang="en-US" sz="3000" dirty="0" smtClean="0">
                <a:sym typeface="+mn-ea"/>
              </a:rPr>
              <a:t>）养</a:t>
            </a:r>
            <a:r>
              <a:rPr lang="zh-CN" altLang="en-US" sz="3000" dirty="0" smtClean="0"/>
              <a:t>（        ）加                            起</a:t>
            </a:r>
            <a:r>
              <a:rPr lang="zh-CN" altLang="en-US" sz="3000" dirty="0" smtClean="0">
                <a:sym typeface="+mn-ea"/>
              </a:rPr>
              <a:t>（        </a:t>
            </a:r>
            <a:r>
              <a:rPr lang="zh-CN" altLang="en-US" sz="3000" dirty="0">
                <a:sym typeface="+mn-ea"/>
              </a:rPr>
              <a:t>）</a:t>
            </a:r>
            <a:endParaRPr lang="zh-CN" altLang="en-US" sz="3000" dirty="0"/>
          </a:p>
        </p:txBody>
      </p:sp>
      <p:grpSp>
        <p:nvGrpSpPr>
          <p:cNvPr id="41" name="组合 40"/>
          <p:cNvGrpSpPr/>
          <p:nvPr/>
        </p:nvGrpSpPr>
        <p:grpSpPr>
          <a:xfrm>
            <a:off x="1186970" y="1175385"/>
            <a:ext cx="851170" cy="1018223"/>
            <a:chOff x="2492" y="2468"/>
            <a:chExt cx="1787" cy="2138"/>
          </a:xfrm>
        </p:grpSpPr>
        <p:pic>
          <p:nvPicPr>
            <p:cNvPr id="42" name="图片 41" descr="timgA1ZWK2PA"/>
            <p:cNvPicPr>
              <a:picLocks noChangeAspect="1"/>
            </p:cNvPicPr>
            <p:nvPr/>
          </p:nvPicPr>
          <p:blipFill>
            <a:blip r:embed="rId1"/>
            <a:srcRect l="34219" t="17780" r="35846" b="21330"/>
            <a:stretch>
              <a:fillRect/>
            </a:stretch>
          </p:blipFill>
          <p:spPr>
            <a:xfrm>
              <a:off x="2492" y="2468"/>
              <a:ext cx="1787" cy="2138"/>
            </a:xfrm>
            <a:prstGeom prst="rect">
              <a:avLst/>
            </a:prstGeom>
          </p:spPr>
        </p:pic>
        <p:sp>
          <p:nvSpPr>
            <p:cNvPr id="43" name="文本框 12"/>
            <p:cNvSpPr txBox="1"/>
            <p:nvPr/>
          </p:nvSpPr>
          <p:spPr>
            <a:xfrm>
              <a:off x="2759" y="3133"/>
              <a:ext cx="1254" cy="12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3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cs typeface="楷体" pitchFamily="49" charset="-122"/>
                </a:rPr>
                <a:t>增</a:t>
              </a:r>
              <a:endParaRPr lang="zh-CN" altLang="en-US" sz="33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cs typeface="楷体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613048" y="1175385"/>
            <a:ext cx="951195" cy="1020128"/>
            <a:chOff x="5486" y="2468"/>
            <a:chExt cx="1997" cy="2142"/>
          </a:xfrm>
        </p:grpSpPr>
        <p:pic>
          <p:nvPicPr>
            <p:cNvPr id="45" name="图片 44" descr="timgA1ZWK2PA"/>
            <p:cNvPicPr>
              <a:picLocks noChangeAspect="1"/>
            </p:cNvPicPr>
            <p:nvPr/>
          </p:nvPicPr>
          <p:blipFill>
            <a:blip r:embed="rId1"/>
            <a:srcRect t="16031" r="65840" b="21680"/>
            <a:stretch>
              <a:fillRect/>
            </a:stretch>
          </p:blipFill>
          <p:spPr>
            <a:xfrm>
              <a:off x="5486" y="2468"/>
              <a:ext cx="1997" cy="2142"/>
            </a:xfrm>
            <a:prstGeom prst="rect">
              <a:avLst/>
            </a:prstGeom>
          </p:spPr>
        </p:pic>
        <p:sp>
          <p:nvSpPr>
            <p:cNvPr id="46" name="文本框 13"/>
            <p:cNvSpPr txBox="1"/>
            <p:nvPr/>
          </p:nvSpPr>
          <p:spPr>
            <a:xfrm>
              <a:off x="6041" y="3133"/>
              <a:ext cx="1254" cy="12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3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cs typeface="楷体" pitchFamily="49" charset="-122"/>
                </a:rPr>
                <a:t>赠</a:t>
              </a:r>
              <a:endParaRPr lang="zh-CN" altLang="en-US" sz="33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cs typeface="楷体" pitchFamily="49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984129" y="1175385"/>
            <a:ext cx="951195" cy="1020128"/>
            <a:chOff x="5486" y="2468"/>
            <a:chExt cx="1997" cy="2142"/>
          </a:xfrm>
        </p:grpSpPr>
        <p:pic>
          <p:nvPicPr>
            <p:cNvPr id="48" name="图片 47" descr="timgA1ZWK2PA"/>
            <p:cNvPicPr>
              <a:picLocks noChangeAspect="1"/>
            </p:cNvPicPr>
            <p:nvPr/>
          </p:nvPicPr>
          <p:blipFill>
            <a:blip r:embed="rId1"/>
            <a:srcRect t="16031" r="65840" b="21680"/>
            <a:stretch>
              <a:fillRect/>
            </a:stretch>
          </p:blipFill>
          <p:spPr>
            <a:xfrm>
              <a:off x="5486" y="2468"/>
              <a:ext cx="1997" cy="2142"/>
            </a:xfrm>
            <a:prstGeom prst="rect">
              <a:avLst/>
            </a:prstGeom>
          </p:spPr>
        </p:pic>
        <p:sp>
          <p:nvSpPr>
            <p:cNvPr id="49" name="文本框 19"/>
            <p:cNvSpPr txBox="1"/>
            <p:nvPr/>
          </p:nvSpPr>
          <p:spPr>
            <a:xfrm>
              <a:off x="6041" y="3133"/>
              <a:ext cx="1254" cy="12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3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itchFamily="49" charset="-122"/>
                  <a:ea typeface="楷体" pitchFamily="49" charset="-122"/>
                  <a:cs typeface="楷体" pitchFamily="49" charset="-122"/>
                </a:rPr>
                <a:t>扶</a:t>
              </a:r>
              <a:endParaRPr lang="zh-CN" altLang="en-US" sz="33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cs typeface="楷体" pitchFamily="49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995936" y="282115"/>
            <a:ext cx="493329" cy="416369"/>
            <a:chOff x="631825" y="5181600"/>
            <a:chExt cx="1554163" cy="1552575"/>
          </a:xfrm>
        </p:grpSpPr>
        <p:sp>
          <p:nvSpPr>
            <p:cNvPr id="5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83" name="TextBox 11"/>
          <p:cNvSpPr txBox="1">
            <a:spLocks noChangeArrowheads="1"/>
          </p:cNvSpPr>
          <p:nvPr/>
        </p:nvSpPr>
        <p:spPr bwMode="auto">
          <a:xfrm>
            <a:off x="4572000" y="210107"/>
            <a:ext cx="2008602" cy="469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8576" tIns="19289" rIns="38576" bIns="19289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识字游戏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55 0.038056 L -0.138980 0.203889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00" y="9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688 0.046481 L 0.016565 0.393056 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8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68 0.00463 L 0.0993 0.197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5" y="96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22 0.02748 L -0.03959 0.3945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0" y="183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矩形 89"/>
          <p:cNvSpPr/>
          <p:nvPr/>
        </p:nvSpPr>
        <p:spPr>
          <a:xfrm>
            <a:off x="395536" y="992706"/>
            <a:ext cx="525658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古往今来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楷体" pitchFamily="49" charset="-122"/>
              </a:rPr>
              <a:t>：从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古代到现在。 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爷爷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的脑海里装满了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古往今来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故事</a:t>
            </a:r>
            <a:endParaRPr lang="en-US" altLang="zh-CN" sz="2400" dirty="0" smtClean="0">
              <a:latin typeface="楷体" pitchFamily="49" charset="-122"/>
              <a:ea typeface="楷体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23728" y="47272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7270" y="469868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467544" y="411510"/>
            <a:ext cx="194421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词语解释</a:t>
            </a:r>
            <a:endParaRPr lang="zh-CN" altLang="en-US" sz="28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843558"/>
            <a:ext cx="2160240" cy="1529373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3" name="矩形 2"/>
          <p:cNvSpPr/>
          <p:nvPr/>
        </p:nvSpPr>
        <p:spPr>
          <a:xfrm>
            <a:off x="395536" y="2355726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深入浅出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：用浅显易懂的话把深刻的道理表达出来。        </a:t>
            </a:r>
            <a:endParaRPr lang="en-US" altLang="zh-CN" sz="2400" b="1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这篇文章立论新颖，行文却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深入浅出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  <a:cs typeface="楷体" pitchFamily="49" charset="-122"/>
              </a:rPr>
              <a:t>，明白易懂。</a:t>
            </a:r>
            <a:endParaRPr lang="zh-CN" altLang="en-US" sz="2400" dirty="0"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2589920"/>
            <a:ext cx="2160240" cy="1615133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3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1506</Words>
  <Application>WPS 演示</Application>
  <PresentationFormat>全屏显示(16:9)</PresentationFormat>
  <Paragraphs>240</Paragraphs>
  <Slides>26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Arial </vt:lpstr>
      <vt:lpstr>宋体 </vt:lpstr>
      <vt:lpstr>黑体</vt:lpstr>
      <vt:lpstr>楷体</vt:lpstr>
      <vt:lpstr>幼圆</vt:lpstr>
      <vt:lpstr>Times New Roman</vt:lpstr>
      <vt:lpstr>Calibri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25</cp:revision>
  <dcterms:created xsi:type="dcterms:W3CDTF">2017-03-17T02:28:00Z</dcterms:created>
  <dcterms:modified xsi:type="dcterms:W3CDTF">2019-01-08T03:30:55Z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2052-10.8.0.5648</vt:lpwstr>
  </property>
</Properties>
</file>