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gif" ContentType="image/gif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2.xml" ContentType="application/vnd.openxmlformats-officedocument.theme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3.xml" ContentType="application/vnd.openxmlformats-officedocument.theme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ppt/theme/themeOverride5.xml" ContentType="application/vnd.openxmlformats-officedocument.themeOverride+xml"/>
  <Override PartName="/ppt/theme/themeOverride6.xml" ContentType="application/vnd.openxmlformats-officedocument.themeOverride+xml"/>
  <Override PartName="/ppt/theme/themeOverride7.xml" ContentType="application/vnd.openxmlformats-officedocument.themeOverride+xml"/>
  <Override PartName="/ppt/theme/themeOverride8.xml" ContentType="application/vnd.openxmlformats-officedocument.themeOverride+xml"/>
  <Override PartName="/ppt/theme/themeOverride9.xml" ContentType="application/vnd.openxmlformats-officedocument.themeOverride+xml"/>
  <Override PartName="/ppt/theme/themeOverride10.xml" ContentType="application/vnd.openxmlformats-officedocument.themeOverride+xml"/>
  <Override PartName="/ppt/theme/themeOverride11.xml" ContentType="application/vnd.openxmlformats-officedocument.themeOverride+xml"/>
  <Override PartName="/ppt/theme/themeOverride12.xml" ContentType="application/vnd.openxmlformats-officedocument.themeOverride+xml"/>
  <Override PartName="/ppt/theme/themeOverride13.xml" ContentType="application/vnd.openxmlformats-officedocument.themeOverride+xml"/>
  <Override PartName="/ppt/theme/themeOverride14.xml" ContentType="application/vnd.openxmlformats-officedocument.themeOverride+xml"/>
  <Override PartName="/ppt/theme/themeOverride15.xml" ContentType="application/vnd.openxmlformats-officedocument.themeOverride+xml"/>
  <Override PartName="/ppt/theme/themeOverride16.xml" ContentType="application/vnd.openxmlformats-officedocument.themeOverride+xml"/>
  <Override PartName="/ppt/theme/themeOverride17.xml" ContentType="application/vnd.openxmlformats-officedocument.themeOverride+xml"/>
  <Override PartName="/ppt/theme/themeOverride18.xml" ContentType="application/vnd.openxmlformats-officedocument.themeOverride+xml"/>
  <Override PartName="/ppt/theme/themeOverride19.xml" ContentType="application/vnd.openxmlformats-officedocument.themeOverride+xml"/>
  <Override PartName="/ppt/theme/themeOverride20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73" r:id="rId2"/>
    <p:sldMasterId id="2147483690" r:id="rId3"/>
  </p:sldMasterIdLst>
  <p:sldIdLst>
    <p:sldId id="341" r:id="rId4"/>
    <p:sldId id="342" r:id="rId5"/>
    <p:sldId id="303" r:id="rId6"/>
    <p:sldId id="304" r:id="rId7"/>
    <p:sldId id="264" r:id="rId8"/>
    <p:sldId id="351" r:id="rId9"/>
    <p:sldId id="343" r:id="rId10"/>
    <p:sldId id="260" r:id="rId11"/>
    <p:sldId id="350" r:id="rId12"/>
    <p:sldId id="339" r:id="rId13"/>
    <p:sldId id="314" r:id="rId14"/>
    <p:sldId id="353" r:id="rId15"/>
    <p:sldId id="349" r:id="rId16"/>
    <p:sldId id="283" r:id="rId17"/>
    <p:sldId id="348" r:id="rId18"/>
    <p:sldId id="267" r:id="rId19"/>
    <p:sldId id="354" r:id="rId20"/>
    <p:sldId id="322" r:id="rId21"/>
    <p:sldId id="326" r:id="rId22"/>
    <p:sldId id="336" r:id="rId23"/>
    <p:sldId id="306" r:id="rId24"/>
    <p:sldId id="356" r:id="rId25"/>
    <p:sldId id="357" r:id="rId26"/>
    <p:sldId id="358" r:id="rId27"/>
    <p:sldId id="359" r:id="rId28"/>
    <p:sldId id="360" r:id="rId29"/>
    <p:sldId id="361" r:id="rId30"/>
    <p:sldId id="362" r:id="rId31"/>
    <p:sldId id="363" r:id="rId32"/>
    <p:sldId id="364" r:id="rId33"/>
    <p:sldId id="365" r:id="rId34"/>
    <p:sldId id="366" r:id="rId35"/>
    <p:sldId id="367" r:id="rId36"/>
    <p:sldId id="368" r:id="rId37"/>
    <p:sldId id="369" r:id="rId38"/>
    <p:sldId id="355" r:id="rId39"/>
  </p:sldIdLst>
  <p:sldSz cx="9144000" cy="6858000" type="screen4x3"/>
  <p:notesSz cx="6858000" cy="9144000"/>
  <p:defaultTextStyle>
    <a:defPPr>
      <a:defRPr lang="zh-CN"/>
    </a:defPPr>
    <a:lvl1pPr algn="ctr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5pPr>
    <a:lvl6pPr marL="2286000" algn="l" defTabSz="914400" rtl="0" eaLnBrk="1" latinLnBrk="0" hangingPunct="1">
      <a:defRPr kumimoji="1" sz="24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6pPr>
    <a:lvl7pPr marL="2743200" algn="l" defTabSz="914400" rtl="0" eaLnBrk="1" latinLnBrk="0" hangingPunct="1">
      <a:defRPr kumimoji="1" sz="24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7pPr>
    <a:lvl8pPr marL="3200400" algn="l" defTabSz="914400" rtl="0" eaLnBrk="1" latinLnBrk="0" hangingPunct="1">
      <a:defRPr kumimoji="1" sz="24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8pPr>
    <a:lvl9pPr marL="3657600" algn="l" defTabSz="914400" rtl="0" eaLnBrk="1" latinLnBrk="0" hangingPunct="1">
      <a:defRPr kumimoji="1" sz="24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3FF"/>
    <a:srgbClr val="FFFF00"/>
    <a:srgbClr val="FF9900"/>
    <a:srgbClr val="0033CC"/>
    <a:srgbClr val="D60093"/>
    <a:srgbClr val="CC66FF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579" autoAdjust="0"/>
    <p:restoredTop sz="94581" autoAdjust="0"/>
  </p:normalViewPr>
  <p:slideViewPr>
    <p:cSldViewPr>
      <p:cViewPr>
        <p:scale>
          <a:sx n="90" d="100"/>
          <a:sy n="90" d="100"/>
        </p:scale>
        <p:origin x="-1086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  <p:sld r:id="rId2" collapse="1"/>
      <p:sld r:id="rId3" collapse="1"/>
      <p:sld r:id="rId4" collapse="1"/>
      <p:sld r:id="rId5" collapse="1"/>
      <p:sld r:id="rId6" collapse="1"/>
      <p:sld r:id="rId7" collapse="1"/>
      <p:sld r:id="rId8" collapse="1"/>
      <p:sld r:id="rId9" collapse="1"/>
      <p:sld r:id="rId10" collapse="1"/>
      <p:sld r:id="rId11" collapse="1"/>
      <p:sld r:id="rId12" collapse="1"/>
    </p:sldLst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1" d="100"/>
        <a:sy n="81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slide" Target="slides/slide36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theme" Target="theme/theme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presProps" Target="presProp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tableStyles" Target="tableStyles.xml"/></Relationships>
</file>

<file path=ppt/_rels/viewProps.xml.rels><?xml version="1.0" encoding="UTF-8" standalone="yes"?>
<Relationships xmlns="http://schemas.openxmlformats.org/package/2006/relationships"><Relationship Id="rId8" Type="http://schemas.openxmlformats.org/officeDocument/2006/relationships/slide" Target="slides/slide30.xml"/><Relationship Id="rId3" Type="http://schemas.openxmlformats.org/officeDocument/2006/relationships/slide" Target="slides/slide25.xml"/><Relationship Id="rId7" Type="http://schemas.openxmlformats.org/officeDocument/2006/relationships/slide" Target="slides/slide29.xml"/><Relationship Id="rId12" Type="http://schemas.openxmlformats.org/officeDocument/2006/relationships/slide" Target="slides/slide35.xml"/><Relationship Id="rId2" Type="http://schemas.openxmlformats.org/officeDocument/2006/relationships/slide" Target="slides/slide23.xml"/><Relationship Id="rId1" Type="http://schemas.openxmlformats.org/officeDocument/2006/relationships/slide" Target="slides/slide22.xml"/><Relationship Id="rId6" Type="http://schemas.openxmlformats.org/officeDocument/2006/relationships/slide" Target="slides/slide28.xml"/><Relationship Id="rId11" Type="http://schemas.openxmlformats.org/officeDocument/2006/relationships/slide" Target="slides/slide34.xml"/><Relationship Id="rId5" Type="http://schemas.openxmlformats.org/officeDocument/2006/relationships/slide" Target="slides/slide27.xml"/><Relationship Id="rId10" Type="http://schemas.openxmlformats.org/officeDocument/2006/relationships/slide" Target="slides/slide33.xml"/><Relationship Id="rId4" Type="http://schemas.openxmlformats.org/officeDocument/2006/relationships/slide" Target="slides/slide26.xml"/><Relationship Id="rId9" Type="http://schemas.openxmlformats.org/officeDocument/2006/relationships/slide" Target="slides/slide32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png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14865F3-7DF1-47EB-9AF2-42A9ADCB515F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459643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1FB47F2-F4A5-4395-93D1-F4D6C993F193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5745681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AFF50E3-0746-461B-8558-7727D7DAC5A5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90785964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85800" y="609600"/>
            <a:ext cx="7772400" cy="54864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21CD2AA7-513D-4BA9-B74D-2F5C7B31D26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72505993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6713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pPr algn="l">
              <a:defRPr/>
            </a:pPr>
            <a:endParaRPr kumimoji="0" lang="en-US" altLang="zh-CN" sz="1600">
              <a:solidFill>
                <a:prstClr val="black"/>
              </a:solidFill>
              <a:latin typeface="Arial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6713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pPr algn="l">
              <a:defRPr/>
            </a:pPr>
            <a:endParaRPr kumimoji="0" lang="en-US" altLang="zh-CN" sz="1600">
              <a:solidFill>
                <a:prstClr val="black"/>
              </a:solidFill>
              <a:latin typeface="Arial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6713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pPr algn="l">
              <a:defRPr/>
            </a:pPr>
            <a:fld id="{3E28D4A7-EA57-4C6B-AA59-0F5988E1D0EF}" type="slidenum">
              <a:rPr kumimoji="0" lang="en-US" altLang="zh-CN" sz="1600">
                <a:solidFill>
                  <a:prstClr val="black"/>
                </a:solidFill>
                <a:latin typeface="Arial" pitchFamily="34" charset="0"/>
              </a:rPr>
              <a:pPr algn="l">
                <a:defRPr/>
              </a:pPr>
              <a:t>‹#›</a:t>
            </a:fld>
            <a:endParaRPr kumimoji="0" lang="en-US" altLang="zh-CN" sz="1600">
              <a:solidFill>
                <a:prstClr val="black"/>
              </a:solidFill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4715010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7388225" y="68263"/>
            <a:ext cx="1595438" cy="260350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l" eaLnBrk="1" hangingPunct="1">
              <a:defRPr/>
            </a:pPr>
            <a:r>
              <a:rPr kumimoji="0" lang="zh-CN" altLang="en-US" sz="110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山东星火国际传媒集团</a:t>
            </a:r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6713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pPr algn="l">
              <a:defRPr/>
            </a:pPr>
            <a:endParaRPr kumimoji="0" lang="en-US" altLang="zh-CN" sz="1600">
              <a:solidFill>
                <a:prstClr val="black"/>
              </a:solidFill>
              <a:latin typeface="Arial" pitchFamily="34" charset="0"/>
            </a:endParaRPr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6713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pPr algn="l">
              <a:defRPr/>
            </a:pPr>
            <a:endParaRPr kumimoji="0" lang="en-US" altLang="zh-CN" sz="1600">
              <a:solidFill>
                <a:prstClr val="black"/>
              </a:solidFill>
              <a:latin typeface="Arial" pitchFamily="34" charset="0"/>
            </a:endParaRP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6713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pPr algn="l">
              <a:defRPr/>
            </a:pPr>
            <a:fld id="{0261E30C-FC79-4F96-A3FD-324BB7AA5824}" type="slidenum">
              <a:rPr kumimoji="0" lang="en-US" altLang="zh-CN" sz="1600">
                <a:solidFill>
                  <a:prstClr val="black"/>
                </a:solidFill>
                <a:latin typeface="Arial" pitchFamily="34" charset="0"/>
              </a:rPr>
              <a:pPr algn="l">
                <a:defRPr/>
              </a:pPr>
              <a:t>‹#›</a:t>
            </a:fld>
            <a:endParaRPr kumimoji="0" lang="en-US" altLang="zh-CN" sz="1600">
              <a:solidFill>
                <a:prstClr val="black"/>
              </a:solidFill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511822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6713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pPr algn="l">
              <a:defRPr/>
            </a:pPr>
            <a:endParaRPr kumimoji="0" lang="en-US" altLang="zh-CN" sz="1600">
              <a:solidFill>
                <a:prstClr val="black"/>
              </a:solidFill>
              <a:latin typeface="Arial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6713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pPr algn="l">
              <a:defRPr/>
            </a:pPr>
            <a:endParaRPr kumimoji="0" lang="en-US" altLang="zh-CN" sz="1600">
              <a:solidFill>
                <a:prstClr val="black"/>
              </a:solidFill>
              <a:latin typeface="Arial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6713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pPr algn="l">
              <a:defRPr/>
            </a:pPr>
            <a:fld id="{DCDCE2AC-B44B-4368-8058-CE7A47100B0F}" type="slidenum">
              <a:rPr kumimoji="0" lang="en-US" altLang="zh-CN" sz="1600">
                <a:solidFill>
                  <a:prstClr val="black"/>
                </a:solidFill>
                <a:latin typeface="Arial" pitchFamily="34" charset="0"/>
              </a:rPr>
              <a:pPr algn="l">
                <a:defRPr/>
              </a:pPr>
              <a:t>‹#›</a:t>
            </a:fld>
            <a:endParaRPr kumimoji="0" lang="en-US" altLang="zh-CN" sz="1600">
              <a:solidFill>
                <a:prstClr val="black"/>
              </a:solidFill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41396373"/>
      </p:ext>
    </p:extLst>
  </p:cSld>
  <p:clrMapOvr>
    <a:masterClrMapping/>
  </p:clrMapOvr>
  <p:transition spd="slow">
    <p:push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5167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075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075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6713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pPr algn="l">
              <a:defRPr/>
            </a:pPr>
            <a:endParaRPr kumimoji="0" lang="en-US" altLang="zh-CN" sz="1600">
              <a:solidFill>
                <a:prstClr val="black"/>
              </a:solidFill>
              <a:latin typeface="Arial" pitchFamily="34" charset="0"/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6713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pPr algn="l">
              <a:defRPr/>
            </a:pPr>
            <a:endParaRPr kumimoji="0" lang="en-US" altLang="zh-CN" sz="1600">
              <a:solidFill>
                <a:prstClr val="black"/>
              </a:solidFill>
              <a:latin typeface="Arial" pitchFamily="34" charset="0"/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6713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pPr algn="l">
              <a:defRPr/>
            </a:pPr>
            <a:fld id="{33FA88F8-9D87-474D-8571-1D1E82917EB3}" type="slidenum">
              <a:rPr kumimoji="0" lang="en-US" altLang="zh-CN" sz="1600">
                <a:solidFill>
                  <a:prstClr val="black"/>
                </a:solidFill>
                <a:latin typeface="Arial" pitchFamily="34" charset="0"/>
              </a:rPr>
              <a:pPr algn="l">
                <a:defRPr/>
              </a:pPr>
              <a:t>‹#›</a:t>
            </a:fld>
            <a:endParaRPr kumimoji="0" lang="en-US" altLang="zh-CN" sz="1600">
              <a:solidFill>
                <a:prstClr val="black"/>
              </a:solidFill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05741104"/>
      </p:ext>
    </p:extLst>
  </p:cSld>
  <p:clrMapOvr>
    <a:masterClrMapping/>
  </p:clrMapOvr>
  <p:transition spd="slow">
    <p:push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3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7" y="1535113"/>
            <a:ext cx="4041775" cy="639763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7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6713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pPr algn="l">
              <a:defRPr/>
            </a:pPr>
            <a:endParaRPr kumimoji="0" lang="en-US" altLang="zh-CN" sz="1600">
              <a:solidFill>
                <a:prstClr val="black"/>
              </a:solidFill>
              <a:latin typeface="Arial" pitchFamily="34" charset="0"/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6713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pPr algn="l">
              <a:defRPr/>
            </a:pPr>
            <a:endParaRPr kumimoji="0" lang="en-US" altLang="zh-CN" sz="1600">
              <a:solidFill>
                <a:prstClr val="black"/>
              </a:solidFill>
              <a:latin typeface="Arial" pitchFamily="34" charset="0"/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6713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pPr algn="l">
              <a:defRPr/>
            </a:pPr>
            <a:fld id="{96D4FBF4-AC3A-4324-AB17-AB7941CDC58E}" type="slidenum">
              <a:rPr kumimoji="0" lang="en-US" altLang="zh-CN" sz="1600">
                <a:solidFill>
                  <a:prstClr val="black"/>
                </a:solidFill>
                <a:latin typeface="Arial" pitchFamily="34" charset="0"/>
              </a:rPr>
              <a:pPr algn="l">
                <a:defRPr/>
              </a:pPr>
              <a:t>‹#›</a:t>
            </a:fld>
            <a:endParaRPr kumimoji="0" lang="en-US" altLang="zh-CN" sz="1600">
              <a:solidFill>
                <a:prstClr val="black"/>
              </a:solidFill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51367451"/>
      </p:ext>
    </p:extLst>
  </p:cSld>
  <p:clrMapOvr>
    <a:masterClrMapping/>
  </p:clrMapOvr>
  <p:transition spd="slow">
    <p:push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5167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6713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pPr algn="l">
              <a:defRPr/>
            </a:pPr>
            <a:endParaRPr kumimoji="0" lang="en-US" altLang="zh-CN" sz="1600">
              <a:solidFill>
                <a:prstClr val="black"/>
              </a:solidFill>
              <a:latin typeface="Arial" pitchFamily="34" charset="0"/>
            </a:endParaRPr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6713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pPr algn="l">
              <a:defRPr/>
            </a:pPr>
            <a:endParaRPr kumimoji="0" lang="en-US" altLang="zh-CN" sz="1600">
              <a:solidFill>
                <a:prstClr val="black"/>
              </a:solidFill>
              <a:latin typeface="Arial" pitchFamily="34" charset="0"/>
            </a:endParaRP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6713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pPr algn="l">
              <a:defRPr/>
            </a:pPr>
            <a:fld id="{92D0302E-B215-4AC1-BBE0-F5025FDB9359}" type="slidenum">
              <a:rPr kumimoji="0" lang="en-US" altLang="zh-CN" sz="1600">
                <a:solidFill>
                  <a:prstClr val="black"/>
                </a:solidFill>
                <a:latin typeface="Arial" pitchFamily="34" charset="0"/>
              </a:rPr>
              <a:pPr algn="l">
                <a:defRPr/>
              </a:pPr>
              <a:t>‹#›</a:t>
            </a:fld>
            <a:endParaRPr kumimoji="0" lang="en-US" altLang="zh-CN" sz="1600">
              <a:solidFill>
                <a:prstClr val="black"/>
              </a:solidFill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95093168"/>
      </p:ext>
    </p:extLst>
  </p:cSld>
  <p:clrMapOvr>
    <a:masterClrMapping/>
  </p:clrMapOvr>
  <p:transition spd="slow">
    <p:push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6713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pPr algn="l">
              <a:defRPr/>
            </a:pPr>
            <a:endParaRPr kumimoji="0" lang="en-US" altLang="zh-CN" sz="1600">
              <a:solidFill>
                <a:prstClr val="black"/>
              </a:solidFill>
              <a:latin typeface="Arial" pitchFamily="34" charset="0"/>
            </a:endParaRPr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6713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pPr algn="l">
              <a:defRPr/>
            </a:pPr>
            <a:endParaRPr kumimoji="0" lang="en-US" altLang="zh-CN" sz="1600">
              <a:solidFill>
                <a:prstClr val="black"/>
              </a:solidFill>
              <a:latin typeface="Arial" pitchFamily="34" charset="0"/>
            </a:endParaRPr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6713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pPr algn="l">
              <a:defRPr/>
            </a:pPr>
            <a:fld id="{587161D3-2031-4D1F-9671-46668A1BB9B1}" type="slidenum">
              <a:rPr kumimoji="0" lang="en-US" altLang="zh-CN" sz="1600">
                <a:solidFill>
                  <a:prstClr val="black"/>
                </a:solidFill>
                <a:latin typeface="Arial" pitchFamily="34" charset="0"/>
              </a:rPr>
              <a:pPr algn="l">
                <a:defRPr/>
              </a:pPr>
              <a:t>‹#›</a:t>
            </a:fld>
            <a:endParaRPr kumimoji="0" lang="en-US" altLang="zh-CN" sz="1600">
              <a:solidFill>
                <a:prstClr val="black"/>
              </a:solidFill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9928054"/>
      </p:ext>
    </p:extLst>
  </p:cSld>
  <p:clrMapOvr>
    <a:masterClrMapping/>
  </p:clrMapOvr>
  <p:transition spd="slow">
    <p:push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AEACF78-496F-4460-9DF1-5E4DCB9C2FDB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00094077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2" y="273049"/>
            <a:ext cx="3008313" cy="1162051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2" y="1435102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6713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pPr algn="l">
              <a:defRPr/>
            </a:pPr>
            <a:endParaRPr kumimoji="0" lang="en-US" altLang="zh-CN" sz="1600">
              <a:solidFill>
                <a:prstClr val="black"/>
              </a:solidFill>
              <a:latin typeface="Arial" pitchFamily="34" charset="0"/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6713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pPr algn="l">
              <a:defRPr/>
            </a:pPr>
            <a:endParaRPr kumimoji="0" lang="en-US" altLang="zh-CN" sz="1600">
              <a:solidFill>
                <a:prstClr val="black"/>
              </a:solidFill>
              <a:latin typeface="Arial" pitchFamily="34" charset="0"/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6713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pPr algn="l">
              <a:defRPr/>
            </a:pPr>
            <a:fld id="{2D5E2D05-6612-47AB-A206-2BAA4CC5B16F}" type="slidenum">
              <a:rPr kumimoji="0" lang="en-US" altLang="zh-CN" sz="1600">
                <a:solidFill>
                  <a:prstClr val="black"/>
                </a:solidFill>
                <a:latin typeface="Arial" pitchFamily="34" charset="0"/>
              </a:rPr>
              <a:pPr algn="l">
                <a:defRPr/>
              </a:pPr>
              <a:t>‹#›</a:t>
            </a:fld>
            <a:endParaRPr kumimoji="0" lang="en-US" altLang="zh-CN" sz="1600">
              <a:solidFill>
                <a:prstClr val="black"/>
              </a:solidFill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11987611"/>
      </p:ext>
    </p:extLst>
  </p:cSld>
  <p:clrMapOvr>
    <a:masterClrMapping/>
  </p:clrMapOvr>
  <p:transition spd="slow">
    <p:push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9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6713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pPr algn="l">
              <a:defRPr/>
            </a:pPr>
            <a:endParaRPr kumimoji="0" lang="en-US" altLang="zh-CN" sz="1600">
              <a:solidFill>
                <a:prstClr val="black"/>
              </a:solidFill>
              <a:latin typeface="Arial" pitchFamily="34" charset="0"/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6713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pPr algn="l">
              <a:defRPr/>
            </a:pPr>
            <a:endParaRPr kumimoji="0" lang="en-US" altLang="zh-CN" sz="1600">
              <a:solidFill>
                <a:prstClr val="black"/>
              </a:solidFill>
              <a:latin typeface="Arial" pitchFamily="34" charset="0"/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6713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pPr algn="l">
              <a:defRPr/>
            </a:pPr>
            <a:fld id="{129D373B-F860-4DF5-A3ED-03DAB5BDBD9D}" type="slidenum">
              <a:rPr kumimoji="0" lang="en-US" altLang="zh-CN" sz="1600">
                <a:solidFill>
                  <a:prstClr val="black"/>
                </a:solidFill>
                <a:latin typeface="Arial" pitchFamily="34" charset="0"/>
              </a:rPr>
              <a:pPr algn="l">
                <a:defRPr/>
              </a:pPr>
              <a:t>‹#›</a:t>
            </a:fld>
            <a:endParaRPr kumimoji="0" lang="en-US" altLang="zh-CN" sz="1600">
              <a:solidFill>
                <a:prstClr val="black"/>
              </a:solidFill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40075330"/>
      </p:ext>
    </p:extLst>
  </p:cSld>
  <p:clrMapOvr>
    <a:masterClrMapping/>
  </p:clrMapOvr>
  <p:transition spd="slow">
    <p:push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5167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1"/>
            <a:ext cx="8229600" cy="452543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6713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pPr algn="l">
              <a:defRPr/>
            </a:pPr>
            <a:endParaRPr kumimoji="0" lang="en-US" altLang="zh-CN" sz="1600">
              <a:solidFill>
                <a:prstClr val="black"/>
              </a:solidFill>
              <a:latin typeface="Arial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6713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pPr algn="l">
              <a:defRPr/>
            </a:pPr>
            <a:endParaRPr kumimoji="0" lang="en-US" altLang="zh-CN" sz="1600">
              <a:solidFill>
                <a:prstClr val="black"/>
              </a:solidFill>
              <a:latin typeface="Arial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6713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pPr algn="l">
              <a:defRPr/>
            </a:pPr>
            <a:fld id="{805FAD39-4438-480C-A1C1-89D8782FE63B}" type="slidenum">
              <a:rPr kumimoji="0" lang="en-US" altLang="zh-CN" sz="1600">
                <a:solidFill>
                  <a:prstClr val="black"/>
                </a:solidFill>
                <a:latin typeface="Arial" pitchFamily="34" charset="0"/>
              </a:rPr>
              <a:pPr algn="l">
                <a:defRPr/>
              </a:pPr>
              <a:t>‹#›</a:t>
            </a:fld>
            <a:endParaRPr kumimoji="0" lang="en-US" altLang="zh-CN" sz="1600">
              <a:solidFill>
                <a:prstClr val="black"/>
              </a:solidFill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29017031"/>
      </p:ext>
    </p:extLst>
  </p:cSld>
  <p:clrMapOvr>
    <a:masterClrMapping/>
  </p:clrMapOvr>
  <p:transition spd="slow">
    <p:push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1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1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6713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pPr algn="l">
              <a:defRPr/>
            </a:pPr>
            <a:endParaRPr kumimoji="0" lang="en-US" altLang="zh-CN" sz="1600">
              <a:solidFill>
                <a:prstClr val="black"/>
              </a:solidFill>
              <a:latin typeface="Arial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6713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pPr algn="l">
              <a:defRPr/>
            </a:pPr>
            <a:endParaRPr kumimoji="0" lang="en-US" altLang="zh-CN" sz="1600">
              <a:solidFill>
                <a:prstClr val="black"/>
              </a:solidFill>
              <a:latin typeface="Arial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6713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pPr algn="l">
              <a:defRPr/>
            </a:pPr>
            <a:fld id="{2F774CED-392C-4F9D-9F2C-7659293B334D}" type="slidenum">
              <a:rPr kumimoji="0" lang="en-US" altLang="zh-CN" sz="1600">
                <a:solidFill>
                  <a:prstClr val="black"/>
                </a:solidFill>
                <a:latin typeface="Arial" pitchFamily="34" charset="0"/>
              </a:rPr>
              <a:pPr algn="l">
                <a:defRPr/>
              </a:pPr>
              <a:t>‹#›</a:t>
            </a:fld>
            <a:endParaRPr kumimoji="0" lang="en-US" altLang="zh-CN" sz="1600">
              <a:solidFill>
                <a:prstClr val="black"/>
              </a:solidFill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11983888"/>
      </p:ext>
    </p:extLst>
  </p:cSld>
  <p:clrMapOvr>
    <a:masterClrMapping/>
  </p:clrMapOvr>
  <p:transition spd="slow">
    <p:push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774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362200" y="2286000"/>
            <a:ext cx="6096000" cy="114300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tx2"/>
                </a:solidFill>
              </a14:hiddenFill>
            </a:ext>
          </a:extLst>
        </p:spPr>
        <p:txBody>
          <a:bodyPr anchor="ctr"/>
          <a:lstStyle>
            <a:lvl1pPr algn="ctr">
              <a:defRPr sz="440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noProof="0" smtClean="0"/>
              <a:t>单击此处编辑母版标题样式</a:t>
            </a:r>
          </a:p>
        </p:txBody>
      </p:sp>
      <p:sp>
        <p:nvSpPr>
          <p:cNvPr id="28774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362200" y="3733800"/>
            <a:ext cx="5638800" cy="1752600"/>
          </a:xfrm>
          <a:prstGeom prst="rect">
            <a:avLst/>
          </a:prstGeo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pPr lvl="0"/>
            <a:r>
              <a:rPr lang="zh-CN" altLang="en-US" noProof="0" smtClean="0"/>
              <a:t>单击此处编辑母版副标题样式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algn="l">
              <a:defRPr/>
            </a:pPr>
            <a:endParaRPr kumimoji="0" lang="en-US" altLang="zh-CN" sz="1600">
              <a:solidFill>
                <a:prstClr val="black"/>
              </a:solidFill>
              <a:latin typeface="Arial" pitchFamily="34" charset="0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algn="l">
              <a:defRPr/>
            </a:pPr>
            <a:endParaRPr kumimoji="0" lang="en-US" altLang="zh-CN" sz="1600">
              <a:solidFill>
                <a:prstClr val="black"/>
              </a:solidFill>
              <a:latin typeface="Arial" pitchFamily="34" charset="0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kumimoji="0" sz="1400"/>
            </a:lvl1pPr>
          </a:lstStyle>
          <a:p>
            <a:pPr>
              <a:defRPr/>
            </a:pPr>
            <a:fld id="{EE79897A-7C51-47F5-B5AE-FE5F37AAAD93}" type="slidenum">
              <a:rPr lang="en-US" altLang="zh-CN">
                <a:solidFill>
                  <a:prstClr val="black"/>
                </a:solidFill>
                <a:latin typeface="Arial" pitchFamily="34" charset="0"/>
              </a:rPr>
              <a:pPr>
                <a:defRPr/>
              </a:pPr>
              <a:t>‹#›</a:t>
            </a:fld>
            <a:endParaRPr lang="en-US" altLang="zh-CN">
              <a:solidFill>
                <a:prstClr val="black"/>
              </a:solidFill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91451383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5800" y="304800"/>
            <a:ext cx="6324600" cy="762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85800" y="1676400"/>
            <a:ext cx="7772400" cy="41910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algn="l">
              <a:defRPr/>
            </a:pPr>
            <a:endParaRPr kumimoji="0" lang="en-US" altLang="zh-CN" sz="1600">
              <a:solidFill>
                <a:prstClr val="black"/>
              </a:solidFill>
              <a:latin typeface="Arial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algn="l">
              <a:defRPr/>
            </a:pPr>
            <a:endParaRPr kumimoji="0" lang="en-US" altLang="zh-CN" sz="1600">
              <a:solidFill>
                <a:prstClr val="black"/>
              </a:solidFill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074977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VertTx">
  <p:cSld name="标题，剪贴画与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5800" y="304800"/>
            <a:ext cx="6324600" cy="762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剪贴画占位符 2"/>
          <p:cNvSpPr>
            <a:spLocks noGrp="1"/>
          </p:cNvSpPr>
          <p:nvPr>
            <p:ph type="clipArt" sz="half" idx="1"/>
          </p:nvPr>
        </p:nvSpPr>
        <p:spPr>
          <a:xfrm>
            <a:off x="685800" y="1676400"/>
            <a:ext cx="3810000" cy="41910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0" smtClean="0"/>
              <a:t>单击图标添加剪 贴画</a:t>
            </a:r>
            <a:endParaRPr lang="zh-CN" altLang="en-US" noProof="0"/>
          </a:p>
        </p:txBody>
      </p:sp>
      <p:sp>
        <p:nvSpPr>
          <p:cNvPr id="4" name="竖排文字占位符 3"/>
          <p:cNvSpPr>
            <a:spLocks noGrp="1"/>
          </p:cNvSpPr>
          <p:nvPr>
            <p:ph type="body" orient="vert" sz="half" idx="2"/>
          </p:nvPr>
        </p:nvSpPr>
        <p:spPr>
          <a:xfrm>
            <a:off x="4648200" y="1676400"/>
            <a:ext cx="3810000" cy="419100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algn="l">
              <a:defRPr/>
            </a:pPr>
            <a:endParaRPr kumimoji="0" lang="en-US" altLang="zh-CN" sz="1600">
              <a:solidFill>
                <a:prstClr val="black"/>
              </a:solidFill>
              <a:latin typeface="Arial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algn="l">
              <a:defRPr/>
            </a:pPr>
            <a:endParaRPr kumimoji="0" lang="en-US" altLang="zh-CN" sz="1600">
              <a:solidFill>
                <a:prstClr val="black"/>
              </a:solidFill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8675767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85800" y="304800"/>
            <a:ext cx="7772400" cy="55626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algn="l">
              <a:defRPr/>
            </a:pPr>
            <a:endParaRPr kumimoji="0" lang="en-US" altLang="zh-CN" sz="1600">
              <a:solidFill>
                <a:prstClr val="black"/>
              </a:solidFill>
              <a:latin typeface="Arial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algn="l">
              <a:defRPr/>
            </a:pPr>
            <a:endParaRPr kumimoji="0" lang="en-US" altLang="zh-CN" sz="1600">
              <a:solidFill>
                <a:prstClr val="black"/>
              </a:solidFill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24521090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>
  <p:cSld name="标题，剪贴画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124075" y="188913"/>
            <a:ext cx="6840538" cy="639762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剪贴画占位符 2"/>
          <p:cNvSpPr>
            <a:spLocks noGrp="1"/>
          </p:cNvSpPr>
          <p:nvPr>
            <p:ph type="clipArt"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0" smtClean="0"/>
              <a:t>单击图标添加剪 贴画</a:t>
            </a:r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algn="l">
              <a:defRPr/>
            </a:pPr>
            <a:endParaRPr kumimoji="0" lang="en-US" altLang="zh-CN" sz="1600">
              <a:solidFill>
                <a:prstClr val="black"/>
              </a:solidFill>
              <a:latin typeface="Arial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algn="l">
              <a:defRPr/>
            </a:pPr>
            <a:endParaRPr kumimoji="0" lang="en-US" altLang="zh-CN" sz="1600">
              <a:solidFill>
                <a:prstClr val="black"/>
              </a:solidFill>
              <a:latin typeface="Arial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algn="l">
              <a:defRPr/>
            </a:pPr>
            <a:fld id="{B6AA14BE-DBFF-4896-8DD0-5767F34744A4}" type="slidenum">
              <a:rPr kumimoji="0" lang="en-US" altLang="zh-CN" sz="1600">
                <a:solidFill>
                  <a:prstClr val="black"/>
                </a:solidFill>
                <a:latin typeface="Arial" pitchFamily="34" charset="0"/>
              </a:rPr>
              <a:pPr algn="l">
                <a:defRPr/>
              </a:pPr>
              <a:t>‹#›</a:t>
            </a:fld>
            <a:endParaRPr kumimoji="0" lang="en-US" altLang="zh-CN" sz="1600">
              <a:solidFill>
                <a:prstClr val="black"/>
              </a:solidFill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54704398"/>
      </p:ext>
    </p:extLst>
  </p:cSld>
  <p:clrMapOvr>
    <a:masterClrMapping/>
  </p:clrMapOvr>
  <p:transition>
    <p:strips dir="rd"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6713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pPr algn="l">
              <a:defRPr/>
            </a:pPr>
            <a:endParaRPr kumimoji="0" lang="en-US" altLang="zh-CN" sz="1600">
              <a:solidFill>
                <a:prstClr val="black"/>
              </a:solidFill>
              <a:latin typeface="Arial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6713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pPr algn="l">
              <a:defRPr/>
            </a:pPr>
            <a:endParaRPr kumimoji="0" lang="en-US" altLang="zh-CN" sz="1600">
              <a:solidFill>
                <a:prstClr val="black"/>
              </a:solidFill>
              <a:latin typeface="Arial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6713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pPr algn="l">
              <a:defRPr/>
            </a:pPr>
            <a:fld id="{ECC78893-AD17-4622-AB1E-2BFDC4CB3F82}" type="slidenum">
              <a:rPr kumimoji="0" lang="en-US" altLang="zh-CN" sz="1600">
                <a:solidFill>
                  <a:prstClr val="black"/>
                </a:solidFill>
                <a:latin typeface="Arial" pitchFamily="34" charset="0"/>
              </a:rPr>
              <a:pPr algn="l">
                <a:defRPr/>
              </a:pPr>
              <a:t>‹#›</a:t>
            </a:fld>
            <a:endParaRPr kumimoji="0" lang="en-US" altLang="zh-CN" sz="1600">
              <a:solidFill>
                <a:prstClr val="black"/>
              </a:solidFill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288677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E48B3BD-45C8-4AAE-B98D-482A67F70D37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49108511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7388225" y="68263"/>
            <a:ext cx="1595438" cy="260350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l" eaLnBrk="1" hangingPunct="1">
              <a:defRPr/>
            </a:pPr>
            <a:r>
              <a:rPr kumimoji="0" lang="zh-CN" altLang="en-US" sz="110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山东星火国际传媒集团</a:t>
            </a:r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6713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pPr algn="l">
              <a:defRPr/>
            </a:pPr>
            <a:endParaRPr kumimoji="0" lang="en-US" altLang="zh-CN" sz="1600">
              <a:solidFill>
                <a:prstClr val="black"/>
              </a:solidFill>
              <a:latin typeface="Arial" pitchFamily="34" charset="0"/>
            </a:endParaRPr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6713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pPr algn="l">
              <a:defRPr/>
            </a:pPr>
            <a:endParaRPr kumimoji="0" lang="en-US" altLang="zh-CN" sz="1600">
              <a:solidFill>
                <a:prstClr val="black"/>
              </a:solidFill>
              <a:latin typeface="Arial" pitchFamily="34" charset="0"/>
            </a:endParaRP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6713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pPr algn="l">
              <a:defRPr/>
            </a:pPr>
            <a:fld id="{3D4B1A28-49CC-413D-9454-32CF2FEB7E66}" type="slidenum">
              <a:rPr kumimoji="0" lang="en-US" altLang="zh-CN" sz="1600">
                <a:solidFill>
                  <a:prstClr val="black"/>
                </a:solidFill>
                <a:latin typeface="Arial" pitchFamily="34" charset="0"/>
              </a:rPr>
              <a:pPr algn="l">
                <a:defRPr/>
              </a:pPr>
              <a:t>‹#›</a:t>
            </a:fld>
            <a:endParaRPr kumimoji="0" lang="en-US" altLang="zh-CN" sz="1600">
              <a:solidFill>
                <a:prstClr val="black"/>
              </a:solidFill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07561771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6713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pPr algn="l">
              <a:defRPr/>
            </a:pPr>
            <a:endParaRPr kumimoji="0" lang="en-US" altLang="zh-CN" sz="1600">
              <a:solidFill>
                <a:prstClr val="black"/>
              </a:solidFill>
              <a:latin typeface="Arial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6713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pPr algn="l">
              <a:defRPr/>
            </a:pPr>
            <a:endParaRPr kumimoji="0" lang="en-US" altLang="zh-CN" sz="1600">
              <a:solidFill>
                <a:prstClr val="black"/>
              </a:solidFill>
              <a:latin typeface="Arial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6713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pPr algn="l">
              <a:defRPr/>
            </a:pPr>
            <a:fld id="{2D5D8A03-C9B7-4EA0-9BBA-67D74280D412}" type="slidenum">
              <a:rPr kumimoji="0" lang="en-US" altLang="zh-CN" sz="1600">
                <a:solidFill>
                  <a:prstClr val="black"/>
                </a:solidFill>
                <a:latin typeface="Arial" pitchFamily="34" charset="0"/>
              </a:rPr>
              <a:pPr algn="l">
                <a:defRPr/>
              </a:pPr>
              <a:t>‹#›</a:t>
            </a:fld>
            <a:endParaRPr kumimoji="0" lang="en-US" altLang="zh-CN" sz="1600">
              <a:solidFill>
                <a:prstClr val="black"/>
              </a:solidFill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36569947"/>
      </p:ext>
    </p:extLst>
  </p:cSld>
  <p:clrMapOvr>
    <a:masterClrMapping/>
  </p:clrMapOvr>
  <p:transition spd="slow">
    <p:push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5167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075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075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6713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pPr algn="l">
              <a:defRPr/>
            </a:pPr>
            <a:endParaRPr kumimoji="0" lang="en-US" altLang="zh-CN" sz="1600">
              <a:solidFill>
                <a:prstClr val="black"/>
              </a:solidFill>
              <a:latin typeface="Arial" pitchFamily="34" charset="0"/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6713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pPr algn="l">
              <a:defRPr/>
            </a:pPr>
            <a:endParaRPr kumimoji="0" lang="en-US" altLang="zh-CN" sz="1600">
              <a:solidFill>
                <a:prstClr val="black"/>
              </a:solidFill>
              <a:latin typeface="Arial" pitchFamily="34" charset="0"/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6713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pPr algn="l">
              <a:defRPr/>
            </a:pPr>
            <a:fld id="{63324436-8D7E-4E4E-9DD3-85B58F7AC213}" type="slidenum">
              <a:rPr kumimoji="0" lang="en-US" altLang="zh-CN" sz="1600">
                <a:solidFill>
                  <a:prstClr val="black"/>
                </a:solidFill>
                <a:latin typeface="Arial" pitchFamily="34" charset="0"/>
              </a:rPr>
              <a:pPr algn="l">
                <a:defRPr/>
              </a:pPr>
              <a:t>‹#›</a:t>
            </a:fld>
            <a:endParaRPr kumimoji="0" lang="en-US" altLang="zh-CN" sz="1600">
              <a:solidFill>
                <a:prstClr val="black"/>
              </a:solidFill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33047650"/>
      </p:ext>
    </p:extLst>
  </p:cSld>
  <p:clrMapOvr>
    <a:masterClrMapping/>
  </p:clrMapOvr>
  <p:transition spd="slow">
    <p:push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3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7" y="1535113"/>
            <a:ext cx="4041775" cy="639763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7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6713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pPr algn="l">
              <a:defRPr/>
            </a:pPr>
            <a:endParaRPr kumimoji="0" lang="en-US" altLang="zh-CN" sz="1600">
              <a:solidFill>
                <a:prstClr val="black"/>
              </a:solidFill>
              <a:latin typeface="Arial" pitchFamily="34" charset="0"/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6713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pPr algn="l">
              <a:defRPr/>
            </a:pPr>
            <a:endParaRPr kumimoji="0" lang="en-US" altLang="zh-CN" sz="1600">
              <a:solidFill>
                <a:prstClr val="black"/>
              </a:solidFill>
              <a:latin typeface="Arial" pitchFamily="34" charset="0"/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6713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pPr algn="l">
              <a:defRPr/>
            </a:pPr>
            <a:fld id="{EFC13658-F93A-48DB-8DB4-D50FFE7E0D5E}" type="slidenum">
              <a:rPr kumimoji="0" lang="en-US" altLang="zh-CN" sz="1600">
                <a:solidFill>
                  <a:prstClr val="black"/>
                </a:solidFill>
                <a:latin typeface="Arial" pitchFamily="34" charset="0"/>
              </a:rPr>
              <a:pPr algn="l">
                <a:defRPr/>
              </a:pPr>
              <a:t>‹#›</a:t>
            </a:fld>
            <a:endParaRPr kumimoji="0" lang="en-US" altLang="zh-CN" sz="1600">
              <a:solidFill>
                <a:prstClr val="black"/>
              </a:solidFill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55630387"/>
      </p:ext>
    </p:extLst>
  </p:cSld>
  <p:clrMapOvr>
    <a:masterClrMapping/>
  </p:clrMapOvr>
  <p:transition spd="slow">
    <p:push/>
  </p:transition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5167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6713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pPr algn="l">
              <a:defRPr/>
            </a:pPr>
            <a:endParaRPr kumimoji="0" lang="en-US" altLang="zh-CN" sz="1600">
              <a:solidFill>
                <a:prstClr val="black"/>
              </a:solidFill>
              <a:latin typeface="Arial" pitchFamily="34" charset="0"/>
            </a:endParaRPr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6713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pPr algn="l">
              <a:defRPr/>
            </a:pPr>
            <a:endParaRPr kumimoji="0" lang="en-US" altLang="zh-CN" sz="1600">
              <a:solidFill>
                <a:prstClr val="black"/>
              </a:solidFill>
              <a:latin typeface="Arial" pitchFamily="34" charset="0"/>
            </a:endParaRP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6713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pPr algn="l">
              <a:defRPr/>
            </a:pPr>
            <a:fld id="{3E972C5C-998A-4924-A752-D9FFE0649AC4}" type="slidenum">
              <a:rPr kumimoji="0" lang="en-US" altLang="zh-CN" sz="1600">
                <a:solidFill>
                  <a:prstClr val="black"/>
                </a:solidFill>
                <a:latin typeface="Arial" pitchFamily="34" charset="0"/>
              </a:rPr>
              <a:pPr algn="l">
                <a:defRPr/>
              </a:pPr>
              <a:t>‹#›</a:t>
            </a:fld>
            <a:endParaRPr kumimoji="0" lang="en-US" altLang="zh-CN" sz="1600">
              <a:solidFill>
                <a:prstClr val="black"/>
              </a:solidFill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71044352"/>
      </p:ext>
    </p:extLst>
  </p:cSld>
  <p:clrMapOvr>
    <a:masterClrMapping/>
  </p:clrMapOvr>
  <p:transition spd="slow">
    <p:push/>
  </p:transition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6713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pPr algn="l">
              <a:defRPr/>
            </a:pPr>
            <a:endParaRPr kumimoji="0" lang="en-US" altLang="zh-CN" sz="1600">
              <a:solidFill>
                <a:prstClr val="black"/>
              </a:solidFill>
              <a:latin typeface="Arial" pitchFamily="34" charset="0"/>
            </a:endParaRPr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6713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pPr algn="l">
              <a:defRPr/>
            </a:pPr>
            <a:endParaRPr kumimoji="0" lang="en-US" altLang="zh-CN" sz="1600">
              <a:solidFill>
                <a:prstClr val="black"/>
              </a:solidFill>
              <a:latin typeface="Arial" pitchFamily="34" charset="0"/>
            </a:endParaRPr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6713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pPr algn="l">
              <a:defRPr/>
            </a:pPr>
            <a:fld id="{D9D3FFDD-25FC-40EF-ADE7-97BCCF812617}" type="slidenum">
              <a:rPr kumimoji="0" lang="en-US" altLang="zh-CN" sz="1600">
                <a:solidFill>
                  <a:prstClr val="black"/>
                </a:solidFill>
                <a:latin typeface="Arial" pitchFamily="34" charset="0"/>
              </a:rPr>
              <a:pPr algn="l">
                <a:defRPr/>
              </a:pPr>
              <a:t>‹#›</a:t>
            </a:fld>
            <a:endParaRPr kumimoji="0" lang="en-US" altLang="zh-CN" sz="1600">
              <a:solidFill>
                <a:prstClr val="black"/>
              </a:solidFill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34275985"/>
      </p:ext>
    </p:extLst>
  </p:cSld>
  <p:clrMapOvr>
    <a:masterClrMapping/>
  </p:clrMapOvr>
  <p:transition spd="slow">
    <p:push/>
  </p:transition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2" y="273049"/>
            <a:ext cx="3008313" cy="1162051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2" y="1435102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6713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pPr algn="l">
              <a:defRPr/>
            </a:pPr>
            <a:endParaRPr kumimoji="0" lang="en-US" altLang="zh-CN" sz="1600">
              <a:solidFill>
                <a:prstClr val="black"/>
              </a:solidFill>
              <a:latin typeface="Arial" pitchFamily="34" charset="0"/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6713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pPr algn="l">
              <a:defRPr/>
            </a:pPr>
            <a:endParaRPr kumimoji="0" lang="en-US" altLang="zh-CN" sz="1600">
              <a:solidFill>
                <a:prstClr val="black"/>
              </a:solidFill>
              <a:latin typeface="Arial" pitchFamily="34" charset="0"/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6713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pPr algn="l">
              <a:defRPr/>
            </a:pPr>
            <a:fld id="{72FBD80F-9A84-4C68-95BC-016C0F239398}" type="slidenum">
              <a:rPr kumimoji="0" lang="en-US" altLang="zh-CN" sz="1600">
                <a:solidFill>
                  <a:prstClr val="black"/>
                </a:solidFill>
                <a:latin typeface="Arial" pitchFamily="34" charset="0"/>
              </a:rPr>
              <a:pPr algn="l">
                <a:defRPr/>
              </a:pPr>
              <a:t>‹#›</a:t>
            </a:fld>
            <a:endParaRPr kumimoji="0" lang="en-US" altLang="zh-CN" sz="1600">
              <a:solidFill>
                <a:prstClr val="black"/>
              </a:solidFill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79293252"/>
      </p:ext>
    </p:extLst>
  </p:cSld>
  <p:clrMapOvr>
    <a:masterClrMapping/>
  </p:clrMapOvr>
  <p:transition spd="slow">
    <p:push/>
  </p:transition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9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6713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pPr algn="l">
              <a:defRPr/>
            </a:pPr>
            <a:endParaRPr kumimoji="0" lang="en-US" altLang="zh-CN" sz="1600">
              <a:solidFill>
                <a:prstClr val="black"/>
              </a:solidFill>
              <a:latin typeface="Arial" pitchFamily="34" charset="0"/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6713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pPr algn="l">
              <a:defRPr/>
            </a:pPr>
            <a:endParaRPr kumimoji="0" lang="en-US" altLang="zh-CN" sz="1600">
              <a:solidFill>
                <a:prstClr val="black"/>
              </a:solidFill>
              <a:latin typeface="Arial" pitchFamily="34" charset="0"/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6713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pPr algn="l">
              <a:defRPr/>
            </a:pPr>
            <a:fld id="{13704293-B9B7-4FA7-8DEA-226D333039BB}" type="slidenum">
              <a:rPr kumimoji="0" lang="en-US" altLang="zh-CN" sz="1600">
                <a:solidFill>
                  <a:prstClr val="black"/>
                </a:solidFill>
                <a:latin typeface="Arial" pitchFamily="34" charset="0"/>
              </a:rPr>
              <a:pPr algn="l">
                <a:defRPr/>
              </a:pPr>
              <a:t>‹#›</a:t>
            </a:fld>
            <a:endParaRPr kumimoji="0" lang="en-US" altLang="zh-CN" sz="1600">
              <a:solidFill>
                <a:prstClr val="black"/>
              </a:solidFill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16403246"/>
      </p:ext>
    </p:extLst>
  </p:cSld>
  <p:clrMapOvr>
    <a:masterClrMapping/>
  </p:clrMapOvr>
  <p:transition spd="slow">
    <p:push/>
  </p:transition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5167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1"/>
            <a:ext cx="8229600" cy="452543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6713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pPr algn="l">
              <a:defRPr/>
            </a:pPr>
            <a:endParaRPr kumimoji="0" lang="en-US" altLang="zh-CN" sz="1600">
              <a:solidFill>
                <a:prstClr val="black"/>
              </a:solidFill>
              <a:latin typeface="Arial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6713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pPr algn="l">
              <a:defRPr/>
            </a:pPr>
            <a:endParaRPr kumimoji="0" lang="en-US" altLang="zh-CN" sz="1600">
              <a:solidFill>
                <a:prstClr val="black"/>
              </a:solidFill>
              <a:latin typeface="Arial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6713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pPr algn="l">
              <a:defRPr/>
            </a:pPr>
            <a:fld id="{CC6B6D3C-572B-4480-A9C0-FEDE54B05F96}" type="slidenum">
              <a:rPr kumimoji="0" lang="en-US" altLang="zh-CN" sz="1600">
                <a:solidFill>
                  <a:prstClr val="black"/>
                </a:solidFill>
                <a:latin typeface="Arial" pitchFamily="34" charset="0"/>
              </a:rPr>
              <a:pPr algn="l">
                <a:defRPr/>
              </a:pPr>
              <a:t>‹#›</a:t>
            </a:fld>
            <a:endParaRPr kumimoji="0" lang="en-US" altLang="zh-CN" sz="1600">
              <a:solidFill>
                <a:prstClr val="black"/>
              </a:solidFill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83031253"/>
      </p:ext>
    </p:extLst>
  </p:cSld>
  <p:clrMapOvr>
    <a:masterClrMapping/>
  </p:clrMapOvr>
  <p:transition spd="slow">
    <p:push/>
  </p:transition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1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1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6713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pPr algn="l">
              <a:defRPr/>
            </a:pPr>
            <a:endParaRPr kumimoji="0" lang="en-US" altLang="zh-CN" sz="1600">
              <a:solidFill>
                <a:prstClr val="black"/>
              </a:solidFill>
              <a:latin typeface="Arial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6713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pPr algn="l">
              <a:defRPr/>
            </a:pPr>
            <a:endParaRPr kumimoji="0" lang="en-US" altLang="zh-CN" sz="1600">
              <a:solidFill>
                <a:prstClr val="black"/>
              </a:solidFill>
              <a:latin typeface="Arial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6713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pPr algn="l">
              <a:defRPr/>
            </a:pPr>
            <a:fld id="{8C812261-48CB-4B74-833F-19B5B019DAA5}" type="slidenum">
              <a:rPr kumimoji="0" lang="en-US" altLang="zh-CN" sz="1600">
                <a:solidFill>
                  <a:prstClr val="black"/>
                </a:solidFill>
                <a:latin typeface="Arial" pitchFamily="34" charset="0"/>
              </a:rPr>
              <a:pPr algn="l">
                <a:defRPr/>
              </a:pPr>
              <a:t>‹#›</a:t>
            </a:fld>
            <a:endParaRPr kumimoji="0" lang="en-US" altLang="zh-CN" sz="1600">
              <a:solidFill>
                <a:prstClr val="black"/>
              </a:solidFill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51726006"/>
      </p:ext>
    </p:extLst>
  </p:cSld>
  <p:clrMapOvr>
    <a:masterClrMapping/>
  </p:clrMapOvr>
  <p:transition spd="slow">
    <p:push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36E2E19-AA25-4749-B697-AB878BA05962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906458532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774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362200" y="2286000"/>
            <a:ext cx="6096000" cy="114300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tx2"/>
                </a:solidFill>
              </a14:hiddenFill>
            </a:ext>
          </a:extLst>
        </p:spPr>
        <p:txBody>
          <a:bodyPr anchor="ctr"/>
          <a:lstStyle>
            <a:lvl1pPr algn="ctr">
              <a:defRPr sz="440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noProof="0" smtClean="0"/>
              <a:t>单击此处编辑母版标题样式</a:t>
            </a:r>
          </a:p>
        </p:txBody>
      </p:sp>
      <p:sp>
        <p:nvSpPr>
          <p:cNvPr id="28774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362200" y="3733800"/>
            <a:ext cx="5638800" cy="1752600"/>
          </a:xfrm>
          <a:prstGeom prst="rect">
            <a:avLst/>
          </a:prstGeo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pPr lvl="0"/>
            <a:r>
              <a:rPr lang="zh-CN" altLang="en-US" noProof="0" smtClean="0"/>
              <a:t>单击此处编辑母版副标题样式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algn="l">
              <a:defRPr/>
            </a:pPr>
            <a:endParaRPr kumimoji="0" lang="en-US" altLang="zh-CN" sz="1600">
              <a:solidFill>
                <a:prstClr val="black"/>
              </a:solidFill>
              <a:latin typeface="Arial" pitchFamily="34" charset="0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algn="l">
              <a:defRPr/>
            </a:pPr>
            <a:endParaRPr kumimoji="0" lang="en-US" altLang="zh-CN" sz="1600">
              <a:solidFill>
                <a:prstClr val="black"/>
              </a:solidFill>
              <a:latin typeface="Arial" pitchFamily="34" charset="0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kumimoji="0" sz="1400"/>
            </a:lvl1pPr>
          </a:lstStyle>
          <a:p>
            <a:pPr>
              <a:defRPr/>
            </a:pPr>
            <a:fld id="{699EFD55-C869-45FC-87BC-758FB89DE13C}" type="slidenum">
              <a:rPr lang="en-US" altLang="zh-CN">
                <a:solidFill>
                  <a:prstClr val="black"/>
                </a:solidFill>
                <a:latin typeface="Arial" pitchFamily="34" charset="0"/>
              </a:rPr>
              <a:pPr>
                <a:defRPr/>
              </a:pPr>
              <a:t>‹#›</a:t>
            </a:fld>
            <a:endParaRPr lang="en-US" altLang="zh-CN">
              <a:solidFill>
                <a:prstClr val="black"/>
              </a:solidFill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62070243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5800" y="304800"/>
            <a:ext cx="6324600" cy="762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85800" y="1676400"/>
            <a:ext cx="7772400" cy="41910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algn="l">
              <a:defRPr/>
            </a:pPr>
            <a:endParaRPr kumimoji="0" lang="en-US" altLang="zh-CN" sz="1600">
              <a:solidFill>
                <a:prstClr val="black"/>
              </a:solidFill>
              <a:latin typeface="Arial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algn="l">
              <a:defRPr/>
            </a:pPr>
            <a:endParaRPr kumimoji="0" lang="en-US" altLang="zh-CN" sz="1600">
              <a:solidFill>
                <a:prstClr val="black"/>
              </a:solidFill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35224547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VertTx">
  <p:cSld name="标题，剪贴画与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5800" y="304800"/>
            <a:ext cx="6324600" cy="762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剪贴画占位符 2"/>
          <p:cNvSpPr>
            <a:spLocks noGrp="1"/>
          </p:cNvSpPr>
          <p:nvPr>
            <p:ph type="clipArt" sz="half" idx="1"/>
          </p:nvPr>
        </p:nvSpPr>
        <p:spPr>
          <a:xfrm>
            <a:off x="685800" y="1676400"/>
            <a:ext cx="3810000" cy="41910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0" smtClean="0"/>
              <a:t>单击图标添加剪 贴画</a:t>
            </a:r>
            <a:endParaRPr lang="zh-CN" altLang="en-US" noProof="0"/>
          </a:p>
        </p:txBody>
      </p:sp>
      <p:sp>
        <p:nvSpPr>
          <p:cNvPr id="4" name="竖排文字占位符 3"/>
          <p:cNvSpPr>
            <a:spLocks noGrp="1"/>
          </p:cNvSpPr>
          <p:nvPr>
            <p:ph type="body" orient="vert" sz="half" idx="2"/>
          </p:nvPr>
        </p:nvSpPr>
        <p:spPr>
          <a:xfrm>
            <a:off x="4648200" y="1676400"/>
            <a:ext cx="3810000" cy="419100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algn="l">
              <a:defRPr/>
            </a:pPr>
            <a:endParaRPr kumimoji="0" lang="en-US" altLang="zh-CN" sz="1600">
              <a:solidFill>
                <a:prstClr val="black"/>
              </a:solidFill>
              <a:latin typeface="Arial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algn="l">
              <a:defRPr/>
            </a:pPr>
            <a:endParaRPr kumimoji="0" lang="en-US" altLang="zh-CN" sz="1600">
              <a:solidFill>
                <a:prstClr val="black"/>
              </a:solidFill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04988005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85800" y="304800"/>
            <a:ext cx="7772400" cy="55626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algn="l">
              <a:defRPr/>
            </a:pPr>
            <a:endParaRPr kumimoji="0" lang="en-US" altLang="zh-CN" sz="1600">
              <a:solidFill>
                <a:prstClr val="black"/>
              </a:solidFill>
              <a:latin typeface="Arial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algn="l">
              <a:defRPr/>
            </a:pPr>
            <a:endParaRPr kumimoji="0" lang="en-US" altLang="zh-CN" sz="1600">
              <a:solidFill>
                <a:prstClr val="black"/>
              </a:solidFill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75356891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>
  <p:cSld name="标题，剪贴画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124075" y="188913"/>
            <a:ext cx="6840538" cy="639762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剪贴画占位符 2"/>
          <p:cNvSpPr>
            <a:spLocks noGrp="1"/>
          </p:cNvSpPr>
          <p:nvPr>
            <p:ph type="clipArt"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0" smtClean="0"/>
              <a:t>单击图标添加剪 贴画</a:t>
            </a:r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algn="l">
              <a:defRPr/>
            </a:pPr>
            <a:endParaRPr kumimoji="0" lang="en-US" altLang="zh-CN" sz="1600">
              <a:solidFill>
                <a:prstClr val="black"/>
              </a:solidFill>
              <a:latin typeface="Arial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algn="l">
              <a:defRPr/>
            </a:pPr>
            <a:endParaRPr kumimoji="0" lang="en-US" altLang="zh-CN" sz="1600">
              <a:solidFill>
                <a:prstClr val="black"/>
              </a:solidFill>
              <a:latin typeface="Arial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algn="l">
              <a:defRPr/>
            </a:pPr>
            <a:fld id="{443DE604-67A6-411D-B122-2A0214447C76}" type="slidenum">
              <a:rPr kumimoji="0" lang="en-US" altLang="zh-CN" sz="1600">
                <a:solidFill>
                  <a:prstClr val="black"/>
                </a:solidFill>
                <a:latin typeface="Arial" pitchFamily="34" charset="0"/>
              </a:rPr>
              <a:pPr algn="l">
                <a:defRPr/>
              </a:pPr>
              <a:t>‹#›</a:t>
            </a:fld>
            <a:endParaRPr kumimoji="0" lang="en-US" altLang="zh-CN" sz="1600">
              <a:solidFill>
                <a:prstClr val="black"/>
              </a:solidFill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27989166"/>
      </p:ext>
    </p:extLst>
  </p:cSld>
  <p:clrMapOvr>
    <a:masterClrMapping/>
  </p:clrMapOvr>
  <p:transition>
    <p:strips dir="r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A22AF8D-1010-4F04-ACF5-9127FAFD9803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962690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EF091BF-EA7B-4649-936E-EA6FA07B7892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2859687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1059425-101C-4056-BFEC-85DE42F35AE4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713561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E139FDD-D689-4E19-BF5F-CE801BB404D5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717893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C50EB5D-F275-4EE7-94D2-DEA2A929DCE6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0744362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slideLayout" Target="../slideLayouts/slideLayout25.xml"/><Relationship Id="rId18" Type="http://schemas.openxmlformats.org/officeDocument/2006/relationships/image" Target="../media/image1.png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17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6" Type="http://schemas.openxmlformats.org/officeDocument/2006/relationships/slideLayout" Target="../slideLayouts/slideLayout28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slideLayout" Target="../slideLayouts/slideLayout26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6.xml"/><Relationship Id="rId13" Type="http://schemas.openxmlformats.org/officeDocument/2006/relationships/slideLayout" Target="../slideLayouts/slideLayout41.xml"/><Relationship Id="rId18" Type="http://schemas.openxmlformats.org/officeDocument/2006/relationships/image" Target="../media/image1.png"/><Relationship Id="rId3" Type="http://schemas.openxmlformats.org/officeDocument/2006/relationships/slideLayout" Target="../slideLayouts/slideLayout31.xml"/><Relationship Id="rId7" Type="http://schemas.openxmlformats.org/officeDocument/2006/relationships/slideLayout" Target="../slideLayouts/slideLayout35.xml"/><Relationship Id="rId12" Type="http://schemas.openxmlformats.org/officeDocument/2006/relationships/slideLayout" Target="../slideLayouts/slideLayout40.xml"/><Relationship Id="rId17" Type="http://schemas.openxmlformats.org/officeDocument/2006/relationships/theme" Target="../theme/theme3.xml"/><Relationship Id="rId2" Type="http://schemas.openxmlformats.org/officeDocument/2006/relationships/slideLayout" Target="../slideLayouts/slideLayout30.xml"/><Relationship Id="rId16" Type="http://schemas.openxmlformats.org/officeDocument/2006/relationships/slideLayout" Target="../slideLayouts/slideLayout44.xml"/><Relationship Id="rId1" Type="http://schemas.openxmlformats.org/officeDocument/2006/relationships/slideLayout" Target="../slideLayouts/slideLayout29.xml"/><Relationship Id="rId6" Type="http://schemas.openxmlformats.org/officeDocument/2006/relationships/slideLayout" Target="../slideLayouts/slideLayout34.xml"/><Relationship Id="rId11" Type="http://schemas.openxmlformats.org/officeDocument/2006/relationships/slideLayout" Target="../slideLayouts/slideLayout39.xml"/><Relationship Id="rId5" Type="http://schemas.openxmlformats.org/officeDocument/2006/relationships/slideLayout" Target="../slideLayouts/slideLayout33.xml"/><Relationship Id="rId15" Type="http://schemas.openxmlformats.org/officeDocument/2006/relationships/slideLayout" Target="../slideLayouts/slideLayout43.xml"/><Relationship Id="rId10" Type="http://schemas.openxmlformats.org/officeDocument/2006/relationships/slideLayout" Target="../slideLayouts/slideLayout38.xml"/><Relationship Id="rId4" Type="http://schemas.openxmlformats.org/officeDocument/2006/relationships/slideLayout" Target="../slideLayouts/slideLayout32.xml"/><Relationship Id="rId9" Type="http://schemas.openxmlformats.org/officeDocument/2006/relationships/slideLayout" Target="../slideLayouts/slideLayout37.xml"/><Relationship Id="rId14" Type="http://schemas.openxmlformats.org/officeDocument/2006/relationships/slideLayout" Target="../slideLayouts/slideLayout4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400"/>
            </a:lvl1pPr>
          </a:lstStyle>
          <a:p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C3E98A0B-6493-4984-B987-1E2C93DCAB50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4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0" t="11617" r="11684"/>
          <a:stretch>
            <a:fillRect/>
          </a:stretch>
        </p:blipFill>
        <p:spPr bwMode="auto">
          <a:xfrm>
            <a:off x="0" y="-26988"/>
            <a:ext cx="9132888" cy="930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TextBox 4"/>
          <p:cNvSpPr txBox="1">
            <a:spLocks noChangeArrowheads="1"/>
          </p:cNvSpPr>
          <p:nvPr/>
        </p:nvSpPr>
        <p:spPr bwMode="auto">
          <a:xfrm>
            <a:off x="7388225" y="68263"/>
            <a:ext cx="1595438" cy="260350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l" eaLnBrk="1" hangingPunct="1">
              <a:defRPr/>
            </a:pPr>
            <a:r>
              <a:rPr kumimoji="0" lang="zh-CN" altLang="en-US" sz="110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山东星火国际传媒集团</a:t>
            </a:r>
          </a:p>
        </p:txBody>
      </p:sp>
    </p:spTree>
    <p:extLst>
      <p:ext uri="{BB962C8B-B14F-4D97-AF65-F5344CB8AC3E}">
        <p14:creationId xmlns:p14="http://schemas.microsoft.com/office/powerpoint/2010/main" val="26584142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  <p:sldLayoutId id="2147483685" r:id="rId12"/>
    <p:sldLayoutId id="2147483686" r:id="rId13"/>
    <p:sldLayoutId id="2147483687" r:id="rId14"/>
    <p:sldLayoutId id="2147483688" r:id="rId15"/>
    <p:sldLayoutId id="2147483689" r:id="rId16"/>
  </p:sldLayoutIdLst>
  <p:transition spd="slow">
    <p:push/>
  </p:transition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4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0" t="11617" r="11684"/>
          <a:stretch>
            <a:fillRect/>
          </a:stretch>
        </p:blipFill>
        <p:spPr bwMode="auto">
          <a:xfrm>
            <a:off x="0" y="-26988"/>
            <a:ext cx="9132888" cy="930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TextBox 4"/>
          <p:cNvSpPr txBox="1">
            <a:spLocks noChangeArrowheads="1"/>
          </p:cNvSpPr>
          <p:nvPr/>
        </p:nvSpPr>
        <p:spPr bwMode="auto">
          <a:xfrm>
            <a:off x="7388225" y="68263"/>
            <a:ext cx="1595438" cy="260350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l" eaLnBrk="1" hangingPunct="1">
              <a:defRPr/>
            </a:pPr>
            <a:r>
              <a:rPr kumimoji="0" lang="zh-CN" altLang="en-US" sz="110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山东星火国际传媒集团</a:t>
            </a:r>
          </a:p>
        </p:txBody>
      </p:sp>
    </p:spTree>
    <p:extLst>
      <p:ext uri="{BB962C8B-B14F-4D97-AF65-F5344CB8AC3E}">
        <p14:creationId xmlns:p14="http://schemas.microsoft.com/office/powerpoint/2010/main" val="40474898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1" r:id="rId1"/>
    <p:sldLayoutId id="2147483692" r:id="rId2"/>
    <p:sldLayoutId id="2147483693" r:id="rId3"/>
    <p:sldLayoutId id="2147483694" r:id="rId4"/>
    <p:sldLayoutId id="2147483695" r:id="rId5"/>
    <p:sldLayoutId id="2147483696" r:id="rId6"/>
    <p:sldLayoutId id="2147483697" r:id="rId7"/>
    <p:sldLayoutId id="2147483698" r:id="rId8"/>
    <p:sldLayoutId id="2147483699" r:id="rId9"/>
    <p:sldLayoutId id="2147483700" r:id="rId10"/>
    <p:sldLayoutId id="2147483701" r:id="rId11"/>
    <p:sldLayoutId id="2147483702" r:id="rId12"/>
    <p:sldLayoutId id="2147483703" r:id="rId13"/>
    <p:sldLayoutId id="2147483704" r:id="rId14"/>
    <p:sldLayoutId id="2147483705" r:id="rId15"/>
    <p:sldLayoutId id="2147483706" r:id="rId16"/>
  </p:sldLayoutIdLst>
  <p:transition spd="slow">
    <p:push/>
  </p:transition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slideLayout" Target="../slideLayouts/slideLayout19.xml"/><Relationship Id="rId1" Type="http://schemas.openxmlformats.org/officeDocument/2006/relationships/themeOverride" Target="../theme/themeOverride9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9.xml"/><Relationship Id="rId1" Type="http://schemas.openxmlformats.org/officeDocument/2006/relationships/themeOverride" Target="../theme/themeOverride10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Layout" Target="../slideLayouts/slideLayout25.xml"/><Relationship Id="rId1" Type="http://schemas.openxmlformats.org/officeDocument/2006/relationships/themeOverride" Target="../theme/themeOverride1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Layout" Target="../slideLayouts/slideLayout19.xml"/><Relationship Id="rId1" Type="http://schemas.openxmlformats.org/officeDocument/2006/relationships/themeOverride" Target="../theme/themeOverride12.xml"/><Relationship Id="rId4" Type="http://schemas.openxmlformats.org/officeDocument/2006/relationships/image" Target="../media/image7.gi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slideLayout" Target="../slideLayouts/slideLayout19.xml"/><Relationship Id="rId1" Type="http://schemas.openxmlformats.org/officeDocument/2006/relationships/themeOverride" Target="../theme/themeOverride13.xml"/><Relationship Id="rId4" Type="http://schemas.openxmlformats.org/officeDocument/2006/relationships/image" Target="../media/image14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slideLayout" Target="../slideLayouts/slideLayout25.xml"/><Relationship Id="rId1" Type="http://schemas.openxmlformats.org/officeDocument/2006/relationships/themeOverride" Target="../theme/themeOverride1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Layout" Target="../slideLayouts/slideLayout19.xml"/><Relationship Id="rId1" Type="http://schemas.openxmlformats.org/officeDocument/2006/relationships/themeOverride" Target="../theme/themeOverride1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gif"/><Relationship Id="rId2" Type="http://schemas.openxmlformats.org/officeDocument/2006/relationships/slideLayout" Target="../slideLayouts/slideLayout19.xml"/><Relationship Id="rId1" Type="http://schemas.openxmlformats.org/officeDocument/2006/relationships/themeOverride" Target="../theme/themeOverride16.xml"/><Relationship Id="rId5" Type="http://schemas.openxmlformats.org/officeDocument/2006/relationships/image" Target="../media/image7.gif"/><Relationship Id="rId4" Type="http://schemas.openxmlformats.org/officeDocument/2006/relationships/slide" Target="slide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slideLayout" Target="../slideLayouts/slideLayout19.xml"/><Relationship Id="rId1" Type="http://schemas.openxmlformats.org/officeDocument/2006/relationships/themeOverride" Target="../theme/themeOverride17.xml"/><Relationship Id="rId4" Type="http://schemas.openxmlformats.org/officeDocument/2006/relationships/image" Target="../media/image18.gi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slideLayout" Target="../slideLayouts/slideLayout19.xml"/><Relationship Id="rId1" Type="http://schemas.openxmlformats.org/officeDocument/2006/relationships/themeOverride" Target="../theme/themeOverride18.xml"/><Relationship Id="rId4" Type="http://schemas.openxmlformats.org/officeDocument/2006/relationships/image" Target="../media/image18.gi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9.xml"/><Relationship Id="rId1" Type="http://schemas.openxmlformats.org/officeDocument/2006/relationships/themeOverride" Target="../theme/themeOverride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slideLayout" Target="../slideLayouts/slideLayout25.xml"/><Relationship Id="rId1" Type="http://schemas.openxmlformats.org/officeDocument/2006/relationships/themeOverride" Target="../theme/themeOverride19.xml"/><Relationship Id="rId4" Type="http://schemas.openxmlformats.org/officeDocument/2006/relationships/image" Target="../media/image21.gi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gif"/><Relationship Id="rId2" Type="http://schemas.openxmlformats.org/officeDocument/2006/relationships/slideLayout" Target="../slideLayouts/slideLayout19.xml"/><Relationship Id="rId1" Type="http://schemas.openxmlformats.org/officeDocument/2006/relationships/themeOverride" Target="../theme/themeOverride20.xml"/><Relationship Id="rId5" Type="http://schemas.openxmlformats.org/officeDocument/2006/relationships/image" Target="../media/image23.png"/><Relationship Id="rId4" Type="http://schemas.openxmlformats.org/officeDocument/2006/relationships/slide" Target="slide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5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24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Layout" Target="../slideLayouts/slideLayout25.xml"/><Relationship Id="rId1" Type="http://schemas.openxmlformats.org/officeDocument/2006/relationships/audio" Target="file:///C:\My%20Documents\&#31532;&#20108;&#20876;&#35838;&#20214;\&#31532;&#20845;&#21333;&#20803;\Ailians.MP3" TargetMode="External"/><Relationship Id="rId4" Type="http://schemas.openxmlformats.org/officeDocument/2006/relationships/image" Target="../media/image25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5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audio" Target="../media/audio3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5.xml"/><Relationship Id="rId4" Type="http://schemas.openxmlformats.org/officeDocument/2006/relationships/audio" Target="../media/audio2.wav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5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audio" Target="../media/audio4.wav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5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5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audio" Target="../media/audio5.wav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19.xml"/><Relationship Id="rId1" Type="http://schemas.openxmlformats.org/officeDocument/2006/relationships/themeOverride" Target="../theme/themeOverride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5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5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audio" Target="../media/audio4.wav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5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5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5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5.xml"/><Relationship Id="rId4" Type="http://schemas.openxmlformats.org/officeDocument/2006/relationships/image" Target="../media/image26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3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Layout" Target="../slideLayouts/slideLayout19.xml"/><Relationship Id="rId1" Type="http://schemas.openxmlformats.org/officeDocument/2006/relationships/themeOverride" Target="../theme/themeOverride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19.xml"/><Relationship Id="rId1" Type="http://schemas.openxmlformats.org/officeDocument/2006/relationships/themeOverride" Target="../theme/themeOverride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7.xml"/><Relationship Id="rId1" Type="http://schemas.openxmlformats.org/officeDocument/2006/relationships/themeOverride" Target="../theme/themeOverride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Layout" Target="../slideLayouts/slideLayout25.xml"/><Relationship Id="rId1" Type="http://schemas.openxmlformats.org/officeDocument/2006/relationships/themeOverride" Target="../theme/themeOverride6.xml"/><Relationship Id="rId4" Type="http://schemas.openxmlformats.org/officeDocument/2006/relationships/image" Target="../media/image7.g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slideLayout" Target="../slideLayouts/slideLayout25.xml"/><Relationship Id="rId1" Type="http://schemas.openxmlformats.org/officeDocument/2006/relationships/themeOverride" Target="../theme/themeOverride7.xml"/><Relationship Id="rId4" Type="http://schemas.openxmlformats.org/officeDocument/2006/relationships/image" Target="../media/image9.g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Layout" Target="../slideLayouts/slideLayout25.xml"/><Relationship Id="rId1" Type="http://schemas.openxmlformats.org/officeDocument/2006/relationships/themeOverride" Target="../theme/themeOverride8.xml"/><Relationship Id="rId4" Type="http://schemas.openxmlformats.org/officeDocument/2006/relationships/image" Target="../media/image10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1126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  <p:pic>
        <p:nvPicPr>
          <p:cNvPr id="112644" name="Picture 4" descr="200910012108493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93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979712" y="1556792"/>
            <a:ext cx="475252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200" b="1" dirty="0"/>
              <a:t>短文两篇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26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126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42" grpId="0"/>
      <p:bldP spid="11264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Rectangle 2"/>
          <p:cNvSpPr>
            <a:spLocks noChangeArrowheads="1"/>
          </p:cNvSpPr>
          <p:nvPr/>
        </p:nvSpPr>
        <p:spPr bwMode="auto">
          <a:xfrm>
            <a:off x="1619672" y="363538"/>
            <a:ext cx="3546475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9933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45791" dir="2021404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4400" b="1" dirty="0">
                <a:solidFill>
                  <a:srgbClr val="FF0000"/>
                </a:solidFill>
                <a:ea typeface="黑体" pitchFamily="49" charset="-122"/>
              </a:rPr>
              <a:t>思考下列问题</a:t>
            </a:r>
          </a:p>
        </p:txBody>
      </p:sp>
      <p:sp>
        <p:nvSpPr>
          <p:cNvPr id="110595" name="Rectangle 3"/>
          <p:cNvSpPr>
            <a:spLocks noChangeArrowheads="1"/>
          </p:cNvSpPr>
          <p:nvPr/>
        </p:nvSpPr>
        <p:spPr bwMode="auto">
          <a:xfrm>
            <a:off x="363415" y="1196752"/>
            <a:ext cx="5186362" cy="1373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9933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45791" dir="2021404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1.</a:t>
            </a:r>
            <a:r>
              <a:rPr lang="zh-CN" altLang="en-US" sz="2800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作者是否从一开始就写陋室？</a:t>
            </a:r>
          </a:p>
          <a:p>
            <a:r>
              <a:rPr lang="zh-CN" altLang="en-US" sz="2800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文章从何入笔？起何作用？</a:t>
            </a:r>
          </a:p>
          <a:p>
            <a:endParaRPr lang="en-US" altLang="zh-CN" sz="2800" b="1" dirty="0">
              <a:solidFill>
                <a:srgbClr val="0000FF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10596" name="Rectangle 4"/>
          <p:cNvSpPr>
            <a:spLocks noChangeArrowheads="1"/>
          </p:cNvSpPr>
          <p:nvPr/>
        </p:nvSpPr>
        <p:spPr bwMode="auto">
          <a:xfrm>
            <a:off x="-252536" y="2023310"/>
            <a:ext cx="5802313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9933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45791" dir="2021404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4000" dirty="0">
                <a:solidFill>
                  <a:srgbClr val="000066"/>
                </a:solidFill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2800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2.</a:t>
            </a:r>
            <a:r>
              <a:rPr lang="zh-CN" altLang="en-US" sz="2800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文中哪句话统领全文大意？</a:t>
            </a:r>
          </a:p>
        </p:txBody>
      </p:sp>
      <p:sp>
        <p:nvSpPr>
          <p:cNvPr id="110599" name="Rectangle 7"/>
          <p:cNvSpPr>
            <a:spLocks noChangeArrowheads="1"/>
          </p:cNvSpPr>
          <p:nvPr/>
        </p:nvSpPr>
        <p:spPr bwMode="auto">
          <a:xfrm>
            <a:off x="6357" y="4509120"/>
            <a:ext cx="8785225" cy="946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9933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45791" dir="2021404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2800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4.</a:t>
            </a:r>
            <a:r>
              <a:rPr lang="zh-CN" altLang="en-US" sz="2800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作者把</a:t>
            </a:r>
            <a:r>
              <a:rPr lang="zh-CN" altLang="en-US" sz="2800" b="1" dirty="0">
                <a:solidFill>
                  <a:srgbClr val="0000FF"/>
                </a:solidFill>
                <a:latin typeface="Times New Roman"/>
                <a:ea typeface="黑体" pitchFamily="49" charset="-122"/>
              </a:rPr>
              <a:t>“</a:t>
            </a:r>
            <a:r>
              <a:rPr lang="zh-CN" altLang="en-US" sz="2800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陋室</a:t>
            </a:r>
            <a:r>
              <a:rPr lang="zh-CN" altLang="en-US" sz="2800" b="1" dirty="0">
                <a:solidFill>
                  <a:srgbClr val="0000FF"/>
                </a:solidFill>
                <a:latin typeface="Times New Roman"/>
                <a:ea typeface="黑体" pitchFamily="49" charset="-122"/>
              </a:rPr>
              <a:t>”</a:t>
            </a:r>
            <a:r>
              <a:rPr lang="zh-CN" altLang="en-US" sz="2800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比作哪些古贤名室？有何作用？</a:t>
            </a:r>
          </a:p>
          <a:p>
            <a:r>
              <a:rPr lang="zh-CN" altLang="en-US" sz="2800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         </a:t>
            </a:r>
          </a:p>
        </p:txBody>
      </p:sp>
      <p:sp>
        <p:nvSpPr>
          <p:cNvPr id="110600" name="Rectangle 8"/>
          <p:cNvSpPr>
            <a:spLocks noChangeArrowheads="1"/>
          </p:cNvSpPr>
          <p:nvPr/>
        </p:nvSpPr>
        <p:spPr bwMode="auto">
          <a:xfrm>
            <a:off x="0" y="5300663"/>
            <a:ext cx="9467850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9933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45791" dir="2021404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2800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5.</a:t>
            </a:r>
            <a:r>
              <a:rPr lang="zh-CN" altLang="en-US" sz="2800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文章结尾引用孔子的话</a:t>
            </a:r>
            <a:r>
              <a:rPr lang="zh-CN" altLang="en-US" sz="2800" b="1" dirty="0">
                <a:solidFill>
                  <a:srgbClr val="0000FF"/>
                </a:solidFill>
                <a:latin typeface="Times New Roman"/>
                <a:ea typeface="黑体" pitchFamily="49" charset="-122"/>
              </a:rPr>
              <a:t>“</a:t>
            </a:r>
            <a:r>
              <a:rPr lang="zh-CN" altLang="en-US" sz="2800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何陋之有</a:t>
            </a:r>
            <a:r>
              <a:rPr lang="zh-CN" altLang="en-US" sz="2800" b="1" dirty="0">
                <a:solidFill>
                  <a:srgbClr val="0000FF"/>
                </a:solidFill>
                <a:latin typeface="Times New Roman"/>
                <a:ea typeface="黑体" pitchFamily="49" charset="-122"/>
              </a:rPr>
              <a:t>”</a:t>
            </a:r>
            <a:r>
              <a:rPr lang="zh-CN" altLang="en-US" sz="2800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，有什么作用？</a:t>
            </a:r>
          </a:p>
        </p:txBody>
      </p:sp>
      <p:sp>
        <p:nvSpPr>
          <p:cNvPr id="110601" name="Text Box 9"/>
          <p:cNvSpPr txBox="1">
            <a:spLocks noChangeArrowheads="1"/>
          </p:cNvSpPr>
          <p:nvPr/>
        </p:nvSpPr>
        <p:spPr bwMode="auto">
          <a:xfrm>
            <a:off x="443437" y="3179522"/>
            <a:ext cx="5400972" cy="946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9933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45791" dir="2021404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l"/>
            <a:r>
              <a:rPr lang="en-US" altLang="zh-CN" sz="28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3.</a:t>
            </a:r>
            <a:r>
              <a:rPr lang="zh-CN" altLang="en-US" sz="28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找出</a:t>
            </a:r>
            <a:r>
              <a:rPr lang="zh-CN" altLang="en-US" sz="2800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作者描写陋室环境、</a:t>
            </a:r>
          </a:p>
          <a:p>
            <a:pPr algn="l"/>
            <a:r>
              <a:rPr lang="zh-CN" altLang="en-US" sz="28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  交往</a:t>
            </a:r>
            <a:r>
              <a:rPr lang="zh-CN" altLang="en-US" sz="2800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之人、日常生活的原话</a:t>
            </a:r>
            <a:r>
              <a:rPr kumimoji="0" lang="zh-CN" altLang="en-US" sz="2800" b="1" dirty="0">
                <a:solidFill>
                  <a:srgbClr val="3333FF"/>
                </a:solidFill>
                <a:ea typeface="黑体" pitchFamily="49" charset="-122"/>
              </a:rPr>
              <a:t>？</a:t>
            </a:r>
          </a:p>
        </p:txBody>
      </p:sp>
      <p:pic>
        <p:nvPicPr>
          <p:cNvPr id="110603" name="Picture 11" descr="陋室铭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878137" y="622625"/>
            <a:ext cx="2952006" cy="35030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6" name="Text Box 4"/>
          <p:cNvSpPr txBox="1">
            <a:spLocks noChangeArrowheads="1"/>
          </p:cNvSpPr>
          <p:nvPr/>
        </p:nvSpPr>
        <p:spPr bwMode="auto">
          <a:xfrm>
            <a:off x="1754142" y="1327150"/>
            <a:ext cx="441960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CC3300"/>
                </a:solidFill>
              </a14:hiddenFill>
            </a:ext>
            <a:ext uri="{91240B29-F687-4F45-9708-019B960494DF}">
              <a14:hiddenLine xmlns:a14="http://schemas.microsoft.com/office/drawing/2010/main" w="76200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zh-CN" sz="4000"/>
          </a:p>
        </p:txBody>
      </p:sp>
      <p:sp>
        <p:nvSpPr>
          <p:cNvPr id="79877" name="Text Box 5"/>
          <p:cNvSpPr txBox="1">
            <a:spLocks noChangeArrowheads="1"/>
          </p:cNvSpPr>
          <p:nvPr/>
        </p:nvSpPr>
        <p:spPr bwMode="auto">
          <a:xfrm>
            <a:off x="1981254" y="823912"/>
            <a:ext cx="4775200" cy="1006476"/>
          </a:xfrm>
          <a:prstGeom prst="rect">
            <a:avLst/>
          </a:prstGeom>
          <a:solidFill>
            <a:srgbClr val="009900"/>
          </a:solidFill>
          <a:ln>
            <a:noFill/>
          </a:ln>
          <a:effectLst>
            <a:outerShdw dist="107763" dir="18900000" algn="ctr" rotWithShape="0">
              <a:srgbClr val="FF6600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l"/>
            <a:r>
              <a:rPr lang="zh-CN" altLang="en-US" sz="6000" b="1" dirty="0">
                <a:solidFill>
                  <a:srgbClr val="FF0000"/>
                </a:solidFill>
                <a:ea typeface="隶书" pitchFamily="49" charset="-122"/>
              </a:rPr>
              <a:t>思考下列问题</a:t>
            </a:r>
          </a:p>
        </p:txBody>
      </p:sp>
      <p:sp>
        <p:nvSpPr>
          <p:cNvPr id="79878" name="Text Box 6"/>
          <p:cNvSpPr txBox="1">
            <a:spLocks noChangeArrowheads="1"/>
          </p:cNvSpPr>
          <p:nvPr/>
        </p:nvSpPr>
        <p:spPr bwMode="auto">
          <a:xfrm>
            <a:off x="252367" y="4718422"/>
            <a:ext cx="784860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CC3300"/>
                </a:solidFill>
              </a14:hiddenFill>
            </a:ext>
            <a:ext uri="{91240B29-F687-4F45-9708-019B960494DF}">
              <a14:hiddenLine xmlns:a14="http://schemas.microsoft.com/office/drawing/2010/main" w="76200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 b="1" dirty="0">
                <a:solidFill>
                  <a:srgbClr val="0033CC"/>
                </a:solidFill>
                <a:latin typeface="黑体" pitchFamily="49" charset="-122"/>
                <a:ea typeface="黑体" pitchFamily="49" charset="-122"/>
              </a:rPr>
              <a:t>2.</a:t>
            </a:r>
            <a:r>
              <a:rPr lang="zh-CN" altLang="en-US" sz="4000" b="1" dirty="0">
                <a:solidFill>
                  <a:srgbClr val="0033CC"/>
                </a:solidFill>
                <a:latin typeface="黑体" pitchFamily="49" charset="-122"/>
                <a:ea typeface="黑体" pitchFamily="49" charset="-122"/>
              </a:rPr>
              <a:t>文中哪句话统领全文大意？</a:t>
            </a:r>
          </a:p>
        </p:txBody>
      </p:sp>
      <p:sp>
        <p:nvSpPr>
          <p:cNvPr id="79879" name="Text Box 7"/>
          <p:cNvSpPr txBox="1">
            <a:spLocks noChangeArrowheads="1"/>
          </p:cNvSpPr>
          <p:nvPr/>
        </p:nvSpPr>
        <p:spPr bwMode="auto">
          <a:xfrm>
            <a:off x="1188992" y="5582518"/>
            <a:ext cx="60198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CC3300"/>
                </a:solidFill>
              </a14:hiddenFill>
            </a:ext>
            <a:ext uri="{91240B29-F687-4F45-9708-019B960494DF}">
              <a14:hiddenLine xmlns:a14="http://schemas.microsoft.com/office/drawing/2010/main" w="76200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/>
            <a:r>
              <a:rPr lang="zh-CN" altLang="en-US" sz="3600" b="1" dirty="0">
                <a:solidFill>
                  <a:srgbClr val="FF0000"/>
                </a:solidFill>
                <a:latin typeface="华文行楷" pitchFamily="2" charset="-122"/>
                <a:ea typeface="华文行楷" pitchFamily="2" charset="-122"/>
              </a:rPr>
              <a:t>斯是陋室，惟吾德馨。</a:t>
            </a:r>
            <a:endParaRPr lang="zh-CN" altLang="en-US" sz="3600" dirty="0">
              <a:solidFill>
                <a:srgbClr val="FF0000"/>
              </a:solidFill>
              <a:latin typeface="华文行楷" pitchFamily="2" charset="-122"/>
              <a:ea typeface="华文行楷" pitchFamily="2" charset="-122"/>
            </a:endParaRPr>
          </a:p>
        </p:txBody>
      </p:sp>
      <p:sp>
        <p:nvSpPr>
          <p:cNvPr id="79880" name="Text Box 8"/>
          <p:cNvSpPr txBox="1">
            <a:spLocks noChangeArrowheads="1"/>
          </p:cNvSpPr>
          <p:nvPr/>
        </p:nvSpPr>
        <p:spPr bwMode="auto">
          <a:xfrm>
            <a:off x="252367" y="1760939"/>
            <a:ext cx="8382000" cy="16312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CC3300"/>
                </a:solidFill>
              </a14:hiddenFill>
            </a:ext>
            <a:ext uri="{91240B29-F687-4F45-9708-019B960494DF}">
              <a14:hiddenLine xmlns:a14="http://schemas.microsoft.com/office/drawing/2010/main" w="76200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4000" dirty="0">
                <a:solidFill>
                  <a:srgbClr val="000066"/>
                </a:solidFill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4000" b="1" dirty="0">
                <a:solidFill>
                  <a:srgbClr val="0033CC"/>
                </a:solidFill>
                <a:latin typeface="黑体" pitchFamily="49" charset="-122"/>
                <a:ea typeface="黑体" pitchFamily="49" charset="-122"/>
              </a:rPr>
              <a:t>1.</a:t>
            </a:r>
            <a:r>
              <a:rPr lang="zh-CN" altLang="en-US" sz="4000" b="1" dirty="0">
                <a:solidFill>
                  <a:srgbClr val="0033CC"/>
                </a:solidFill>
                <a:latin typeface="黑体" pitchFamily="49" charset="-122"/>
                <a:ea typeface="黑体" pitchFamily="49" charset="-122"/>
              </a:rPr>
              <a:t>作者是否从一开始就写陋室？</a:t>
            </a:r>
          </a:p>
          <a:p>
            <a:pPr algn="l">
              <a:spcBef>
                <a:spcPct val="50000"/>
              </a:spcBef>
            </a:pPr>
            <a:r>
              <a:rPr lang="zh-CN" altLang="en-US" sz="4000" b="1" dirty="0">
                <a:solidFill>
                  <a:srgbClr val="0033CC"/>
                </a:solidFill>
                <a:latin typeface="黑体" pitchFamily="49" charset="-122"/>
                <a:ea typeface="黑体" pitchFamily="49" charset="-122"/>
              </a:rPr>
              <a:t>    文章从何入笔？起何作用？</a:t>
            </a:r>
          </a:p>
        </p:txBody>
      </p:sp>
      <p:sp>
        <p:nvSpPr>
          <p:cNvPr id="79881" name="Text Box 9"/>
          <p:cNvSpPr txBox="1">
            <a:spLocks noChangeArrowheads="1"/>
          </p:cNvSpPr>
          <p:nvPr/>
        </p:nvSpPr>
        <p:spPr bwMode="auto">
          <a:xfrm>
            <a:off x="1104114" y="3286526"/>
            <a:ext cx="7933924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CC3300"/>
                </a:solidFill>
              </a14:hiddenFill>
            </a:ext>
            <a:ext uri="{91240B29-F687-4F45-9708-019B960494DF}">
              <a14:hiddenLine xmlns:a14="http://schemas.microsoft.com/office/drawing/2010/main" w="76200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latin typeface="华文行楷" pitchFamily="2" charset="-122"/>
                <a:ea typeface="华文行楷" pitchFamily="2" charset="-122"/>
              </a:rPr>
              <a:t>文章先用山水比兴，引出文章的主旨句</a:t>
            </a:r>
            <a:r>
              <a:rPr lang="en-US" altLang="zh-CN" sz="3600" b="1" dirty="0">
                <a:solidFill>
                  <a:srgbClr val="FF0000"/>
                </a:solidFill>
                <a:latin typeface="华文行楷" pitchFamily="2" charset="-122"/>
                <a:ea typeface="华文行楷" pitchFamily="2" charset="-122"/>
              </a:rPr>
              <a:t>——</a:t>
            </a:r>
            <a:r>
              <a:rPr lang="zh-CN" altLang="en-US" sz="3600" b="1" dirty="0">
                <a:solidFill>
                  <a:srgbClr val="FF0000"/>
                </a:solidFill>
                <a:latin typeface="华文行楷" pitchFamily="2" charset="-122"/>
                <a:ea typeface="华文行楷" pitchFamily="2" charset="-122"/>
              </a:rPr>
              <a:t>斯是陋室，惟吾德馨。 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798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798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98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98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798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98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98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9877" grpId="0" animBg="1" autoUpdateAnimBg="0"/>
      <p:bldP spid="79878" grpId="0" autoUpdateAnimBg="0"/>
      <p:bldP spid="79879" grpId="0" autoUpdateAnimBg="0"/>
      <p:bldP spid="79880" grpId="0" autoUpdateAnimBg="0"/>
      <p:bldP spid="79881" grpId="0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9268" name="Picture 4" descr="图片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36148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9266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304800"/>
            <a:ext cx="8998768" cy="762000"/>
          </a:xfrm>
        </p:spPr>
        <p:txBody>
          <a:bodyPr/>
          <a:lstStyle/>
          <a:p>
            <a:pPr algn="l"/>
            <a:r>
              <a:rPr lang="en-US" altLang="zh-CN" sz="4000" b="1" dirty="0">
                <a:solidFill>
                  <a:srgbClr val="FF0000"/>
                </a:solidFill>
              </a:rPr>
              <a:t>3.</a:t>
            </a:r>
            <a:r>
              <a:rPr lang="zh-CN" altLang="en-US" sz="4000" b="1" dirty="0">
                <a:solidFill>
                  <a:srgbClr val="FF0000"/>
                </a:solidFill>
              </a:rPr>
              <a:t>找出作者描写陋室</a:t>
            </a:r>
            <a:r>
              <a:rPr lang="zh-CN" altLang="en-US" sz="4000" b="1" dirty="0" smtClean="0">
                <a:solidFill>
                  <a:srgbClr val="FF0000"/>
                </a:solidFill>
              </a:rPr>
              <a:t>环境</a:t>
            </a:r>
            <a:r>
              <a:rPr lang="zh-CN" altLang="en-US" sz="4000" b="1" dirty="0">
                <a:solidFill>
                  <a:srgbClr val="FF0000"/>
                </a:solidFill>
              </a:rPr>
              <a:t>、</a:t>
            </a:r>
            <a:r>
              <a:rPr lang="zh-CN" altLang="en-US" sz="4000" b="1" dirty="0" smtClean="0">
                <a:solidFill>
                  <a:srgbClr val="FF0000"/>
                </a:solidFill>
              </a:rPr>
              <a:t>交往</a:t>
            </a:r>
            <a:r>
              <a:rPr lang="zh-CN" altLang="en-US" sz="4000" b="1" dirty="0">
                <a:solidFill>
                  <a:srgbClr val="FF0000"/>
                </a:solidFill>
              </a:rPr>
              <a:t>之人、日常生活的原句？</a:t>
            </a:r>
          </a:p>
        </p:txBody>
      </p:sp>
      <p:sp>
        <p:nvSpPr>
          <p:cNvPr id="13926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sz="4800" dirty="0">
                <a:solidFill>
                  <a:srgbClr val="3333FF"/>
                </a:solidFill>
                <a:ea typeface="黑体" pitchFamily="49" charset="-122"/>
              </a:rPr>
              <a:t>陋室环境：苔痕上阶绿，草色入帘青。</a:t>
            </a:r>
          </a:p>
          <a:p>
            <a:r>
              <a:rPr lang="zh-CN" altLang="en-US" sz="4800" dirty="0">
                <a:solidFill>
                  <a:srgbClr val="3333FF"/>
                </a:solidFill>
                <a:ea typeface="黑体" pitchFamily="49" charset="-122"/>
              </a:rPr>
              <a:t>交往之人：谈笑有鸿儒，往来无白丁。</a:t>
            </a:r>
          </a:p>
          <a:p>
            <a:r>
              <a:rPr lang="zh-CN" altLang="en-US" sz="4800" dirty="0">
                <a:solidFill>
                  <a:srgbClr val="3333FF"/>
                </a:solidFill>
                <a:ea typeface="黑体" pitchFamily="49" charset="-122"/>
              </a:rPr>
              <a:t>日常生活：可以调素琴，阅金经。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92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9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9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9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92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92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92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92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9266" grpId="0"/>
      <p:bldP spid="139267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099" name="Text Box 3"/>
          <p:cNvSpPr txBox="1">
            <a:spLocks noChangeArrowheads="1"/>
          </p:cNvSpPr>
          <p:nvPr/>
        </p:nvSpPr>
        <p:spPr bwMode="auto">
          <a:xfrm>
            <a:off x="533400" y="1257301"/>
            <a:ext cx="8077200" cy="1555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/>
            <a:r>
              <a:rPr lang="en-US" altLang="zh-CN" sz="48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4.</a:t>
            </a:r>
            <a:r>
              <a:rPr lang="zh-CN" altLang="en-US" sz="48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作者把</a:t>
            </a:r>
            <a:r>
              <a:rPr lang="zh-CN" altLang="en-US" sz="4800" b="1" dirty="0">
                <a:solidFill>
                  <a:srgbClr val="FF0000"/>
                </a:solidFill>
                <a:latin typeface="Times New Roman"/>
                <a:ea typeface="黑体" pitchFamily="49" charset="-122"/>
              </a:rPr>
              <a:t>“</a:t>
            </a:r>
            <a:r>
              <a:rPr lang="zh-CN" altLang="en-US" sz="48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陋室</a:t>
            </a:r>
            <a:r>
              <a:rPr lang="zh-CN" altLang="en-US" sz="4800" b="1" dirty="0">
                <a:solidFill>
                  <a:srgbClr val="FF0000"/>
                </a:solidFill>
                <a:latin typeface="Times New Roman"/>
                <a:ea typeface="黑体" pitchFamily="49" charset="-122"/>
              </a:rPr>
              <a:t>”</a:t>
            </a:r>
            <a:r>
              <a:rPr lang="zh-CN" altLang="en-US" sz="48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比作哪些古贤名室？有何作用？</a:t>
            </a:r>
          </a:p>
        </p:txBody>
      </p:sp>
      <p:sp>
        <p:nvSpPr>
          <p:cNvPr id="132100" name="Text Box 4"/>
          <p:cNvSpPr txBox="1">
            <a:spLocks noChangeArrowheads="1"/>
          </p:cNvSpPr>
          <p:nvPr/>
        </p:nvSpPr>
        <p:spPr bwMode="auto">
          <a:xfrm>
            <a:off x="7391400" y="5943600"/>
            <a:ext cx="175260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zh-CN" sz="4000"/>
          </a:p>
        </p:txBody>
      </p:sp>
      <p:pic>
        <p:nvPicPr>
          <p:cNvPr id="132101" name="Picture 5" descr="116">
            <a:hlinkClick r:id="rId3" action="ppaction://hlinksldjump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48600" y="5791200"/>
            <a:ext cx="1295400" cy="1066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2102" name="Text Box 6"/>
          <p:cNvSpPr txBox="1">
            <a:spLocks noChangeArrowheads="1"/>
          </p:cNvSpPr>
          <p:nvPr/>
        </p:nvSpPr>
        <p:spPr bwMode="auto">
          <a:xfrm>
            <a:off x="122783" y="3429000"/>
            <a:ext cx="8841705" cy="1938992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>
            <a:ext uri="{909E8E84-426E-40DD-AFC4-6F175D3DCCD1}">
              <a14:hiddenFill xmlns:a14="http://schemas.microsoft.com/office/drawing/2010/main">
                <a:solidFill>
                  <a:srgbClr val="FF9933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l"/>
            <a:r>
              <a:rPr lang="en-US" altLang="zh-CN" dirty="0"/>
              <a:t>    </a:t>
            </a:r>
            <a:r>
              <a:rPr lang="en-US" altLang="zh-CN" dirty="0" smtClean="0"/>
              <a:t>         </a:t>
            </a:r>
            <a:r>
              <a:rPr lang="zh-CN" altLang="en-US" sz="4000" b="1" dirty="0" smtClean="0">
                <a:solidFill>
                  <a:srgbClr val="0033CC"/>
                </a:solidFill>
              </a:rPr>
              <a:t>运用</a:t>
            </a:r>
            <a:r>
              <a:rPr lang="zh-CN" altLang="en-US" sz="4000" b="1" dirty="0">
                <a:solidFill>
                  <a:srgbClr val="0033CC"/>
                </a:solidFill>
              </a:rPr>
              <a:t>类比，意在以古代名贤自比 ，</a:t>
            </a:r>
            <a:r>
              <a:rPr lang="zh-CN" altLang="en-US" sz="4000" b="1" dirty="0" smtClean="0">
                <a:solidFill>
                  <a:srgbClr val="0033CC"/>
                </a:solidFill>
              </a:rPr>
              <a:t>表明</a:t>
            </a:r>
            <a:r>
              <a:rPr lang="zh-CN" altLang="en-US" sz="4000" b="1" dirty="0">
                <a:solidFill>
                  <a:srgbClr val="0033CC"/>
                </a:solidFill>
              </a:rPr>
              <a:t>自己也具有古代名贤的志趣和抱负。</a:t>
            </a:r>
            <a:r>
              <a:rPr lang="zh-CN" altLang="en-US" b="1" dirty="0">
                <a:solidFill>
                  <a:srgbClr val="0033CC"/>
                </a:solidFill>
              </a:rPr>
              <a:t> 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32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2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2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2099" grpId="0" autoUpdateAnimBg="0"/>
      <p:bldP spid="13210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2" name="Picture 2" descr="l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72000" y="801180"/>
            <a:ext cx="3584372" cy="60568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083" name="Picture 3" descr="l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14400" y="801180"/>
            <a:ext cx="3657600" cy="60599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6084" name="Text Box 4"/>
          <p:cNvSpPr txBox="1">
            <a:spLocks noChangeArrowheads="1"/>
          </p:cNvSpPr>
          <p:nvPr/>
        </p:nvSpPr>
        <p:spPr bwMode="auto">
          <a:xfrm>
            <a:off x="910149" y="772753"/>
            <a:ext cx="762000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4000" b="1" dirty="0">
                <a:solidFill>
                  <a:srgbClr val="FF0000"/>
                </a:solidFill>
              </a:rPr>
              <a:t>   </a:t>
            </a:r>
            <a:r>
              <a:rPr lang="zh-CN" altLang="en-US" sz="4000" b="1" dirty="0">
                <a:solidFill>
                  <a:srgbClr val="FF0000"/>
                </a:solidFill>
              </a:rPr>
              <a:t>南阳诸葛庐           西蜀子云亭</a:t>
            </a:r>
            <a:endParaRPr lang="zh-CN" altLang="en-US" dirty="0"/>
          </a:p>
        </p:txBody>
      </p:sp>
      <p:sp>
        <p:nvSpPr>
          <p:cNvPr id="46085" name="Text Box 5"/>
          <p:cNvSpPr txBox="1">
            <a:spLocks noChangeArrowheads="1"/>
          </p:cNvSpPr>
          <p:nvPr/>
        </p:nvSpPr>
        <p:spPr bwMode="auto">
          <a:xfrm>
            <a:off x="0" y="1412875"/>
            <a:ext cx="684213" cy="3937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3600" b="1">
                <a:solidFill>
                  <a:srgbClr val="0000FF"/>
                </a:solidFill>
              </a:rPr>
              <a:t>政治上建功立业</a:t>
            </a:r>
            <a:endParaRPr lang="zh-CN" altLang="en-US" sz="3600" b="1">
              <a:solidFill>
                <a:srgbClr val="FFFF00"/>
              </a:solidFill>
            </a:endParaRPr>
          </a:p>
        </p:txBody>
      </p:sp>
      <p:sp>
        <p:nvSpPr>
          <p:cNvPr id="46086" name="Text Box 6"/>
          <p:cNvSpPr txBox="1">
            <a:spLocks noChangeArrowheads="1"/>
          </p:cNvSpPr>
          <p:nvPr/>
        </p:nvSpPr>
        <p:spPr bwMode="auto">
          <a:xfrm>
            <a:off x="8382000" y="1412875"/>
            <a:ext cx="762000" cy="3937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3600" b="1">
                <a:solidFill>
                  <a:srgbClr val="0000FF"/>
                </a:solidFill>
              </a:rPr>
              <a:t>文学上万古流芳</a:t>
            </a:r>
          </a:p>
        </p:txBody>
      </p:sp>
      <p:sp>
        <p:nvSpPr>
          <p:cNvPr id="46087" name="AutoShape 7"/>
          <p:cNvSpPr>
            <a:spLocks/>
          </p:cNvSpPr>
          <p:nvPr/>
        </p:nvSpPr>
        <p:spPr bwMode="auto">
          <a:xfrm rot="16194536">
            <a:off x="4076700" y="419100"/>
            <a:ext cx="533400" cy="3352800"/>
          </a:xfrm>
          <a:prstGeom prst="leftBrace">
            <a:avLst>
              <a:gd name="adj1" fmla="val 52381"/>
              <a:gd name="adj2" fmla="val 50000"/>
            </a:avLst>
          </a:prstGeom>
          <a:noFill/>
          <a:ln w="57150">
            <a:solidFill>
              <a:srgbClr val="FF66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none" anchor="ctr"/>
          <a:lstStyle/>
          <a:p>
            <a:endParaRPr lang="zh-CN" altLang="zh-CN">
              <a:solidFill>
                <a:srgbClr val="FF9900"/>
              </a:solidFill>
            </a:endParaRPr>
          </a:p>
        </p:txBody>
      </p:sp>
      <p:sp>
        <p:nvSpPr>
          <p:cNvPr id="46088" name="Text Box 8"/>
          <p:cNvSpPr txBox="1">
            <a:spLocks noChangeArrowheads="1"/>
          </p:cNvSpPr>
          <p:nvPr/>
        </p:nvSpPr>
        <p:spPr bwMode="auto">
          <a:xfrm>
            <a:off x="3924300" y="2781300"/>
            <a:ext cx="1655763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4000" b="1">
                <a:solidFill>
                  <a:srgbClr val="FFFF00"/>
                </a:solidFill>
              </a:rPr>
              <a:t>类比</a:t>
            </a:r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60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460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460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460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460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84" grpId="0" autoUpdateAnimBg="0"/>
      <p:bldP spid="46085" grpId="0" autoUpdateAnimBg="0"/>
      <p:bldP spid="46086" grpId="0" autoUpdateAnimBg="0"/>
      <p:bldP spid="46087" grpId="0" animBg="1" autoUpdateAnimBg="0"/>
      <p:bldP spid="46088" grpId="0" autoUpdateAnimBg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74" name="Rectangle 2"/>
          <p:cNvSpPr>
            <a:spLocks noGrp="1" noChangeArrowheads="1"/>
          </p:cNvSpPr>
          <p:nvPr>
            <p:ph type="title"/>
          </p:nvPr>
        </p:nvSpPr>
        <p:spPr>
          <a:xfrm>
            <a:off x="342900" y="620688"/>
            <a:ext cx="8801100" cy="1143000"/>
          </a:xfrm>
        </p:spPr>
        <p:txBody>
          <a:bodyPr/>
          <a:lstStyle/>
          <a:p>
            <a:pPr algn="l"/>
            <a:r>
              <a:rPr lang="en-US" altLang="zh-CN" sz="4000" b="1" dirty="0">
                <a:solidFill>
                  <a:srgbClr val="FF0000"/>
                </a:solidFill>
              </a:rPr>
              <a:t>5.</a:t>
            </a:r>
            <a:r>
              <a:rPr lang="zh-CN" altLang="en-US" sz="4000" b="1" dirty="0">
                <a:solidFill>
                  <a:srgbClr val="FF0000"/>
                </a:solidFill>
              </a:rPr>
              <a:t>文章结尾引孔子的话“何陋之有”，有什么作用？</a:t>
            </a:r>
          </a:p>
        </p:txBody>
      </p:sp>
      <p:sp>
        <p:nvSpPr>
          <p:cNvPr id="131075" name="Rectangle 3"/>
          <p:cNvSpPr>
            <a:spLocks noGrp="1" noChangeArrowheads="1"/>
          </p:cNvSpPr>
          <p:nvPr>
            <p:ph idx="1"/>
          </p:nvPr>
        </p:nvSpPr>
        <p:spPr>
          <a:xfrm>
            <a:off x="89694" y="1916832"/>
            <a:ext cx="8946802" cy="2016125"/>
          </a:xfrm>
        </p:spPr>
        <p:txBody>
          <a:bodyPr/>
          <a:lstStyle/>
          <a:p>
            <a:pPr marL="0" indent="0">
              <a:lnSpc>
                <a:spcPct val="90000"/>
              </a:lnSpc>
              <a:buNone/>
            </a:pPr>
            <a:r>
              <a:rPr lang="zh-CN" altLang="en-US" sz="3600" b="1" dirty="0" smtClean="0">
                <a:solidFill>
                  <a:srgbClr val="0033CC"/>
                </a:solidFill>
              </a:rPr>
              <a:t>         引用</a:t>
            </a:r>
            <a:r>
              <a:rPr lang="zh-CN" altLang="en-US" sz="3600" b="1" dirty="0">
                <a:solidFill>
                  <a:srgbClr val="0033CC"/>
                </a:solidFill>
              </a:rPr>
              <a:t>孔子的话作结，再次表明 “陋室不陋”，同时又巧妙地回应了文章主旨“斯是陋室，惟吾德馨”，是画龙点睛之笔。</a:t>
            </a:r>
          </a:p>
        </p:txBody>
      </p:sp>
      <p:pic>
        <p:nvPicPr>
          <p:cNvPr id="131077" name="Picture 5" descr="《陋室铭》情景图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4076700"/>
            <a:ext cx="9144000" cy="2781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31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31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1074" grpId="0"/>
      <p:bldP spid="131075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未命名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1566" y="1124744"/>
            <a:ext cx="2536825" cy="5733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9700" name="Text Box 4"/>
          <p:cNvSpPr txBox="1">
            <a:spLocks noChangeArrowheads="1"/>
          </p:cNvSpPr>
          <p:nvPr/>
        </p:nvSpPr>
        <p:spPr bwMode="auto">
          <a:xfrm>
            <a:off x="2916238" y="548680"/>
            <a:ext cx="5760218" cy="28623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4000" b="1" dirty="0">
                <a:solidFill>
                  <a:srgbClr val="000000"/>
                </a:solidFill>
                <a:ea typeface="楷体_GB2312" pitchFamily="49" charset="-122"/>
              </a:rPr>
              <a:t>                   </a:t>
            </a:r>
          </a:p>
          <a:p>
            <a:pPr algn="l">
              <a:spcBef>
                <a:spcPct val="50000"/>
              </a:spcBef>
            </a:pPr>
            <a:r>
              <a:rPr lang="en-US" altLang="zh-CN" sz="4000" b="1" dirty="0">
                <a:solidFill>
                  <a:srgbClr val="000000"/>
                </a:solidFill>
                <a:ea typeface="楷体_GB2312" pitchFamily="49" charset="-122"/>
              </a:rPr>
              <a:t>    </a:t>
            </a:r>
            <a:r>
              <a:rPr lang="zh-CN" altLang="en-US" sz="4000" b="1" dirty="0">
                <a:solidFill>
                  <a:srgbClr val="000000"/>
                </a:solidFill>
                <a:ea typeface="楷体_GB2312" pitchFamily="49" charset="-122"/>
              </a:rPr>
              <a:t>作者身居陋室却不觉其陋，表达了怎样的思想感情</a:t>
            </a:r>
            <a:r>
              <a:rPr lang="zh-CN" altLang="en-US" sz="4000" dirty="0">
                <a:solidFill>
                  <a:srgbClr val="000000"/>
                </a:solidFill>
                <a:ea typeface="楷体_GB2312" pitchFamily="49" charset="-122"/>
              </a:rPr>
              <a:t>？</a:t>
            </a:r>
          </a:p>
        </p:txBody>
      </p:sp>
      <p:sp>
        <p:nvSpPr>
          <p:cNvPr id="29699" name="Text Box 3"/>
          <p:cNvSpPr txBox="1">
            <a:spLocks noChangeArrowheads="1"/>
          </p:cNvSpPr>
          <p:nvPr/>
        </p:nvSpPr>
        <p:spPr bwMode="auto">
          <a:xfrm>
            <a:off x="2671325" y="532881"/>
            <a:ext cx="4425950" cy="1006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6000" b="1" dirty="0">
                <a:solidFill>
                  <a:srgbClr val="0000FF"/>
                </a:solidFill>
                <a:ea typeface="方正姚体" pitchFamily="2" charset="-122"/>
              </a:rPr>
              <a:t>想一想：</a:t>
            </a:r>
          </a:p>
        </p:txBody>
      </p:sp>
      <p:sp>
        <p:nvSpPr>
          <p:cNvPr id="29701" name="Text Box 5"/>
          <p:cNvSpPr txBox="1">
            <a:spLocks noChangeArrowheads="1"/>
          </p:cNvSpPr>
          <p:nvPr/>
        </p:nvSpPr>
        <p:spPr bwMode="auto">
          <a:xfrm>
            <a:off x="3203574" y="3717925"/>
            <a:ext cx="5688905" cy="3140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4000" b="1" dirty="0">
                <a:solidFill>
                  <a:srgbClr val="FF0000"/>
                </a:solidFill>
                <a:ea typeface="楷体_GB2312" pitchFamily="49" charset="-122"/>
              </a:rPr>
              <a:t>     </a:t>
            </a:r>
            <a:r>
              <a:rPr lang="zh-CN" altLang="en-US" sz="4000" b="1" dirty="0">
                <a:solidFill>
                  <a:srgbClr val="FF0000"/>
                </a:solidFill>
                <a:ea typeface="楷体_GB2312" pitchFamily="49" charset="-122"/>
              </a:rPr>
              <a:t>通过对居室的描绘，极力形容陋室不陋，表达了一种</a:t>
            </a:r>
            <a:r>
              <a:rPr lang="zh-CN" altLang="en-US" sz="4000" b="1" dirty="0">
                <a:solidFill>
                  <a:srgbClr val="0000FF"/>
                </a:solidFill>
                <a:ea typeface="黑体" pitchFamily="49" charset="-122"/>
              </a:rPr>
              <a:t>安贫乐道的高尚情怀和高洁傲岸的高尚节操。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97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2" dur="500"/>
                                        <p:tgtEl>
                                          <p:spTgt spid="297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00" grpId="0" autoUpdateAnimBg="0"/>
      <p:bldP spid="29701" grpId="0" autoUpdateAnimBg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386" name="Text Box 2"/>
          <p:cNvSpPr txBox="1">
            <a:spLocks noChangeArrowheads="1"/>
          </p:cNvSpPr>
          <p:nvPr/>
        </p:nvSpPr>
        <p:spPr bwMode="auto">
          <a:xfrm>
            <a:off x="179388" y="2349500"/>
            <a:ext cx="915987" cy="1892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none">
            <a:spAutoFit/>
          </a:bodyPr>
          <a:lstStyle/>
          <a:p>
            <a:pPr algn="l"/>
            <a:r>
              <a:rPr lang="zh-CN" altLang="en-US" sz="48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楷体_GB2312" pitchFamily="49" charset="-122"/>
              </a:rPr>
              <a:t>陋室铭</a:t>
            </a:r>
          </a:p>
        </p:txBody>
      </p:sp>
      <p:sp>
        <p:nvSpPr>
          <p:cNvPr id="144387" name="Text Box 3"/>
          <p:cNvSpPr txBox="1">
            <a:spLocks noChangeArrowheads="1"/>
          </p:cNvSpPr>
          <p:nvPr/>
        </p:nvSpPr>
        <p:spPr bwMode="auto">
          <a:xfrm>
            <a:off x="1835150" y="1125538"/>
            <a:ext cx="792163" cy="1311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4000">
                <a:solidFill>
                  <a:srgbClr val="1707ED"/>
                </a:solidFill>
                <a:ea typeface="楷体_GB2312" pitchFamily="49" charset="-122"/>
              </a:rPr>
              <a:t>山水</a:t>
            </a:r>
          </a:p>
        </p:txBody>
      </p:sp>
      <p:sp>
        <p:nvSpPr>
          <p:cNvPr id="144388" name="Text Box 4"/>
          <p:cNvSpPr txBox="1">
            <a:spLocks noChangeArrowheads="1"/>
          </p:cNvSpPr>
          <p:nvPr/>
        </p:nvSpPr>
        <p:spPr bwMode="auto">
          <a:xfrm>
            <a:off x="3779838" y="1628775"/>
            <a:ext cx="4298950" cy="1190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/>
            <a:r>
              <a:rPr lang="zh-CN" altLang="en-US" sz="3600">
                <a:solidFill>
                  <a:srgbClr val="1707ED"/>
                </a:solidFill>
                <a:ea typeface="楷体_GB2312" pitchFamily="49" charset="-122"/>
              </a:rPr>
              <a:t>斯是陋室，惟吾德馨</a:t>
            </a:r>
          </a:p>
          <a:p>
            <a:pPr algn="l"/>
            <a:r>
              <a:rPr lang="zh-CN" altLang="en-US" sz="3600">
                <a:solidFill>
                  <a:srgbClr val="1707ED"/>
                </a:solidFill>
                <a:ea typeface="楷体_GB2312" pitchFamily="49" charset="-122"/>
              </a:rPr>
              <a:t>          </a:t>
            </a:r>
            <a:r>
              <a:rPr lang="zh-CN" altLang="en-US" sz="3600">
                <a:solidFill>
                  <a:srgbClr val="FF0000"/>
                </a:solidFill>
                <a:ea typeface="楷体_GB2312" pitchFamily="49" charset="-122"/>
              </a:rPr>
              <a:t>主旨句</a:t>
            </a:r>
          </a:p>
        </p:txBody>
      </p:sp>
      <p:sp>
        <p:nvSpPr>
          <p:cNvPr id="144389" name="Text Box 5"/>
          <p:cNvSpPr txBox="1">
            <a:spLocks noChangeArrowheads="1"/>
          </p:cNvSpPr>
          <p:nvPr/>
        </p:nvSpPr>
        <p:spPr bwMode="auto">
          <a:xfrm>
            <a:off x="2627313" y="1052513"/>
            <a:ext cx="1368425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/>
            <a:r>
              <a:rPr lang="zh-CN" altLang="en-US" sz="3600">
                <a:solidFill>
                  <a:srgbClr val="FF0000"/>
                </a:solidFill>
                <a:ea typeface="楷体_GB2312" pitchFamily="49" charset="-122"/>
              </a:rPr>
              <a:t>比兴</a:t>
            </a:r>
          </a:p>
        </p:txBody>
      </p:sp>
      <p:sp>
        <p:nvSpPr>
          <p:cNvPr id="144390" name="Text Box 6"/>
          <p:cNvSpPr txBox="1">
            <a:spLocks noChangeArrowheads="1"/>
          </p:cNvSpPr>
          <p:nvPr/>
        </p:nvSpPr>
        <p:spPr bwMode="auto">
          <a:xfrm>
            <a:off x="1619250" y="4508500"/>
            <a:ext cx="1584325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/>
            <a:r>
              <a:rPr lang="zh-CN" altLang="en-US" sz="3600">
                <a:solidFill>
                  <a:srgbClr val="1707ED"/>
                </a:solidFill>
                <a:ea typeface="楷体_GB2312" pitchFamily="49" charset="-122"/>
              </a:rPr>
              <a:t>诸葛庐</a:t>
            </a:r>
          </a:p>
        </p:txBody>
      </p:sp>
      <p:sp>
        <p:nvSpPr>
          <p:cNvPr id="144391" name="Text Box 7"/>
          <p:cNvSpPr txBox="1">
            <a:spLocks noChangeArrowheads="1"/>
          </p:cNvSpPr>
          <p:nvPr/>
        </p:nvSpPr>
        <p:spPr bwMode="auto">
          <a:xfrm>
            <a:off x="1619250" y="5229225"/>
            <a:ext cx="15557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/>
            <a:r>
              <a:rPr lang="zh-CN" altLang="en-US" sz="3600">
                <a:solidFill>
                  <a:srgbClr val="1707ED"/>
                </a:solidFill>
                <a:ea typeface="楷体_GB2312" pitchFamily="49" charset="-122"/>
              </a:rPr>
              <a:t>子云亭</a:t>
            </a:r>
          </a:p>
        </p:txBody>
      </p:sp>
      <p:sp>
        <p:nvSpPr>
          <p:cNvPr id="144392" name="AutoShape 8"/>
          <p:cNvSpPr>
            <a:spLocks/>
          </p:cNvSpPr>
          <p:nvPr/>
        </p:nvSpPr>
        <p:spPr bwMode="auto">
          <a:xfrm rot="10800000" flipH="1">
            <a:off x="1042988" y="1268413"/>
            <a:ext cx="576262" cy="4679950"/>
          </a:xfrm>
          <a:prstGeom prst="leftBrace">
            <a:avLst>
              <a:gd name="adj1" fmla="val 67677"/>
              <a:gd name="adj2" fmla="val 49560"/>
            </a:avLst>
          </a:prstGeom>
          <a:noFill/>
          <a:ln w="38100">
            <a:solidFill>
              <a:srgbClr val="1707ED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44393" name="Text Box 9"/>
          <p:cNvSpPr txBox="1">
            <a:spLocks noChangeArrowheads="1"/>
          </p:cNvSpPr>
          <p:nvPr/>
        </p:nvSpPr>
        <p:spPr bwMode="auto">
          <a:xfrm>
            <a:off x="1403350" y="2420938"/>
            <a:ext cx="6480175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/>
            <a:r>
              <a:rPr lang="zh-CN" altLang="en-US" sz="3200">
                <a:solidFill>
                  <a:srgbClr val="1707ED"/>
                </a:solidFill>
                <a:ea typeface="楷体_GB2312" pitchFamily="49" charset="-122"/>
              </a:rPr>
              <a:t>室外景：</a:t>
            </a:r>
            <a:r>
              <a:rPr lang="zh-CN" altLang="en-US" sz="3200" u="sng">
                <a:solidFill>
                  <a:srgbClr val="1707ED"/>
                </a:solidFill>
                <a:ea typeface="楷体_GB2312" pitchFamily="49" charset="-122"/>
              </a:rPr>
              <a:t>           ，            </a:t>
            </a:r>
            <a:r>
              <a:rPr lang="zh-CN" altLang="en-US" sz="3200">
                <a:solidFill>
                  <a:srgbClr val="1707ED"/>
                </a:solidFill>
                <a:ea typeface="楷体_GB2312" pitchFamily="49" charset="-122"/>
              </a:rPr>
              <a:t>。（清雅）</a:t>
            </a:r>
            <a:r>
              <a:rPr lang="zh-CN" altLang="en-US" sz="3600">
                <a:solidFill>
                  <a:srgbClr val="1707ED"/>
                </a:solidFill>
                <a:ea typeface="楷体_GB2312" pitchFamily="49" charset="-122"/>
              </a:rPr>
              <a:t>                </a:t>
            </a:r>
          </a:p>
        </p:txBody>
      </p:sp>
      <p:sp>
        <p:nvSpPr>
          <p:cNvPr id="144394" name="Text Box 10"/>
          <p:cNvSpPr txBox="1">
            <a:spLocks noChangeArrowheads="1"/>
          </p:cNvSpPr>
          <p:nvPr/>
        </p:nvSpPr>
        <p:spPr bwMode="auto">
          <a:xfrm>
            <a:off x="8292792" y="766763"/>
            <a:ext cx="733425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>
            <a:spAutoFit/>
          </a:bodyPr>
          <a:lstStyle/>
          <a:p>
            <a:r>
              <a:rPr lang="zh-CN" altLang="en-US" sz="3600" dirty="0">
                <a:solidFill>
                  <a:srgbClr val="1707ED"/>
                </a:solidFill>
                <a:latin typeface="楷体_GB2312" pitchFamily="49" charset="-122"/>
                <a:ea typeface="楷体_GB2312" pitchFamily="49" charset="-122"/>
              </a:rPr>
              <a:t>安贫乐道  高洁傲岸</a:t>
            </a:r>
          </a:p>
        </p:txBody>
      </p:sp>
      <p:sp>
        <p:nvSpPr>
          <p:cNvPr id="144395" name="AutoShape 11"/>
          <p:cNvSpPr>
            <a:spLocks/>
          </p:cNvSpPr>
          <p:nvPr/>
        </p:nvSpPr>
        <p:spPr bwMode="auto">
          <a:xfrm>
            <a:off x="8027988" y="1196975"/>
            <a:ext cx="360362" cy="4752975"/>
          </a:xfrm>
          <a:prstGeom prst="rightBrace">
            <a:avLst>
              <a:gd name="adj1" fmla="val 109912"/>
              <a:gd name="adj2" fmla="val 50000"/>
            </a:avLst>
          </a:prstGeom>
          <a:noFill/>
          <a:ln w="38100">
            <a:solidFill>
              <a:srgbClr val="1707ED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44396" name="Rectangle 12"/>
          <p:cNvSpPr>
            <a:spLocks noChangeArrowheads="1"/>
          </p:cNvSpPr>
          <p:nvPr/>
        </p:nvSpPr>
        <p:spPr bwMode="auto">
          <a:xfrm>
            <a:off x="2484438" y="1125538"/>
            <a:ext cx="1511300" cy="1555750"/>
          </a:xfrm>
          <a:prstGeom prst="rect">
            <a:avLst/>
          </a:prstGeom>
          <a:noFill/>
          <a:ln>
            <a:noFill/>
          </a:ln>
          <a:effectLst>
            <a:outerShdw dist="45791" dir="2021404" algn="ctr" rotWithShape="0">
              <a:srgbClr val="80808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9933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9600">
                <a:solidFill>
                  <a:srgbClr val="FF0000"/>
                </a:solidFill>
              </a:rPr>
              <a:t>→</a:t>
            </a:r>
          </a:p>
        </p:txBody>
      </p:sp>
      <p:sp>
        <p:nvSpPr>
          <p:cNvPr id="144397" name="Text Box 13"/>
          <p:cNvSpPr txBox="1">
            <a:spLocks noChangeArrowheads="1"/>
          </p:cNvSpPr>
          <p:nvPr/>
        </p:nvSpPr>
        <p:spPr bwMode="auto">
          <a:xfrm>
            <a:off x="1476375" y="3068638"/>
            <a:ext cx="6480175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/>
            <a:r>
              <a:rPr lang="zh-CN" altLang="en-US" sz="3200">
                <a:solidFill>
                  <a:srgbClr val="1707ED"/>
                </a:solidFill>
                <a:ea typeface="楷体_GB2312" pitchFamily="49" charset="-122"/>
              </a:rPr>
              <a:t>室中人： </a:t>
            </a:r>
            <a:r>
              <a:rPr lang="zh-CN" altLang="en-US" sz="3200" u="sng">
                <a:solidFill>
                  <a:srgbClr val="1707ED"/>
                </a:solidFill>
                <a:ea typeface="楷体_GB2312" pitchFamily="49" charset="-122"/>
              </a:rPr>
              <a:t>          ，            </a:t>
            </a:r>
            <a:r>
              <a:rPr lang="zh-CN" altLang="en-US" sz="3200">
                <a:solidFill>
                  <a:srgbClr val="1707ED"/>
                </a:solidFill>
                <a:ea typeface="楷体_GB2312" pitchFamily="49" charset="-122"/>
              </a:rPr>
              <a:t>。（文雅）</a:t>
            </a:r>
            <a:r>
              <a:rPr lang="zh-CN" altLang="en-US" sz="3600">
                <a:solidFill>
                  <a:srgbClr val="1707ED"/>
                </a:solidFill>
                <a:ea typeface="楷体_GB2312" pitchFamily="49" charset="-122"/>
              </a:rPr>
              <a:t>                </a:t>
            </a:r>
          </a:p>
        </p:txBody>
      </p:sp>
      <p:sp>
        <p:nvSpPr>
          <p:cNvPr id="144398" name="Text Box 14"/>
          <p:cNvSpPr txBox="1">
            <a:spLocks noChangeArrowheads="1"/>
          </p:cNvSpPr>
          <p:nvPr/>
        </p:nvSpPr>
        <p:spPr bwMode="auto">
          <a:xfrm>
            <a:off x="1476375" y="3716338"/>
            <a:ext cx="6480175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/>
            <a:r>
              <a:rPr lang="zh-CN" altLang="en-US" sz="3200">
                <a:solidFill>
                  <a:srgbClr val="1707ED"/>
                </a:solidFill>
                <a:ea typeface="楷体_GB2312" pitchFamily="49" charset="-122"/>
              </a:rPr>
              <a:t>室中事：</a:t>
            </a:r>
            <a:r>
              <a:rPr lang="zh-CN" altLang="en-US" sz="3200" u="sng">
                <a:solidFill>
                  <a:srgbClr val="1707ED"/>
                </a:solidFill>
                <a:ea typeface="楷体_GB2312" pitchFamily="49" charset="-122"/>
              </a:rPr>
              <a:t>           ，            </a:t>
            </a:r>
            <a:r>
              <a:rPr lang="zh-CN" altLang="en-US" sz="3200">
                <a:solidFill>
                  <a:srgbClr val="1707ED"/>
                </a:solidFill>
                <a:ea typeface="楷体_GB2312" pitchFamily="49" charset="-122"/>
              </a:rPr>
              <a:t>。（高雅）</a:t>
            </a:r>
            <a:r>
              <a:rPr lang="zh-CN" altLang="en-US" sz="3600">
                <a:solidFill>
                  <a:srgbClr val="1707ED"/>
                </a:solidFill>
                <a:ea typeface="楷体_GB2312" pitchFamily="49" charset="-122"/>
              </a:rPr>
              <a:t>                </a:t>
            </a:r>
          </a:p>
        </p:txBody>
      </p:sp>
      <p:sp>
        <p:nvSpPr>
          <p:cNvPr id="144399" name="Rectangle 15"/>
          <p:cNvSpPr>
            <a:spLocks noChangeArrowheads="1"/>
          </p:cNvSpPr>
          <p:nvPr/>
        </p:nvSpPr>
        <p:spPr bwMode="auto">
          <a:xfrm>
            <a:off x="3348038" y="4292600"/>
            <a:ext cx="1008062" cy="1616075"/>
          </a:xfrm>
          <a:prstGeom prst="rect">
            <a:avLst/>
          </a:prstGeom>
          <a:noFill/>
          <a:ln>
            <a:noFill/>
          </a:ln>
          <a:effectLst>
            <a:outerShdw dist="45791" dir="2021404" algn="ctr" rotWithShape="0">
              <a:srgbClr val="80808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9933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10000">
                <a:solidFill>
                  <a:srgbClr val="FF0000"/>
                </a:solidFill>
              </a:rPr>
              <a:t>→</a:t>
            </a:r>
          </a:p>
        </p:txBody>
      </p:sp>
      <p:sp>
        <p:nvSpPr>
          <p:cNvPr id="144400" name="Rectangle 16"/>
          <p:cNvSpPr>
            <a:spLocks noChangeArrowheads="1"/>
          </p:cNvSpPr>
          <p:nvPr/>
        </p:nvSpPr>
        <p:spPr bwMode="auto">
          <a:xfrm>
            <a:off x="2843213" y="4581525"/>
            <a:ext cx="1441450" cy="1098550"/>
          </a:xfrm>
          <a:prstGeom prst="rect">
            <a:avLst/>
          </a:prstGeom>
          <a:noFill/>
          <a:ln>
            <a:noFill/>
          </a:ln>
          <a:effectLst>
            <a:outerShdw dist="45791" dir="2021404" algn="ctr" rotWithShape="0">
              <a:srgbClr val="80808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9933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6600"/>
              <a:t>｝  </a:t>
            </a:r>
          </a:p>
        </p:txBody>
      </p:sp>
      <p:sp>
        <p:nvSpPr>
          <p:cNvPr id="144401" name="Text Box 17"/>
          <p:cNvSpPr txBox="1">
            <a:spLocks noChangeArrowheads="1"/>
          </p:cNvSpPr>
          <p:nvPr/>
        </p:nvSpPr>
        <p:spPr bwMode="auto">
          <a:xfrm>
            <a:off x="4643438" y="4797425"/>
            <a:ext cx="2012950" cy="1190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/>
            <a:r>
              <a:rPr lang="zh-CN" altLang="en-US" sz="3600">
                <a:solidFill>
                  <a:srgbClr val="1707ED"/>
                </a:solidFill>
                <a:ea typeface="楷体_GB2312" pitchFamily="49" charset="-122"/>
              </a:rPr>
              <a:t>何陋之有</a:t>
            </a:r>
          </a:p>
          <a:p>
            <a:pPr algn="l"/>
            <a:r>
              <a:rPr lang="zh-CN" altLang="en-US" sz="3600">
                <a:solidFill>
                  <a:srgbClr val="1707ED"/>
                </a:solidFill>
                <a:ea typeface="楷体_GB2312" pitchFamily="49" charset="-122"/>
              </a:rPr>
              <a:t>   </a:t>
            </a:r>
            <a:r>
              <a:rPr lang="zh-CN" altLang="en-US" sz="3600">
                <a:solidFill>
                  <a:srgbClr val="FF0000"/>
                </a:solidFill>
                <a:ea typeface="楷体_GB2312" pitchFamily="49" charset="-122"/>
              </a:rPr>
              <a:t>引用</a:t>
            </a:r>
          </a:p>
        </p:txBody>
      </p:sp>
      <p:pic>
        <p:nvPicPr>
          <p:cNvPr id="144402" name="Picture 18" descr="LINE88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6226175"/>
            <a:ext cx="9144000" cy="708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4403" name="Picture 19" descr="116">
            <a:hlinkClick r:id="rId4" action="ppaction://hlinksldjump"/>
          </p:cNvPr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164388" y="5373688"/>
            <a:ext cx="1127125" cy="987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4404" name="Text Box 20"/>
          <p:cNvSpPr txBox="1">
            <a:spLocks noChangeArrowheads="1"/>
          </p:cNvSpPr>
          <p:nvPr/>
        </p:nvSpPr>
        <p:spPr bwMode="auto">
          <a:xfrm>
            <a:off x="3419475" y="4437063"/>
            <a:ext cx="996950" cy="579437"/>
          </a:xfrm>
          <a:prstGeom prst="rect">
            <a:avLst/>
          </a:prstGeom>
          <a:noFill/>
          <a:ln>
            <a:noFill/>
          </a:ln>
          <a:effectLst>
            <a:outerShdw dist="45791" dir="2021404" algn="ctr" rotWithShape="0">
              <a:srgbClr val="80808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9933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3200">
                <a:solidFill>
                  <a:srgbClr val="FF0000"/>
                </a:solidFill>
              </a:rPr>
              <a:t>类比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43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43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443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43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443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443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443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443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443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443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443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443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443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443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443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443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443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443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443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443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443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443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444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444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 nodeType="clickPar">
                      <p:stCondLst>
                        <p:cond delay="indefinite"/>
                      </p:stCondLst>
                      <p:childTnLst>
                        <p:par>
                          <p:cTn id="6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444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444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1443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1443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 nodeType="clickPar">
                      <p:stCondLst>
                        <p:cond delay="indefinite"/>
                      </p:stCondLst>
                      <p:childTnLst>
                        <p:par>
                          <p:cTn id="7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1444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1444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 nodeType="clickPar">
                      <p:stCondLst>
                        <p:cond delay="indefinite"/>
                      </p:stCondLst>
                      <p:childTnLst>
                        <p:par>
                          <p:cTn id="8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1443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1443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1443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1443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4386" grpId="0"/>
      <p:bldP spid="144387" grpId="0"/>
      <p:bldP spid="144388" grpId="0"/>
      <p:bldP spid="144389" grpId="0"/>
      <p:bldP spid="144390" grpId="0"/>
      <p:bldP spid="144391" grpId="0"/>
      <p:bldP spid="144392" grpId="0" animBg="1"/>
      <p:bldP spid="144393" grpId="0"/>
      <p:bldP spid="144394" grpId="0"/>
      <p:bldP spid="144395" grpId="0" animBg="1"/>
      <p:bldP spid="144396" grpId="0"/>
      <p:bldP spid="144397" grpId="0"/>
      <p:bldP spid="144398" grpId="0"/>
      <p:bldP spid="144399" grpId="0"/>
      <p:bldP spid="144400" grpId="0"/>
      <p:bldP spid="144401" grpId="0"/>
      <p:bldP spid="14440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8066" name="Picture 2" descr="bj2"/>
          <p:cNvPicPr>
            <a:picLocks noChangeAspect="1" noChangeArrowheads="1"/>
          </p:cNvPicPr>
          <p:nvPr/>
        </p:nvPicPr>
        <p:blipFill>
          <a:blip r:embed="rId3">
            <a:lum bright="64000" contrast="-76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8068" name="Picture 4" descr="小花-2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43800" y="5943600"/>
            <a:ext cx="1600200" cy="593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8069" name="Text Box 5"/>
          <p:cNvSpPr txBox="1">
            <a:spLocks noChangeArrowheads="1"/>
          </p:cNvSpPr>
          <p:nvPr/>
        </p:nvSpPr>
        <p:spPr bwMode="auto">
          <a:xfrm>
            <a:off x="3810000" y="6240463"/>
            <a:ext cx="106680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endParaRPr lang="zh-CN" altLang="zh-CN" sz="4000"/>
          </a:p>
        </p:txBody>
      </p:sp>
      <p:sp>
        <p:nvSpPr>
          <p:cNvPr id="88070" name="Text Box 6"/>
          <p:cNvSpPr txBox="1">
            <a:spLocks noChangeArrowheads="1"/>
          </p:cNvSpPr>
          <p:nvPr/>
        </p:nvSpPr>
        <p:spPr bwMode="auto">
          <a:xfrm>
            <a:off x="5715000" y="6096000"/>
            <a:ext cx="121920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endParaRPr lang="zh-CN" altLang="zh-CN" sz="4000"/>
          </a:p>
        </p:txBody>
      </p:sp>
      <p:sp>
        <p:nvSpPr>
          <p:cNvPr id="88071" name="Text Box 7"/>
          <p:cNvSpPr txBox="1">
            <a:spLocks noChangeArrowheads="1"/>
          </p:cNvSpPr>
          <p:nvPr/>
        </p:nvSpPr>
        <p:spPr bwMode="auto">
          <a:xfrm>
            <a:off x="7756525" y="5449888"/>
            <a:ext cx="18415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/>
            <a:endParaRPr lang="zh-CN" altLang="zh-CN" sz="4000"/>
          </a:p>
        </p:txBody>
      </p:sp>
      <p:sp>
        <p:nvSpPr>
          <p:cNvPr id="88072" name="Text Box 8"/>
          <p:cNvSpPr txBox="1">
            <a:spLocks noChangeArrowheads="1"/>
          </p:cNvSpPr>
          <p:nvPr/>
        </p:nvSpPr>
        <p:spPr bwMode="auto">
          <a:xfrm>
            <a:off x="228600" y="381000"/>
            <a:ext cx="5715000" cy="1098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66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隶书" pitchFamily="49" charset="-122"/>
              </a:rPr>
              <a:t>托物言志</a:t>
            </a:r>
          </a:p>
        </p:txBody>
      </p:sp>
      <p:sp>
        <p:nvSpPr>
          <p:cNvPr id="88073" name="Text Box 9"/>
          <p:cNvSpPr txBox="1">
            <a:spLocks noChangeArrowheads="1"/>
          </p:cNvSpPr>
          <p:nvPr/>
        </p:nvSpPr>
        <p:spPr bwMode="auto">
          <a:xfrm>
            <a:off x="1547813" y="3716338"/>
            <a:ext cx="1905000" cy="91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54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陋室</a:t>
            </a:r>
          </a:p>
        </p:txBody>
      </p:sp>
      <p:pic>
        <p:nvPicPr>
          <p:cNvPr id="88074" name="Picture 10" descr="小花-2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943600" y="6096000"/>
            <a:ext cx="1600200" cy="593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8075" name="Picture 11" descr="小花-2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95800" y="5943600"/>
            <a:ext cx="1600200" cy="593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8076" name="Picture 12" descr="小花-2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24000" y="5943600"/>
            <a:ext cx="1600200" cy="593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8077" name="Picture 13" descr="小花-2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1600200" cy="593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8078" name="Picture 14" descr="小花-2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048000" y="6096000"/>
            <a:ext cx="1600200" cy="593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8079" name="Text Box 15"/>
          <p:cNvSpPr txBox="1">
            <a:spLocks noChangeArrowheads="1"/>
          </p:cNvSpPr>
          <p:nvPr/>
        </p:nvSpPr>
        <p:spPr bwMode="auto">
          <a:xfrm>
            <a:off x="1331913" y="1916113"/>
            <a:ext cx="1600200" cy="1006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6000">
                <a:solidFill>
                  <a:srgbClr val="0000FF"/>
                </a:solidFill>
                <a:ea typeface="黑体" pitchFamily="49" charset="-122"/>
              </a:rPr>
              <a:t>物</a:t>
            </a:r>
          </a:p>
        </p:txBody>
      </p:sp>
      <p:sp>
        <p:nvSpPr>
          <p:cNvPr id="88080" name="Text Box 16"/>
          <p:cNvSpPr txBox="1">
            <a:spLocks noChangeArrowheads="1"/>
          </p:cNvSpPr>
          <p:nvPr/>
        </p:nvSpPr>
        <p:spPr bwMode="auto">
          <a:xfrm>
            <a:off x="5076825" y="1916113"/>
            <a:ext cx="2133600" cy="1006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6000">
                <a:solidFill>
                  <a:srgbClr val="0000FF"/>
                </a:solidFill>
                <a:ea typeface="黑体" pitchFamily="49" charset="-122"/>
              </a:rPr>
              <a:t>志</a:t>
            </a:r>
          </a:p>
        </p:txBody>
      </p:sp>
      <p:sp>
        <p:nvSpPr>
          <p:cNvPr id="88081" name="Text Box 17"/>
          <p:cNvSpPr txBox="1">
            <a:spLocks noChangeArrowheads="1"/>
          </p:cNvSpPr>
          <p:nvPr/>
        </p:nvSpPr>
        <p:spPr bwMode="auto">
          <a:xfrm>
            <a:off x="4500563" y="3644900"/>
            <a:ext cx="3124200" cy="91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54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安贫乐道</a:t>
            </a:r>
          </a:p>
        </p:txBody>
      </p:sp>
      <p:sp>
        <p:nvSpPr>
          <p:cNvPr id="88082" name="AutoShape 18"/>
          <p:cNvSpPr>
            <a:spLocks noChangeArrowheads="1"/>
          </p:cNvSpPr>
          <p:nvPr/>
        </p:nvSpPr>
        <p:spPr bwMode="auto">
          <a:xfrm>
            <a:off x="3059113" y="2276475"/>
            <a:ext cx="2438400" cy="304800"/>
          </a:xfrm>
          <a:prstGeom prst="rightArrow">
            <a:avLst>
              <a:gd name="adj1" fmla="val 50000"/>
              <a:gd name="adj2" fmla="val 200000"/>
            </a:avLst>
          </a:prstGeom>
          <a:solidFill>
            <a:srgbClr val="CC3300"/>
          </a:solidFill>
          <a:ln w="76200">
            <a:solidFill>
              <a:srgbClr val="00FF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80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80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80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80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80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80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8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880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80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880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880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8072" grpId="0" autoUpdateAnimBg="0"/>
      <p:bldP spid="88073" grpId="0" autoUpdateAnimBg="0"/>
      <p:bldP spid="88079" grpId="0" autoUpdateAnimBg="0"/>
      <p:bldP spid="88080" grpId="0" autoUpdateAnimBg="0"/>
      <p:bldP spid="88081" grpId="0" autoUpdateAnimBg="0"/>
      <p:bldP spid="88082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62" name="Picture 2" descr="草地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2163" name="Text Box 3"/>
          <p:cNvSpPr txBox="1">
            <a:spLocks noChangeArrowheads="1"/>
          </p:cNvSpPr>
          <p:nvPr/>
        </p:nvSpPr>
        <p:spPr bwMode="auto">
          <a:xfrm>
            <a:off x="1187450" y="1196975"/>
            <a:ext cx="7620000" cy="5473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40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拓展练习</a:t>
            </a:r>
            <a:r>
              <a:rPr lang="en-US" altLang="zh-CN" sz="40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:</a:t>
            </a:r>
          </a:p>
          <a:p>
            <a:pPr algn="l">
              <a:spcBef>
                <a:spcPct val="50000"/>
              </a:spcBef>
            </a:pPr>
            <a:r>
              <a:rPr lang="zh-CN" altLang="en-US" sz="2800" b="1">
                <a:solidFill>
                  <a:srgbClr val="0033CC"/>
                </a:solidFill>
                <a:latin typeface="黑体" pitchFamily="49" charset="-122"/>
                <a:ea typeface="黑体" pitchFamily="49" charset="-122"/>
              </a:rPr>
              <a:t>模仿例句，选择</a:t>
            </a:r>
            <a:r>
              <a:rPr lang="zh-CN" altLang="en-US" sz="28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蜡烛或蜜蜂，</a:t>
            </a:r>
            <a:r>
              <a:rPr lang="zh-CN" altLang="en-US" sz="2800" b="1">
                <a:solidFill>
                  <a:srgbClr val="0033CC"/>
                </a:solidFill>
                <a:latin typeface="黑体" pitchFamily="49" charset="-122"/>
                <a:ea typeface="黑体" pitchFamily="49" charset="-122"/>
              </a:rPr>
              <a:t>用托物言志的</a:t>
            </a:r>
          </a:p>
          <a:p>
            <a:pPr algn="l">
              <a:spcBef>
                <a:spcPct val="50000"/>
              </a:spcBef>
            </a:pPr>
            <a:r>
              <a:rPr lang="zh-CN" altLang="en-US" sz="2800" b="1">
                <a:solidFill>
                  <a:srgbClr val="0033CC"/>
                </a:solidFill>
                <a:latin typeface="黑体" pitchFamily="49" charset="-122"/>
                <a:ea typeface="黑体" pitchFamily="49" charset="-122"/>
              </a:rPr>
              <a:t>手法造句。</a:t>
            </a:r>
          </a:p>
          <a:p>
            <a:pPr algn="l"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例句：我爱梅花，因为它凌寒飘香，不畏霜雪，恰如意志坚强、情操高洁的革命者。</a:t>
            </a:r>
            <a:r>
              <a:rPr lang="zh-CN" altLang="en-US" sz="4000" b="1">
                <a:solidFill>
                  <a:srgbClr val="0033CC"/>
                </a:solidFill>
                <a:latin typeface="黑体" pitchFamily="49" charset="-122"/>
                <a:ea typeface="黑体" pitchFamily="49" charset="-122"/>
              </a:rPr>
              <a:t> </a:t>
            </a:r>
          </a:p>
          <a:p>
            <a:pPr algn="l">
              <a:spcBef>
                <a:spcPct val="50000"/>
              </a:spcBef>
            </a:pPr>
            <a:r>
              <a:rPr lang="zh-CN" altLang="en-US" sz="4000" b="1">
                <a:solidFill>
                  <a:srgbClr val="0033CC"/>
                </a:solidFill>
                <a:latin typeface="黑体" pitchFamily="49" charset="-122"/>
                <a:ea typeface="黑体" pitchFamily="49" charset="-122"/>
              </a:rPr>
              <a:t>我爱</a:t>
            </a:r>
            <a:r>
              <a:rPr lang="en-US" altLang="zh-CN" sz="4000" b="1">
                <a:solidFill>
                  <a:srgbClr val="0033CC"/>
                </a:solidFill>
                <a:latin typeface="黑体" pitchFamily="49" charset="-122"/>
                <a:ea typeface="黑体" pitchFamily="49" charset="-122"/>
              </a:rPr>
              <a:t>_____,</a:t>
            </a:r>
            <a:r>
              <a:rPr lang="zh-CN" altLang="en-US" sz="4000" b="1">
                <a:solidFill>
                  <a:srgbClr val="0033CC"/>
                </a:solidFill>
                <a:latin typeface="黑体" pitchFamily="49" charset="-122"/>
                <a:ea typeface="黑体" pitchFamily="49" charset="-122"/>
              </a:rPr>
              <a:t>因为它</a:t>
            </a:r>
            <a:r>
              <a:rPr lang="en-US" altLang="zh-CN" sz="4000" b="1">
                <a:solidFill>
                  <a:srgbClr val="0033CC"/>
                </a:solidFill>
                <a:latin typeface="黑体" pitchFamily="49" charset="-122"/>
                <a:ea typeface="黑体" pitchFamily="49" charset="-122"/>
              </a:rPr>
              <a:t>___________</a:t>
            </a:r>
            <a:r>
              <a:rPr lang="zh-CN" altLang="en-US" sz="4000" b="1">
                <a:solidFill>
                  <a:srgbClr val="0033CC"/>
                </a:solidFill>
                <a:latin typeface="黑体" pitchFamily="49" charset="-122"/>
                <a:ea typeface="黑体" pitchFamily="49" charset="-122"/>
              </a:rPr>
              <a:t>。          </a:t>
            </a:r>
          </a:p>
          <a:p>
            <a:pPr algn="l">
              <a:spcBef>
                <a:spcPct val="50000"/>
              </a:spcBef>
            </a:pPr>
            <a:endParaRPr lang="en-US" altLang="zh-CN" sz="5400" b="1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92164" name="Picture 4" descr="小花-2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95600" y="5791200"/>
            <a:ext cx="1600200" cy="593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65" name="Picture 5" descr="小花-2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19600" y="5791200"/>
            <a:ext cx="1600200" cy="593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66" name="Picture 6" descr="小花-2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19800" y="5791200"/>
            <a:ext cx="1600200" cy="593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67" name="Picture 7" descr="小花-2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71600" y="5791200"/>
            <a:ext cx="1600200" cy="593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8788" name="Picture 4" descr="一枝花"/>
          <p:cNvPicPr>
            <a:picLocks noChangeAspect="1" noChangeArrowheads="1"/>
          </p:cNvPicPr>
          <p:nvPr/>
        </p:nvPicPr>
        <p:blipFill>
          <a:blip r:embed="rId3">
            <a:lum bright="70000" contrast="-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8786" name="Text Box 2"/>
          <p:cNvSpPr txBox="1">
            <a:spLocks noChangeArrowheads="1"/>
          </p:cNvSpPr>
          <p:nvPr/>
        </p:nvSpPr>
        <p:spPr bwMode="auto">
          <a:xfrm>
            <a:off x="467544" y="620688"/>
            <a:ext cx="8364538" cy="5035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/>
            <a:r>
              <a:rPr lang="zh-CN" altLang="en-US" sz="36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学习目标：</a:t>
            </a:r>
          </a:p>
          <a:p>
            <a:pPr algn="l"/>
            <a:r>
              <a:rPr lang="zh-CN" altLang="en-US" sz="3600" b="1" dirty="0">
                <a:solidFill>
                  <a:srgbClr val="1707ED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en-US" altLang="zh-CN" sz="3600" b="1" dirty="0" smtClean="0">
                <a:solidFill>
                  <a:srgbClr val="1707ED"/>
                </a:solidFill>
                <a:latin typeface="黑体" pitchFamily="49" charset="-122"/>
                <a:ea typeface="黑体" pitchFamily="49" charset="-122"/>
              </a:rPr>
              <a:t>1.</a:t>
            </a:r>
            <a:r>
              <a:rPr lang="zh-CN" altLang="en-US" sz="3600" b="1" dirty="0" smtClean="0">
                <a:solidFill>
                  <a:srgbClr val="1707ED"/>
                </a:solidFill>
                <a:latin typeface="黑体" pitchFamily="49" charset="-122"/>
                <a:ea typeface="黑体" pitchFamily="49" charset="-122"/>
              </a:rPr>
              <a:t>了解</a:t>
            </a:r>
            <a:r>
              <a:rPr lang="zh-CN" altLang="en-US" sz="3600" b="1" dirty="0">
                <a:solidFill>
                  <a:srgbClr val="1707ED"/>
                </a:solidFill>
                <a:latin typeface="黑体" pitchFamily="49" charset="-122"/>
                <a:ea typeface="黑体" pitchFamily="49" charset="-122"/>
              </a:rPr>
              <a:t>铭文的特点。</a:t>
            </a:r>
          </a:p>
          <a:p>
            <a:pPr algn="l"/>
            <a:r>
              <a:rPr lang="zh-CN" altLang="en-US" sz="3600" b="1" dirty="0">
                <a:solidFill>
                  <a:srgbClr val="1707ED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en-US" altLang="zh-CN" sz="3600" b="1" dirty="0" smtClean="0">
                <a:solidFill>
                  <a:srgbClr val="1707ED"/>
                </a:solidFill>
                <a:latin typeface="黑体" pitchFamily="49" charset="-122"/>
                <a:ea typeface="黑体" pitchFamily="49" charset="-122"/>
              </a:rPr>
              <a:t>2.</a:t>
            </a:r>
            <a:r>
              <a:rPr lang="zh-CN" altLang="en-US" sz="3600" b="1" dirty="0" smtClean="0">
                <a:solidFill>
                  <a:srgbClr val="1707ED"/>
                </a:solidFill>
                <a:latin typeface="黑体" pitchFamily="49" charset="-122"/>
                <a:ea typeface="黑体" pitchFamily="49" charset="-122"/>
              </a:rPr>
              <a:t>疏通</a:t>
            </a:r>
            <a:r>
              <a:rPr lang="zh-CN" altLang="en-US" sz="3600" b="1" dirty="0">
                <a:solidFill>
                  <a:srgbClr val="1707ED"/>
                </a:solidFill>
                <a:latin typeface="黑体" pitchFamily="49" charset="-122"/>
                <a:ea typeface="黑体" pitchFamily="49" charset="-122"/>
              </a:rPr>
              <a:t>文意，弄清文中关键词句，                             熟读并背诵全文。</a:t>
            </a:r>
          </a:p>
          <a:p>
            <a:pPr algn="l"/>
            <a:r>
              <a:rPr lang="zh-CN" altLang="en-US" sz="3600" b="1" dirty="0">
                <a:solidFill>
                  <a:srgbClr val="1707ED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en-US" altLang="zh-CN" sz="3600" b="1" dirty="0" smtClean="0">
                <a:solidFill>
                  <a:srgbClr val="1707ED"/>
                </a:solidFill>
                <a:latin typeface="黑体" pitchFamily="49" charset="-122"/>
                <a:ea typeface="黑体" pitchFamily="49" charset="-122"/>
              </a:rPr>
              <a:t>3.</a:t>
            </a:r>
            <a:r>
              <a:rPr lang="zh-CN" altLang="en-US" sz="3600" b="1" dirty="0" smtClean="0">
                <a:solidFill>
                  <a:srgbClr val="1707ED"/>
                </a:solidFill>
                <a:latin typeface="黑体" pitchFamily="49" charset="-122"/>
                <a:ea typeface="黑体" pitchFamily="49" charset="-122"/>
              </a:rPr>
              <a:t>学习</a:t>
            </a:r>
            <a:r>
              <a:rPr lang="zh-CN" altLang="en-US" sz="3600" b="1" dirty="0">
                <a:solidFill>
                  <a:srgbClr val="1707ED"/>
                </a:solidFill>
                <a:latin typeface="黑体" pitchFamily="49" charset="-122"/>
                <a:ea typeface="黑体" pitchFamily="49" charset="-122"/>
              </a:rPr>
              <a:t>本文托物言志的写法。</a:t>
            </a:r>
          </a:p>
          <a:p>
            <a:pPr algn="l"/>
            <a:r>
              <a:rPr lang="zh-CN" altLang="en-US" sz="36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学习重难点：</a:t>
            </a:r>
          </a:p>
          <a:p>
            <a:pPr algn="l"/>
            <a:r>
              <a:rPr lang="zh-CN" altLang="en-US" sz="3600" b="1" dirty="0">
                <a:solidFill>
                  <a:srgbClr val="1707ED"/>
                </a:solidFill>
                <a:latin typeface="黑体" pitchFamily="49" charset="-122"/>
                <a:ea typeface="黑体" pitchFamily="49" charset="-122"/>
              </a:rPr>
              <a:t>  </a:t>
            </a:r>
            <a:r>
              <a:rPr lang="zh-CN" altLang="en-US" sz="3600" b="1" dirty="0" smtClean="0">
                <a:solidFill>
                  <a:srgbClr val="1707ED"/>
                </a:solidFill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3600" b="1" dirty="0" smtClean="0">
                <a:solidFill>
                  <a:srgbClr val="1707ED"/>
                </a:solidFill>
                <a:latin typeface="黑体" pitchFamily="49" charset="-122"/>
                <a:ea typeface="黑体" pitchFamily="49" charset="-122"/>
              </a:rPr>
              <a:t>1.</a:t>
            </a:r>
            <a:r>
              <a:rPr lang="zh-CN" altLang="en-US" sz="3600" b="1" dirty="0" smtClean="0">
                <a:solidFill>
                  <a:srgbClr val="1707ED"/>
                </a:solidFill>
                <a:latin typeface="黑体" pitchFamily="49" charset="-122"/>
                <a:ea typeface="黑体" pitchFamily="49" charset="-122"/>
              </a:rPr>
              <a:t>准确</a:t>
            </a:r>
            <a:r>
              <a:rPr lang="zh-CN" altLang="en-US" sz="3600" b="1" dirty="0">
                <a:solidFill>
                  <a:srgbClr val="1707ED"/>
                </a:solidFill>
                <a:latin typeface="黑体" pitchFamily="49" charset="-122"/>
                <a:ea typeface="黑体" pitchFamily="49" charset="-122"/>
              </a:rPr>
              <a:t>翻译文中的重要句子。</a:t>
            </a:r>
          </a:p>
          <a:p>
            <a:pPr algn="l"/>
            <a:r>
              <a:rPr lang="zh-CN" altLang="en-US" sz="3600" b="1" dirty="0">
                <a:solidFill>
                  <a:srgbClr val="1707ED"/>
                </a:solidFill>
                <a:latin typeface="黑体" pitchFamily="49" charset="-122"/>
                <a:ea typeface="黑体" pitchFamily="49" charset="-122"/>
              </a:rPr>
              <a:t>  </a:t>
            </a:r>
            <a:r>
              <a:rPr lang="zh-CN" altLang="en-US" sz="3600" b="1" dirty="0" smtClean="0">
                <a:solidFill>
                  <a:srgbClr val="1707ED"/>
                </a:solidFill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3600" b="1" dirty="0" smtClean="0">
                <a:solidFill>
                  <a:srgbClr val="1707ED"/>
                </a:solidFill>
                <a:latin typeface="黑体" pitchFamily="49" charset="-122"/>
                <a:ea typeface="黑体" pitchFamily="49" charset="-122"/>
              </a:rPr>
              <a:t>2.</a:t>
            </a:r>
            <a:r>
              <a:rPr lang="zh-CN" altLang="en-US" sz="3600" b="1" dirty="0" smtClean="0">
                <a:solidFill>
                  <a:srgbClr val="1707ED"/>
                </a:solidFill>
                <a:latin typeface="黑体" pitchFamily="49" charset="-122"/>
                <a:ea typeface="黑体" pitchFamily="49" charset="-122"/>
              </a:rPr>
              <a:t>体会</a:t>
            </a:r>
            <a:r>
              <a:rPr lang="zh-CN" altLang="en-US" sz="3600" b="1" dirty="0">
                <a:solidFill>
                  <a:srgbClr val="1707ED"/>
                </a:solidFill>
                <a:latin typeface="黑体" pitchFamily="49" charset="-122"/>
                <a:ea typeface="黑体" pitchFamily="49" charset="-122"/>
              </a:rPr>
              <a:t>作者安贫乐道、高洁傲岸的    </a:t>
            </a:r>
          </a:p>
          <a:p>
            <a:pPr algn="l"/>
            <a:r>
              <a:rPr lang="zh-CN" altLang="en-US" sz="3600" b="1" dirty="0">
                <a:solidFill>
                  <a:srgbClr val="1707ED"/>
                </a:solidFill>
                <a:latin typeface="黑体" pitchFamily="49" charset="-122"/>
                <a:ea typeface="黑体" pitchFamily="49" charset="-122"/>
              </a:rPr>
              <a:t> 高尚品质。</a:t>
            </a:r>
            <a:r>
              <a:rPr lang="zh-CN" altLang="en-US" sz="3600" b="1" dirty="0">
                <a:solidFill>
                  <a:srgbClr val="1707ED"/>
                </a:solidFill>
                <a:latin typeface="楷体_GB2312" pitchFamily="49" charset="-122"/>
                <a:ea typeface="楷体_GB2312" pitchFamily="49" charset="-122"/>
              </a:rPr>
              <a:t> 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87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87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8786" grpId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5474" name="Picture 2" descr="五叶草"/>
          <p:cNvPicPr>
            <a:picLocks noGrp="1" noChangeAspect="1" noChangeArrowheads="1"/>
          </p:cNvPicPr>
          <p:nvPr>
            <p:ph idx="1"/>
          </p:nvPr>
        </p:nvPicPr>
        <p:blipFill>
          <a:blip r:embed="rId3" cstate="email">
            <a:lum bright="24000" contrast="3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91125" y="4267200"/>
            <a:ext cx="3895725" cy="2590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05477" name="Text Box 5"/>
          <p:cNvSpPr txBox="1">
            <a:spLocks noChangeArrowheads="1"/>
          </p:cNvSpPr>
          <p:nvPr/>
        </p:nvSpPr>
        <p:spPr bwMode="auto">
          <a:xfrm>
            <a:off x="1042988" y="2110829"/>
            <a:ext cx="6096000" cy="405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4000" dirty="0">
                <a:solidFill>
                  <a:srgbClr val="FF0000"/>
                </a:solidFill>
                <a:ea typeface="黑体" pitchFamily="49" charset="-122"/>
              </a:rPr>
              <a:t>不必因出身贫寒而自卑</a:t>
            </a:r>
          </a:p>
          <a:p>
            <a:pPr algn="l">
              <a:spcBef>
                <a:spcPct val="50000"/>
              </a:spcBef>
            </a:pPr>
            <a:r>
              <a:rPr lang="zh-CN" altLang="en-US" sz="4000" dirty="0">
                <a:solidFill>
                  <a:srgbClr val="FF0000"/>
                </a:solidFill>
                <a:ea typeface="黑体" pitchFamily="49" charset="-122"/>
              </a:rPr>
              <a:t>也不必因居于豪宅而炫耀</a:t>
            </a:r>
          </a:p>
          <a:p>
            <a:pPr algn="l">
              <a:spcBef>
                <a:spcPct val="50000"/>
              </a:spcBef>
            </a:pPr>
            <a:r>
              <a:rPr lang="zh-CN" altLang="en-US" sz="4000" dirty="0">
                <a:solidFill>
                  <a:srgbClr val="FF0000"/>
                </a:solidFill>
                <a:ea typeface="黑体" pitchFamily="49" charset="-122"/>
              </a:rPr>
              <a:t>只有拥有高尚的情操和坚持不懈的努力</a:t>
            </a:r>
          </a:p>
          <a:p>
            <a:pPr algn="l">
              <a:spcBef>
                <a:spcPct val="50000"/>
              </a:spcBef>
            </a:pPr>
            <a:r>
              <a:rPr lang="zh-CN" altLang="en-US" sz="4000" dirty="0">
                <a:solidFill>
                  <a:srgbClr val="FF0000"/>
                </a:solidFill>
                <a:ea typeface="黑体" pitchFamily="49" charset="-122"/>
              </a:rPr>
              <a:t>才能拥有充实的人生！</a:t>
            </a:r>
            <a:r>
              <a:rPr lang="zh-CN" altLang="en-US" sz="4000" b="1" dirty="0"/>
              <a:t> </a:t>
            </a:r>
          </a:p>
        </p:txBody>
      </p:sp>
      <p:pic>
        <p:nvPicPr>
          <p:cNvPr id="105475" name="Picture 3" descr="动画蝴蝶"/>
          <p:cNvPicPr>
            <a:picLocks noChangeAspect="1" noChangeArrowheads="1" noCrop="1"/>
          </p:cNvPicPr>
          <p:nvPr/>
        </p:nvPicPr>
        <p:blipFill>
          <a:blip r:embed="rId4">
            <a:lum contrast="18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671888" y="620688"/>
            <a:ext cx="1800225" cy="1150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5476" name="WordArt 4"/>
          <p:cNvSpPr>
            <a:spLocks noChangeArrowheads="1" noChangeShapeType="1" noTextEdit="1"/>
          </p:cNvSpPr>
          <p:nvPr/>
        </p:nvSpPr>
        <p:spPr bwMode="auto">
          <a:xfrm>
            <a:off x="395288" y="1029741"/>
            <a:ext cx="3276600" cy="990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zh-CN" altLang="en-US" sz="6000" kern="10">
                <a:ln w="12700">
                  <a:solidFill>
                    <a:srgbClr val="EAEAEA"/>
                  </a:solidFill>
                  <a:miter lim="800000"/>
                  <a:headEnd type="none" w="sm" len="sm"/>
                  <a:tailEnd type="none" w="sm" len="sm"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/>
                  </a:outerShdw>
                </a:effectLst>
                <a:latin typeface="隶书"/>
                <a:ea typeface="隶书"/>
              </a:rPr>
              <a:t>教师寄语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54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54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5477" grpId="0" autoUpdateAnimBg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86" name="Picture 6" descr="春暖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9512" y="618392"/>
            <a:ext cx="8964488" cy="6237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1682" name="Text Box 2"/>
          <p:cNvSpPr txBox="1">
            <a:spLocks noChangeArrowheads="1"/>
          </p:cNvSpPr>
          <p:nvPr/>
        </p:nvSpPr>
        <p:spPr bwMode="auto">
          <a:xfrm>
            <a:off x="395288" y="620713"/>
            <a:ext cx="4114800" cy="91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kumimoji="0" lang="zh-CN" altLang="en-US" sz="5400" b="1" dirty="0">
                <a:solidFill>
                  <a:srgbClr val="FF3300"/>
                </a:solidFill>
                <a:latin typeface="Arial" pitchFamily="34" charset="0"/>
                <a:ea typeface="隶书" pitchFamily="49" charset="-122"/>
              </a:rPr>
              <a:t>课 后 作 业</a:t>
            </a:r>
          </a:p>
        </p:txBody>
      </p:sp>
      <p:sp>
        <p:nvSpPr>
          <p:cNvPr id="71683" name="Text Box 3"/>
          <p:cNvSpPr txBox="1">
            <a:spLocks noChangeArrowheads="1"/>
          </p:cNvSpPr>
          <p:nvPr/>
        </p:nvSpPr>
        <p:spPr bwMode="auto">
          <a:xfrm>
            <a:off x="685800" y="1447800"/>
            <a:ext cx="8153400" cy="37764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 algn="l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800100" indent="-342900" algn="l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257300" indent="-342900" algn="l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714500" indent="-342900" algn="l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171700" indent="-342900" algn="l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628900" indent="-3429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3086100" indent="-3429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543300" indent="-3429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4000500" indent="-3429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kumimoji="0" lang="en-US" altLang="zh-CN" sz="3600" dirty="0">
                <a:solidFill>
                  <a:srgbClr val="3333CC"/>
                </a:solidFill>
                <a:latin typeface="华文中宋" pitchFamily="2" charset="-122"/>
                <a:ea typeface="华文中宋" pitchFamily="2" charset="-122"/>
              </a:rPr>
              <a:t> </a:t>
            </a:r>
          </a:p>
          <a:p>
            <a:pPr>
              <a:spcBef>
                <a:spcPct val="50000"/>
              </a:spcBef>
            </a:pPr>
            <a:r>
              <a:rPr kumimoji="0" lang="en-US" altLang="zh-CN" sz="3600" dirty="0">
                <a:solidFill>
                  <a:srgbClr val="3333CC"/>
                </a:solidFill>
                <a:latin typeface="华文中宋" pitchFamily="2" charset="-122"/>
                <a:ea typeface="华文中宋" pitchFamily="2" charset="-122"/>
              </a:rPr>
              <a:t> </a:t>
            </a:r>
            <a:r>
              <a:rPr kumimoji="0" lang="en-US" altLang="zh-CN" sz="3600" b="1" dirty="0">
                <a:solidFill>
                  <a:srgbClr val="3333CC"/>
                </a:solidFill>
                <a:latin typeface="华文中宋" pitchFamily="2" charset="-122"/>
                <a:ea typeface="华文中宋" pitchFamily="2" charset="-122"/>
              </a:rPr>
              <a:t>1.</a:t>
            </a:r>
            <a:r>
              <a:rPr kumimoji="0" lang="zh-CN" altLang="en-US" sz="3600" b="1" dirty="0">
                <a:solidFill>
                  <a:srgbClr val="3333CC"/>
                </a:solidFill>
                <a:latin typeface="华文中宋" pitchFamily="2" charset="-122"/>
                <a:ea typeface="华文中宋" pitchFamily="2" charset="-122"/>
              </a:rPr>
              <a:t>背诵并默写全文。</a:t>
            </a:r>
          </a:p>
          <a:p>
            <a:pPr>
              <a:spcBef>
                <a:spcPct val="50000"/>
              </a:spcBef>
            </a:pPr>
            <a:r>
              <a:rPr kumimoji="0" lang="zh-CN" altLang="en-US" sz="3600" b="1" dirty="0">
                <a:solidFill>
                  <a:srgbClr val="3333CC"/>
                </a:solidFill>
                <a:latin typeface="华文中宋" pitchFamily="2" charset="-122"/>
                <a:ea typeface="华文中宋" pitchFamily="2" charset="-122"/>
              </a:rPr>
              <a:t> </a:t>
            </a:r>
            <a:r>
              <a:rPr kumimoji="0" lang="en-US" altLang="zh-CN" sz="3600" b="1" dirty="0">
                <a:solidFill>
                  <a:srgbClr val="3333CC"/>
                </a:solidFill>
                <a:latin typeface="华文中宋" pitchFamily="2" charset="-122"/>
                <a:ea typeface="华文中宋" pitchFamily="2" charset="-122"/>
              </a:rPr>
              <a:t>2.</a:t>
            </a:r>
            <a:r>
              <a:rPr kumimoji="0" lang="zh-CN" altLang="en-US" sz="3600" b="1" dirty="0" smtClean="0">
                <a:solidFill>
                  <a:srgbClr val="3333CC"/>
                </a:solidFill>
                <a:latin typeface="华文中宋" pitchFamily="2" charset="-122"/>
                <a:ea typeface="华文中宋" pitchFamily="2" charset="-122"/>
              </a:rPr>
              <a:t>完成课后习题一 </a:t>
            </a:r>
            <a:r>
              <a:rPr kumimoji="0" lang="zh-CN" altLang="en-US" sz="3600" b="1" dirty="0">
                <a:solidFill>
                  <a:srgbClr val="3333CC"/>
                </a:solidFill>
                <a:latin typeface="华文中宋" pitchFamily="2" charset="-122"/>
                <a:ea typeface="华文中宋" pitchFamily="2" charset="-122"/>
              </a:rPr>
              <a:t>、</a:t>
            </a:r>
            <a:r>
              <a:rPr kumimoji="0" lang="zh-CN" altLang="en-US" sz="3600" b="1" dirty="0" smtClean="0">
                <a:solidFill>
                  <a:srgbClr val="3333CC"/>
                </a:solidFill>
                <a:latin typeface="华文中宋" pitchFamily="2" charset="-122"/>
                <a:ea typeface="华文中宋" pitchFamily="2" charset="-122"/>
              </a:rPr>
              <a:t>二题目 </a:t>
            </a:r>
            <a:endParaRPr kumimoji="0" lang="zh-CN" altLang="en-US" sz="3600" b="1" dirty="0">
              <a:solidFill>
                <a:srgbClr val="3333CC"/>
              </a:solidFill>
              <a:latin typeface="华文中宋" pitchFamily="2" charset="-122"/>
              <a:ea typeface="华文中宋" pitchFamily="2" charset="-122"/>
            </a:endParaRPr>
          </a:p>
          <a:p>
            <a:pPr>
              <a:spcBef>
                <a:spcPct val="50000"/>
              </a:spcBef>
            </a:pPr>
            <a:endParaRPr kumimoji="0" lang="zh-CN" altLang="en-US" sz="3600" b="1" dirty="0">
              <a:solidFill>
                <a:srgbClr val="3333CC"/>
              </a:solidFill>
              <a:latin typeface="华文中宋" pitchFamily="2" charset="-122"/>
              <a:ea typeface="华文中宋" pitchFamily="2" charset="-122"/>
            </a:endParaRPr>
          </a:p>
          <a:p>
            <a:pPr eaLnBrk="0" hangingPunct="0">
              <a:lnSpc>
                <a:spcPct val="115000"/>
              </a:lnSpc>
            </a:pPr>
            <a:endParaRPr kumimoji="0" lang="en-US" altLang="zh-CN" sz="3600" b="1" dirty="0">
              <a:solidFill>
                <a:srgbClr val="3333CC"/>
              </a:solidFill>
              <a:latin typeface="华文中宋" pitchFamily="2" charset="-122"/>
              <a:ea typeface="华文中宋" pitchFamily="2" charset="-122"/>
            </a:endParaRPr>
          </a:p>
        </p:txBody>
      </p:sp>
      <p:pic>
        <p:nvPicPr>
          <p:cNvPr id="71685" name="Picture 5" descr="big_yellow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620000" y="5486400"/>
            <a:ext cx="1143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5486400"/>
            <a:ext cx="7772400" cy="609600"/>
          </a:xfrm>
        </p:spPr>
        <p:txBody>
          <a:bodyPr/>
          <a:lstStyle/>
          <a:p>
            <a:pPr algn="r" eaLnBrk="1" hangingPunct="1">
              <a:buFontTx/>
              <a:buNone/>
            </a:pPr>
            <a:endParaRPr lang="zh-CN" altLang="en-US" sz="2800" smtClean="0">
              <a:solidFill>
                <a:srgbClr val="FF3300"/>
              </a:solidFill>
            </a:endParaRPr>
          </a:p>
        </p:txBody>
      </p:sp>
      <p:graphicFrame>
        <p:nvGraphicFramePr>
          <p:cNvPr id="20483" name="Object 4"/>
          <p:cNvGraphicFramePr>
            <a:graphicFrameLocks noGrp="1" noChangeAspect="1"/>
          </p:cNvGraphicFramePr>
          <p:nvPr>
            <p:ph type="title"/>
          </p:nvPr>
        </p:nvGraphicFramePr>
        <p:xfrm>
          <a:off x="0" y="0"/>
          <a:ext cx="9144000" cy="685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127" name="Image" r:id="rId3" imgW="5870808" imgH="2566890" progId="Photoshop.Image.5">
                  <p:embed/>
                </p:oleObj>
              </mc:Choice>
              <mc:Fallback>
                <p:oleObj name="Image" r:id="rId3" imgW="5870808" imgH="2566890" progId="Photoshop.Image.5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9144000" cy="6858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484" name="Text Box 5"/>
          <p:cNvSpPr txBox="1">
            <a:spLocks noChangeArrowheads="1"/>
          </p:cNvSpPr>
          <p:nvPr/>
        </p:nvSpPr>
        <p:spPr bwMode="auto">
          <a:xfrm>
            <a:off x="914400" y="1408113"/>
            <a:ext cx="1290638" cy="5449887"/>
          </a:xfrm>
          <a:prstGeom prst="rect">
            <a:avLst/>
          </a:prstGeom>
          <a:gradFill rotWithShape="0">
            <a:gsLst>
              <a:gs pos="0">
                <a:srgbClr val="FFFFFF"/>
              </a:gs>
              <a:gs pos="100000">
                <a:srgbClr val="99FF99"/>
              </a:gs>
            </a:gsLst>
            <a:lin ang="18900000" scaled="1"/>
          </a:gradFill>
          <a:ln w="9525">
            <a:solidFill>
              <a:srgbClr val="FF33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>
            <a:spAutoFit/>
          </a:bodyPr>
          <a:lstStyle>
            <a:lvl1pPr eaLnBrk="0" hangingPunct="0">
              <a:defRPr kumimoji="1" sz="4400">
                <a:solidFill>
                  <a:srgbClr val="FF3300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4400">
                <a:solidFill>
                  <a:srgbClr val="FF3300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4400">
                <a:solidFill>
                  <a:srgbClr val="FF3300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4400">
                <a:solidFill>
                  <a:srgbClr val="FF3300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4400">
                <a:solidFill>
                  <a:srgbClr val="FF3300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kumimoji="1" sz="4400">
                <a:solidFill>
                  <a:srgbClr val="FF3300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kumimoji="1" sz="4400">
                <a:solidFill>
                  <a:srgbClr val="FF3300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kumimoji="1" sz="4400">
                <a:solidFill>
                  <a:srgbClr val="FF3300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kumimoji="1" sz="4400">
                <a:solidFill>
                  <a:srgbClr val="FF3300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7200">
                <a:ea typeface="华文彩云" pitchFamily="2" charset="-122"/>
              </a:rPr>
              <a:t> 爱    莲    说</a:t>
            </a:r>
          </a:p>
        </p:txBody>
      </p:sp>
      <p:sp>
        <p:nvSpPr>
          <p:cNvPr id="20485" name="Text Box 7"/>
          <p:cNvSpPr txBox="1">
            <a:spLocks noChangeArrowheads="1"/>
          </p:cNvSpPr>
          <p:nvPr/>
        </p:nvSpPr>
        <p:spPr bwMode="auto">
          <a:xfrm>
            <a:off x="2209800" y="3124200"/>
            <a:ext cx="1108075" cy="2387600"/>
          </a:xfrm>
          <a:prstGeom prst="rect">
            <a:avLst/>
          </a:prstGeom>
          <a:gradFill rotWithShape="0">
            <a:gsLst>
              <a:gs pos="0">
                <a:srgbClr val="99FF99"/>
              </a:gs>
              <a:gs pos="100000">
                <a:srgbClr val="FFFFFF"/>
              </a:gs>
            </a:gsLst>
            <a:lin ang="2700000" scaled="1"/>
          </a:gradFill>
          <a:ln w="9525">
            <a:solidFill>
              <a:srgbClr val="FF33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none">
            <a:spAutoFit/>
          </a:bodyPr>
          <a:lstStyle>
            <a:lvl1pPr eaLnBrk="0" hangingPunct="0">
              <a:defRPr kumimoji="1" sz="4400">
                <a:solidFill>
                  <a:srgbClr val="FF3300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4400">
                <a:solidFill>
                  <a:srgbClr val="FF3300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4400">
                <a:solidFill>
                  <a:srgbClr val="FF3300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4400">
                <a:solidFill>
                  <a:srgbClr val="FF3300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4400">
                <a:solidFill>
                  <a:srgbClr val="FF3300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kumimoji="1" sz="4400">
                <a:solidFill>
                  <a:srgbClr val="FF3300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kumimoji="1" sz="4400">
                <a:solidFill>
                  <a:srgbClr val="FF3300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kumimoji="1" sz="4400">
                <a:solidFill>
                  <a:srgbClr val="FF3300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kumimoji="1" sz="4400">
                <a:solidFill>
                  <a:srgbClr val="FF3300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6000">
                <a:ea typeface="隶书" pitchFamily="49" charset="-122"/>
              </a:rPr>
              <a:t>周敦颐</a:t>
            </a:r>
          </a:p>
        </p:txBody>
      </p:sp>
    </p:spTree>
    <p:extLst>
      <p:ext uri="{BB962C8B-B14F-4D97-AF65-F5344CB8AC3E}">
        <p14:creationId xmlns:p14="http://schemas.microsoft.com/office/powerpoint/2010/main" val="43250036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891631" y="696912"/>
            <a:ext cx="3397250" cy="1512888"/>
          </a:xfrm>
          <a:gradFill rotWithShape="0">
            <a:gsLst>
              <a:gs pos="0">
                <a:srgbClr val="FFFFFF"/>
              </a:gs>
              <a:gs pos="100000">
                <a:srgbClr val="CCFFFF"/>
              </a:gs>
            </a:gsLst>
            <a:lin ang="5400000" scaled="1"/>
          </a:gradFill>
          <a:ln>
            <a:solidFill>
              <a:srgbClr val="FF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l"/>
            <a:r>
              <a:rPr lang="zh-CN" altLang="en-US" sz="6000" smtClean="0">
                <a:solidFill>
                  <a:srgbClr val="FF3300"/>
                </a:solidFill>
                <a:latin typeface="隶书" pitchFamily="49" charset="-122"/>
                <a:ea typeface="隶书" pitchFamily="49" charset="-122"/>
              </a:rPr>
              <a:t>爱 莲 说</a:t>
            </a:r>
            <a:r>
              <a:rPr lang="zh-CN" altLang="en-US" sz="6000" smtClean="0">
                <a:solidFill>
                  <a:srgbClr val="00CC00"/>
                </a:solidFill>
                <a:latin typeface="隶书" pitchFamily="49" charset="-122"/>
                <a:ea typeface="隶书" pitchFamily="49" charset="-122"/>
              </a:rPr>
              <a:t/>
            </a:r>
            <a:br>
              <a:rPr lang="zh-CN" altLang="en-US" sz="6000" smtClean="0">
                <a:solidFill>
                  <a:srgbClr val="00CC00"/>
                </a:solidFill>
                <a:latin typeface="隶书" pitchFamily="49" charset="-122"/>
                <a:ea typeface="隶书" pitchFamily="49" charset="-122"/>
              </a:rPr>
            </a:br>
            <a:r>
              <a:rPr lang="zh-CN" altLang="en-US" sz="3600" smtClean="0">
                <a:solidFill>
                  <a:srgbClr val="00CC00"/>
                </a:solidFill>
                <a:ea typeface="楷体_GB2312" charset="-122"/>
              </a:rPr>
              <a:t>  </a:t>
            </a:r>
            <a:r>
              <a:rPr lang="zh-CN" altLang="en-US" sz="3200" smtClean="0">
                <a:solidFill>
                  <a:srgbClr val="00CC00"/>
                </a:solidFill>
                <a:ea typeface="楷体_GB2312" charset="-122"/>
              </a:rPr>
              <a:t>      </a:t>
            </a:r>
            <a:r>
              <a:rPr lang="zh-CN" altLang="en-US" sz="3600" b="1" smtClean="0">
                <a:solidFill>
                  <a:srgbClr val="00CC00"/>
                </a:solidFill>
              </a:rPr>
              <a:t>周敦颐</a:t>
            </a:r>
          </a:p>
        </p:txBody>
      </p:sp>
      <p:sp>
        <p:nvSpPr>
          <p:cNvPr id="21507" name="Text Box 6"/>
          <p:cNvSpPr txBox="1">
            <a:spLocks noGrp="1" noChangeArrowheads="1"/>
          </p:cNvSpPr>
          <p:nvPr>
            <p:ph idx="1"/>
          </p:nvPr>
        </p:nvSpPr>
        <p:spPr bwMode="auto">
          <a:xfrm flipH="1">
            <a:off x="8305800" y="5943600"/>
            <a:ext cx="76200" cy="381000"/>
          </a:xfrm>
          <a:noFill/>
          <a:extLst>
            <a:ext uri="{909E8E84-426E-40DD-AFC4-6F175D3DCCD1}">
              <a14:hiddenFill xmlns:a14="http://schemas.microsoft.com/office/drawing/2010/main">
                <a:gradFill rotWithShape="0">
                  <a:gsLst>
                    <a:gs pos="0">
                      <a:srgbClr val="FFFF99"/>
                    </a:gs>
                    <a:gs pos="50000">
                      <a:srgbClr val="FFFFFF"/>
                    </a:gs>
                    <a:gs pos="100000">
                      <a:srgbClr val="FFFF99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70000"/>
              </a:lnSpc>
              <a:buFontTx/>
              <a:buNone/>
            </a:pPr>
            <a:r>
              <a:rPr lang="zh-CN" altLang="en-US" smtClean="0">
                <a:solidFill>
                  <a:srgbClr val="990099"/>
                </a:solidFill>
                <a:latin typeface="隶书" pitchFamily="49" charset="-122"/>
                <a:ea typeface="隶书" pitchFamily="49" charset="-122"/>
              </a:rPr>
              <a:t>    </a:t>
            </a:r>
            <a:endParaRPr lang="zh-CN" altLang="en-US" sz="3600" smtClean="0">
              <a:solidFill>
                <a:srgbClr val="FF3300"/>
              </a:solidFill>
            </a:endParaRPr>
          </a:p>
        </p:txBody>
      </p:sp>
      <p:pic>
        <p:nvPicPr>
          <p:cNvPr id="39940" name="Ailians.MP3">
            <a:hlinkClick r:id="" action="ppaction://media"/>
          </p:cNvPr>
          <p:cNvPicPr>
            <a:picLocks noChangeAspect="1" noChangeArrowheads="1"/>
          </p:cNvPicPr>
          <p:nvPr>
            <a:audioFile r:link="rId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83575" y="6135688"/>
            <a:ext cx="6858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9943" name="Text Box 7"/>
          <p:cNvSpPr txBox="1">
            <a:spLocks noChangeArrowheads="1"/>
          </p:cNvSpPr>
          <p:nvPr/>
        </p:nvSpPr>
        <p:spPr bwMode="auto">
          <a:xfrm>
            <a:off x="505618" y="2445822"/>
            <a:ext cx="8169275" cy="3668713"/>
          </a:xfrm>
          <a:prstGeom prst="rect">
            <a:avLst/>
          </a:prstGeom>
          <a:gradFill rotWithShape="0">
            <a:gsLst>
              <a:gs pos="0">
                <a:srgbClr val="FFFF99"/>
              </a:gs>
              <a:gs pos="50000">
                <a:srgbClr val="FFFFFF"/>
              </a:gs>
              <a:gs pos="100000">
                <a:srgbClr val="FFFF99"/>
              </a:gs>
            </a:gsLst>
            <a:lin ang="5400000" scaled="1"/>
          </a:gradFill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4400">
                <a:solidFill>
                  <a:srgbClr val="FF3300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4400">
                <a:solidFill>
                  <a:srgbClr val="FF3300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4400">
                <a:solidFill>
                  <a:srgbClr val="FF3300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4400">
                <a:solidFill>
                  <a:srgbClr val="FF3300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4400">
                <a:solidFill>
                  <a:srgbClr val="FF3300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kumimoji="1" sz="4400">
                <a:solidFill>
                  <a:srgbClr val="FF3300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kumimoji="1" sz="4400">
                <a:solidFill>
                  <a:srgbClr val="FF3300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kumimoji="1" sz="4400">
                <a:solidFill>
                  <a:srgbClr val="FF3300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kumimoji="1" sz="4400">
                <a:solidFill>
                  <a:srgbClr val="FF3300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70000"/>
              </a:lnSpc>
            </a:pPr>
            <a:r>
              <a:rPr lang="zh-CN" altLang="en-US" sz="3600">
                <a:solidFill>
                  <a:srgbClr val="990099"/>
                </a:solidFill>
                <a:latin typeface="隶书" pitchFamily="49" charset="-122"/>
                <a:ea typeface="隶书" pitchFamily="49" charset="-122"/>
              </a:rPr>
              <a:t>    水陆草木之花，可爱者甚蕃。晋陶渊明独爱菊。自李唐来，世人甚爱牡丹。予独爱莲之出淤泥而不染，濯清涟而不妖，中通外直，不蔓不枝，香远益清，亭亭净植，可远观而不可亵玩焉。</a:t>
            </a:r>
          </a:p>
          <a:p>
            <a:pPr eaLnBrk="1" hangingPunct="1">
              <a:lnSpc>
                <a:spcPct val="70000"/>
              </a:lnSpc>
            </a:pPr>
            <a:r>
              <a:rPr lang="zh-CN" altLang="en-US" sz="3600">
                <a:solidFill>
                  <a:srgbClr val="990099"/>
                </a:solidFill>
                <a:latin typeface="隶书" pitchFamily="49" charset="-122"/>
                <a:ea typeface="隶书" pitchFamily="49" charset="-122"/>
              </a:rPr>
              <a:t>    予谓菊，花之隐逸者也；牡丹，花之富贵者也；莲，花之君子者也。噫！菊之爱，陶后鲜有闻。莲之爱，同予者何人？牡丹之爱，宜乎众矣。  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3200387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3993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projcto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2" dur="500"/>
                                        <p:tgtEl>
                                          <p:spTgt spid="3994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projcto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399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 nodeType="clickPar">
                      <p:stCondLst>
                        <p:cond delay="0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1" fill="hold"/>
                                        <p:tgtEl>
                                          <p:spTgt spid="3994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940"/>
                  </p:tgtEl>
                </p:cond>
              </p:nextCondLst>
            </p:seq>
            <p:audio>
              <p:cMediaNode vol="80000">
                <p:cTn id="1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9940"/>
                </p:tgtEl>
              </p:cMediaNode>
            </p:audio>
          </p:childTnLst>
        </p:cTn>
      </p:par>
    </p:tnLst>
    <p:bldLst>
      <p:bldP spid="39938" grpId="0" animBg="1" autoUpdateAnimBg="0"/>
      <p:bldP spid="39943" grpId="0" animBg="1" autoUpdateAnimBg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Rectangle 1026"/>
          <p:cNvSpPr>
            <a:spLocks noGrp="1" noChangeArrowheads="1"/>
          </p:cNvSpPr>
          <p:nvPr>
            <p:ph type="title"/>
          </p:nvPr>
        </p:nvSpPr>
        <p:spPr bwMode="auto">
          <a:xfrm>
            <a:off x="9993" y="1124744"/>
            <a:ext cx="4343400" cy="914400"/>
          </a:xfrm>
          <a:gradFill rotWithShape="0">
            <a:gsLst>
              <a:gs pos="0">
                <a:srgbClr val="92AD77"/>
              </a:gs>
              <a:gs pos="50000">
                <a:srgbClr val="336600"/>
              </a:gs>
              <a:gs pos="100000">
                <a:srgbClr val="92AD77"/>
              </a:gs>
            </a:gsLst>
            <a:lin ang="5400000" scaled="1"/>
          </a:gradFill>
          <a:ln>
            <a:solidFill>
              <a:srgbClr val="FF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zh-CN" altLang="en-US" sz="5400" smtClean="0">
                <a:solidFill>
                  <a:srgbClr val="FF3300"/>
                </a:solidFill>
                <a:ea typeface="隶书" pitchFamily="49" charset="-122"/>
              </a:rPr>
              <a:t>作者和文体</a:t>
            </a:r>
          </a:p>
        </p:txBody>
      </p:sp>
      <p:sp>
        <p:nvSpPr>
          <p:cNvPr id="89092" name="Text Box 1028"/>
          <p:cNvSpPr txBox="1">
            <a:spLocks noChangeArrowheads="1"/>
          </p:cNvSpPr>
          <p:nvPr/>
        </p:nvSpPr>
        <p:spPr bwMode="auto">
          <a:xfrm>
            <a:off x="762000" y="2590800"/>
            <a:ext cx="7482408" cy="2827338"/>
          </a:xfrm>
          <a:prstGeom prst="rect">
            <a:avLst/>
          </a:prstGeom>
          <a:gradFill rotWithShape="0">
            <a:gsLst>
              <a:gs pos="0">
                <a:srgbClr val="CCCC7A"/>
              </a:gs>
              <a:gs pos="50000">
                <a:srgbClr val="FFFF99"/>
              </a:gs>
              <a:gs pos="100000">
                <a:srgbClr val="CCCC7A"/>
              </a:gs>
            </a:gsLst>
            <a:lin ang="5400000" scaled="1"/>
          </a:gradFill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4400">
                <a:solidFill>
                  <a:srgbClr val="FF3300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4400">
                <a:solidFill>
                  <a:srgbClr val="FF3300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4400">
                <a:solidFill>
                  <a:srgbClr val="FF3300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4400">
                <a:solidFill>
                  <a:srgbClr val="FF3300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4400">
                <a:solidFill>
                  <a:srgbClr val="FF3300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kumimoji="1" sz="4400">
                <a:solidFill>
                  <a:srgbClr val="FF3300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kumimoji="1" sz="4400">
                <a:solidFill>
                  <a:srgbClr val="FF3300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kumimoji="1" sz="4400">
                <a:solidFill>
                  <a:srgbClr val="FF3300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kumimoji="1" sz="4400">
                <a:solidFill>
                  <a:srgbClr val="FF3300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90000"/>
              </a:lnSpc>
            </a:pPr>
            <a:r>
              <a:rPr lang="zh-CN" altLang="en-US" sz="3200" b="1" dirty="0">
                <a:solidFill>
                  <a:schemeClr val="bg1"/>
                </a:solidFill>
                <a:latin typeface="宋体" pitchFamily="2" charset="-122"/>
              </a:rPr>
              <a:t>    </a:t>
            </a:r>
            <a:r>
              <a:rPr lang="zh-CN" altLang="en-US" sz="3200" b="1" dirty="0">
                <a:solidFill>
                  <a:srgbClr val="010000"/>
                </a:solidFill>
                <a:latin typeface="宋体" pitchFamily="2" charset="-122"/>
              </a:rPr>
              <a:t>周敦颐，宋代著名的唯心主义哲学家，字茂叔。</a:t>
            </a:r>
            <a:r>
              <a:rPr lang="zh-CN" altLang="en-US" sz="3200" b="1" dirty="0">
                <a:solidFill>
                  <a:srgbClr val="010000"/>
                </a:solidFill>
              </a:rPr>
              <a:t>“</a:t>
            </a:r>
            <a:r>
              <a:rPr lang="zh-CN" altLang="en-US" sz="3200" b="1" dirty="0">
                <a:solidFill>
                  <a:srgbClr val="010000"/>
                </a:solidFill>
                <a:latin typeface="宋体" pitchFamily="2" charset="-122"/>
              </a:rPr>
              <a:t>元公</a:t>
            </a:r>
            <a:r>
              <a:rPr lang="zh-CN" altLang="en-US" sz="3200" b="1" dirty="0">
                <a:solidFill>
                  <a:srgbClr val="010000"/>
                </a:solidFill>
              </a:rPr>
              <a:t>”</a:t>
            </a:r>
            <a:r>
              <a:rPr lang="zh-CN" altLang="en-US" sz="3200" b="1" dirty="0">
                <a:solidFill>
                  <a:srgbClr val="010000"/>
                </a:solidFill>
                <a:latin typeface="宋体" pitchFamily="2" charset="-122"/>
              </a:rPr>
              <a:t>是他死后的谥号。</a:t>
            </a:r>
          </a:p>
          <a:p>
            <a:pPr eaLnBrk="1" hangingPunct="1">
              <a:lnSpc>
                <a:spcPct val="90000"/>
              </a:lnSpc>
            </a:pPr>
            <a:r>
              <a:rPr lang="zh-CN" altLang="en-US" sz="3200" b="1" dirty="0">
                <a:solidFill>
                  <a:srgbClr val="010000"/>
                </a:solidFill>
                <a:latin typeface="宋体" pitchFamily="2" charset="-122"/>
              </a:rPr>
              <a:t>    本文选自《周元公集》。</a:t>
            </a:r>
            <a:r>
              <a:rPr lang="zh-CN" altLang="en-US" sz="3200" b="1" dirty="0">
                <a:solidFill>
                  <a:srgbClr val="010000"/>
                </a:solidFill>
              </a:rPr>
              <a:t>“</a:t>
            </a:r>
            <a:r>
              <a:rPr lang="zh-CN" altLang="en-US" sz="3200" b="1" dirty="0">
                <a:solidFill>
                  <a:srgbClr val="010000"/>
                </a:solidFill>
                <a:latin typeface="宋体" pitchFamily="2" charset="-122"/>
              </a:rPr>
              <a:t>说</a:t>
            </a:r>
            <a:r>
              <a:rPr lang="zh-CN" altLang="en-US" sz="3200" b="1" dirty="0">
                <a:solidFill>
                  <a:srgbClr val="010000"/>
                </a:solidFill>
              </a:rPr>
              <a:t>”</a:t>
            </a:r>
            <a:r>
              <a:rPr lang="zh-CN" altLang="en-US" sz="3200" b="1" dirty="0">
                <a:solidFill>
                  <a:srgbClr val="010000"/>
                </a:solidFill>
                <a:latin typeface="宋体" pitchFamily="2" charset="-122"/>
              </a:rPr>
              <a:t>是古代的一种文体，它既可以是说明事物，也可以发表议论或叙事，与现代的杂文相似。</a:t>
            </a:r>
            <a:endParaRPr lang="zh-CN" altLang="en-US" sz="4000" dirty="0">
              <a:solidFill>
                <a:srgbClr val="01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9141857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909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2" dur="500"/>
                                        <p:tgtEl>
                                          <p:spTgt spid="8909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projcto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9090" grpId="0" animBg="1" autoUpdateAnimBg="0"/>
      <p:bldP spid="89092" grpId="0" animBg="1" autoUpdateAnimBg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725738" y="1056506"/>
            <a:ext cx="3048000" cy="838200"/>
          </a:xfrm>
          <a:gradFill rotWithShape="0">
            <a:gsLst>
              <a:gs pos="0">
                <a:srgbClr val="336600"/>
              </a:gs>
              <a:gs pos="100000">
                <a:srgbClr val="FFFFFF"/>
              </a:gs>
            </a:gsLst>
            <a:lin ang="5400000" scaled="1"/>
          </a:gradFill>
          <a:ln>
            <a:solidFill>
              <a:srgbClr val="FF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l"/>
            <a:r>
              <a:rPr lang="zh-CN" altLang="en-US" sz="5400" smtClean="0">
                <a:solidFill>
                  <a:srgbClr val="FF3300"/>
                </a:solidFill>
                <a:ea typeface="隶书" pitchFamily="49" charset="-122"/>
              </a:rPr>
              <a:t>字词学习</a:t>
            </a:r>
            <a:endParaRPr lang="zh-CN" altLang="en-US" sz="3200" b="1" smtClean="0">
              <a:solidFill>
                <a:srgbClr val="FFFF00"/>
              </a:solidFill>
              <a:latin typeface="宋体" pitchFamily="2" charset="-122"/>
            </a:endParaRPr>
          </a:p>
        </p:txBody>
      </p:sp>
      <p:sp>
        <p:nvSpPr>
          <p:cNvPr id="74756" name="Text Box 4"/>
          <p:cNvSpPr txBox="1">
            <a:spLocks noChangeArrowheads="1"/>
          </p:cNvSpPr>
          <p:nvPr/>
        </p:nvSpPr>
        <p:spPr bwMode="auto">
          <a:xfrm>
            <a:off x="336550" y="2020119"/>
            <a:ext cx="8229600" cy="1173162"/>
          </a:xfrm>
          <a:prstGeom prst="rect">
            <a:avLst/>
          </a:prstGeom>
          <a:gradFill rotWithShape="0">
            <a:gsLst>
              <a:gs pos="0">
                <a:srgbClr val="CCFFCC"/>
              </a:gs>
              <a:gs pos="100000">
                <a:srgbClr val="F7FFF7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4400">
                <a:solidFill>
                  <a:srgbClr val="FF3300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4400">
                <a:solidFill>
                  <a:srgbClr val="FF3300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4400">
                <a:solidFill>
                  <a:srgbClr val="FF3300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4400">
                <a:solidFill>
                  <a:srgbClr val="FF3300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4400">
                <a:solidFill>
                  <a:srgbClr val="FF3300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kumimoji="1" sz="4400">
                <a:solidFill>
                  <a:srgbClr val="FF3300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kumimoji="1" sz="4400">
                <a:solidFill>
                  <a:srgbClr val="FF3300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kumimoji="1" sz="4400">
                <a:solidFill>
                  <a:srgbClr val="FF3300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kumimoji="1" sz="4400">
                <a:solidFill>
                  <a:srgbClr val="FF3300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3200" b="1">
                <a:solidFill>
                  <a:srgbClr val="800080"/>
                </a:solidFill>
                <a:latin typeface="宋体" pitchFamily="2" charset="-122"/>
              </a:rPr>
              <a:t>蕃　 </a:t>
            </a:r>
            <a:r>
              <a:rPr lang="zh-CN" altLang="en-US" sz="3200" b="1">
                <a:solidFill>
                  <a:srgbClr val="660066"/>
                </a:solidFill>
                <a:latin typeface="宋体" pitchFamily="2" charset="-122"/>
              </a:rPr>
              <a:t>淤</a:t>
            </a:r>
            <a:r>
              <a:rPr lang="zh-CN" altLang="en-US" sz="3200" b="1">
                <a:solidFill>
                  <a:schemeClr val="accent2"/>
                </a:solidFill>
                <a:latin typeface="宋体" pitchFamily="2" charset="-122"/>
              </a:rPr>
              <a:t>泥</a:t>
            </a:r>
            <a:r>
              <a:rPr lang="zh-CN" altLang="en-US" sz="3200" b="1">
                <a:solidFill>
                  <a:srgbClr val="800080"/>
                </a:solidFill>
                <a:latin typeface="宋体" pitchFamily="2" charset="-122"/>
              </a:rPr>
              <a:t>    涟    亵     濯    鲜</a:t>
            </a:r>
            <a:r>
              <a:rPr lang="zh-CN" altLang="en-US" sz="3200" b="1">
                <a:solidFill>
                  <a:schemeClr val="accent2"/>
                </a:solidFill>
                <a:latin typeface="宋体" pitchFamily="2" charset="-122"/>
              </a:rPr>
              <a:t>有闻</a:t>
            </a:r>
            <a:r>
              <a:rPr lang="en-US" altLang="zh-CN" sz="3200" b="1">
                <a:solidFill>
                  <a:srgbClr val="800080"/>
                </a:solidFill>
                <a:latin typeface="宋体" pitchFamily="2" charset="-122"/>
              </a:rPr>
              <a:t> </a:t>
            </a:r>
          </a:p>
          <a:p>
            <a:pPr eaLnBrk="1" hangingPunct="1"/>
            <a:r>
              <a:rPr lang="en-US" altLang="zh-CN" sz="3200" b="1">
                <a:solidFill>
                  <a:srgbClr val="800080"/>
                </a:solidFill>
                <a:latin typeface="宋体" pitchFamily="2" charset="-122"/>
              </a:rPr>
              <a:t>　</a:t>
            </a:r>
            <a:endParaRPr lang="zh-CN" altLang="en-US" sz="3200" b="1">
              <a:solidFill>
                <a:srgbClr val="800080"/>
              </a:solidFill>
              <a:latin typeface="宋体" pitchFamily="2" charset="-122"/>
            </a:endParaRPr>
          </a:p>
        </p:txBody>
      </p:sp>
      <p:sp>
        <p:nvSpPr>
          <p:cNvPr id="74757" name="Text Box 5"/>
          <p:cNvSpPr txBox="1">
            <a:spLocks noChangeArrowheads="1"/>
          </p:cNvSpPr>
          <p:nvPr/>
        </p:nvSpPr>
        <p:spPr bwMode="auto">
          <a:xfrm>
            <a:off x="336550" y="2561456"/>
            <a:ext cx="79375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4400">
                <a:solidFill>
                  <a:srgbClr val="FF3300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4400">
                <a:solidFill>
                  <a:srgbClr val="FF3300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4400">
                <a:solidFill>
                  <a:srgbClr val="FF3300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4400">
                <a:solidFill>
                  <a:srgbClr val="FF3300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4400">
                <a:solidFill>
                  <a:srgbClr val="FF3300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kumimoji="1" sz="4400">
                <a:solidFill>
                  <a:srgbClr val="FF3300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kumimoji="1" sz="4400">
                <a:solidFill>
                  <a:srgbClr val="FF3300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kumimoji="1" sz="4400">
                <a:solidFill>
                  <a:srgbClr val="FF3300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kumimoji="1" sz="4400">
                <a:solidFill>
                  <a:srgbClr val="FF3300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3200" b="1">
                <a:solidFill>
                  <a:srgbClr val="800080"/>
                </a:solidFill>
                <a:latin typeface="宋体" pitchFamily="2" charset="-122"/>
              </a:rPr>
              <a:t>f</a:t>
            </a:r>
            <a:r>
              <a:rPr lang="en-US" altLang="zh-CN" sz="3200" b="1">
                <a:solidFill>
                  <a:srgbClr val="800080"/>
                </a:solidFill>
              </a:rPr>
              <a:t>á</a:t>
            </a:r>
            <a:r>
              <a:rPr lang="en-US" altLang="zh-CN" sz="3200" b="1">
                <a:solidFill>
                  <a:srgbClr val="800080"/>
                </a:solidFill>
                <a:latin typeface="宋体" pitchFamily="2" charset="-122"/>
              </a:rPr>
              <a:t>n</a:t>
            </a:r>
            <a:endParaRPr lang="zh-CN" altLang="en-US" sz="3200" b="1">
              <a:solidFill>
                <a:srgbClr val="800080"/>
              </a:solidFill>
              <a:latin typeface="宋体" pitchFamily="2" charset="-122"/>
            </a:endParaRPr>
          </a:p>
        </p:txBody>
      </p:sp>
      <p:sp>
        <p:nvSpPr>
          <p:cNvPr id="74758" name="Text Box 6"/>
          <p:cNvSpPr txBox="1">
            <a:spLocks noChangeArrowheads="1"/>
          </p:cNvSpPr>
          <p:nvPr/>
        </p:nvSpPr>
        <p:spPr bwMode="auto">
          <a:xfrm>
            <a:off x="1403350" y="2561456"/>
            <a:ext cx="593725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4400">
                <a:solidFill>
                  <a:srgbClr val="FF3300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4400">
                <a:solidFill>
                  <a:srgbClr val="FF3300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4400">
                <a:solidFill>
                  <a:srgbClr val="FF3300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4400">
                <a:solidFill>
                  <a:srgbClr val="FF3300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4400">
                <a:solidFill>
                  <a:srgbClr val="FF3300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kumimoji="1" sz="4400">
                <a:solidFill>
                  <a:srgbClr val="FF3300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kumimoji="1" sz="4400">
                <a:solidFill>
                  <a:srgbClr val="FF3300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kumimoji="1" sz="4400">
                <a:solidFill>
                  <a:srgbClr val="FF3300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kumimoji="1" sz="4400">
                <a:solidFill>
                  <a:srgbClr val="FF3300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3200" b="1" dirty="0" err="1">
                <a:solidFill>
                  <a:srgbClr val="800080"/>
                </a:solidFill>
                <a:latin typeface="宋体" pitchFamily="2" charset="-122"/>
              </a:rPr>
              <a:t>yū</a:t>
            </a:r>
            <a:endParaRPr lang="zh-CN" altLang="en-US" sz="3200" b="1" dirty="0">
              <a:solidFill>
                <a:srgbClr val="800080"/>
              </a:solidFill>
              <a:latin typeface="宋体" pitchFamily="2" charset="-122"/>
            </a:endParaRPr>
          </a:p>
        </p:txBody>
      </p:sp>
      <p:sp>
        <p:nvSpPr>
          <p:cNvPr id="74759" name="Text Box 7"/>
          <p:cNvSpPr txBox="1">
            <a:spLocks noChangeArrowheads="1"/>
          </p:cNvSpPr>
          <p:nvPr/>
        </p:nvSpPr>
        <p:spPr bwMode="auto">
          <a:xfrm>
            <a:off x="2851150" y="2561456"/>
            <a:ext cx="99695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4400">
                <a:solidFill>
                  <a:srgbClr val="FF3300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4400">
                <a:solidFill>
                  <a:srgbClr val="FF3300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4400">
                <a:solidFill>
                  <a:srgbClr val="FF3300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4400">
                <a:solidFill>
                  <a:srgbClr val="FF3300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4400">
                <a:solidFill>
                  <a:srgbClr val="FF3300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kumimoji="1" sz="4400">
                <a:solidFill>
                  <a:srgbClr val="FF3300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kumimoji="1" sz="4400">
                <a:solidFill>
                  <a:srgbClr val="FF3300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kumimoji="1" sz="4400">
                <a:solidFill>
                  <a:srgbClr val="FF3300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kumimoji="1" sz="4400">
                <a:solidFill>
                  <a:srgbClr val="FF3300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3200" b="1">
                <a:solidFill>
                  <a:srgbClr val="800080"/>
                </a:solidFill>
                <a:latin typeface="宋体" pitchFamily="2" charset="-122"/>
              </a:rPr>
              <a:t>li</a:t>
            </a:r>
            <a:r>
              <a:rPr lang="en-US" altLang="zh-CN" sz="3200" b="1">
                <a:solidFill>
                  <a:srgbClr val="800080"/>
                </a:solidFill>
              </a:rPr>
              <a:t>á</a:t>
            </a:r>
            <a:r>
              <a:rPr lang="en-US" altLang="zh-CN" sz="3200" b="1">
                <a:solidFill>
                  <a:srgbClr val="800080"/>
                </a:solidFill>
                <a:latin typeface="宋体" pitchFamily="2" charset="-122"/>
              </a:rPr>
              <a:t>n</a:t>
            </a:r>
            <a:endParaRPr lang="zh-CN" altLang="en-US" sz="3200" b="1">
              <a:solidFill>
                <a:srgbClr val="800080"/>
              </a:solidFill>
              <a:latin typeface="宋体" pitchFamily="2" charset="-122"/>
            </a:endParaRPr>
          </a:p>
        </p:txBody>
      </p:sp>
      <p:sp>
        <p:nvSpPr>
          <p:cNvPr id="74760" name="Text Box 8"/>
          <p:cNvSpPr txBox="1">
            <a:spLocks noChangeArrowheads="1"/>
          </p:cNvSpPr>
          <p:nvPr/>
        </p:nvSpPr>
        <p:spPr bwMode="auto">
          <a:xfrm>
            <a:off x="4146550" y="2561456"/>
            <a:ext cx="771525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4400">
                <a:solidFill>
                  <a:srgbClr val="FF3300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4400">
                <a:solidFill>
                  <a:srgbClr val="FF3300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4400">
                <a:solidFill>
                  <a:srgbClr val="FF3300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4400">
                <a:solidFill>
                  <a:srgbClr val="FF3300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4400">
                <a:solidFill>
                  <a:srgbClr val="FF3300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kumimoji="1" sz="4400">
                <a:solidFill>
                  <a:srgbClr val="FF3300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kumimoji="1" sz="4400">
                <a:solidFill>
                  <a:srgbClr val="FF3300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kumimoji="1" sz="4400">
                <a:solidFill>
                  <a:srgbClr val="FF3300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kumimoji="1" sz="4400">
                <a:solidFill>
                  <a:srgbClr val="FF3300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3200" b="1">
                <a:solidFill>
                  <a:srgbClr val="800080"/>
                </a:solidFill>
                <a:latin typeface="宋体" pitchFamily="2" charset="-122"/>
              </a:rPr>
              <a:t>xi</a:t>
            </a:r>
            <a:r>
              <a:rPr lang="en-US" altLang="zh-CN" sz="3200" b="1">
                <a:solidFill>
                  <a:srgbClr val="800080"/>
                </a:solidFill>
              </a:rPr>
              <a:t>è</a:t>
            </a:r>
            <a:endParaRPr lang="zh-CN" altLang="en-US" sz="3200" b="1">
              <a:solidFill>
                <a:srgbClr val="800080"/>
              </a:solidFill>
              <a:latin typeface="宋体" pitchFamily="2" charset="-122"/>
            </a:endParaRPr>
          </a:p>
        </p:txBody>
      </p:sp>
      <p:sp>
        <p:nvSpPr>
          <p:cNvPr id="74761" name="Text Box 9"/>
          <p:cNvSpPr txBox="1">
            <a:spLocks noChangeArrowheads="1"/>
          </p:cNvSpPr>
          <p:nvPr/>
        </p:nvSpPr>
        <p:spPr bwMode="auto">
          <a:xfrm>
            <a:off x="5518150" y="2561456"/>
            <a:ext cx="99695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4400">
                <a:solidFill>
                  <a:srgbClr val="FF3300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4400">
                <a:solidFill>
                  <a:srgbClr val="FF3300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4400">
                <a:solidFill>
                  <a:srgbClr val="FF3300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4400">
                <a:solidFill>
                  <a:srgbClr val="FF3300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4400">
                <a:solidFill>
                  <a:srgbClr val="FF3300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kumimoji="1" sz="4400">
                <a:solidFill>
                  <a:srgbClr val="FF3300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kumimoji="1" sz="4400">
                <a:solidFill>
                  <a:srgbClr val="FF3300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kumimoji="1" sz="4400">
                <a:solidFill>
                  <a:srgbClr val="FF3300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kumimoji="1" sz="4400">
                <a:solidFill>
                  <a:srgbClr val="FF3300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3200" b="1">
                <a:solidFill>
                  <a:srgbClr val="800080"/>
                </a:solidFill>
                <a:latin typeface="宋体" pitchFamily="2" charset="-122"/>
              </a:rPr>
              <a:t>zhu</a:t>
            </a:r>
            <a:r>
              <a:rPr lang="en-US" altLang="zh-CN" sz="3200" b="1">
                <a:solidFill>
                  <a:srgbClr val="800080"/>
                </a:solidFill>
              </a:rPr>
              <a:t>ó</a:t>
            </a:r>
            <a:endParaRPr lang="zh-CN" altLang="en-US" sz="3200" b="1">
              <a:solidFill>
                <a:srgbClr val="800080"/>
              </a:solidFill>
              <a:latin typeface="宋体" pitchFamily="2" charset="-122"/>
            </a:endParaRPr>
          </a:p>
        </p:txBody>
      </p:sp>
      <p:sp>
        <p:nvSpPr>
          <p:cNvPr id="74762" name="Text Box 10"/>
          <p:cNvSpPr txBox="1">
            <a:spLocks noChangeArrowheads="1"/>
          </p:cNvSpPr>
          <p:nvPr/>
        </p:nvSpPr>
        <p:spPr bwMode="auto">
          <a:xfrm>
            <a:off x="6737350" y="2561456"/>
            <a:ext cx="1000125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4400">
                <a:solidFill>
                  <a:srgbClr val="FF3300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4400">
                <a:solidFill>
                  <a:srgbClr val="FF3300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4400">
                <a:solidFill>
                  <a:srgbClr val="FF3300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4400">
                <a:solidFill>
                  <a:srgbClr val="FF3300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4400">
                <a:solidFill>
                  <a:srgbClr val="FF3300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kumimoji="1" sz="4400">
                <a:solidFill>
                  <a:srgbClr val="FF3300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kumimoji="1" sz="4400">
                <a:solidFill>
                  <a:srgbClr val="FF3300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kumimoji="1" sz="4400">
                <a:solidFill>
                  <a:srgbClr val="FF3300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kumimoji="1" sz="4400">
                <a:solidFill>
                  <a:srgbClr val="FF3300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3200" b="1">
                <a:solidFill>
                  <a:srgbClr val="800080"/>
                </a:solidFill>
                <a:latin typeface="宋体" pitchFamily="2" charset="-122"/>
              </a:rPr>
              <a:t>xiǎn</a:t>
            </a:r>
            <a:endParaRPr lang="zh-CN" altLang="en-US" sz="3200" b="1">
              <a:solidFill>
                <a:srgbClr val="800080"/>
              </a:solidFill>
              <a:latin typeface="宋体" pitchFamily="2" charset="-122"/>
            </a:endParaRPr>
          </a:p>
        </p:txBody>
      </p:sp>
      <p:sp>
        <p:nvSpPr>
          <p:cNvPr id="74771" name="Text Box 19"/>
          <p:cNvSpPr txBox="1">
            <a:spLocks noChangeArrowheads="1"/>
          </p:cNvSpPr>
          <p:nvPr/>
        </p:nvSpPr>
        <p:spPr bwMode="auto">
          <a:xfrm>
            <a:off x="1259632" y="3908504"/>
            <a:ext cx="7056784" cy="1920526"/>
          </a:xfrm>
          <a:prstGeom prst="rect">
            <a:avLst/>
          </a:prstGeom>
          <a:gradFill rotWithShape="0">
            <a:gsLst>
              <a:gs pos="0">
                <a:srgbClr val="99FFCC"/>
              </a:gs>
              <a:gs pos="50000">
                <a:srgbClr val="FFFFFF"/>
              </a:gs>
              <a:gs pos="100000">
                <a:srgbClr val="99FFCC"/>
              </a:gs>
            </a:gsLst>
            <a:lin ang="5400000" scaled="1"/>
          </a:gradFill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4400">
                <a:solidFill>
                  <a:srgbClr val="FF3300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4400">
                <a:solidFill>
                  <a:srgbClr val="FF3300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4400">
                <a:solidFill>
                  <a:srgbClr val="FF3300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4400">
                <a:solidFill>
                  <a:srgbClr val="FF3300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4400">
                <a:solidFill>
                  <a:srgbClr val="FF3300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kumimoji="1" sz="4400">
                <a:solidFill>
                  <a:srgbClr val="FF3300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kumimoji="1" sz="4400">
                <a:solidFill>
                  <a:srgbClr val="FF3300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kumimoji="1" sz="4400">
                <a:solidFill>
                  <a:srgbClr val="FF3300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kumimoji="1" sz="4400">
                <a:solidFill>
                  <a:srgbClr val="FF3300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>
              <a:lnSpc>
                <a:spcPct val="90000"/>
              </a:lnSpc>
            </a:pPr>
            <a:r>
              <a:rPr lang="zh-CN" altLang="en-US" dirty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蕃:    </a:t>
            </a:r>
            <a:r>
              <a:rPr lang="zh-CN" altLang="en-US" dirty="0" smtClean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   染</a:t>
            </a:r>
            <a:r>
              <a:rPr lang="zh-CN" altLang="en-US" dirty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:</a:t>
            </a:r>
          </a:p>
          <a:p>
            <a:pPr algn="l" eaLnBrk="1" hangingPunct="1">
              <a:lnSpc>
                <a:spcPct val="90000"/>
              </a:lnSpc>
            </a:pPr>
            <a:r>
              <a:rPr lang="zh-CN" altLang="en-US" dirty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濯:    </a:t>
            </a:r>
            <a:r>
              <a:rPr lang="zh-CN" altLang="en-US" dirty="0" smtClean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   亵</a:t>
            </a:r>
            <a:r>
              <a:rPr lang="zh-CN" altLang="en-US" dirty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:</a:t>
            </a:r>
          </a:p>
          <a:p>
            <a:pPr algn="l" eaLnBrk="1" hangingPunct="1">
              <a:lnSpc>
                <a:spcPct val="90000"/>
              </a:lnSpc>
            </a:pPr>
            <a:r>
              <a:rPr lang="zh-CN" altLang="en-US" dirty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鲜:    </a:t>
            </a:r>
            <a:r>
              <a:rPr lang="zh-CN" altLang="en-US" dirty="0" smtClean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   宜</a:t>
            </a:r>
            <a:r>
              <a:rPr lang="zh-CN" altLang="en-US" dirty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: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74772" name="Text Box 20"/>
          <p:cNvSpPr txBox="1">
            <a:spLocks noChangeArrowheads="1"/>
          </p:cNvSpPr>
          <p:nvPr/>
        </p:nvSpPr>
        <p:spPr bwMode="auto">
          <a:xfrm>
            <a:off x="2360222" y="3948931"/>
            <a:ext cx="6413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4400">
                <a:solidFill>
                  <a:srgbClr val="FF3300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4400">
                <a:solidFill>
                  <a:srgbClr val="FF3300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4400">
                <a:solidFill>
                  <a:srgbClr val="FF3300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4400">
                <a:solidFill>
                  <a:srgbClr val="FF3300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4400">
                <a:solidFill>
                  <a:srgbClr val="FF3300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kumimoji="1" sz="4400">
                <a:solidFill>
                  <a:srgbClr val="FF3300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kumimoji="1" sz="4400">
                <a:solidFill>
                  <a:srgbClr val="FF3300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kumimoji="1" sz="4400">
                <a:solidFill>
                  <a:srgbClr val="FF3300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kumimoji="1" sz="4400">
                <a:solidFill>
                  <a:srgbClr val="FF3300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3600" dirty="0">
                <a:solidFill>
                  <a:srgbClr val="009900"/>
                </a:solidFill>
                <a:latin typeface="隶书" pitchFamily="49" charset="-122"/>
                <a:ea typeface="隶书" pitchFamily="49" charset="-122"/>
              </a:rPr>
              <a:t>多</a:t>
            </a:r>
            <a:endParaRPr lang="zh-CN" altLang="en-US" dirty="0"/>
          </a:p>
        </p:txBody>
      </p:sp>
      <p:sp>
        <p:nvSpPr>
          <p:cNvPr id="74773" name="Text Box 21"/>
          <p:cNvSpPr txBox="1">
            <a:spLocks noChangeArrowheads="1"/>
          </p:cNvSpPr>
          <p:nvPr/>
        </p:nvSpPr>
        <p:spPr bwMode="auto">
          <a:xfrm>
            <a:off x="4984012" y="3963774"/>
            <a:ext cx="24701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4400">
                <a:solidFill>
                  <a:srgbClr val="FF3300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4400">
                <a:solidFill>
                  <a:srgbClr val="FF3300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4400">
                <a:solidFill>
                  <a:srgbClr val="FF3300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4400">
                <a:solidFill>
                  <a:srgbClr val="FF3300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4400">
                <a:solidFill>
                  <a:srgbClr val="FF3300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kumimoji="1" sz="4400">
                <a:solidFill>
                  <a:srgbClr val="FF3300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kumimoji="1" sz="4400">
                <a:solidFill>
                  <a:srgbClr val="FF3300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kumimoji="1" sz="4400">
                <a:solidFill>
                  <a:srgbClr val="FF3300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kumimoji="1" sz="4400">
                <a:solidFill>
                  <a:srgbClr val="FF3300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3600" dirty="0">
                <a:solidFill>
                  <a:srgbClr val="009900"/>
                </a:solidFill>
                <a:latin typeface="隶书" pitchFamily="49" charset="-122"/>
                <a:ea typeface="隶书" pitchFamily="49" charset="-122"/>
              </a:rPr>
              <a:t>沾染(污染)</a:t>
            </a:r>
            <a:endParaRPr lang="zh-CN" altLang="en-US" dirty="0"/>
          </a:p>
        </p:txBody>
      </p:sp>
      <p:sp>
        <p:nvSpPr>
          <p:cNvPr id="74774" name="Text Box 22"/>
          <p:cNvSpPr txBox="1">
            <a:spLocks noChangeArrowheads="1"/>
          </p:cNvSpPr>
          <p:nvPr/>
        </p:nvSpPr>
        <p:spPr bwMode="auto">
          <a:xfrm>
            <a:off x="2360222" y="4574831"/>
            <a:ext cx="10985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4400">
                <a:solidFill>
                  <a:srgbClr val="FF3300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4400">
                <a:solidFill>
                  <a:srgbClr val="FF3300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4400">
                <a:solidFill>
                  <a:srgbClr val="FF3300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4400">
                <a:solidFill>
                  <a:srgbClr val="FF3300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4400">
                <a:solidFill>
                  <a:srgbClr val="FF3300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kumimoji="1" sz="4400">
                <a:solidFill>
                  <a:srgbClr val="FF3300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kumimoji="1" sz="4400">
                <a:solidFill>
                  <a:srgbClr val="FF3300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kumimoji="1" sz="4400">
                <a:solidFill>
                  <a:srgbClr val="FF3300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kumimoji="1" sz="4400">
                <a:solidFill>
                  <a:srgbClr val="FF3300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3600" dirty="0">
                <a:solidFill>
                  <a:srgbClr val="009900"/>
                </a:solidFill>
                <a:latin typeface="隶书" pitchFamily="49" charset="-122"/>
                <a:ea typeface="隶书" pitchFamily="49" charset="-122"/>
              </a:rPr>
              <a:t>洗涤</a:t>
            </a:r>
            <a:endParaRPr lang="zh-CN" altLang="en-US" dirty="0"/>
          </a:p>
        </p:txBody>
      </p:sp>
      <p:sp>
        <p:nvSpPr>
          <p:cNvPr id="74775" name="Text Box 23"/>
          <p:cNvSpPr txBox="1">
            <a:spLocks noChangeArrowheads="1"/>
          </p:cNvSpPr>
          <p:nvPr/>
        </p:nvSpPr>
        <p:spPr bwMode="auto">
          <a:xfrm>
            <a:off x="4968875" y="4597476"/>
            <a:ext cx="29273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4400">
                <a:solidFill>
                  <a:srgbClr val="FF3300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4400">
                <a:solidFill>
                  <a:srgbClr val="FF3300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4400">
                <a:solidFill>
                  <a:srgbClr val="FF3300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4400">
                <a:solidFill>
                  <a:srgbClr val="FF3300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4400">
                <a:solidFill>
                  <a:srgbClr val="FF3300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kumimoji="1" sz="4400">
                <a:solidFill>
                  <a:srgbClr val="FF3300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kumimoji="1" sz="4400">
                <a:solidFill>
                  <a:srgbClr val="FF3300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kumimoji="1" sz="4400">
                <a:solidFill>
                  <a:srgbClr val="FF3300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kumimoji="1" sz="4400">
                <a:solidFill>
                  <a:srgbClr val="FF3300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3600" dirty="0">
                <a:solidFill>
                  <a:srgbClr val="009900"/>
                </a:solidFill>
                <a:latin typeface="隶书" pitchFamily="49" charset="-122"/>
                <a:ea typeface="隶书" pitchFamily="49" charset="-122"/>
              </a:rPr>
              <a:t>亲近而不庄重</a:t>
            </a:r>
            <a:endParaRPr lang="zh-CN" altLang="en-US" dirty="0"/>
          </a:p>
        </p:txBody>
      </p:sp>
      <p:sp>
        <p:nvSpPr>
          <p:cNvPr id="74776" name="Text Box 24"/>
          <p:cNvSpPr txBox="1">
            <a:spLocks noChangeArrowheads="1"/>
          </p:cNvSpPr>
          <p:nvPr/>
        </p:nvSpPr>
        <p:spPr bwMode="auto">
          <a:xfrm>
            <a:off x="2412535" y="5168803"/>
            <a:ext cx="10985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4400">
                <a:solidFill>
                  <a:srgbClr val="FF3300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4400">
                <a:solidFill>
                  <a:srgbClr val="FF3300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4400">
                <a:solidFill>
                  <a:srgbClr val="FF3300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4400">
                <a:solidFill>
                  <a:srgbClr val="FF3300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4400">
                <a:solidFill>
                  <a:srgbClr val="FF3300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kumimoji="1" sz="4400">
                <a:solidFill>
                  <a:srgbClr val="FF3300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kumimoji="1" sz="4400">
                <a:solidFill>
                  <a:srgbClr val="FF3300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kumimoji="1" sz="4400">
                <a:solidFill>
                  <a:srgbClr val="FF3300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kumimoji="1" sz="4400">
                <a:solidFill>
                  <a:srgbClr val="FF3300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3600" dirty="0">
                <a:solidFill>
                  <a:srgbClr val="009900"/>
                </a:solidFill>
                <a:latin typeface="隶书" pitchFamily="49" charset="-122"/>
                <a:ea typeface="隶书" pitchFamily="49" charset="-122"/>
              </a:rPr>
              <a:t>很少</a:t>
            </a:r>
            <a:endParaRPr lang="zh-CN" altLang="en-US" dirty="0"/>
          </a:p>
        </p:txBody>
      </p:sp>
      <p:sp>
        <p:nvSpPr>
          <p:cNvPr id="74777" name="Text Box 25"/>
          <p:cNvSpPr txBox="1">
            <a:spLocks noChangeArrowheads="1"/>
          </p:cNvSpPr>
          <p:nvPr/>
        </p:nvSpPr>
        <p:spPr bwMode="auto">
          <a:xfrm>
            <a:off x="4918075" y="5109346"/>
            <a:ext cx="120015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4400">
                <a:solidFill>
                  <a:srgbClr val="FF3300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4400">
                <a:solidFill>
                  <a:srgbClr val="FF3300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4400">
                <a:solidFill>
                  <a:srgbClr val="FF3300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4400">
                <a:solidFill>
                  <a:srgbClr val="FF3300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4400">
                <a:solidFill>
                  <a:srgbClr val="FF3300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kumimoji="1" sz="4400">
                <a:solidFill>
                  <a:srgbClr val="FF3300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kumimoji="1" sz="4400">
                <a:solidFill>
                  <a:srgbClr val="FF3300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kumimoji="1" sz="4400">
                <a:solidFill>
                  <a:srgbClr val="FF3300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kumimoji="1" sz="4400">
                <a:solidFill>
                  <a:srgbClr val="FF3300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4000" dirty="0">
                <a:solidFill>
                  <a:srgbClr val="009900"/>
                </a:solidFill>
                <a:latin typeface="隶书" pitchFamily="49" charset="-122"/>
                <a:ea typeface="隶书" pitchFamily="49" charset="-122"/>
              </a:rPr>
              <a:t>应当</a:t>
            </a:r>
            <a:endParaRPr lang="zh-CN" altLang="en-US" sz="4000" dirty="0"/>
          </a:p>
        </p:txBody>
      </p:sp>
    </p:spTree>
    <p:extLst>
      <p:ext uri="{BB962C8B-B14F-4D97-AF65-F5344CB8AC3E}">
        <p14:creationId xmlns:p14="http://schemas.microsoft.com/office/powerpoint/2010/main" val="3449515294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7475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projcto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7475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projcto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47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47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47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47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47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47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47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47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747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747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747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747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500"/>
                                        <p:tgtEl>
                                          <p:spTgt spid="7477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 nodeType="clickPar">
                      <p:stCondLst>
                        <p:cond delay="indefinite"/>
                      </p:stCondLst>
                      <p:childTnLst>
                        <p:par>
                          <p:cTn id="5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6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747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747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 nodeType="clickPar">
                      <p:stCondLst>
                        <p:cond delay="indefinite"/>
                      </p:stCondLst>
                      <p:childTnLst>
                        <p:par>
                          <p:cTn id="6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2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747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747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 nodeType="clickPar">
                      <p:stCondLst>
                        <p:cond delay="indefinite"/>
                      </p:stCondLst>
                      <p:childTnLst>
                        <p:par>
                          <p:cTn id="6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8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747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747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 nodeType="clickPar">
                      <p:stCondLst>
                        <p:cond delay="indefinite"/>
                      </p:stCondLst>
                      <p:childTnLst>
                        <p:par>
                          <p:cTn id="7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4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747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747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 nodeType="clickPar">
                      <p:stCondLst>
                        <p:cond delay="indefinite"/>
                      </p:stCondLst>
                      <p:childTnLst>
                        <p:par>
                          <p:cTn id="7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747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747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 nodeType="clickPar">
                      <p:stCondLst>
                        <p:cond delay="indefinite"/>
                      </p:stCondLst>
                      <p:childTnLst>
                        <p:par>
                          <p:cTn id="8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6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747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747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754" grpId="0" animBg="1" autoUpdateAnimBg="0"/>
      <p:bldP spid="74756" grpId="0" animBg="1" autoUpdateAnimBg="0"/>
      <p:bldP spid="74757" grpId="0" autoUpdateAnimBg="0"/>
      <p:bldP spid="74758" grpId="0" autoUpdateAnimBg="0"/>
      <p:bldP spid="74759" grpId="0" autoUpdateAnimBg="0"/>
      <p:bldP spid="74760" grpId="0" autoUpdateAnimBg="0"/>
      <p:bldP spid="74761" grpId="0" autoUpdateAnimBg="0"/>
      <p:bldP spid="74762" grpId="0" autoUpdateAnimBg="0"/>
      <p:bldP spid="74771" grpId="0" animBg="1" autoUpdateAnimBg="0"/>
      <p:bldP spid="74772" grpId="0" autoUpdateAnimBg="0"/>
      <p:bldP spid="74773" grpId="0" autoUpdateAnimBg="0"/>
      <p:bldP spid="74774" grpId="0" autoUpdateAnimBg="0"/>
      <p:bldP spid="74775" grpId="0" autoUpdateAnimBg="0"/>
      <p:bldP spid="74776" grpId="0" autoUpdateAnimBg="0"/>
      <p:bldP spid="74777" grpId="0" autoUpdateAnimBg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2"/>
          <p:cNvSpPr>
            <a:spLocks noGrp="1" noChangeArrowheads="1"/>
          </p:cNvSpPr>
          <p:nvPr>
            <p:ph type="title"/>
          </p:nvPr>
        </p:nvSpPr>
        <p:spPr>
          <a:xfrm>
            <a:off x="2899568" y="620688"/>
            <a:ext cx="3276600" cy="838200"/>
          </a:xfrm>
          <a:gradFill rotWithShape="0">
            <a:gsLst>
              <a:gs pos="0">
                <a:srgbClr val="5E7676"/>
              </a:gs>
              <a:gs pos="50000">
                <a:srgbClr val="CCFFFF"/>
              </a:gs>
              <a:gs pos="100000">
                <a:srgbClr val="5E7676"/>
              </a:gs>
            </a:gsLst>
            <a:lin ang="5400000" scaled="1"/>
          </a:gradFill>
          <a:ln>
            <a:solidFill>
              <a:srgbClr val="FF0000"/>
            </a:solidFill>
            <a:miter lim="800000"/>
            <a:headEnd/>
            <a:tailEnd/>
          </a:ln>
        </p:spPr>
        <p:txBody>
          <a:bodyPr/>
          <a:lstStyle/>
          <a:p>
            <a:pPr algn="l" eaLnBrk="1" hangingPunct="1"/>
            <a:r>
              <a:rPr lang="zh-CN" altLang="en-US" sz="4800" smtClean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第一段译文</a:t>
            </a:r>
          </a:p>
        </p:txBody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343400" y="6400800"/>
            <a:ext cx="4800600" cy="457200"/>
          </a:xfrm>
          <a:extLst>
            <a:ext uri="{909E8E84-426E-40DD-AFC4-6F175D3DCCD1}">
              <a14:hiddenFill xmlns:a14="http://schemas.microsoft.com/office/drawing/2010/main">
                <a:gradFill rotWithShape="0">
                  <a:gsLst>
                    <a:gs pos="0">
                      <a:srgbClr val="F5FFFF"/>
                    </a:gs>
                    <a:gs pos="50000">
                      <a:srgbClr val="CCFFFF"/>
                    </a:gs>
                    <a:gs pos="100000">
                      <a:srgbClr val="F5FFFF"/>
                    </a:gs>
                  </a:gsLst>
                  <a:lin ang="5400000" scaled="1"/>
                </a:gradFill>
              </a14:hiddenFill>
            </a:ext>
          </a:extLst>
        </p:spPr>
        <p:txBody>
          <a:bodyPr/>
          <a:lstStyle/>
          <a:p>
            <a:pPr eaLnBrk="1" hangingPunct="1">
              <a:lnSpc>
                <a:spcPct val="110000"/>
              </a:lnSpc>
              <a:buFontTx/>
              <a:buNone/>
            </a:pPr>
            <a:r>
              <a:rPr lang="zh-CN" altLang="en-US" sz="2000" smtClean="0">
                <a:solidFill>
                  <a:srgbClr val="FFFF00"/>
                </a:solidFill>
                <a:ea typeface="楷体_GB2312" charset="-122"/>
              </a:rPr>
              <a:t>               </a:t>
            </a:r>
            <a:r>
              <a:rPr lang="zh-CN" altLang="en-US" sz="2800" b="1" smtClean="0">
                <a:solidFill>
                  <a:srgbClr val="FF3300"/>
                </a:solidFill>
                <a:latin typeface="宋体" pitchFamily="2" charset="-122"/>
              </a:rPr>
              <a:t>     </a:t>
            </a:r>
          </a:p>
        </p:txBody>
      </p:sp>
      <p:sp>
        <p:nvSpPr>
          <p:cNvPr id="72708" name="Text Box 4"/>
          <p:cNvSpPr txBox="1">
            <a:spLocks noChangeArrowheads="1"/>
          </p:cNvSpPr>
          <p:nvPr/>
        </p:nvSpPr>
        <p:spPr bwMode="auto">
          <a:xfrm>
            <a:off x="1403648" y="1988840"/>
            <a:ext cx="6552728" cy="3342453"/>
          </a:xfrm>
          <a:prstGeom prst="rect">
            <a:avLst/>
          </a:prstGeom>
          <a:ln>
            <a:headEnd/>
            <a:tailEnd/>
          </a:ln>
          <a:ex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l">
              <a:lnSpc>
                <a:spcPct val="110000"/>
              </a:lnSpc>
              <a:defRPr/>
            </a:pPr>
            <a:r>
              <a:rPr lang="zh-CN" altLang="en-US" sz="2400" b="1" dirty="0">
                <a:solidFill>
                  <a:srgbClr val="336600"/>
                </a:solidFill>
                <a:latin typeface="宋体" pitchFamily="2" charset="-122"/>
              </a:rPr>
              <a:t>    水上、地上各种草木的花,可爱的很多。晋朝的陶渊明唯独喜欢菊花。自唐朝以来，世上的人们很喜爱牡丹。我唯独喜爱莲，莲从淤积的污泥里长出来，却不受沾染；在清水里洗涤过，但是并不显得妖媚；它的茎内空外直，不牵牵连连，不枝枝节节的；香气远播，越发清芬；笔直的洁净的立在那里，可以在远处观赏却不能贴近去玩弄啊。</a:t>
            </a:r>
            <a:endParaRPr lang="zh-CN" altLang="en-US" sz="4000" dirty="0"/>
          </a:p>
        </p:txBody>
      </p:sp>
    </p:spTree>
    <p:extLst>
      <p:ext uri="{BB962C8B-B14F-4D97-AF65-F5344CB8AC3E}">
        <p14:creationId xmlns:p14="http://schemas.microsoft.com/office/powerpoint/2010/main" val="41687088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270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2" dur="500"/>
                                        <p:tgtEl>
                                          <p:spTgt spid="7270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projcto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706" grpId="0" animBg="1" autoUpdateAnimBg="0"/>
      <p:bldP spid="72708" grpId="0" animBg="1" autoUpdateAnimBg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2"/>
          <p:cNvSpPr>
            <a:spLocks noGrp="1" noChangeArrowheads="1"/>
          </p:cNvSpPr>
          <p:nvPr>
            <p:ph type="title"/>
          </p:nvPr>
        </p:nvSpPr>
        <p:spPr>
          <a:xfrm>
            <a:off x="2555776" y="620688"/>
            <a:ext cx="3671888" cy="838200"/>
          </a:xfrm>
          <a:gradFill rotWithShape="0">
            <a:gsLst>
              <a:gs pos="0">
                <a:srgbClr val="D9ECFF"/>
              </a:gs>
              <a:gs pos="50000">
                <a:srgbClr val="99CCFF"/>
              </a:gs>
              <a:gs pos="100000">
                <a:srgbClr val="D9ECFF"/>
              </a:gs>
            </a:gsLst>
            <a:lin ang="5400000" scaled="1"/>
          </a:gradFill>
          <a:ln>
            <a:solidFill>
              <a:srgbClr val="FF0000"/>
            </a:solidFill>
            <a:miter lim="800000"/>
            <a:headEnd/>
            <a:tailEnd/>
          </a:ln>
        </p:spPr>
        <p:txBody>
          <a:bodyPr/>
          <a:lstStyle/>
          <a:p>
            <a:pPr algn="l" eaLnBrk="1" hangingPunct="1"/>
            <a:r>
              <a:rPr lang="zh-CN" altLang="en-US" sz="4800" smtClean="0">
                <a:solidFill>
                  <a:srgbClr val="FF3300"/>
                </a:solidFill>
                <a:latin typeface="隶书" pitchFamily="49" charset="-122"/>
                <a:ea typeface="隶书" pitchFamily="49" charset="-122"/>
              </a:rPr>
              <a:t>第二段译文</a:t>
            </a:r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438400" y="6362700"/>
            <a:ext cx="3200400" cy="990600"/>
          </a:xfrm>
          <a:extLst>
            <a:ext uri="{909E8E84-426E-40DD-AFC4-6F175D3DCCD1}">
              <a14:hiddenFill xmlns:a14="http://schemas.microsoft.com/office/drawing/2010/main">
                <a:gradFill rotWithShape="0">
                  <a:gsLst>
                    <a:gs pos="0">
                      <a:srgbClr val="D6EBFF"/>
                    </a:gs>
                    <a:gs pos="50000">
                      <a:srgbClr val="99CCFF"/>
                    </a:gs>
                    <a:gs pos="100000">
                      <a:srgbClr val="D6EBFF"/>
                    </a:gs>
                  </a:gsLst>
                  <a:lin ang="5400000" scaled="1"/>
                </a:gradFill>
              </a14:hiddenFill>
            </a:ext>
          </a:extLst>
        </p:spPr>
        <p:txBody>
          <a:bodyPr/>
          <a:lstStyle/>
          <a:p>
            <a:pPr eaLnBrk="1" hangingPunct="1">
              <a:buFontTx/>
              <a:buNone/>
            </a:pPr>
            <a:r>
              <a:rPr lang="zh-CN" altLang="en-US" smtClean="0">
                <a:solidFill>
                  <a:srgbClr val="FF3300"/>
                </a:solidFill>
                <a:ea typeface="楷体_GB2312" charset="-122"/>
              </a:rPr>
              <a:t>            </a:t>
            </a:r>
            <a:endParaRPr lang="zh-CN" altLang="en-US" b="1" smtClean="0">
              <a:solidFill>
                <a:srgbClr val="660066"/>
              </a:solidFill>
            </a:endParaRPr>
          </a:p>
        </p:txBody>
      </p:sp>
      <p:sp>
        <p:nvSpPr>
          <p:cNvPr id="73732" name="Text Box 4"/>
          <p:cNvSpPr txBox="1">
            <a:spLocks noChangeArrowheads="1"/>
          </p:cNvSpPr>
          <p:nvPr/>
        </p:nvSpPr>
        <p:spPr bwMode="auto">
          <a:xfrm>
            <a:off x="1547664" y="1988840"/>
            <a:ext cx="6192688" cy="3194721"/>
          </a:xfrm>
          <a:prstGeom prst="rect">
            <a:avLst/>
          </a:prstGeom>
          <a:ln>
            <a:headEnd/>
            <a:tailEnd/>
          </a:ln>
          <a:ex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90000"/>
              </a:lnSpc>
              <a:defRPr/>
            </a:pPr>
            <a:r>
              <a:rPr lang="zh-CN" altLang="en-US" sz="3200" b="1" dirty="0">
                <a:solidFill>
                  <a:srgbClr val="660066"/>
                </a:solidFill>
              </a:rPr>
              <a:t>        我认为，菊是花中的隐士，牡丹是花中的富贵者，莲是花中的君子。唉，对于菊花的爱好，陶渊明以后就很少听到了。对于莲花的爱好，像我一样的还有什么人呢？对于牡丹的爱好，人数当然就很多了！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166430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373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37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37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730" grpId="0" animBg="1" autoUpdateAnimBg="0"/>
      <p:bldP spid="73732" grpId="0" animBg="1" autoUpdateAnimBg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Rectangle 2"/>
          <p:cNvSpPr>
            <a:spLocks noGrp="1" noChangeArrowheads="1"/>
          </p:cNvSpPr>
          <p:nvPr>
            <p:ph type="title"/>
          </p:nvPr>
        </p:nvSpPr>
        <p:spPr>
          <a:xfrm>
            <a:off x="1155576" y="1052736"/>
            <a:ext cx="6400800" cy="762000"/>
          </a:xfrm>
          <a:gradFill rotWithShape="0">
            <a:gsLst>
              <a:gs pos="0">
                <a:srgbClr val="FFFFCC"/>
              </a:gs>
              <a:gs pos="50000">
                <a:srgbClr val="FFFFF0"/>
              </a:gs>
              <a:gs pos="100000">
                <a:srgbClr val="FFFFCC"/>
              </a:gs>
            </a:gsLst>
            <a:lin ang="5400000" scaled="1"/>
          </a:gradFill>
          <a:ln>
            <a:solidFill>
              <a:srgbClr val="FF0000"/>
            </a:solidFill>
            <a:miter lim="800000"/>
            <a:headEnd/>
            <a:tailEnd/>
          </a:ln>
        </p:spPr>
        <p:txBody>
          <a:bodyPr/>
          <a:lstStyle/>
          <a:p>
            <a:pPr algn="l" eaLnBrk="1" hangingPunct="1"/>
            <a:r>
              <a:rPr lang="zh-CN" altLang="en-US" dirty="0" smtClean="0">
                <a:solidFill>
                  <a:srgbClr val="FF0000"/>
                </a:solidFill>
                <a:ea typeface="隶书" pitchFamily="49" charset="-122"/>
              </a:rPr>
              <a:t>找出直接描写莲花的句子</a:t>
            </a:r>
          </a:p>
        </p:txBody>
      </p:sp>
      <p:sp>
        <p:nvSpPr>
          <p:cNvPr id="2662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62000" y="2743200"/>
            <a:ext cx="7772400" cy="3505200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zh-CN" altLang="en-US" smtClean="0"/>
              <a:t>        </a:t>
            </a:r>
            <a:endParaRPr lang="zh-CN" altLang="en-US" smtClean="0">
              <a:solidFill>
                <a:srgbClr val="FF3300"/>
              </a:solidFill>
            </a:endParaRPr>
          </a:p>
        </p:txBody>
      </p:sp>
      <p:sp>
        <p:nvSpPr>
          <p:cNvPr id="87044" name="Rectangle 4"/>
          <p:cNvSpPr>
            <a:spLocks noChangeArrowheads="1"/>
          </p:cNvSpPr>
          <p:nvPr/>
        </p:nvSpPr>
        <p:spPr bwMode="auto">
          <a:xfrm>
            <a:off x="1115616" y="2636912"/>
            <a:ext cx="6480720" cy="2308324"/>
          </a:xfrm>
          <a:prstGeom prst="rect">
            <a:avLst/>
          </a:prstGeom>
          <a:gradFill rotWithShape="0">
            <a:gsLst>
              <a:gs pos="0">
                <a:srgbClr val="FFFFEC"/>
              </a:gs>
              <a:gs pos="50000">
                <a:srgbClr val="FFFFCC"/>
              </a:gs>
              <a:gs pos="100000">
                <a:srgbClr val="FFFFEC"/>
              </a:gs>
            </a:gsLst>
            <a:lin ang="5400000" scaled="1"/>
          </a:gradFill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l"/>
            <a:r>
              <a:rPr lang="zh-CN" altLang="en-US" sz="2800" dirty="0">
                <a:solidFill>
                  <a:srgbClr val="00CC00"/>
                </a:solidFill>
                <a:ea typeface="楷体_GB2312" charset="-122"/>
              </a:rPr>
              <a:t>         </a:t>
            </a:r>
            <a:r>
              <a:rPr lang="zh-CN" altLang="en-US" sz="2800" dirty="0" smtClean="0">
                <a:solidFill>
                  <a:srgbClr val="00CC00"/>
                </a:solidFill>
                <a:ea typeface="楷体_GB2312" charset="-122"/>
              </a:rPr>
              <a:t> </a:t>
            </a:r>
            <a:r>
              <a:rPr lang="zh-CN" altLang="en-US" sz="3600" b="1" dirty="0" smtClean="0"/>
              <a:t>予</a:t>
            </a:r>
            <a:r>
              <a:rPr lang="zh-CN" altLang="en-US" sz="3600" b="1" dirty="0"/>
              <a:t>独爱莲之出淤泥而不染，濯清涟而不妖，中通外直，不蔓不枝，香远益清，亭亭净植，可远观而不可亵玩焉。</a:t>
            </a:r>
          </a:p>
        </p:txBody>
      </p:sp>
    </p:spTree>
    <p:extLst>
      <p:ext uri="{BB962C8B-B14F-4D97-AF65-F5344CB8AC3E}">
        <p14:creationId xmlns:p14="http://schemas.microsoft.com/office/powerpoint/2010/main" val="17511313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704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2" dur="500"/>
                                        <p:tgtEl>
                                          <p:spTgt spid="8704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projcto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7042" grpId="0" animBg="1" autoUpdateAnimBg="0"/>
      <p:bldP spid="87044" grpId="0" animBg="1" autoUpdateAnimBg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913" y="908720"/>
            <a:ext cx="8864600" cy="762000"/>
          </a:xfrm>
          <a:gradFill rotWithShape="0">
            <a:gsLst>
              <a:gs pos="0">
                <a:srgbClr val="FFFFFF"/>
              </a:gs>
              <a:gs pos="50000">
                <a:srgbClr val="CCFFFF"/>
              </a:gs>
              <a:gs pos="100000">
                <a:srgbClr val="FFFFFF"/>
              </a:gs>
            </a:gsLst>
            <a:lin ang="5400000" scaled="1"/>
          </a:gradFill>
          <a:ln>
            <a:solidFill>
              <a:srgbClr val="FF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l"/>
            <a:r>
              <a:rPr lang="zh-CN" altLang="en-US" smtClean="0">
                <a:solidFill>
                  <a:srgbClr val="FF0000"/>
                </a:solidFill>
                <a:ea typeface="隶书" pitchFamily="49" charset="-122"/>
              </a:rPr>
              <a:t>作者分别从哪些方面描写莲花的？</a:t>
            </a:r>
          </a:p>
        </p:txBody>
      </p:sp>
      <p:sp>
        <p:nvSpPr>
          <p:cNvPr id="27651" name="Rectangle 3"/>
          <p:cNvSpPr>
            <a:spLocks noGrp="1" noChangeArrowheads="1"/>
          </p:cNvSpPr>
          <p:nvPr>
            <p:ph idx="1"/>
          </p:nvPr>
        </p:nvSpPr>
        <p:spPr bwMode="auto">
          <a:xfrm>
            <a:off x="5257800" y="1219200"/>
            <a:ext cx="3886200" cy="457200"/>
          </a:xfrm>
          <a:noFill/>
          <a:extLst>
            <a:ext uri="{909E8E84-426E-40DD-AFC4-6F175D3DCCD1}">
              <a14:hiddenFill xmlns:a14="http://schemas.microsoft.com/office/drawing/2010/main">
                <a:gradFill rotWithShape="0">
                  <a:gsLst>
                    <a:gs pos="0">
                      <a:srgbClr val="E0FFD6"/>
                    </a:gs>
                    <a:gs pos="50000">
                      <a:srgbClr val="66FF33"/>
                    </a:gs>
                    <a:gs pos="100000">
                      <a:srgbClr val="E0FFD6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90000"/>
              </a:lnSpc>
              <a:buFontTx/>
              <a:buNone/>
            </a:pPr>
            <a:r>
              <a:rPr lang="zh-CN" altLang="en-US" sz="4000" smtClean="0">
                <a:solidFill>
                  <a:srgbClr val="FF3300"/>
                </a:solidFill>
              </a:rPr>
              <a:t> </a:t>
            </a:r>
            <a:endParaRPr lang="zh-CN" altLang="en-US" sz="2800" b="1" smtClean="0">
              <a:solidFill>
                <a:srgbClr val="FF3300"/>
              </a:solidFill>
            </a:endParaRPr>
          </a:p>
        </p:txBody>
      </p:sp>
      <p:sp>
        <p:nvSpPr>
          <p:cNvPr id="79876" name="Text Box 4"/>
          <p:cNvSpPr txBox="1">
            <a:spLocks noChangeArrowheads="1"/>
          </p:cNvSpPr>
          <p:nvPr/>
        </p:nvSpPr>
        <p:spPr bwMode="auto">
          <a:xfrm>
            <a:off x="4114800" y="2362200"/>
            <a:ext cx="4665663" cy="579438"/>
          </a:xfrm>
          <a:prstGeom prst="rect">
            <a:avLst/>
          </a:prstGeom>
          <a:gradFill rotWithShape="0">
            <a:gsLst>
              <a:gs pos="0">
                <a:srgbClr val="CCFFBB"/>
              </a:gs>
              <a:gs pos="50000">
                <a:srgbClr val="66FF33"/>
              </a:gs>
              <a:gs pos="100000">
                <a:srgbClr val="CCFFBB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4400">
                <a:solidFill>
                  <a:srgbClr val="FF3300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4400">
                <a:solidFill>
                  <a:srgbClr val="FF3300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4400">
                <a:solidFill>
                  <a:srgbClr val="FF3300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4400">
                <a:solidFill>
                  <a:srgbClr val="FF3300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4400">
                <a:solidFill>
                  <a:srgbClr val="FF3300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kumimoji="1" sz="4400">
                <a:solidFill>
                  <a:srgbClr val="FF3300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kumimoji="1" sz="4400">
                <a:solidFill>
                  <a:srgbClr val="FF3300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kumimoji="1" sz="4400">
                <a:solidFill>
                  <a:srgbClr val="FF3300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kumimoji="1" sz="4400">
                <a:solidFill>
                  <a:srgbClr val="FF3300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3200" b="1">
                <a:solidFill>
                  <a:srgbClr val="336600"/>
                </a:solidFill>
              </a:rPr>
              <a:t>是从</a:t>
            </a:r>
            <a:r>
              <a:rPr lang="zh-CN" altLang="en-US" sz="3200" b="1">
                <a:solidFill>
                  <a:srgbClr val="FF0000"/>
                </a:solidFill>
              </a:rPr>
              <a:t>生长环境</a:t>
            </a:r>
            <a:r>
              <a:rPr lang="zh-CN" altLang="en-US" sz="3200" b="1">
                <a:solidFill>
                  <a:srgbClr val="336600"/>
                </a:solidFill>
              </a:rPr>
              <a:t>方面来写的</a:t>
            </a:r>
            <a:endParaRPr lang="zh-CN" altLang="en-US" sz="4000">
              <a:solidFill>
                <a:srgbClr val="336600"/>
              </a:solidFill>
            </a:endParaRPr>
          </a:p>
        </p:txBody>
      </p:sp>
      <p:sp>
        <p:nvSpPr>
          <p:cNvPr id="79877" name="Text Box 5"/>
          <p:cNvSpPr txBox="1">
            <a:spLocks noChangeArrowheads="1"/>
          </p:cNvSpPr>
          <p:nvPr/>
        </p:nvSpPr>
        <p:spPr bwMode="auto">
          <a:xfrm>
            <a:off x="4114800" y="4191000"/>
            <a:ext cx="4657725" cy="579438"/>
          </a:xfrm>
          <a:prstGeom prst="rect">
            <a:avLst/>
          </a:prstGeom>
          <a:gradFill rotWithShape="0">
            <a:gsLst>
              <a:gs pos="0">
                <a:srgbClr val="E0FFD6"/>
              </a:gs>
              <a:gs pos="50000">
                <a:srgbClr val="66FF33"/>
              </a:gs>
              <a:gs pos="100000">
                <a:srgbClr val="E0FFD6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4400">
                <a:solidFill>
                  <a:srgbClr val="FF3300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4400">
                <a:solidFill>
                  <a:srgbClr val="FF3300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4400">
                <a:solidFill>
                  <a:srgbClr val="FF3300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4400">
                <a:solidFill>
                  <a:srgbClr val="FF3300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4400">
                <a:solidFill>
                  <a:srgbClr val="FF3300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kumimoji="1" sz="4400">
                <a:solidFill>
                  <a:srgbClr val="FF3300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kumimoji="1" sz="4400">
                <a:solidFill>
                  <a:srgbClr val="FF3300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kumimoji="1" sz="4400">
                <a:solidFill>
                  <a:srgbClr val="FF3300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kumimoji="1" sz="4400">
                <a:solidFill>
                  <a:srgbClr val="FF3300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3200" b="1">
                <a:solidFill>
                  <a:srgbClr val="336600"/>
                </a:solidFill>
              </a:rPr>
              <a:t>是从</a:t>
            </a:r>
            <a:r>
              <a:rPr lang="zh-CN" altLang="en-US" sz="3200" b="1"/>
              <a:t>体态香气</a:t>
            </a:r>
            <a:r>
              <a:rPr lang="zh-CN" altLang="en-US" sz="3200" b="1">
                <a:solidFill>
                  <a:srgbClr val="336600"/>
                </a:solidFill>
              </a:rPr>
              <a:t>方面来写的</a:t>
            </a:r>
          </a:p>
        </p:txBody>
      </p:sp>
      <p:sp>
        <p:nvSpPr>
          <p:cNvPr id="79878" name="Text Box 6"/>
          <p:cNvSpPr txBox="1">
            <a:spLocks noChangeArrowheads="1"/>
          </p:cNvSpPr>
          <p:nvPr/>
        </p:nvSpPr>
        <p:spPr bwMode="auto">
          <a:xfrm>
            <a:off x="4114800" y="5867400"/>
            <a:ext cx="4681538" cy="579438"/>
          </a:xfrm>
          <a:prstGeom prst="rect">
            <a:avLst/>
          </a:prstGeom>
          <a:gradFill rotWithShape="0">
            <a:gsLst>
              <a:gs pos="0">
                <a:srgbClr val="D6FFC9"/>
              </a:gs>
              <a:gs pos="50000">
                <a:srgbClr val="66FF33"/>
              </a:gs>
              <a:gs pos="100000">
                <a:srgbClr val="D6FFC9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4400">
                <a:solidFill>
                  <a:srgbClr val="FF3300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4400">
                <a:solidFill>
                  <a:srgbClr val="FF3300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4400">
                <a:solidFill>
                  <a:srgbClr val="FF3300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4400">
                <a:solidFill>
                  <a:srgbClr val="FF3300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4400">
                <a:solidFill>
                  <a:srgbClr val="FF3300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kumimoji="1" sz="4400">
                <a:solidFill>
                  <a:srgbClr val="FF3300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kumimoji="1" sz="4400">
                <a:solidFill>
                  <a:srgbClr val="FF3300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kumimoji="1" sz="4400">
                <a:solidFill>
                  <a:srgbClr val="FF3300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kumimoji="1" sz="4400">
                <a:solidFill>
                  <a:srgbClr val="FF3300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3200" b="1">
                <a:solidFill>
                  <a:srgbClr val="FF0000"/>
                </a:solidFill>
              </a:rPr>
              <a:t>是从风度气质方面来写的</a:t>
            </a:r>
          </a:p>
        </p:txBody>
      </p:sp>
      <p:sp>
        <p:nvSpPr>
          <p:cNvPr id="79879" name="Text Box 7"/>
          <p:cNvSpPr txBox="1">
            <a:spLocks noChangeArrowheads="1"/>
          </p:cNvSpPr>
          <p:nvPr/>
        </p:nvSpPr>
        <p:spPr bwMode="auto">
          <a:xfrm>
            <a:off x="0" y="2189163"/>
            <a:ext cx="3959225" cy="4678362"/>
          </a:xfrm>
          <a:prstGeom prst="rect">
            <a:avLst/>
          </a:prstGeom>
          <a:gradFill rotWithShape="0">
            <a:gsLst>
              <a:gs pos="0">
                <a:srgbClr val="66FF33"/>
              </a:gs>
              <a:gs pos="50000">
                <a:srgbClr val="FFFFFF"/>
              </a:gs>
              <a:gs pos="100000">
                <a:srgbClr val="66FF33"/>
              </a:gs>
            </a:gsLst>
            <a:lin ang="5400000" scaled="1"/>
          </a:gradFill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4400">
                <a:solidFill>
                  <a:srgbClr val="FF3300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4400">
                <a:solidFill>
                  <a:srgbClr val="FF3300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4400">
                <a:solidFill>
                  <a:srgbClr val="FF3300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4400">
                <a:solidFill>
                  <a:srgbClr val="FF3300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4400">
                <a:solidFill>
                  <a:srgbClr val="FF3300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kumimoji="1" sz="4400">
                <a:solidFill>
                  <a:srgbClr val="FF3300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kumimoji="1" sz="4400">
                <a:solidFill>
                  <a:srgbClr val="FF3300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kumimoji="1" sz="4400">
                <a:solidFill>
                  <a:srgbClr val="FF3300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kumimoji="1" sz="4400">
                <a:solidFill>
                  <a:srgbClr val="FF3300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3200" b="1"/>
              <a:t>予独爱莲之出淤泥</a:t>
            </a:r>
          </a:p>
          <a:p>
            <a:pPr eaLnBrk="1" hangingPunct="1"/>
            <a:r>
              <a:rPr lang="zh-CN" altLang="en-US" sz="3200" b="1"/>
              <a:t> ……而不可亵玩焉。</a:t>
            </a:r>
          </a:p>
          <a:p>
            <a:pPr eaLnBrk="1" hangingPunct="1"/>
            <a:endParaRPr lang="zh-CN" altLang="en-US" sz="3200" b="1"/>
          </a:p>
          <a:p>
            <a:pPr eaLnBrk="1" hangingPunct="1"/>
            <a:r>
              <a:rPr lang="zh-CN" altLang="en-US" sz="3200" b="1"/>
              <a:t>中通外直,不蔓不枝，</a:t>
            </a:r>
          </a:p>
          <a:p>
            <a:pPr eaLnBrk="1" hangingPunct="1"/>
            <a:r>
              <a:rPr lang="zh-CN" altLang="en-US" sz="3200" b="1"/>
              <a:t>香远益清。</a:t>
            </a:r>
          </a:p>
          <a:p>
            <a:pPr eaLnBrk="1" hangingPunct="1"/>
            <a:endParaRPr lang="zh-CN" altLang="en-US" sz="3200" b="1"/>
          </a:p>
          <a:p>
            <a:pPr eaLnBrk="1" hangingPunct="1"/>
            <a:r>
              <a:rPr lang="zh-CN" altLang="en-US" sz="3200" b="1"/>
              <a:t>亭亭净植,可远观而</a:t>
            </a:r>
          </a:p>
          <a:p>
            <a:pPr eaLnBrk="1" hangingPunct="1"/>
            <a:r>
              <a:rPr lang="zh-CN" altLang="en-US" sz="3200" b="1"/>
              <a:t>不可亵玩焉是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4120398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987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98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98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7987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7987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7987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9874" grpId="0" animBg="1" autoUpdateAnimBg="0"/>
      <p:bldP spid="79876" grpId="0" animBg="1" autoUpdateAnimBg="0"/>
      <p:bldP spid="79877" grpId="0" animBg="1" autoUpdateAnimBg="0"/>
      <p:bldP spid="79878" grpId="0" animBg="1" autoUpdateAnimBg="0"/>
      <p:bldP spid="79879" grpId="0" animBg="1" autoUpdateAnimBg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2"/>
          <p:cNvSpPr>
            <a:spLocks noChangeArrowheads="1"/>
          </p:cNvSpPr>
          <p:nvPr/>
        </p:nvSpPr>
        <p:spPr bwMode="auto">
          <a:xfrm>
            <a:off x="179388" y="1412665"/>
            <a:ext cx="5040684" cy="48692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pPr algn="l">
              <a:lnSpc>
                <a:spcPct val="125000"/>
              </a:lnSpc>
            </a:pPr>
            <a:r>
              <a:rPr kumimoji="0" lang="zh-CN" altLang="en-US" sz="3600" b="1" dirty="0"/>
              <a:t>铭：</a:t>
            </a:r>
            <a:r>
              <a:rPr kumimoji="0" lang="zh-CN" altLang="en-US" sz="3600" b="1" u="sng" dirty="0"/>
              <a:t>古代刻在器物上</a:t>
            </a:r>
            <a:r>
              <a:rPr kumimoji="0" lang="zh-CN" altLang="en-US" sz="3600" b="1" u="sng" dirty="0" smtClean="0"/>
              <a:t>用来</a:t>
            </a:r>
            <a:r>
              <a:rPr kumimoji="0" lang="zh-CN" altLang="en-US" sz="3600" b="1" u="sng" dirty="0" smtClean="0">
                <a:solidFill>
                  <a:srgbClr val="FF0000"/>
                </a:solidFill>
              </a:rPr>
              <a:t>警戒</a:t>
            </a:r>
            <a:r>
              <a:rPr kumimoji="0" lang="zh-CN" altLang="en-US" sz="3600" b="1" u="sng" dirty="0">
                <a:solidFill>
                  <a:srgbClr val="FF0000"/>
                </a:solidFill>
              </a:rPr>
              <a:t>自己或者称述功德</a:t>
            </a:r>
            <a:r>
              <a:rPr kumimoji="0" lang="zh-CN" altLang="en-US" sz="3600" b="1" u="sng" dirty="0" smtClean="0"/>
              <a:t>的一</a:t>
            </a:r>
            <a:r>
              <a:rPr kumimoji="0" lang="zh-CN" altLang="en-US" sz="3600" b="1" u="sng" dirty="0"/>
              <a:t>种</a:t>
            </a:r>
            <a:r>
              <a:rPr kumimoji="0" lang="zh-CN" altLang="en-US" sz="3600" b="1" u="sng" dirty="0">
                <a:solidFill>
                  <a:srgbClr val="FF0000"/>
                </a:solidFill>
              </a:rPr>
              <a:t>用韵的文体。</a:t>
            </a:r>
            <a:r>
              <a:rPr kumimoji="0" lang="zh-CN" altLang="en-US" sz="3600" b="1" dirty="0"/>
              <a:t>它体制短小，最短者不足十字，与格言颇相似</a:t>
            </a:r>
            <a:r>
              <a:rPr kumimoji="0" lang="en-US" altLang="zh-CN" sz="3600" b="1" dirty="0"/>
              <a:t>;</a:t>
            </a:r>
            <a:r>
              <a:rPr kumimoji="0" lang="zh-CN" altLang="en-US" sz="3600" b="1" dirty="0"/>
              <a:t>读来铿锵有力。如：座右铭、墓志铭等。</a:t>
            </a:r>
          </a:p>
        </p:txBody>
      </p:sp>
      <p:sp>
        <p:nvSpPr>
          <p:cNvPr id="68611" name="Text Box 3"/>
          <p:cNvSpPr txBox="1">
            <a:spLocks noChangeArrowheads="1"/>
          </p:cNvSpPr>
          <p:nvPr/>
        </p:nvSpPr>
        <p:spPr bwMode="auto">
          <a:xfrm>
            <a:off x="2699792" y="388938"/>
            <a:ext cx="3581400" cy="1006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kumimoji="0" lang="zh-CN" altLang="en-US" sz="6000" dirty="0">
                <a:solidFill>
                  <a:srgbClr val="FF3300"/>
                </a:solidFill>
                <a:latin typeface="Arial" pitchFamily="34" charset="0"/>
                <a:ea typeface="隶书" pitchFamily="49" charset="-122"/>
              </a:rPr>
              <a:t>题目解说</a:t>
            </a:r>
          </a:p>
        </p:txBody>
      </p:sp>
      <p:pic>
        <p:nvPicPr>
          <p:cNvPr id="68612" name="Picture 4" descr="陋室铭4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20072" y="1571244"/>
            <a:ext cx="3635896" cy="45521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title"/>
          </p:nvPr>
        </p:nvSpPr>
        <p:spPr>
          <a:xfrm>
            <a:off x="107504" y="836712"/>
            <a:ext cx="8001000" cy="609600"/>
          </a:xfrm>
          <a:gradFill rotWithShape="0">
            <a:gsLst>
              <a:gs pos="0">
                <a:schemeClr val="accent1">
                  <a:gamma/>
                  <a:tint val="0"/>
                  <a:invGamma/>
                </a:schemeClr>
              </a:gs>
              <a:gs pos="100000">
                <a:schemeClr val="accent1"/>
              </a:gs>
            </a:gsLst>
            <a:lin ang="5400000" scaled="1"/>
          </a:gradFill>
          <a:ln>
            <a:solidFill>
              <a:srgbClr val="FF0000"/>
            </a:solidFill>
            <a:miter lim="800000"/>
            <a:headEnd/>
            <a:tailEnd/>
          </a:ln>
        </p:spPr>
        <p:txBody>
          <a:bodyPr/>
          <a:lstStyle/>
          <a:p>
            <a:pPr algn="l">
              <a:defRPr/>
            </a:pPr>
            <a:r>
              <a:rPr lang="zh-CN" altLang="en-US" sz="4000" dirty="0">
                <a:solidFill>
                  <a:srgbClr val="FF0000"/>
                </a:solidFill>
                <a:ea typeface="隶书" pitchFamily="49" charset="-122"/>
              </a:rPr>
              <a:t>你认为莲与君子有哪些相同之处？</a:t>
            </a:r>
          </a:p>
        </p:txBody>
      </p:sp>
      <p:sp>
        <p:nvSpPr>
          <p:cNvPr id="81924" name="Text Box 4"/>
          <p:cNvSpPr txBox="1">
            <a:spLocks noChangeArrowheads="1"/>
          </p:cNvSpPr>
          <p:nvPr/>
        </p:nvSpPr>
        <p:spPr bwMode="auto">
          <a:xfrm>
            <a:off x="4953000" y="1772816"/>
            <a:ext cx="3657600" cy="1425575"/>
          </a:xfrm>
          <a:prstGeom prst="rect">
            <a:avLst/>
          </a:prstGeom>
          <a:gradFill rotWithShape="0">
            <a:gsLst>
              <a:gs pos="0">
                <a:srgbClr val="FFFFE4"/>
              </a:gs>
              <a:gs pos="50000">
                <a:srgbClr val="FFFF99"/>
              </a:gs>
              <a:gs pos="100000">
                <a:srgbClr val="FFFFE4"/>
              </a:gs>
            </a:gsLst>
            <a:lin ang="5400000" scaled="1"/>
          </a:gradFill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4400">
                <a:solidFill>
                  <a:srgbClr val="FF3300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4400">
                <a:solidFill>
                  <a:srgbClr val="FF3300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4400">
                <a:solidFill>
                  <a:srgbClr val="FF3300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4400">
                <a:solidFill>
                  <a:srgbClr val="FF3300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4400">
                <a:solidFill>
                  <a:srgbClr val="FF3300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kumimoji="1" sz="4400">
                <a:solidFill>
                  <a:srgbClr val="FF3300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kumimoji="1" sz="4400">
                <a:solidFill>
                  <a:srgbClr val="FF3300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kumimoji="1" sz="4400">
                <a:solidFill>
                  <a:srgbClr val="FF3300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kumimoji="1" sz="4400">
                <a:solidFill>
                  <a:srgbClr val="FF3300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90000"/>
              </a:lnSpc>
            </a:pPr>
            <a:r>
              <a:rPr lang="zh-CN" altLang="en-US" sz="2800" b="1">
                <a:solidFill>
                  <a:schemeClr val="tx1"/>
                </a:solidFill>
              </a:rPr>
              <a:t>——</a:t>
            </a:r>
            <a:r>
              <a:rPr lang="zh-CN" altLang="en-US" sz="2800" b="1"/>
              <a:t>生性高洁，不与</a:t>
            </a:r>
          </a:p>
          <a:p>
            <a:pPr eaLnBrk="1" hangingPunct="1">
              <a:lnSpc>
                <a:spcPct val="90000"/>
              </a:lnSpc>
            </a:pPr>
            <a:r>
              <a:rPr lang="zh-CN" altLang="en-US" sz="2800" b="1"/>
              <a:t>        世俗同流合污，   </a:t>
            </a:r>
          </a:p>
          <a:p>
            <a:pPr eaLnBrk="1" hangingPunct="1">
              <a:lnSpc>
                <a:spcPct val="90000"/>
              </a:lnSpc>
            </a:pPr>
            <a:r>
              <a:rPr lang="zh-CN" altLang="en-US" sz="2800" b="1"/>
              <a:t>        也不孤高自许。</a:t>
            </a:r>
            <a:endParaRPr lang="zh-CN" altLang="en-US" sz="4000"/>
          </a:p>
        </p:txBody>
      </p:sp>
      <p:sp>
        <p:nvSpPr>
          <p:cNvPr id="81925" name="Text Box 5"/>
          <p:cNvSpPr txBox="1">
            <a:spLocks noChangeArrowheads="1"/>
          </p:cNvSpPr>
          <p:nvPr/>
        </p:nvSpPr>
        <p:spPr bwMode="auto">
          <a:xfrm>
            <a:off x="4975142" y="3573016"/>
            <a:ext cx="3787857" cy="1384995"/>
          </a:xfrm>
          <a:prstGeom prst="rect">
            <a:avLst/>
          </a:prstGeom>
          <a:gradFill rotWithShape="0">
            <a:gsLst>
              <a:gs pos="0">
                <a:srgbClr val="FFFFF5"/>
              </a:gs>
              <a:gs pos="50000">
                <a:srgbClr val="FFFF99"/>
              </a:gs>
              <a:gs pos="100000">
                <a:srgbClr val="FFFFF5"/>
              </a:gs>
            </a:gsLst>
            <a:lin ang="5400000" scaled="1"/>
          </a:gradFill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4400">
                <a:solidFill>
                  <a:srgbClr val="FF3300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4400">
                <a:solidFill>
                  <a:srgbClr val="FF3300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4400">
                <a:solidFill>
                  <a:srgbClr val="FF3300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4400">
                <a:solidFill>
                  <a:srgbClr val="FF3300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4400">
                <a:solidFill>
                  <a:srgbClr val="FF3300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kumimoji="1" sz="4400">
                <a:solidFill>
                  <a:srgbClr val="FF3300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kumimoji="1" sz="4400">
                <a:solidFill>
                  <a:srgbClr val="FF3300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kumimoji="1" sz="4400">
                <a:solidFill>
                  <a:srgbClr val="FF3300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kumimoji="1" sz="4400">
                <a:solidFill>
                  <a:srgbClr val="FF3300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solidFill>
                  <a:schemeClr val="tx1"/>
                </a:solidFill>
              </a:rPr>
              <a:t>——</a:t>
            </a:r>
            <a:r>
              <a:rPr lang="zh-CN" altLang="en-US" sz="2800" b="1"/>
              <a:t>通达事理，行为</a:t>
            </a:r>
          </a:p>
          <a:p>
            <a:pPr eaLnBrk="1" hangingPunct="1"/>
            <a:r>
              <a:rPr lang="zh-CN" altLang="en-US" sz="2800" b="1"/>
              <a:t>方正，不攀附权贵，</a:t>
            </a:r>
          </a:p>
          <a:p>
            <a:pPr eaLnBrk="1" hangingPunct="1"/>
            <a:r>
              <a:rPr lang="zh-CN" altLang="en-US" sz="2800" b="1"/>
              <a:t>美名远扬。</a:t>
            </a:r>
          </a:p>
        </p:txBody>
      </p:sp>
      <p:sp>
        <p:nvSpPr>
          <p:cNvPr id="81926" name="Text Box 6"/>
          <p:cNvSpPr txBox="1">
            <a:spLocks noChangeArrowheads="1"/>
          </p:cNvSpPr>
          <p:nvPr/>
        </p:nvSpPr>
        <p:spPr bwMode="auto">
          <a:xfrm>
            <a:off x="4953000" y="5364163"/>
            <a:ext cx="3810000" cy="1425575"/>
          </a:xfrm>
          <a:prstGeom prst="rect">
            <a:avLst/>
          </a:prstGeom>
          <a:gradFill rotWithShape="0">
            <a:gsLst>
              <a:gs pos="0">
                <a:srgbClr val="FFFFFF"/>
              </a:gs>
              <a:gs pos="50000">
                <a:srgbClr val="FFFF99"/>
              </a:gs>
              <a:gs pos="100000">
                <a:srgbClr val="FFFFFF"/>
              </a:gs>
            </a:gsLst>
            <a:lin ang="5400000" scaled="1"/>
          </a:gradFill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4400">
                <a:solidFill>
                  <a:srgbClr val="FF3300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4400">
                <a:solidFill>
                  <a:srgbClr val="FF3300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4400">
                <a:solidFill>
                  <a:srgbClr val="FF3300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4400">
                <a:solidFill>
                  <a:srgbClr val="FF3300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4400">
                <a:solidFill>
                  <a:srgbClr val="FF3300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kumimoji="1" sz="4400">
                <a:solidFill>
                  <a:srgbClr val="FF3300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kumimoji="1" sz="4400">
                <a:solidFill>
                  <a:srgbClr val="FF3300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kumimoji="1" sz="4400">
                <a:solidFill>
                  <a:srgbClr val="FF3300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kumimoji="1" sz="4400">
                <a:solidFill>
                  <a:srgbClr val="FF3300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90000"/>
              </a:lnSpc>
            </a:pPr>
            <a:r>
              <a:rPr lang="zh-CN" altLang="en-US" sz="2800" b="1">
                <a:solidFill>
                  <a:schemeClr val="tx1"/>
                </a:solidFill>
              </a:rPr>
              <a:t>——</a:t>
            </a:r>
            <a:r>
              <a:rPr lang="zh-CN" altLang="en-US" sz="2800" b="1"/>
              <a:t>志洁行廉，仪态端</a:t>
            </a:r>
          </a:p>
          <a:p>
            <a:pPr eaLnBrk="1" hangingPunct="1">
              <a:lnSpc>
                <a:spcPct val="90000"/>
              </a:lnSpc>
            </a:pPr>
            <a:r>
              <a:rPr lang="zh-CN" altLang="en-US" sz="2800" b="1"/>
              <a:t>        庄，令人敬重而不</a:t>
            </a:r>
          </a:p>
          <a:p>
            <a:pPr eaLnBrk="1" hangingPunct="1">
              <a:lnSpc>
                <a:spcPct val="90000"/>
              </a:lnSpc>
            </a:pPr>
            <a:r>
              <a:rPr lang="zh-CN" altLang="en-US" sz="2800" b="1"/>
              <a:t>        敢轻侮。</a:t>
            </a:r>
            <a:endParaRPr lang="zh-CN" altLang="en-US" sz="4000"/>
          </a:p>
        </p:txBody>
      </p:sp>
      <p:sp>
        <p:nvSpPr>
          <p:cNvPr id="81927" name="Text Box 7"/>
          <p:cNvSpPr txBox="1">
            <a:spLocks noChangeArrowheads="1"/>
          </p:cNvSpPr>
          <p:nvPr/>
        </p:nvSpPr>
        <p:spPr bwMode="auto">
          <a:xfrm>
            <a:off x="-9604" y="1772816"/>
            <a:ext cx="4499992" cy="4967514"/>
          </a:xfrm>
          <a:prstGeom prst="rect">
            <a:avLst/>
          </a:prstGeom>
          <a:gradFill rotWithShape="0">
            <a:gsLst>
              <a:gs pos="0">
                <a:srgbClr val="FFFF99"/>
              </a:gs>
              <a:gs pos="50000">
                <a:srgbClr val="FFFFFF"/>
              </a:gs>
              <a:gs pos="100000">
                <a:srgbClr val="FFFF99"/>
              </a:gs>
            </a:gsLst>
            <a:lin ang="5400000" scaled="1"/>
          </a:gradFill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4400">
                <a:solidFill>
                  <a:srgbClr val="FF3300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4400">
                <a:solidFill>
                  <a:srgbClr val="FF3300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4400">
                <a:solidFill>
                  <a:srgbClr val="FF3300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4400">
                <a:solidFill>
                  <a:srgbClr val="FF3300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4400">
                <a:solidFill>
                  <a:srgbClr val="FF3300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kumimoji="1" sz="4400">
                <a:solidFill>
                  <a:srgbClr val="FF3300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kumimoji="1" sz="4400">
                <a:solidFill>
                  <a:srgbClr val="FF3300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kumimoji="1" sz="4400">
                <a:solidFill>
                  <a:srgbClr val="FF3300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kumimoji="1" sz="4400">
                <a:solidFill>
                  <a:srgbClr val="FF3300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90000"/>
              </a:lnSpc>
            </a:pPr>
            <a:r>
              <a:rPr lang="zh-CN" altLang="en-US" sz="3200" b="1" dirty="0">
                <a:solidFill>
                  <a:schemeClr val="tx1"/>
                </a:solidFill>
              </a:rPr>
              <a:t>生长环境：</a:t>
            </a:r>
            <a:r>
              <a:rPr lang="zh-CN" altLang="en-US" sz="3200" b="1" dirty="0">
                <a:solidFill>
                  <a:srgbClr val="33CC33"/>
                </a:solidFill>
              </a:rPr>
              <a:t>“出淤泥而不染，濯清涟而不妖</a:t>
            </a:r>
            <a:r>
              <a:rPr lang="zh-CN" altLang="en-US" sz="3200" b="1" dirty="0" smtClean="0">
                <a:solidFill>
                  <a:srgbClr val="33CC33"/>
                </a:solidFill>
              </a:rPr>
              <a:t>”</a:t>
            </a:r>
            <a:endParaRPr lang="en-US" altLang="zh-CN" sz="3200" b="1" dirty="0" smtClean="0">
              <a:solidFill>
                <a:srgbClr val="33CC33"/>
              </a:solidFill>
            </a:endParaRPr>
          </a:p>
          <a:p>
            <a:pPr eaLnBrk="1" hangingPunct="1">
              <a:lnSpc>
                <a:spcPct val="90000"/>
              </a:lnSpc>
            </a:pPr>
            <a:r>
              <a:rPr lang="zh-CN" altLang="en-US" sz="3200" b="1" dirty="0" smtClean="0">
                <a:solidFill>
                  <a:schemeClr val="tx1"/>
                </a:solidFill>
              </a:rPr>
              <a:t> </a:t>
            </a:r>
            <a:endParaRPr lang="zh-CN" altLang="en-US" sz="3200" b="1" dirty="0">
              <a:solidFill>
                <a:schemeClr val="tx1"/>
              </a:solidFill>
            </a:endParaRPr>
          </a:p>
          <a:p>
            <a:pPr eaLnBrk="1" hangingPunct="1">
              <a:lnSpc>
                <a:spcPct val="90000"/>
              </a:lnSpc>
            </a:pPr>
            <a:endParaRPr lang="en-US" altLang="zh-CN" sz="3200" b="1" dirty="0" smtClean="0">
              <a:solidFill>
                <a:schemeClr val="tx1"/>
              </a:solidFill>
            </a:endParaRPr>
          </a:p>
          <a:p>
            <a:pPr eaLnBrk="1" hangingPunct="1">
              <a:lnSpc>
                <a:spcPct val="90000"/>
              </a:lnSpc>
            </a:pPr>
            <a:endParaRPr lang="zh-CN" altLang="en-US" sz="3200" b="1" dirty="0">
              <a:solidFill>
                <a:schemeClr val="tx1"/>
              </a:solidFill>
            </a:endParaRPr>
          </a:p>
          <a:p>
            <a:pPr eaLnBrk="1" hangingPunct="1">
              <a:lnSpc>
                <a:spcPct val="90000"/>
              </a:lnSpc>
            </a:pPr>
            <a:r>
              <a:rPr lang="zh-CN" altLang="en-US" sz="3200" b="1" dirty="0">
                <a:solidFill>
                  <a:schemeClr val="tx1"/>
                </a:solidFill>
              </a:rPr>
              <a:t>体态香气：</a:t>
            </a:r>
            <a:r>
              <a:rPr lang="zh-CN" altLang="en-US" sz="3200" b="1" dirty="0">
                <a:solidFill>
                  <a:srgbClr val="33CC33"/>
                </a:solidFill>
              </a:rPr>
              <a:t>“中通外直，不蔓不枝香远益清</a:t>
            </a:r>
            <a:r>
              <a:rPr lang="zh-CN" altLang="en-US" sz="3200" b="1" dirty="0" smtClean="0">
                <a:solidFill>
                  <a:srgbClr val="33CC33"/>
                </a:solidFill>
              </a:rPr>
              <a:t>”</a:t>
            </a:r>
            <a:endParaRPr lang="en-US" altLang="zh-CN" sz="3200" b="1" dirty="0" smtClean="0">
              <a:solidFill>
                <a:srgbClr val="33CC33"/>
              </a:solidFill>
            </a:endParaRPr>
          </a:p>
          <a:p>
            <a:pPr eaLnBrk="1" hangingPunct="1">
              <a:lnSpc>
                <a:spcPct val="90000"/>
              </a:lnSpc>
            </a:pPr>
            <a:endParaRPr lang="zh-CN" altLang="en-US" sz="3200" b="1" dirty="0">
              <a:solidFill>
                <a:srgbClr val="33CC33"/>
              </a:solidFill>
            </a:endParaRPr>
          </a:p>
          <a:p>
            <a:pPr eaLnBrk="1" hangingPunct="1">
              <a:lnSpc>
                <a:spcPct val="90000"/>
              </a:lnSpc>
            </a:pPr>
            <a:endParaRPr lang="zh-CN" altLang="en-US" sz="3200" b="1" dirty="0">
              <a:solidFill>
                <a:schemeClr val="tx1"/>
              </a:solidFill>
            </a:endParaRPr>
          </a:p>
          <a:p>
            <a:pPr eaLnBrk="1" hangingPunct="1">
              <a:lnSpc>
                <a:spcPct val="90000"/>
              </a:lnSpc>
            </a:pPr>
            <a:r>
              <a:rPr lang="zh-CN" altLang="en-US" sz="3200" b="1" dirty="0">
                <a:solidFill>
                  <a:schemeClr val="tx1"/>
                </a:solidFill>
              </a:rPr>
              <a:t>风度气质：</a:t>
            </a:r>
            <a:r>
              <a:rPr lang="zh-CN" altLang="en-US" sz="3200" b="1" dirty="0">
                <a:solidFill>
                  <a:srgbClr val="33CC33"/>
                </a:solidFill>
              </a:rPr>
              <a:t>“亭亭净植，可远观而不可亵玩焉”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1089706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192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2" dur="500"/>
                                        <p:tgtEl>
                                          <p:spTgt spid="8192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projcto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192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192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192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22" grpId="0" animBg="1" autoUpdateAnimBg="0"/>
      <p:bldP spid="81924" grpId="0" animBg="1" autoUpdateAnimBg="0"/>
      <p:bldP spid="81925" grpId="0" animBg="1" autoUpdateAnimBg="0"/>
      <p:bldP spid="81926" grpId="0" animBg="1" autoUpdateAnimBg="0"/>
      <p:bldP spid="81927" grpId="0" animBg="1" autoUpdateAnimBg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55563" y="1268413"/>
            <a:ext cx="8610600" cy="1236662"/>
          </a:xfrm>
          <a:gradFill rotWithShape="0">
            <a:gsLst>
              <a:gs pos="0">
                <a:srgbClr val="D6FFEB"/>
              </a:gs>
              <a:gs pos="50000">
                <a:srgbClr val="99FFCC"/>
              </a:gs>
              <a:gs pos="100000">
                <a:srgbClr val="D6FFEB"/>
              </a:gs>
            </a:gsLst>
            <a:lin ang="5400000" scaled="1"/>
          </a:gradFill>
          <a:ln>
            <a:solidFill>
              <a:srgbClr val="FF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l"/>
            <a:r>
              <a:rPr lang="zh-CN" altLang="en-US" sz="3600" smtClean="0">
                <a:solidFill>
                  <a:srgbClr val="FF0000"/>
                </a:solidFill>
                <a:ea typeface="隶书" pitchFamily="49" charset="-122"/>
              </a:rPr>
              <a:t>作者借莲的形象来言君子之志，这是一种什么表现手法？抒发了自己怎样的志向？</a:t>
            </a:r>
          </a:p>
        </p:txBody>
      </p:sp>
      <p:sp>
        <p:nvSpPr>
          <p:cNvPr id="29699" name="Rectangle 3"/>
          <p:cNvSpPr>
            <a:spLocks noGrp="1" noChangeArrowheads="1"/>
          </p:cNvSpPr>
          <p:nvPr>
            <p:ph idx="1"/>
          </p:nvPr>
        </p:nvSpPr>
        <p:spPr bwMode="auto">
          <a:xfrm>
            <a:off x="0" y="1676400"/>
            <a:ext cx="5486400" cy="1219200"/>
          </a:xfrm>
          <a:noFill/>
          <a:extLst>
            <a:ext uri="{909E8E84-426E-40DD-AFC4-6F175D3DCCD1}">
              <a14:hiddenFill xmlns:a14="http://schemas.microsoft.com/office/drawing/2010/main">
                <a:gradFill rotWithShape="0">
                  <a:gsLst>
                    <a:gs pos="0">
                      <a:srgbClr val="EEFFF7"/>
                    </a:gs>
                    <a:gs pos="50000">
                      <a:srgbClr val="99FFCC"/>
                    </a:gs>
                    <a:gs pos="100000">
                      <a:srgbClr val="EEFFF7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buFontTx/>
              <a:buNone/>
            </a:pPr>
            <a:r>
              <a:rPr lang="zh-CN" altLang="en-US" smtClean="0"/>
              <a:t>       </a:t>
            </a:r>
            <a:endParaRPr lang="zh-CN" altLang="en-US" sz="3600" b="1" smtClean="0">
              <a:solidFill>
                <a:schemeClr val="accent2"/>
              </a:solidFill>
            </a:endParaRPr>
          </a:p>
        </p:txBody>
      </p:sp>
      <p:sp>
        <p:nvSpPr>
          <p:cNvPr id="90116" name="Text Box 4"/>
          <p:cNvSpPr txBox="1">
            <a:spLocks noChangeArrowheads="1"/>
          </p:cNvSpPr>
          <p:nvPr/>
        </p:nvSpPr>
        <p:spPr bwMode="auto">
          <a:xfrm>
            <a:off x="150813" y="3429000"/>
            <a:ext cx="4781550" cy="650875"/>
          </a:xfrm>
          <a:prstGeom prst="rect">
            <a:avLst/>
          </a:prstGeom>
          <a:gradFill rotWithShape="0">
            <a:gsLst>
              <a:gs pos="0">
                <a:srgbClr val="FFFF99"/>
              </a:gs>
              <a:gs pos="50000">
                <a:srgbClr val="FFFFFF"/>
              </a:gs>
              <a:gs pos="100000">
                <a:srgbClr val="FFFF99"/>
              </a:gs>
            </a:gsLst>
            <a:lin ang="5400000" scaled="1"/>
          </a:gradFill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4400">
                <a:solidFill>
                  <a:srgbClr val="FF3300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4400">
                <a:solidFill>
                  <a:srgbClr val="FF3300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4400">
                <a:solidFill>
                  <a:srgbClr val="FF3300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4400">
                <a:solidFill>
                  <a:srgbClr val="FF3300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4400">
                <a:solidFill>
                  <a:srgbClr val="FF3300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kumimoji="1" sz="4400">
                <a:solidFill>
                  <a:srgbClr val="FF3300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kumimoji="1" sz="4400">
                <a:solidFill>
                  <a:srgbClr val="FF3300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kumimoji="1" sz="4400">
                <a:solidFill>
                  <a:srgbClr val="FF3300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kumimoji="1" sz="4400">
                <a:solidFill>
                  <a:srgbClr val="FF3300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3600" b="1">
                <a:solidFill>
                  <a:schemeClr val="accent2"/>
                </a:solidFill>
              </a:rPr>
              <a:t>是托物言志向的写法。</a:t>
            </a:r>
            <a:endParaRPr lang="zh-CN" altLang="en-US"/>
          </a:p>
        </p:txBody>
      </p:sp>
      <p:sp>
        <p:nvSpPr>
          <p:cNvPr id="90117" name="Text Box 5"/>
          <p:cNvSpPr txBox="1">
            <a:spLocks noChangeArrowheads="1"/>
          </p:cNvSpPr>
          <p:nvPr/>
        </p:nvSpPr>
        <p:spPr bwMode="auto">
          <a:xfrm>
            <a:off x="122238" y="4868863"/>
            <a:ext cx="8337550" cy="1309687"/>
          </a:xfrm>
          <a:prstGeom prst="rect">
            <a:avLst/>
          </a:prstGeom>
          <a:gradFill rotWithShape="0">
            <a:gsLst>
              <a:gs pos="0">
                <a:srgbClr val="99FFCC"/>
              </a:gs>
              <a:gs pos="50000">
                <a:srgbClr val="FFFFFF"/>
              </a:gs>
              <a:gs pos="100000">
                <a:srgbClr val="99FFCC"/>
              </a:gs>
            </a:gsLst>
            <a:lin ang="5400000" scaled="1"/>
          </a:gradFill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4400">
                <a:solidFill>
                  <a:srgbClr val="FF3300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4400">
                <a:solidFill>
                  <a:srgbClr val="FF3300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4400">
                <a:solidFill>
                  <a:srgbClr val="FF3300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4400">
                <a:solidFill>
                  <a:srgbClr val="FF3300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4400">
                <a:solidFill>
                  <a:srgbClr val="FF3300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kumimoji="1" sz="4400">
                <a:solidFill>
                  <a:srgbClr val="FF3300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kumimoji="1" sz="4400">
                <a:solidFill>
                  <a:srgbClr val="FF3300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kumimoji="1" sz="4400">
                <a:solidFill>
                  <a:srgbClr val="FF3300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kumimoji="1" sz="4400">
                <a:solidFill>
                  <a:srgbClr val="FF3300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3600" b="1">
                <a:solidFill>
                  <a:schemeClr val="accent2"/>
                </a:solidFill>
              </a:rPr>
              <a:t>作者借莲的形象寄寓了自己不慕名利，洁</a:t>
            </a:r>
          </a:p>
          <a:p>
            <a:pPr eaLnBrk="1" hangingPunct="1"/>
            <a:r>
              <a:rPr lang="zh-CN" altLang="en-US" sz="3600" b="1">
                <a:solidFill>
                  <a:schemeClr val="accent2"/>
                </a:solidFill>
              </a:rPr>
              <a:t>身自好的操守和感情。</a:t>
            </a:r>
          </a:p>
        </p:txBody>
      </p:sp>
    </p:spTree>
    <p:extLst>
      <p:ext uri="{BB962C8B-B14F-4D97-AF65-F5344CB8AC3E}">
        <p14:creationId xmlns:p14="http://schemas.microsoft.com/office/powerpoint/2010/main" val="1402836051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011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011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01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01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projcto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0114" grpId="0" animBg="1" autoUpdateAnimBg="0"/>
      <p:bldP spid="90116" grpId="0" animBg="1" autoUpdateAnimBg="0"/>
      <p:bldP spid="90117" grpId="0" animBg="1" autoUpdateAnimBg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Rectangle 2"/>
          <p:cNvSpPr>
            <a:spLocks noGrp="1" noChangeArrowheads="1"/>
          </p:cNvSpPr>
          <p:nvPr>
            <p:ph type="title"/>
          </p:nvPr>
        </p:nvSpPr>
        <p:spPr>
          <a:xfrm>
            <a:off x="251520" y="1268413"/>
            <a:ext cx="8532118" cy="936625"/>
          </a:xfrm>
          <a:gradFill rotWithShape="0">
            <a:gsLst>
              <a:gs pos="0">
                <a:schemeClr val="tx1">
                  <a:gamma/>
                  <a:tint val="60000"/>
                  <a:invGamma/>
                </a:schemeClr>
              </a:gs>
              <a:gs pos="50000">
                <a:schemeClr val="tx1"/>
              </a:gs>
              <a:gs pos="100000">
                <a:schemeClr val="tx1">
                  <a:gamma/>
                  <a:tint val="60000"/>
                  <a:invGamma/>
                </a:schemeClr>
              </a:gs>
            </a:gsLst>
            <a:lin ang="5400000" scaled="1"/>
          </a:gradFill>
          <a:ln>
            <a:solidFill>
              <a:srgbClr val="FF0000"/>
            </a:solidFill>
            <a:miter lim="800000"/>
            <a:headEnd/>
            <a:tailEnd/>
          </a:ln>
        </p:spPr>
        <p:txBody>
          <a:bodyPr/>
          <a:lstStyle/>
          <a:p>
            <a:pPr algn="l">
              <a:defRPr/>
            </a:pPr>
            <a:r>
              <a:rPr lang="zh-CN" altLang="en-US" sz="4000" dirty="0">
                <a:solidFill>
                  <a:srgbClr val="FF0000"/>
                </a:solidFill>
                <a:ea typeface="隶书" pitchFamily="49" charset="-122"/>
              </a:rPr>
              <a:t>怎样理解“莲之爱，同予者何人”？</a:t>
            </a:r>
          </a:p>
        </p:txBody>
      </p:sp>
      <p:sp>
        <p:nvSpPr>
          <p:cNvPr id="30723" name="Rectangle 3"/>
          <p:cNvSpPr>
            <a:spLocks noGrp="1" noChangeArrowheads="1"/>
          </p:cNvSpPr>
          <p:nvPr>
            <p:ph idx="1"/>
          </p:nvPr>
        </p:nvSpPr>
        <p:spPr bwMode="auto">
          <a:xfrm>
            <a:off x="0" y="6705600"/>
            <a:ext cx="9144000" cy="152400"/>
          </a:xfrm>
          <a:noFill/>
          <a:extLst>
            <a:ext uri="{909E8E84-426E-40DD-AFC4-6F175D3DCCD1}">
              <a14:hiddenFill xmlns:a14="http://schemas.microsoft.com/office/drawing/2010/main">
                <a:gradFill rotWithShape="0">
                  <a:gsLst>
                    <a:gs pos="0">
                      <a:srgbClr val="F7FAF7"/>
                    </a:gs>
                    <a:gs pos="50000">
                      <a:srgbClr val="006600"/>
                    </a:gs>
                    <a:gs pos="100000">
                      <a:srgbClr val="F7FAF7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90000"/>
              </a:lnSpc>
              <a:buFontTx/>
              <a:buNone/>
            </a:pPr>
            <a:r>
              <a:rPr lang="zh-CN" altLang="en-US" sz="3600" smtClean="0">
                <a:solidFill>
                  <a:srgbClr val="FF3300"/>
                </a:solidFill>
              </a:rPr>
              <a:t>          </a:t>
            </a:r>
            <a:endParaRPr lang="zh-CN" altLang="en-US" b="1" smtClean="0">
              <a:solidFill>
                <a:srgbClr val="000066"/>
              </a:solidFill>
            </a:endParaRPr>
          </a:p>
        </p:txBody>
      </p:sp>
      <p:sp>
        <p:nvSpPr>
          <p:cNvPr id="83972" name="Text Box 4"/>
          <p:cNvSpPr txBox="1">
            <a:spLocks noChangeArrowheads="1"/>
          </p:cNvSpPr>
          <p:nvPr/>
        </p:nvSpPr>
        <p:spPr bwMode="auto">
          <a:xfrm>
            <a:off x="1017588" y="3284538"/>
            <a:ext cx="7145337" cy="2586037"/>
          </a:xfrm>
          <a:prstGeom prst="rect">
            <a:avLst/>
          </a:prstGeom>
          <a:gradFill rotWithShape="0">
            <a:gsLst>
              <a:gs pos="0">
                <a:srgbClr val="FFFF99"/>
              </a:gs>
              <a:gs pos="50000">
                <a:srgbClr val="FFFFFF"/>
              </a:gs>
              <a:gs pos="100000">
                <a:srgbClr val="FFFF99"/>
              </a:gs>
            </a:gsLst>
            <a:lin ang="5400000" scaled="1"/>
          </a:gradFill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4400">
                <a:solidFill>
                  <a:srgbClr val="FF3300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4400">
                <a:solidFill>
                  <a:srgbClr val="FF3300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4400">
                <a:solidFill>
                  <a:srgbClr val="FF3300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4400">
                <a:solidFill>
                  <a:srgbClr val="FF3300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4400">
                <a:solidFill>
                  <a:srgbClr val="FF3300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kumimoji="1" sz="4400">
                <a:solidFill>
                  <a:srgbClr val="FF3300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kumimoji="1" sz="4400">
                <a:solidFill>
                  <a:srgbClr val="FF3300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kumimoji="1" sz="4400">
                <a:solidFill>
                  <a:srgbClr val="FF3300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kumimoji="1" sz="4400">
                <a:solidFill>
                  <a:srgbClr val="FF3300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90000"/>
              </a:lnSpc>
            </a:pPr>
            <a:r>
              <a:rPr lang="zh-CN" altLang="en-US" sz="3600" b="1">
                <a:solidFill>
                  <a:srgbClr val="000066"/>
                </a:solidFill>
              </a:rPr>
              <a:t>        这是一个反问句。一方面照应上文“予独爱莲”，另一方面也透露出对人生世事的感叹，慨叹当时与作者志同道合的人少，能做到品行高洁的人少。</a:t>
            </a:r>
            <a:endParaRPr lang="zh-CN" altLang="en-US" sz="4800"/>
          </a:p>
        </p:txBody>
      </p:sp>
    </p:spTree>
    <p:extLst>
      <p:ext uri="{BB962C8B-B14F-4D97-AF65-F5344CB8AC3E}">
        <p14:creationId xmlns:p14="http://schemas.microsoft.com/office/powerpoint/2010/main" val="3727572714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397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39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39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3970" grpId="0" animBg="1" autoUpdateAnimBg="0"/>
      <p:bldP spid="83972" grpId="0" animBg="1" autoUpdateAnimBg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17886" y="908720"/>
            <a:ext cx="7772400" cy="1219200"/>
          </a:xfrm>
          <a:gradFill rotWithShape="0">
            <a:gsLst>
              <a:gs pos="0">
                <a:srgbClr val="006600"/>
              </a:gs>
              <a:gs pos="100000">
                <a:srgbClr val="FFFFFF"/>
              </a:gs>
            </a:gsLst>
            <a:path path="shape">
              <a:fillToRect l="50000" t="50000" r="50000" b="50000"/>
            </a:path>
          </a:gradFill>
          <a:ln>
            <a:solidFill>
              <a:srgbClr val="FF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l">
              <a:lnSpc>
                <a:spcPct val="80000"/>
              </a:lnSpc>
            </a:pPr>
            <a:r>
              <a:rPr lang="zh-CN" altLang="en-US" sz="3600" smtClean="0">
                <a:solidFill>
                  <a:srgbClr val="FF0000"/>
                </a:solidFill>
                <a:ea typeface="隶书" pitchFamily="49" charset="-122"/>
              </a:rPr>
              <a:t>本文以“爱”为脉络，写出了对莲花的喜爱，为何还要写菊花和牡丹？</a:t>
            </a:r>
          </a:p>
        </p:txBody>
      </p:sp>
      <p:sp>
        <p:nvSpPr>
          <p:cNvPr id="44042" name="Text Box 10"/>
          <p:cNvSpPr txBox="1">
            <a:spLocks noChangeArrowheads="1"/>
          </p:cNvSpPr>
          <p:nvPr/>
        </p:nvSpPr>
        <p:spPr bwMode="auto">
          <a:xfrm>
            <a:off x="382587" y="2364895"/>
            <a:ext cx="4979987" cy="650875"/>
          </a:xfrm>
          <a:prstGeom prst="rect">
            <a:avLst/>
          </a:prstGeom>
          <a:gradFill rotWithShape="0">
            <a:gsLst>
              <a:gs pos="0">
                <a:srgbClr val="006600"/>
              </a:gs>
              <a:gs pos="50000">
                <a:srgbClr val="FFFFFF"/>
              </a:gs>
              <a:gs pos="100000">
                <a:srgbClr val="006600"/>
              </a:gs>
            </a:gsLst>
            <a:lin ang="5400000" scaled="1"/>
          </a:gradFill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4400">
                <a:solidFill>
                  <a:srgbClr val="FF3300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4400">
                <a:solidFill>
                  <a:srgbClr val="FF3300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4400">
                <a:solidFill>
                  <a:srgbClr val="FF3300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4400">
                <a:solidFill>
                  <a:srgbClr val="FF3300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4400">
                <a:solidFill>
                  <a:srgbClr val="FF3300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kumimoji="1" sz="4400">
                <a:solidFill>
                  <a:srgbClr val="FF3300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kumimoji="1" sz="4400">
                <a:solidFill>
                  <a:srgbClr val="FF3300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kumimoji="1" sz="4400">
                <a:solidFill>
                  <a:srgbClr val="FF3300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kumimoji="1" sz="4400">
                <a:solidFill>
                  <a:srgbClr val="FF3300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3200" b="1">
                <a:solidFill>
                  <a:srgbClr val="000066"/>
                </a:solidFill>
              </a:rPr>
              <a:t>这是运用了</a:t>
            </a:r>
            <a:r>
              <a:rPr lang="zh-CN" altLang="en-US" sz="3600" b="1">
                <a:solidFill>
                  <a:srgbClr val="000066"/>
                </a:solidFill>
              </a:rPr>
              <a:t>衬托的写法。</a:t>
            </a:r>
            <a:endParaRPr lang="zh-CN" altLang="en-US" sz="4000"/>
          </a:p>
        </p:txBody>
      </p:sp>
      <p:sp>
        <p:nvSpPr>
          <p:cNvPr id="44043" name="Text Box 11"/>
          <p:cNvSpPr txBox="1">
            <a:spLocks noChangeArrowheads="1"/>
          </p:cNvSpPr>
          <p:nvPr/>
        </p:nvSpPr>
        <p:spPr bwMode="auto">
          <a:xfrm>
            <a:off x="390525" y="3356992"/>
            <a:ext cx="8077200" cy="1516063"/>
          </a:xfrm>
          <a:prstGeom prst="rect">
            <a:avLst/>
          </a:prstGeom>
          <a:gradFill rotWithShape="0">
            <a:gsLst>
              <a:gs pos="0">
                <a:srgbClr val="99FFCC"/>
              </a:gs>
              <a:gs pos="50000">
                <a:srgbClr val="FFFFFF"/>
              </a:gs>
              <a:gs pos="100000">
                <a:srgbClr val="99FFCC"/>
              </a:gs>
            </a:gsLst>
            <a:lin ang="5400000" scaled="1"/>
          </a:gradFill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4400">
                <a:solidFill>
                  <a:srgbClr val="FF3300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4400">
                <a:solidFill>
                  <a:srgbClr val="FF3300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4400">
                <a:solidFill>
                  <a:srgbClr val="FF3300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4400">
                <a:solidFill>
                  <a:srgbClr val="FF3300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4400">
                <a:solidFill>
                  <a:srgbClr val="FF3300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kumimoji="1" sz="4400">
                <a:solidFill>
                  <a:srgbClr val="FF3300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kumimoji="1" sz="4400">
                <a:solidFill>
                  <a:srgbClr val="FF3300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kumimoji="1" sz="4400">
                <a:solidFill>
                  <a:srgbClr val="FF3300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kumimoji="1" sz="4400">
                <a:solidFill>
                  <a:srgbClr val="FF3300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80000"/>
              </a:lnSpc>
            </a:pPr>
            <a:r>
              <a:rPr lang="zh-CN" altLang="en-US" sz="3600" b="1"/>
              <a:t>       </a:t>
            </a:r>
            <a:r>
              <a:rPr lang="zh-CN" altLang="en-US" sz="3200" b="1">
                <a:solidFill>
                  <a:schemeClr val="accent2"/>
                </a:solidFill>
              </a:rPr>
              <a:t>菊花具有不畏严寒，傲霜斗雪；同时</a:t>
            </a:r>
          </a:p>
          <a:p>
            <a:pPr eaLnBrk="1" hangingPunct="1">
              <a:lnSpc>
                <a:spcPct val="80000"/>
              </a:lnSpc>
            </a:pPr>
            <a:r>
              <a:rPr lang="zh-CN" altLang="en-US" sz="3200" b="1">
                <a:solidFill>
                  <a:schemeClr val="accent2"/>
                </a:solidFill>
              </a:rPr>
              <a:t>又是花中的隐士，具有不愿与世俗同流合污</a:t>
            </a:r>
          </a:p>
          <a:p>
            <a:pPr eaLnBrk="1" hangingPunct="1">
              <a:lnSpc>
                <a:spcPct val="80000"/>
              </a:lnSpc>
            </a:pPr>
            <a:r>
              <a:rPr lang="zh-CN" altLang="en-US" sz="3200" b="1">
                <a:solidFill>
                  <a:schemeClr val="accent2"/>
                </a:solidFill>
              </a:rPr>
              <a:t>的超凡品格。因此它是从</a:t>
            </a:r>
            <a:r>
              <a:rPr lang="zh-CN" altLang="en-US" sz="3200" b="1">
                <a:solidFill>
                  <a:srgbClr val="FF0000"/>
                </a:solidFill>
              </a:rPr>
              <a:t>正面衬托</a:t>
            </a:r>
            <a:r>
              <a:rPr lang="zh-CN" altLang="en-US" sz="3200" b="1">
                <a:solidFill>
                  <a:schemeClr val="accent2"/>
                </a:solidFill>
              </a:rPr>
              <a:t>莲的形象。</a:t>
            </a:r>
          </a:p>
        </p:txBody>
      </p:sp>
      <p:sp>
        <p:nvSpPr>
          <p:cNvPr id="44044" name="Text Box 12"/>
          <p:cNvSpPr txBox="1">
            <a:spLocks noChangeArrowheads="1"/>
          </p:cNvSpPr>
          <p:nvPr/>
        </p:nvSpPr>
        <p:spPr bwMode="auto">
          <a:xfrm>
            <a:off x="382588" y="5157192"/>
            <a:ext cx="8093075" cy="1466850"/>
          </a:xfrm>
          <a:prstGeom prst="rect">
            <a:avLst/>
          </a:prstGeom>
          <a:gradFill rotWithShape="0">
            <a:gsLst>
              <a:gs pos="0">
                <a:srgbClr val="99FFCC"/>
              </a:gs>
              <a:gs pos="50000">
                <a:srgbClr val="FFFFFF"/>
              </a:gs>
              <a:gs pos="100000">
                <a:srgbClr val="99FFCC"/>
              </a:gs>
            </a:gsLst>
            <a:lin ang="5400000" scaled="1"/>
          </a:gradFill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4400">
                <a:solidFill>
                  <a:srgbClr val="FF3300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4400">
                <a:solidFill>
                  <a:srgbClr val="FF3300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4400">
                <a:solidFill>
                  <a:srgbClr val="FF3300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4400">
                <a:solidFill>
                  <a:srgbClr val="FF3300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4400">
                <a:solidFill>
                  <a:srgbClr val="FF3300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kumimoji="1" sz="4400">
                <a:solidFill>
                  <a:srgbClr val="FF3300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kumimoji="1" sz="4400">
                <a:solidFill>
                  <a:srgbClr val="FF3300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kumimoji="1" sz="4400">
                <a:solidFill>
                  <a:srgbClr val="FF3300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kumimoji="1" sz="4400">
                <a:solidFill>
                  <a:srgbClr val="FF3300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80000"/>
              </a:lnSpc>
            </a:pPr>
            <a:r>
              <a:rPr lang="zh-CN" altLang="en-US" sz="3200" b="1"/>
              <a:t>        </a:t>
            </a:r>
            <a:r>
              <a:rPr lang="zh-CN" altLang="en-US" sz="3200" b="1">
                <a:solidFill>
                  <a:schemeClr val="accent2"/>
                </a:solidFill>
              </a:rPr>
              <a:t>牡丹雍容华贵历来是富贵的象征，人们</a:t>
            </a:r>
          </a:p>
          <a:p>
            <a:pPr eaLnBrk="1" hangingPunct="1">
              <a:lnSpc>
                <a:spcPct val="80000"/>
              </a:lnSpc>
            </a:pPr>
            <a:r>
              <a:rPr lang="zh-CN" altLang="en-US" sz="3200" b="1">
                <a:solidFill>
                  <a:schemeClr val="accent2"/>
                </a:solidFill>
              </a:rPr>
              <a:t>对它的喜爱充分反映了贪慕富贵，追逐名利</a:t>
            </a:r>
          </a:p>
          <a:p>
            <a:pPr eaLnBrk="1" hangingPunct="1">
              <a:lnSpc>
                <a:spcPct val="80000"/>
              </a:lnSpc>
            </a:pPr>
            <a:r>
              <a:rPr lang="zh-CN" altLang="en-US" sz="3200" b="1">
                <a:solidFill>
                  <a:schemeClr val="accent2"/>
                </a:solidFill>
              </a:rPr>
              <a:t>的世风。因此它是从</a:t>
            </a:r>
            <a:r>
              <a:rPr lang="zh-CN" altLang="en-US" sz="3200" b="1">
                <a:solidFill>
                  <a:srgbClr val="FF0000"/>
                </a:solidFill>
              </a:rPr>
              <a:t>反面衬托</a:t>
            </a:r>
            <a:r>
              <a:rPr lang="zh-CN" altLang="en-US" sz="3200" b="1">
                <a:solidFill>
                  <a:schemeClr val="accent2"/>
                </a:solidFill>
              </a:rPr>
              <a:t>莲的形象。</a:t>
            </a:r>
          </a:p>
        </p:txBody>
      </p:sp>
    </p:spTree>
    <p:extLst>
      <p:ext uri="{BB962C8B-B14F-4D97-AF65-F5344CB8AC3E}">
        <p14:creationId xmlns:p14="http://schemas.microsoft.com/office/powerpoint/2010/main" val="2790189207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403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404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404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404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34" grpId="0" animBg="1" autoUpdateAnimBg="0"/>
      <p:bldP spid="44042" grpId="0" animBg="1" autoUpdateAnimBg="0"/>
      <p:bldP spid="44043" grpId="0" animBg="1" autoUpdateAnimBg="0"/>
      <p:bldP spid="44044" grpId="0" animBg="1" autoUpdateAnimBg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2"/>
          <p:cNvSpPr>
            <a:spLocks noGrp="1" noChangeArrowheads="1"/>
          </p:cNvSpPr>
          <p:nvPr>
            <p:ph type="title"/>
          </p:nvPr>
        </p:nvSpPr>
        <p:spPr>
          <a:xfrm>
            <a:off x="1403648" y="1484784"/>
            <a:ext cx="6120680" cy="1728192"/>
          </a:xfrm>
          <a:gradFill rotWithShape="0">
            <a:gsLst>
              <a:gs pos="0">
                <a:srgbClr val="EEFFF7"/>
              </a:gs>
              <a:gs pos="50000">
                <a:srgbClr val="99FFCC"/>
              </a:gs>
              <a:gs pos="100000">
                <a:srgbClr val="EEFFF7"/>
              </a:gs>
            </a:gsLst>
            <a:lin ang="5400000" scaled="1"/>
          </a:gradFill>
          <a:ln>
            <a:solidFill>
              <a:srgbClr val="FF0000"/>
            </a:solidFill>
            <a:miter lim="800000"/>
            <a:headEnd/>
            <a:tailEnd/>
          </a:ln>
        </p:spPr>
        <p:txBody>
          <a:bodyPr/>
          <a:lstStyle/>
          <a:p>
            <a:pPr algn="l" eaLnBrk="1" hangingPunct="1">
              <a:lnSpc>
                <a:spcPct val="80000"/>
              </a:lnSpc>
            </a:pPr>
            <a:r>
              <a:rPr lang="zh-CN" altLang="en-US" dirty="0" smtClean="0"/>
              <a:t> </a:t>
            </a:r>
            <a:r>
              <a:rPr lang="zh-CN" altLang="en-US" sz="4000" dirty="0" smtClean="0">
                <a:solidFill>
                  <a:srgbClr val="FF0000"/>
                </a:solidFill>
                <a:ea typeface="隶书" pitchFamily="49" charset="-122"/>
              </a:rPr>
              <a:t>“牡丹之爱，宜乎众矣。”表达了作者怎样的感情？</a:t>
            </a:r>
          </a:p>
        </p:txBody>
      </p:sp>
      <p:sp>
        <p:nvSpPr>
          <p:cNvPr id="327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781800" y="0"/>
            <a:ext cx="2362200" cy="457200"/>
          </a:xfrm>
          <a:extLst>
            <a:ext uri="{909E8E84-426E-40DD-AFC4-6F175D3DCCD1}">
              <a14:hiddenFill xmlns:a14="http://schemas.microsoft.com/office/drawing/2010/main">
                <a:gradFill rotWithShape="0">
                  <a:gsLst>
                    <a:gs pos="0">
                      <a:srgbClr val="FFFFFF"/>
                    </a:gs>
                    <a:gs pos="50000">
                      <a:srgbClr val="99FFCC"/>
                    </a:gs>
                    <a:gs pos="100000">
                      <a:srgbClr val="FFFFFF"/>
                    </a:gs>
                  </a:gsLst>
                  <a:lin ang="5400000" scaled="1"/>
                </a:gradFill>
              </a14:hiddenFill>
            </a:ext>
          </a:extLst>
        </p:spPr>
        <p:txBody>
          <a:bodyPr/>
          <a:lstStyle/>
          <a:p>
            <a:pPr eaLnBrk="1" hangingPunct="1">
              <a:lnSpc>
                <a:spcPct val="90000"/>
              </a:lnSpc>
              <a:buFontTx/>
              <a:buNone/>
            </a:pPr>
            <a:r>
              <a:rPr lang="zh-CN" altLang="en-US" sz="2800" smtClean="0">
                <a:solidFill>
                  <a:srgbClr val="FF3300"/>
                </a:solidFill>
              </a:rPr>
              <a:t>        </a:t>
            </a:r>
            <a:endParaRPr lang="zh-CN" altLang="en-US" sz="2800" b="1" smtClean="0">
              <a:solidFill>
                <a:srgbClr val="660066"/>
              </a:solidFill>
            </a:endParaRPr>
          </a:p>
        </p:txBody>
      </p:sp>
      <p:sp>
        <p:nvSpPr>
          <p:cNvPr id="68612" name="Text Box 4"/>
          <p:cNvSpPr txBox="1">
            <a:spLocks noChangeArrowheads="1"/>
          </p:cNvSpPr>
          <p:nvPr/>
        </p:nvSpPr>
        <p:spPr bwMode="auto">
          <a:xfrm>
            <a:off x="-36513" y="4293096"/>
            <a:ext cx="9144001" cy="1076325"/>
          </a:xfrm>
          <a:prstGeom prst="rect">
            <a:avLst/>
          </a:prstGeom>
          <a:gradFill rotWithShape="0">
            <a:gsLst>
              <a:gs pos="0">
                <a:srgbClr val="99FFCC"/>
              </a:gs>
              <a:gs pos="50000">
                <a:srgbClr val="FFFFFF"/>
              </a:gs>
              <a:gs pos="100000">
                <a:srgbClr val="99FFCC"/>
              </a:gs>
            </a:gsLst>
            <a:lin ang="5400000" scaled="1"/>
          </a:gradFill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4400">
                <a:solidFill>
                  <a:srgbClr val="FF3300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4400">
                <a:solidFill>
                  <a:srgbClr val="FF3300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4400">
                <a:solidFill>
                  <a:srgbClr val="FF3300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4400">
                <a:solidFill>
                  <a:srgbClr val="FF3300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4400">
                <a:solidFill>
                  <a:srgbClr val="FF3300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kumimoji="1" sz="4400">
                <a:solidFill>
                  <a:srgbClr val="FF3300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kumimoji="1" sz="4400">
                <a:solidFill>
                  <a:srgbClr val="FF3300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kumimoji="1" sz="4400">
                <a:solidFill>
                  <a:srgbClr val="FF3300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kumimoji="1" sz="4400">
                <a:solidFill>
                  <a:srgbClr val="FF3300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/>
            <a:r>
              <a:rPr lang="zh-CN" altLang="en-US" sz="3200" b="1" dirty="0">
                <a:solidFill>
                  <a:srgbClr val="660066"/>
                </a:solidFill>
              </a:rPr>
              <a:t>         这个感叹句，是作者对那时一些士大夫追求名利，求取富贵的处世态度的强烈讽刺。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109773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86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686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projcto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610" grpId="0" animBg="1" autoUpdateAnimBg="0"/>
      <p:bldP spid="68612" grpId="0" animBg="1" autoUpdateAnimBg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203575" y="1125538"/>
            <a:ext cx="2592388" cy="1150937"/>
          </a:xfrm>
          <a:gradFill rotWithShape="0">
            <a:gsLst>
              <a:gs pos="0">
                <a:srgbClr val="FFFF99"/>
              </a:gs>
              <a:gs pos="50000">
                <a:srgbClr val="FFFFFF"/>
              </a:gs>
              <a:gs pos="100000">
                <a:srgbClr val="FFFF99"/>
              </a:gs>
            </a:gsLst>
            <a:lin ang="5400000" scaled="1"/>
          </a:gradFill>
          <a:ln>
            <a:solidFill>
              <a:srgbClr val="FF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l"/>
            <a:r>
              <a:rPr lang="zh-CN" altLang="en-US" smtClean="0"/>
              <a:t>  </a:t>
            </a:r>
            <a:r>
              <a:rPr lang="zh-CN" altLang="en-US" sz="7200" smtClean="0">
                <a:solidFill>
                  <a:srgbClr val="FF0000"/>
                </a:solidFill>
                <a:ea typeface="隶书" pitchFamily="49" charset="-122"/>
              </a:rPr>
              <a:t>总结</a:t>
            </a:r>
          </a:p>
        </p:txBody>
      </p:sp>
      <p:sp>
        <p:nvSpPr>
          <p:cNvPr id="70659" name="Rectangle 3"/>
          <p:cNvSpPr>
            <a:spLocks noGrp="1" noChangeArrowheads="1"/>
          </p:cNvSpPr>
          <p:nvPr>
            <p:ph idx="1"/>
          </p:nvPr>
        </p:nvSpPr>
        <p:spPr>
          <a:xfrm flipV="1">
            <a:off x="1981200" y="6858000"/>
            <a:ext cx="7162800" cy="76200"/>
          </a:xfrm>
          <a:extLst>
            <a:ext uri="{909E8E84-426E-40DD-AFC4-6F175D3DCCD1}">
              <a14:hiddenFill xmlns:a14="http://schemas.microsoft.com/office/drawing/2010/main">
                <a:gradFill rotWithShape="0">
                  <a:gsLst>
                    <a:gs pos="0">
                      <a:schemeClr val="hlink">
                        <a:gamma/>
                        <a:tint val="0"/>
                        <a:invGamma/>
                      </a:schemeClr>
                    </a:gs>
                    <a:gs pos="50000">
                      <a:schemeClr val="hlink"/>
                    </a:gs>
                    <a:gs pos="100000">
                      <a:schemeClr val="hlink">
                        <a:gamma/>
                        <a:tint val="0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</a:extLst>
        </p:spPr>
        <p:txBody>
          <a:bodyPr/>
          <a:lstStyle/>
          <a:p>
            <a:pPr marL="609600" indent="-609600">
              <a:lnSpc>
                <a:spcPct val="90000"/>
              </a:lnSpc>
              <a:buFontTx/>
              <a:buNone/>
              <a:defRPr/>
            </a:pPr>
            <a:r>
              <a:rPr lang="zh-CN" altLang="en-US" sz="2800">
                <a:solidFill>
                  <a:srgbClr val="FF3300"/>
                </a:solidFill>
              </a:rPr>
              <a:t>           </a:t>
            </a:r>
            <a:endParaRPr lang="zh-CN" altLang="en-US" sz="2800" b="1">
              <a:solidFill>
                <a:srgbClr val="660066"/>
              </a:solidFill>
            </a:endParaRPr>
          </a:p>
        </p:txBody>
      </p:sp>
      <p:sp>
        <p:nvSpPr>
          <p:cNvPr id="70660" name="Text Box 4"/>
          <p:cNvSpPr txBox="1">
            <a:spLocks noChangeArrowheads="1"/>
          </p:cNvSpPr>
          <p:nvPr/>
        </p:nvSpPr>
        <p:spPr bwMode="auto">
          <a:xfrm>
            <a:off x="827088" y="3284538"/>
            <a:ext cx="7416800" cy="2308225"/>
          </a:xfrm>
          <a:prstGeom prst="rect">
            <a:avLst/>
          </a:prstGeom>
          <a:gradFill rotWithShape="0">
            <a:gsLst>
              <a:gs pos="0">
                <a:srgbClr val="99CCFF"/>
              </a:gs>
              <a:gs pos="50000">
                <a:srgbClr val="FFFFFF"/>
              </a:gs>
              <a:gs pos="100000">
                <a:srgbClr val="99CCFF"/>
              </a:gs>
            </a:gsLst>
            <a:lin ang="5400000" scaled="1"/>
          </a:gradFill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4400">
                <a:solidFill>
                  <a:srgbClr val="FF3300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4400">
                <a:solidFill>
                  <a:srgbClr val="FF3300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4400">
                <a:solidFill>
                  <a:srgbClr val="FF3300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4400">
                <a:solidFill>
                  <a:srgbClr val="FF3300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4400">
                <a:solidFill>
                  <a:srgbClr val="FF3300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kumimoji="1" sz="4400">
                <a:solidFill>
                  <a:srgbClr val="FF3300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kumimoji="1" sz="4400">
                <a:solidFill>
                  <a:srgbClr val="FF3300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kumimoji="1" sz="4400">
                <a:solidFill>
                  <a:srgbClr val="FF3300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kumimoji="1" sz="4400">
                <a:solidFill>
                  <a:srgbClr val="FF3300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/>
            <a:r>
              <a:rPr lang="zh-CN" altLang="en-US" sz="3600" b="1" dirty="0">
                <a:solidFill>
                  <a:srgbClr val="660066"/>
                </a:solidFill>
              </a:rPr>
              <a:t>        作者赞美莲的优美的形象和高贵品质，说明自己洁身自好的品格，抒发了对追慕富贵的恶浊世风的鄙弃之情。</a:t>
            </a:r>
          </a:p>
        </p:txBody>
      </p:sp>
      <p:pic>
        <p:nvPicPr>
          <p:cNvPr id="33797" name="Picture 8" descr="C:\Users\wangxueke\Desktop\全易通副本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6988"/>
            <a:ext cx="9180513" cy="7524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00226396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065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06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06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projcto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658" grpId="0" animBg="1" autoUpdateAnimBg="0"/>
      <p:bldP spid="70660" grpId="0" animBg="1" autoUpdateAnimBg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Text Box 2"/>
          <p:cNvSpPr txBox="1">
            <a:spLocks noChangeArrowheads="1"/>
          </p:cNvSpPr>
          <p:nvPr/>
        </p:nvSpPr>
        <p:spPr bwMode="auto">
          <a:xfrm>
            <a:off x="685800" y="685800"/>
            <a:ext cx="7620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endParaRPr lang="zh-CN" altLang="zh-CN" sz="2400" smtClean="0">
              <a:solidFill>
                <a:prstClr val="black"/>
              </a:solidFill>
              <a:latin typeface="Times New Roman" pitchFamily="18" charset="0"/>
            </a:endParaRPr>
          </a:p>
        </p:txBody>
      </p:sp>
      <p:sp>
        <p:nvSpPr>
          <p:cNvPr id="75779" name="Text Box 3"/>
          <p:cNvSpPr txBox="1">
            <a:spLocks noChangeArrowheads="1"/>
          </p:cNvSpPr>
          <p:nvPr/>
        </p:nvSpPr>
        <p:spPr bwMode="auto">
          <a:xfrm>
            <a:off x="1219200" y="685800"/>
            <a:ext cx="6553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endParaRPr lang="zh-CN" altLang="zh-CN" sz="2400" smtClean="0">
              <a:solidFill>
                <a:prstClr val="black"/>
              </a:solidFill>
              <a:latin typeface="Times New Roman" pitchFamily="18" charset="0"/>
            </a:endParaRPr>
          </a:p>
        </p:txBody>
      </p:sp>
      <p:pic>
        <p:nvPicPr>
          <p:cNvPr id="75780" name="Picture 2" descr="C:\Documents and Settings\zhaoqingju\桌面\{9E048488-6E42-432A-BBB4-CE60C38E2DB4}.bmp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694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67557356"/>
      </p:ext>
    </p:extLst>
  </p:cSld>
  <p:clrMapOvr>
    <a:masterClrMapping/>
  </p:clrMapOvr>
  <p:transition>
    <p:split orient="vert" dir="in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5" name="Rectangle 3"/>
          <p:cNvSpPr>
            <a:spLocks noChangeArrowheads="1"/>
          </p:cNvSpPr>
          <p:nvPr/>
        </p:nvSpPr>
        <p:spPr bwMode="auto">
          <a:xfrm>
            <a:off x="457201" y="1550366"/>
            <a:ext cx="5050904" cy="40811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pPr algn="l">
              <a:lnSpc>
                <a:spcPct val="120000"/>
              </a:lnSpc>
            </a:pPr>
            <a:r>
              <a:rPr kumimoji="0" lang="zh-CN" altLang="en-US" sz="3600" dirty="0" smtClean="0">
                <a:solidFill>
                  <a:srgbClr val="3333CC"/>
                </a:solidFill>
                <a:latin typeface="华文中宋" pitchFamily="2" charset="-122"/>
                <a:ea typeface="黑体" pitchFamily="49" charset="-122"/>
              </a:rPr>
              <a:t>      刘</a:t>
            </a:r>
            <a:r>
              <a:rPr kumimoji="0" lang="zh-CN" altLang="en-US" sz="3600" dirty="0">
                <a:solidFill>
                  <a:srgbClr val="3333CC"/>
                </a:solidFill>
                <a:latin typeface="华文中宋" pitchFamily="2" charset="-122"/>
                <a:ea typeface="黑体" pitchFamily="49" charset="-122"/>
              </a:rPr>
              <a:t>禹锡，</a:t>
            </a:r>
            <a:r>
              <a:rPr kumimoji="0" lang="zh-CN" altLang="en-US" sz="3600" dirty="0">
                <a:solidFill>
                  <a:srgbClr val="3333CC"/>
                </a:solidFill>
                <a:ea typeface="黑体" pitchFamily="49" charset="-122"/>
              </a:rPr>
              <a:t>字</a:t>
            </a:r>
            <a:r>
              <a:rPr kumimoji="0" lang="zh-CN" altLang="en-US" sz="3600" dirty="0">
                <a:solidFill>
                  <a:srgbClr val="FF0000"/>
                </a:solidFill>
                <a:ea typeface="黑体" pitchFamily="49" charset="-122"/>
              </a:rPr>
              <a:t>梦得</a:t>
            </a:r>
            <a:r>
              <a:rPr kumimoji="0" lang="zh-CN" altLang="en-US" sz="3600" dirty="0">
                <a:solidFill>
                  <a:srgbClr val="3333CC"/>
                </a:solidFill>
                <a:ea typeface="黑体" pitchFamily="49" charset="-122"/>
              </a:rPr>
              <a:t>，洛阳人，</a:t>
            </a:r>
            <a:r>
              <a:rPr kumimoji="0" lang="zh-CN" altLang="en-US" sz="3600" dirty="0">
                <a:solidFill>
                  <a:srgbClr val="FF0000"/>
                </a:solidFill>
                <a:latin typeface="华文中宋" pitchFamily="2" charset="-122"/>
                <a:ea typeface="黑体" pitchFamily="49" charset="-122"/>
              </a:rPr>
              <a:t>唐</a:t>
            </a:r>
            <a:r>
              <a:rPr kumimoji="0" lang="zh-CN" altLang="en-US" sz="3600" dirty="0">
                <a:solidFill>
                  <a:srgbClr val="3333CC"/>
                </a:solidFill>
                <a:latin typeface="华文中宋" pitchFamily="2" charset="-122"/>
                <a:ea typeface="黑体" pitchFamily="49" charset="-122"/>
              </a:rPr>
              <a:t>代著名</a:t>
            </a:r>
            <a:r>
              <a:rPr kumimoji="0" lang="zh-CN" altLang="en-US" sz="3600" dirty="0">
                <a:solidFill>
                  <a:srgbClr val="FF0000"/>
                </a:solidFill>
                <a:latin typeface="华文中宋" pitchFamily="2" charset="-122"/>
                <a:ea typeface="黑体" pitchFamily="49" charset="-122"/>
              </a:rPr>
              <a:t>文学家</a:t>
            </a:r>
            <a:r>
              <a:rPr kumimoji="0" lang="zh-CN" altLang="en-US" sz="3600" dirty="0" smtClean="0">
                <a:solidFill>
                  <a:srgbClr val="3333CC"/>
                </a:solidFill>
                <a:latin typeface="华文中宋" pitchFamily="2" charset="-122"/>
                <a:ea typeface="黑体" pitchFamily="49" charset="-122"/>
              </a:rPr>
              <a:t>。</a:t>
            </a:r>
            <a:r>
              <a:rPr kumimoji="0" lang="zh-CN" altLang="en-US" sz="3600" dirty="0" smtClean="0">
                <a:solidFill>
                  <a:srgbClr val="3333CC"/>
                </a:solidFill>
                <a:ea typeface="黑体" pitchFamily="49" charset="-122"/>
              </a:rPr>
              <a:t>著</a:t>
            </a:r>
            <a:r>
              <a:rPr kumimoji="0" lang="zh-CN" altLang="en-US" sz="3600" dirty="0">
                <a:solidFill>
                  <a:srgbClr val="3333CC"/>
                </a:solidFill>
                <a:ea typeface="黑体" pitchFamily="49" charset="-122"/>
              </a:rPr>
              <a:t>有</a:t>
            </a:r>
            <a:r>
              <a:rPr kumimoji="0" lang="en-US" altLang="zh-CN" sz="3600" dirty="0">
                <a:solidFill>
                  <a:srgbClr val="FF0000"/>
                </a:solidFill>
                <a:ea typeface="黑体" pitchFamily="49" charset="-122"/>
              </a:rPr>
              <a:t>《</a:t>
            </a:r>
            <a:r>
              <a:rPr kumimoji="0" lang="zh-CN" altLang="en-US" sz="3600" dirty="0">
                <a:solidFill>
                  <a:srgbClr val="FF0000"/>
                </a:solidFill>
                <a:ea typeface="黑体" pitchFamily="49" charset="-122"/>
              </a:rPr>
              <a:t>刘梦得文集</a:t>
            </a:r>
            <a:r>
              <a:rPr kumimoji="0" lang="en-US" altLang="zh-CN" sz="3600" dirty="0">
                <a:solidFill>
                  <a:srgbClr val="FF0000"/>
                </a:solidFill>
                <a:ea typeface="黑体" pitchFamily="49" charset="-122"/>
              </a:rPr>
              <a:t>》</a:t>
            </a:r>
            <a:r>
              <a:rPr kumimoji="0" lang="zh-CN" altLang="en-US" sz="3600" b="1" dirty="0" smtClean="0">
                <a:solidFill>
                  <a:srgbClr val="3333CC"/>
                </a:solidFill>
                <a:ea typeface="黑体" pitchFamily="49" charset="-122"/>
              </a:rPr>
              <a:t>。</a:t>
            </a:r>
            <a:r>
              <a:rPr kumimoji="0" lang="zh-CN" altLang="en-US" sz="3600" dirty="0" smtClean="0">
                <a:solidFill>
                  <a:srgbClr val="3333CC"/>
                </a:solidFill>
                <a:latin typeface="华文中宋" pitchFamily="2" charset="-122"/>
                <a:ea typeface="黑体" pitchFamily="49" charset="-122"/>
              </a:rPr>
              <a:t>生活</a:t>
            </a:r>
            <a:r>
              <a:rPr kumimoji="0" lang="zh-CN" altLang="en-US" sz="3600" dirty="0">
                <a:solidFill>
                  <a:srgbClr val="3333CC"/>
                </a:solidFill>
                <a:latin typeface="华文中宋" pitchFamily="2" charset="-122"/>
                <a:ea typeface="黑体" pitchFamily="49" charset="-122"/>
              </a:rPr>
              <a:t>在安史之乱以后</a:t>
            </a:r>
            <a:r>
              <a:rPr kumimoji="0" lang="zh-CN" altLang="en-US" sz="3600" dirty="0" smtClean="0">
                <a:solidFill>
                  <a:srgbClr val="3333CC"/>
                </a:solidFill>
                <a:latin typeface="华文中宋" pitchFamily="2" charset="-122"/>
                <a:ea typeface="黑体" pitchFamily="49" charset="-122"/>
              </a:rPr>
              <a:t>的中</a:t>
            </a:r>
            <a:r>
              <a:rPr kumimoji="0" lang="zh-CN" altLang="en-US" sz="3600" dirty="0">
                <a:solidFill>
                  <a:srgbClr val="3333CC"/>
                </a:solidFill>
                <a:latin typeface="华文中宋" pitchFamily="2" charset="-122"/>
                <a:ea typeface="黑体" pitchFamily="49" charset="-122"/>
              </a:rPr>
              <a:t>唐时期，关心社会现实，忧国忧民。</a:t>
            </a:r>
          </a:p>
        </p:txBody>
      </p:sp>
      <p:pic>
        <p:nvPicPr>
          <p:cNvPr id="69636" name="Picture 4" descr="刘禹锡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95963" y="1772816"/>
            <a:ext cx="2895600" cy="3962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矩形 1"/>
          <p:cNvSpPr/>
          <p:nvPr/>
        </p:nvSpPr>
        <p:spPr>
          <a:xfrm>
            <a:off x="2987824" y="670847"/>
            <a:ext cx="296748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走近作者</a:t>
            </a:r>
            <a:endParaRPr lang="zh-CN" altLang="en-US" sz="54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685800"/>
            <a:ext cx="9144000" cy="518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627" name="Text Box 3"/>
          <p:cNvSpPr txBox="1">
            <a:spLocks noChangeArrowheads="1"/>
          </p:cNvSpPr>
          <p:nvPr/>
        </p:nvSpPr>
        <p:spPr bwMode="auto">
          <a:xfrm>
            <a:off x="2209800" y="6019800"/>
            <a:ext cx="42672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ea typeface="华文中宋" pitchFamily="2" charset="-122"/>
              </a:rPr>
              <a:t>安徽和县刘禹锡的陋室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random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172" name="Text Box 4"/>
          <p:cNvSpPr txBox="1">
            <a:spLocks noChangeArrowheads="1"/>
          </p:cNvSpPr>
          <p:nvPr/>
        </p:nvSpPr>
        <p:spPr bwMode="auto">
          <a:xfrm>
            <a:off x="395536" y="620688"/>
            <a:ext cx="8569325" cy="6791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/>
            <a:r>
              <a:rPr lang="zh-CN" altLang="en-US" sz="4400" b="1" dirty="0">
                <a:solidFill>
                  <a:srgbClr val="333399"/>
                </a:solidFill>
                <a:latin typeface="黑体" pitchFamily="49" charset="-122"/>
                <a:ea typeface="黑体" pitchFamily="49" charset="-122"/>
              </a:rPr>
              <a:t>山</a:t>
            </a:r>
            <a:r>
              <a:rPr lang="en-US" altLang="zh-CN" sz="44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|</a:t>
            </a:r>
            <a:r>
              <a:rPr lang="zh-CN" altLang="en-US" sz="4400" b="1" dirty="0">
                <a:solidFill>
                  <a:srgbClr val="333399"/>
                </a:solidFill>
                <a:latin typeface="黑体" pitchFamily="49" charset="-122"/>
                <a:ea typeface="黑体" pitchFamily="49" charset="-122"/>
              </a:rPr>
              <a:t>不在高，有仙</a:t>
            </a:r>
            <a:r>
              <a:rPr lang="en-US" altLang="zh-CN" sz="44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|</a:t>
            </a:r>
            <a:r>
              <a:rPr lang="zh-CN" altLang="en-US" sz="4400" b="1" dirty="0">
                <a:solidFill>
                  <a:srgbClr val="333399"/>
                </a:solidFill>
                <a:latin typeface="黑体" pitchFamily="49" charset="-122"/>
                <a:ea typeface="黑体" pitchFamily="49" charset="-122"/>
              </a:rPr>
              <a:t>则名。</a:t>
            </a:r>
          </a:p>
          <a:p>
            <a:pPr algn="l"/>
            <a:r>
              <a:rPr lang="zh-CN" altLang="en-US" sz="4400" b="1" dirty="0">
                <a:solidFill>
                  <a:srgbClr val="333399"/>
                </a:solidFill>
                <a:latin typeface="黑体" pitchFamily="49" charset="-122"/>
                <a:ea typeface="黑体" pitchFamily="49" charset="-122"/>
              </a:rPr>
              <a:t>水</a:t>
            </a:r>
            <a:r>
              <a:rPr lang="en-US" altLang="zh-CN" sz="44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|</a:t>
            </a:r>
            <a:r>
              <a:rPr lang="zh-CN" altLang="en-US" sz="4400" b="1" dirty="0">
                <a:solidFill>
                  <a:srgbClr val="333399"/>
                </a:solidFill>
                <a:latin typeface="黑体" pitchFamily="49" charset="-122"/>
                <a:ea typeface="黑体" pitchFamily="49" charset="-122"/>
              </a:rPr>
              <a:t>不在深，有龙</a:t>
            </a:r>
            <a:r>
              <a:rPr lang="en-US" altLang="zh-CN" sz="44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|</a:t>
            </a:r>
            <a:r>
              <a:rPr lang="zh-CN" altLang="en-US" sz="4400" b="1" dirty="0">
                <a:solidFill>
                  <a:srgbClr val="333399"/>
                </a:solidFill>
                <a:latin typeface="黑体" pitchFamily="49" charset="-122"/>
                <a:ea typeface="黑体" pitchFamily="49" charset="-122"/>
              </a:rPr>
              <a:t>则灵。</a:t>
            </a:r>
          </a:p>
          <a:p>
            <a:pPr algn="l"/>
            <a:r>
              <a:rPr lang="zh-CN" altLang="en-US" sz="4400" b="1" dirty="0">
                <a:solidFill>
                  <a:srgbClr val="333399"/>
                </a:solidFill>
                <a:latin typeface="黑体" pitchFamily="49" charset="-122"/>
                <a:ea typeface="黑体" pitchFamily="49" charset="-122"/>
              </a:rPr>
              <a:t>斯是</a:t>
            </a:r>
            <a:r>
              <a:rPr lang="en-US" altLang="zh-CN" sz="44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|</a:t>
            </a:r>
            <a:r>
              <a:rPr lang="zh-CN" altLang="en-US" sz="4400" b="1" dirty="0">
                <a:solidFill>
                  <a:srgbClr val="333399"/>
                </a:solidFill>
                <a:latin typeface="黑体" pitchFamily="49" charset="-122"/>
                <a:ea typeface="黑体" pitchFamily="49" charset="-122"/>
              </a:rPr>
              <a:t>陋室，惟吾</a:t>
            </a:r>
            <a:r>
              <a:rPr lang="en-US" altLang="zh-CN" sz="44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|</a:t>
            </a:r>
            <a:r>
              <a:rPr lang="zh-CN" altLang="en-US" sz="4400" b="1" dirty="0">
                <a:solidFill>
                  <a:srgbClr val="333399"/>
                </a:solidFill>
                <a:latin typeface="黑体" pitchFamily="49" charset="-122"/>
                <a:ea typeface="黑体" pitchFamily="49" charset="-122"/>
              </a:rPr>
              <a:t>德馨。</a:t>
            </a:r>
          </a:p>
          <a:p>
            <a:pPr algn="l"/>
            <a:r>
              <a:rPr lang="zh-CN" altLang="en-US" sz="4400" b="1" dirty="0">
                <a:solidFill>
                  <a:srgbClr val="333399"/>
                </a:solidFill>
                <a:latin typeface="黑体" pitchFamily="49" charset="-122"/>
                <a:ea typeface="黑体" pitchFamily="49" charset="-122"/>
              </a:rPr>
              <a:t>苔痕</a:t>
            </a:r>
            <a:r>
              <a:rPr lang="en-US" altLang="zh-CN" sz="44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|</a:t>
            </a:r>
            <a:r>
              <a:rPr lang="zh-CN" altLang="en-US" sz="4400" b="1" dirty="0">
                <a:solidFill>
                  <a:srgbClr val="333399"/>
                </a:solidFill>
                <a:latin typeface="黑体" pitchFamily="49" charset="-122"/>
                <a:ea typeface="黑体" pitchFamily="49" charset="-122"/>
              </a:rPr>
              <a:t>上</a:t>
            </a:r>
            <a:r>
              <a:rPr lang="en-US" altLang="zh-CN" sz="44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|</a:t>
            </a:r>
            <a:r>
              <a:rPr lang="zh-CN" altLang="en-US" sz="4400" b="1" dirty="0">
                <a:solidFill>
                  <a:srgbClr val="333399"/>
                </a:solidFill>
                <a:latin typeface="黑体" pitchFamily="49" charset="-122"/>
                <a:ea typeface="黑体" pitchFamily="49" charset="-122"/>
              </a:rPr>
              <a:t>阶绿，草色</a:t>
            </a:r>
            <a:r>
              <a:rPr lang="en-US" altLang="zh-CN" sz="44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|</a:t>
            </a:r>
            <a:r>
              <a:rPr lang="zh-CN" altLang="en-US" sz="4400" b="1" dirty="0">
                <a:solidFill>
                  <a:srgbClr val="333399"/>
                </a:solidFill>
                <a:latin typeface="黑体" pitchFamily="49" charset="-122"/>
                <a:ea typeface="黑体" pitchFamily="49" charset="-122"/>
              </a:rPr>
              <a:t>入</a:t>
            </a:r>
            <a:r>
              <a:rPr lang="en-US" altLang="zh-CN" sz="44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|</a:t>
            </a:r>
            <a:r>
              <a:rPr lang="zh-CN" altLang="en-US" sz="4400" b="1" dirty="0">
                <a:solidFill>
                  <a:srgbClr val="333399"/>
                </a:solidFill>
                <a:latin typeface="黑体" pitchFamily="49" charset="-122"/>
                <a:ea typeface="黑体" pitchFamily="49" charset="-122"/>
              </a:rPr>
              <a:t>帘青。</a:t>
            </a:r>
          </a:p>
          <a:p>
            <a:pPr algn="l"/>
            <a:r>
              <a:rPr lang="zh-CN" altLang="en-US" sz="4400" b="1" dirty="0">
                <a:solidFill>
                  <a:srgbClr val="333399"/>
                </a:solidFill>
                <a:latin typeface="黑体" pitchFamily="49" charset="-122"/>
                <a:ea typeface="黑体" pitchFamily="49" charset="-122"/>
              </a:rPr>
              <a:t>谈笑</a:t>
            </a:r>
            <a:r>
              <a:rPr lang="en-US" altLang="zh-CN" sz="44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|</a:t>
            </a:r>
            <a:r>
              <a:rPr lang="zh-CN" altLang="en-US" sz="4400" b="1" dirty="0">
                <a:solidFill>
                  <a:srgbClr val="333399"/>
                </a:solidFill>
                <a:latin typeface="黑体" pitchFamily="49" charset="-122"/>
                <a:ea typeface="黑体" pitchFamily="49" charset="-122"/>
              </a:rPr>
              <a:t>有</a:t>
            </a:r>
            <a:r>
              <a:rPr lang="en-US" altLang="zh-CN" sz="44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|</a:t>
            </a:r>
            <a:r>
              <a:rPr lang="zh-CN" altLang="en-US" sz="4400" b="1" dirty="0">
                <a:solidFill>
                  <a:srgbClr val="333399"/>
                </a:solidFill>
                <a:latin typeface="黑体" pitchFamily="49" charset="-122"/>
                <a:ea typeface="黑体" pitchFamily="49" charset="-122"/>
              </a:rPr>
              <a:t>鸿儒，往来</a:t>
            </a:r>
            <a:r>
              <a:rPr lang="en-US" altLang="zh-CN" sz="44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|</a:t>
            </a:r>
            <a:r>
              <a:rPr lang="zh-CN" altLang="en-US" sz="4400" b="1" dirty="0">
                <a:solidFill>
                  <a:srgbClr val="333399"/>
                </a:solidFill>
                <a:latin typeface="黑体" pitchFamily="49" charset="-122"/>
                <a:ea typeface="黑体" pitchFamily="49" charset="-122"/>
              </a:rPr>
              <a:t>无</a:t>
            </a:r>
            <a:r>
              <a:rPr lang="en-US" altLang="zh-CN" sz="44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|</a:t>
            </a:r>
            <a:r>
              <a:rPr lang="zh-CN" altLang="en-US" sz="4400" b="1" dirty="0">
                <a:solidFill>
                  <a:srgbClr val="333399"/>
                </a:solidFill>
                <a:latin typeface="黑体" pitchFamily="49" charset="-122"/>
                <a:ea typeface="黑体" pitchFamily="49" charset="-122"/>
              </a:rPr>
              <a:t>白丁。</a:t>
            </a:r>
          </a:p>
          <a:p>
            <a:pPr algn="l"/>
            <a:r>
              <a:rPr lang="zh-CN" altLang="en-US" sz="4400" b="1" dirty="0">
                <a:solidFill>
                  <a:srgbClr val="333399"/>
                </a:solidFill>
                <a:latin typeface="黑体" pitchFamily="49" charset="-122"/>
                <a:ea typeface="黑体" pitchFamily="49" charset="-122"/>
              </a:rPr>
              <a:t>可以</a:t>
            </a:r>
            <a:r>
              <a:rPr lang="en-US" altLang="zh-CN" sz="44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|</a:t>
            </a:r>
            <a:r>
              <a:rPr lang="zh-CN" altLang="en-US" sz="4400" b="1" dirty="0">
                <a:solidFill>
                  <a:srgbClr val="333399"/>
                </a:solidFill>
                <a:latin typeface="黑体" pitchFamily="49" charset="-122"/>
                <a:ea typeface="黑体" pitchFamily="49" charset="-122"/>
              </a:rPr>
              <a:t>调</a:t>
            </a:r>
            <a:r>
              <a:rPr lang="en-US" altLang="zh-CN" sz="44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|</a:t>
            </a:r>
            <a:r>
              <a:rPr lang="zh-CN" altLang="en-US" sz="4400" b="1" dirty="0">
                <a:solidFill>
                  <a:srgbClr val="333399"/>
                </a:solidFill>
                <a:latin typeface="黑体" pitchFamily="49" charset="-122"/>
                <a:ea typeface="黑体" pitchFamily="49" charset="-122"/>
              </a:rPr>
              <a:t>素琴，阅</a:t>
            </a:r>
            <a:r>
              <a:rPr lang="en-US" altLang="zh-CN" sz="44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|</a:t>
            </a:r>
            <a:r>
              <a:rPr lang="zh-CN" altLang="en-US" sz="4400" b="1" dirty="0">
                <a:solidFill>
                  <a:srgbClr val="333399"/>
                </a:solidFill>
                <a:latin typeface="黑体" pitchFamily="49" charset="-122"/>
                <a:ea typeface="黑体" pitchFamily="49" charset="-122"/>
              </a:rPr>
              <a:t>金经。</a:t>
            </a:r>
          </a:p>
          <a:p>
            <a:pPr algn="l"/>
            <a:r>
              <a:rPr lang="zh-CN" altLang="en-US" sz="4400" b="1" dirty="0">
                <a:solidFill>
                  <a:srgbClr val="333399"/>
                </a:solidFill>
                <a:latin typeface="黑体" pitchFamily="49" charset="-122"/>
                <a:ea typeface="黑体" pitchFamily="49" charset="-122"/>
              </a:rPr>
              <a:t>无</a:t>
            </a:r>
            <a:r>
              <a:rPr lang="en-US" altLang="zh-CN" sz="44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|</a:t>
            </a:r>
            <a:r>
              <a:rPr lang="zh-CN" altLang="en-US" sz="4400" b="1" dirty="0">
                <a:solidFill>
                  <a:srgbClr val="333399"/>
                </a:solidFill>
                <a:latin typeface="黑体" pitchFamily="49" charset="-122"/>
                <a:ea typeface="黑体" pitchFamily="49" charset="-122"/>
              </a:rPr>
              <a:t>丝竹之乱耳，无</a:t>
            </a:r>
            <a:r>
              <a:rPr lang="en-US" altLang="zh-CN" sz="44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|</a:t>
            </a:r>
            <a:r>
              <a:rPr lang="zh-CN" altLang="en-US" sz="4400" b="1" dirty="0">
                <a:solidFill>
                  <a:srgbClr val="333399"/>
                </a:solidFill>
                <a:latin typeface="黑体" pitchFamily="49" charset="-122"/>
                <a:ea typeface="黑体" pitchFamily="49" charset="-122"/>
              </a:rPr>
              <a:t>案牍之劳形。</a:t>
            </a:r>
          </a:p>
          <a:p>
            <a:pPr algn="l"/>
            <a:r>
              <a:rPr lang="zh-CN" altLang="en-US" sz="4400" b="1" dirty="0">
                <a:solidFill>
                  <a:srgbClr val="333399"/>
                </a:solidFill>
                <a:latin typeface="黑体" pitchFamily="49" charset="-122"/>
                <a:ea typeface="黑体" pitchFamily="49" charset="-122"/>
              </a:rPr>
              <a:t>南阳</a:t>
            </a:r>
            <a:r>
              <a:rPr lang="en-US" altLang="zh-CN" sz="44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|</a:t>
            </a:r>
            <a:r>
              <a:rPr lang="zh-CN" altLang="en-US" sz="4400" b="1" dirty="0">
                <a:solidFill>
                  <a:srgbClr val="333399"/>
                </a:solidFill>
                <a:latin typeface="黑体" pitchFamily="49" charset="-122"/>
                <a:ea typeface="黑体" pitchFamily="49" charset="-122"/>
              </a:rPr>
              <a:t>诸葛庐，西蜀</a:t>
            </a:r>
            <a:r>
              <a:rPr lang="en-US" altLang="zh-CN" sz="44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|</a:t>
            </a:r>
            <a:r>
              <a:rPr lang="zh-CN" altLang="en-US" sz="4400" b="1" dirty="0">
                <a:solidFill>
                  <a:srgbClr val="333399"/>
                </a:solidFill>
                <a:latin typeface="黑体" pitchFamily="49" charset="-122"/>
                <a:ea typeface="黑体" pitchFamily="49" charset="-122"/>
              </a:rPr>
              <a:t>子云亭。</a:t>
            </a:r>
          </a:p>
          <a:p>
            <a:pPr algn="l"/>
            <a:r>
              <a:rPr lang="zh-CN" altLang="en-US" sz="4400" b="1" dirty="0">
                <a:solidFill>
                  <a:srgbClr val="333399"/>
                </a:solidFill>
                <a:latin typeface="黑体" pitchFamily="49" charset="-122"/>
                <a:ea typeface="黑体" pitchFamily="49" charset="-122"/>
              </a:rPr>
              <a:t>孔子云</a:t>
            </a:r>
            <a:r>
              <a:rPr lang="en-US" altLang="zh-CN" sz="44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|</a:t>
            </a:r>
            <a:r>
              <a:rPr lang="en-US" altLang="zh-CN" sz="4400" dirty="0"/>
              <a:t> </a:t>
            </a:r>
            <a:r>
              <a:rPr lang="zh-CN" altLang="en-US" sz="4400" b="1" dirty="0">
                <a:solidFill>
                  <a:srgbClr val="333399"/>
                </a:solidFill>
                <a:latin typeface="黑体" pitchFamily="49" charset="-122"/>
                <a:ea typeface="黑体" pitchFamily="49" charset="-122"/>
              </a:rPr>
              <a:t>：何陋</a:t>
            </a:r>
            <a:r>
              <a:rPr lang="en-US" altLang="zh-CN" sz="44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|</a:t>
            </a:r>
            <a:r>
              <a:rPr lang="zh-CN" altLang="en-US" sz="4400" b="1" dirty="0">
                <a:solidFill>
                  <a:srgbClr val="333399"/>
                </a:solidFill>
                <a:latin typeface="黑体" pitchFamily="49" charset="-122"/>
                <a:ea typeface="黑体" pitchFamily="49" charset="-122"/>
              </a:rPr>
              <a:t>之有？</a:t>
            </a:r>
            <a:r>
              <a:rPr lang="zh-CN" altLang="en-US" sz="4400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 </a:t>
            </a:r>
          </a:p>
          <a:p>
            <a:pPr algn="l"/>
            <a:endParaRPr lang="en-US" altLang="zh-CN" sz="4400" b="1" dirty="0">
              <a:solidFill>
                <a:srgbClr val="333399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5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5172" grpId="0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58" name="Rectangle 2"/>
          <p:cNvSpPr>
            <a:spLocks noGrp="1" noChangeArrowheads="1"/>
          </p:cNvSpPr>
          <p:nvPr>
            <p:ph type="title"/>
          </p:nvPr>
        </p:nvSpPr>
        <p:spPr>
          <a:xfrm>
            <a:off x="593688" y="692696"/>
            <a:ext cx="8082768" cy="762000"/>
          </a:xfrm>
        </p:spPr>
        <p:txBody>
          <a:bodyPr/>
          <a:lstStyle/>
          <a:p>
            <a:pPr algn="l"/>
            <a:r>
              <a:rPr lang="zh-CN" altLang="en-US" sz="3600" b="1" dirty="0" smtClean="0"/>
              <a:t>你们</a:t>
            </a:r>
            <a:r>
              <a:rPr lang="zh-CN" altLang="en-US" sz="3600" b="1" dirty="0"/>
              <a:t>刚刚读课文时，读得琅琅上口，为什么会这么上口呢？</a:t>
            </a:r>
            <a:r>
              <a:rPr lang="zh-CN" altLang="en-US" sz="4000" dirty="0"/>
              <a:t> </a:t>
            </a:r>
          </a:p>
        </p:txBody>
      </p:sp>
      <p:sp>
        <p:nvSpPr>
          <p:cNvPr id="121859" name="Rectangle 3"/>
          <p:cNvSpPr>
            <a:spLocks noGrp="1" noChangeArrowheads="1"/>
          </p:cNvSpPr>
          <p:nvPr>
            <p:ph idx="1"/>
          </p:nvPr>
        </p:nvSpPr>
        <p:spPr>
          <a:xfrm>
            <a:off x="684213" y="1773238"/>
            <a:ext cx="7772400" cy="1871662"/>
          </a:xfrm>
        </p:spPr>
        <p:txBody>
          <a:bodyPr/>
          <a:lstStyle/>
          <a:p>
            <a:pPr>
              <a:lnSpc>
                <a:spcPct val="135000"/>
              </a:lnSpc>
            </a:pPr>
            <a:r>
              <a:rPr lang="zh-CN" altLang="en-US" b="1" dirty="0">
                <a:solidFill>
                  <a:srgbClr val="08080C"/>
                </a:solidFill>
              </a:rPr>
              <a:t>请在课文中划出押韵的字，想一想，这些字的韵母（韵脚）都是</a:t>
            </a:r>
            <a:r>
              <a:rPr lang="zh-CN" altLang="en-US" b="1" dirty="0">
                <a:solidFill>
                  <a:srgbClr val="FF3399"/>
                </a:solidFill>
              </a:rPr>
              <a:t>＿＿＿。</a:t>
            </a:r>
          </a:p>
          <a:p>
            <a:pPr>
              <a:lnSpc>
                <a:spcPct val="135000"/>
              </a:lnSpc>
              <a:buFontTx/>
              <a:buNone/>
            </a:pPr>
            <a:endParaRPr lang="en-US" altLang="zh-CN" dirty="0">
              <a:solidFill>
                <a:schemeClr val="tx2"/>
              </a:solidFill>
            </a:endParaRPr>
          </a:p>
        </p:txBody>
      </p:sp>
      <p:sp>
        <p:nvSpPr>
          <p:cNvPr id="121860" name="Text Box 4"/>
          <p:cNvSpPr txBox="1">
            <a:spLocks noChangeArrowheads="1"/>
          </p:cNvSpPr>
          <p:nvPr/>
        </p:nvSpPr>
        <p:spPr bwMode="auto">
          <a:xfrm>
            <a:off x="5651500" y="2377254"/>
            <a:ext cx="3200400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kumimoji="0" lang="en-US" altLang="zh-CN" sz="4400" dirty="0" err="1">
                <a:solidFill>
                  <a:srgbClr val="0033CC"/>
                </a:solidFill>
                <a:latin typeface="Verdana" pitchFamily="34" charset="0"/>
              </a:rPr>
              <a:t>ing</a:t>
            </a:r>
            <a:endParaRPr kumimoji="0" lang="en-US" altLang="zh-CN" sz="4400" dirty="0">
              <a:solidFill>
                <a:srgbClr val="0033CC"/>
              </a:solidFill>
              <a:latin typeface="Verdana" pitchFamily="34" charset="0"/>
            </a:endParaRPr>
          </a:p>
        </p:txBody>
      </p:sp>
      <p:sp>
        <p:nvSpPr>
          <p:cNvPr id="121861" name="Rectangle 5"/>
          <p:cNvSpPr>
            <a:spLocks noChangeArrowheads="1"/>
          </p:cNvSpPr>
          <p:nvPr/>
        </p:nvSpPr>
        <p:spPr bwMode="auto">
          <a:xfrm>
            <a:off x="539552" y="2935029"/>
            <a:ext cx="8675687" cy="3752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 algn="l">
              <a:lnSpc>
                <a:spcPct val="135000"/>
              </a:lnSpc>
              <a:spcBef>
                <a:spcPct val="20000"/>
              </a:spcBef>
            </a:pPr>
            <a:r>
              <a:rPr lang="en-US" altLang="zh-CN" sz="4000" b="1" dirty="0">
                <a:solidFill>
                  <a:srgbClr val="FF0000"/>
                </a:solidFill>
              </a:rPr>
              <a:t>    </a:t>
            </a:r>
            <a:r>
              <a:rPr lang="zh-CN" altLang="en-US" sz="4000" b="1" dirty="0">
                <a:solidFill>
                  <a:srgbClr val="FF0000"/>
                </a:solidFill>
              </a:rPr>
              <a:t>名、灵、（馨 ） 青</a:t>
            </a:r>
            <a:r>
              <a:rPr lang="zh-CN" altLang="en-US" sz="4000" b="1" dirty="0" smtClean="0">
                <a:solidFill>
                  <a:srgbClr val="FF0000"/>
                </a:solidFill>
              </a:rPr>
              <a:t>、</a:t>
            </a:r>
            <a:endParaRPr lang="en-US" altLang="zh-CN" sz="4000" b="1" dirty="0" smtClean="0">
              <a:solidFill>
                <a:srgbClr val="FF0000"/>
              </a:solidFill>
            </a:endParaRPr>
          </a:p>
          <a:p>
            <a:pPr marL="342900" indent="-342900" algn="l">
              <a:lnSpc>
                <a:spcPct val="135000"/>
              </a:lnSpc>
              <a:spcBef>
                <a:spcPct val="20000"/>
              </a:spcBef>
            </a:pPr>
            <a:r>
              <a:rPr lang="zh-CN" altLang="en-US" sz="4000" b="1" dirty="0" smtClean="0">
                <a:solidFill>
                  <a:srgbClr val="FF0000"/>
                </a:solidFill>
              </a:rPr>
              <a:t>    丁</a:t>
            </a:r>
            <a:r>
              <a:rPr lang="zh-CN" altLang="en-US" sz="4000" b="1" dirty="0">
                <a:solidFill>
                  <a:srgbClr val="FF0000"/>
                </a:solidFill>
              </a:rPr>
              <a:t>、经 、</a:t>
            </a:r>
            <a:r>
              <a:rPr lang="zh-CN" altLang="en-US" sz="4000" b="1" dirty="0" smtClean="0">
                <a:solidFill>
                  <a:srgbClr val="FF0000"/>
                </a:solidFill>
              </a:rPr>
              <a:t>形、 </a:t>
            </a:r>
            <a:r>
              <a:rPr lang="zh-CN" altLang="en-US" sz="4000" b="1" dirty="0">
                <a:solidFill>
                  <a:srgbClr val="FF0000"/>
                </a:solidFill>
              </a:rPr>
              <a:t>亭</a:t>
            </a:r>
          </a:p>
          <a:p>
            <a:pPr marL="342900" indent="-342900" algn="l">
              <a:lnSpc>
                <a:spcPct val="130000"/>
              </a:lnSpc>
              <a:spcBef>
                <a:spcPct val="20000"/>
              </a:spcBef>
              <a:buFontTx/>
              <a:buChar char="•"/>
            </a:pPr>
            <a:r>
              <a:rPr lang="zh-CN" altLang="en-US" sz="3200" b="1" dirty="0">
                <a:solidFill>
                  <a:srgbClr val="08080C"/>
                </a:solidFill>
                <a:latin typeface="+mn-lt"/>
                <a:ea typeface="+mn-ea"/>
              </a:rPr>
              <a:t>再找一找押韵的规律：</a:t>
            </a:r>
          </a:p>
          <a:p>
            <a:pPr marL="342900" indent="-342900" algn="l">
              <a:lnSpc>
                <a:spcPct val="130000"/>
              </a:lnSpc>
              <a:spcBef>
                <a:spcPct val="20000"/>
              </a:spcBef>
            </a:pPr>
            <a:r>
              <a:rPr lang="zh-CN" altLang="en-US" sz="4000" b="1" dirty="0">
                <a:solidFill>
                  <a:srgbClr val="FF0000"/>
                </a:solidFill>
              </a:rPr>
              <a:t>    一般偶数句末字押韵</a:t>
            </a:r>
          </a:p>
        </p:txBody>
      </p:sp>
      <p:pic>
        <p:nvPicPr>
          <p:cNvPr id="121862" name="Picture 6" descr="116">
            <a:hlinkClick r:id="rId3" action="ppaction://hlinksldjump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04025" y="4652963"/>
            <a:ext cx="1979613" cy="1844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18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18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18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18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18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18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6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186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186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6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186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186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6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2186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2186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1859" grpId="0" build="p" autoUpdateAnimBg="0"/>
      <p:bldP spid="121860" grpId="0" autoUpdateAnimBg="0"/>
      <p:bldP spid="121861" grpId="0" build="p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2531" name="Rectangle 3"/>
          <p:cNvSpPr>
            <a:spLocks noGrp="1" noChangeArrowheads="1"/>
          </p:cNvSpPr>
          <p:nvPr>
            <p:ph type="title"/>
          </p:nvPr>
        </p:nvSpPr>
        <p:spPr>
          <a:xfrm>
            <a:off x="296444" y="1703715"/>
            <a:ext cx="8172450" cy="1646237"/>
          </a:xfrm>
        </p:spPr>
        <p:txBody>
          <a:bodyPr/>
          <a:lstStyle/>
          <a:p>
            <a:pPr algn="l"/>
            <a:r>
              <a:rPr lang="en-US" altLang="zh-CN" b="1" dirty="0">
                <a:solidFill>
                  <a:srgbClr val="FF3300"/>
                </a:solidFill>
                <a:latin typeface="华文行楷" pitchFamily="2" charset="-122"/>
                <a:ea typeface="华文行楷" pitchFamily="2" charset="-122"/>
              </a:rPr>
              <a:t> </a:t>
            </a:r>
            <a:br>
              <a:rPr lang="en-US" altLang="zh-CN" b="1" dirty="0">
                <a:solidFill>
                  <a:srgbClr val="FF3300"/>
                </a:solidFill>
                <a:latin typeface="华文行楷" pitchFamily="2" charset="-122"/>
                <a:ea typeface="华文行楷" pitchFamily="2" charset="-122"/>
              </a:rPr>
            </a:br>
            <a:r>
              <a:rPr kumimoji="1" lang="en-US" altLang="zh-CN" sz="2800" b="1" dirty="0">
                <a:solidFill>
                  <a:srgbClr val="FF3300"/>
                </a:solidFill>
                <a:latin typeface="宋体" pitchFamily="2" charset="-122"/>
                <a:ea typeface="宋体" pitchFamily="2" charset="-122"/>
                <a:cs typeface="+mn-cs"/>
              </a:rPr>
              <a:t> </a:t>
            </a:r>
            <a:r>
              <a:rPr kumimoji="1" lang="en-US" altLang="zh-CN" sz="4000" b="1" dirty="0">
                <a:solidFill>
                  <a:srgbClr val="3333FF"/>
                </a:solidFill>
                <a:latin typeface="宋体" pitchFamily="2" charset="-122"/>
                <a:ea typeface="宋体" pitchFamily="2" charset="-122"/>
                <a:cs typeface="+mn-cs"/>
              </a:rPr>
              <a:t>1.</a:t>
            </a:r>
            <a:r>
              <a:rPr lang="zh-CN" altLang="en-US" sz="4000" b="1" dirty="0" smtClean="0">
                <a:solidFill>
                  <a:srgbClr val="0033CC"/>
                </a:solidFill>
              </a:rPr>
              <a:t>弄清</a:t>
            </a:r>
            <a:r>
              <a:rPr lang="zh-CN" altLang="en-US" sz="4000" b="1" dirty="0">
                <a:solidFill>
                  <a:srgbClr val="0033CC"/>
                </a:solidFill>
              </a:rPr>
              <a:t>文中关键词句。</a:t>
            </a:r>
          </a:p>
        </p:txBody>
      </p:sp>
      <p:sp>
        <p:nvSpPr>
          <p:cNvPr id="22532" name="Text Box 4"/>
          <p:cNvSpPr txBox="1">
            <a:spLocks noChangeArrowheads="1"/>
          </p:cNvSpPr>
          <p:nvPr/>
        </p:nvSpPr>
        <p:spPr bwMode="auto">
          <a:xfrm>
            <a:off x="107504" y="3287728"/>
            <a:ext cx="6948488" cy="1631216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en-US" altLang="zh-CN" sz="2800" b="1" dirty="0">
                <a:solidFill>
                  <a:srgbClr val="FF3300"/>
                </a:solidFill>
                <a:latin typeface="宋体" pitchFamily="2" charset="-122"/>
              </a:rPr>
              <a:t> </a:t>
            </a:r>
            <a:r>
              <a:rPr lang="en-US" altLang="zh-CN" dirty="0">
                <a:solidFill>
                  <a:srgbClr val="000000"/>
                </a:solidFill>
                <a:latin typeface="宋体" pitchFamily="2" charset="-122"/>
                <a:cs typeface="Times New Roman" pitchFamily="18" charset="0"/>
              </a:rPr>
              <a:t> </a:t>
            </a:r>
            <a:r>
              <a:rPr lang="en-US" altLang="zh-CN" sz="4000" b="1" dirty="0" smtClean="0">
                <a:solidFill>
                  <a:srgbClr val="0033CC"/>
                </a:solidFill>
                <a:latin typeface="宋体" pitchFamily="2" charset="-122"/>
                <a:cs typeface="Times New Roman" pitchFamily="18" charset="0"/>
              </a:rPr>
              <a:t>2</a:t>
            </a:r>
            <a:r>
              <a:rPr lang="en-US" altLang="zh-CN" sz="4000" b="1" dirty="0">
                <a:solidFill>
                  <a:srgbClr val="0033CC"/>
                </a:solidFill>
                <a:latin typeface="宋体" pitchFamily="2" charset="-122"/>
                <a:cs typeface="Times New Roman" pitchFamily="18" charset="0"/>
              </a:rPr>
              <a:t>.</a:t>
            </a:r>
            <a:r>
              <a:rPr lang="zh-CN" altLang="en-US" sz="4000" b="1" dirty="0" smtClean="0">
                <a:solidFill>
                  <a:srgbClr val="0033CC"/>
                </a:solidFill>
                <a:latin typeface="宋体" pitchFamily="2" charset="-122"/>
                <a:cs typeface="Times New Roman" pitchFamily="18" charset="0"/>
              </a:rPr>
              <a:t>能</a:t>
            </a:r>
            <a:r>
              <a:rPr lang="zh-CN" altLang="en-US" sz="4000" b="1" dirty="0">
                <a:solidFill>
                  <a:srgbClr val="0033CC"/>
                </a:solidFill>
                <a:latin typeface="宋体" pitchFamily="2" charset="-122"/>
                <a:cs typeface="Times New Roman" pitchFamily="18" charset="0"/>
              </a:rPr>
              <a:t>准确翻译文中的</a:t>
            </a:r>
          </a:p>
          <a:p>
            <a:pPr algn="just">
              <a:spcBef>
                <a:spcPct val="50000"/>
              </a:spcBef>
            </a:pPr>
            <a:r>
              <a:rPr lang="zh-CN" altLang="en-US" sz="4000" b="1" dirty="0">
                <a:solidFill>
                  <a:srgbClr val="0033CC"/>
                </a:solidFill>
                <a:latin typeface="宋体" pitchFamily="2" charset="-122"/>
                <a:cs typeface="Times New Roman" pitchFamily="18" charset="0"/>
              </a:rPr>
              <a:t>    重要句子。</a:t>
            </a:r>
          </a:p>
        </p:txBody>
      </p:sp>
      <p:pic>
        <p:nvPicPr>
          <p:cNvPr id="22535" name="Picture 7" descr="20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638800" y="4267200"/>
            <a:ext cx="1063625" cy="1165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536" name="Picture 8" descr="20"/>
          <p:cNvPicPr>
            <a:picLocks noChangeAspect="1" noChangeArrowheads="1" noCrop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467600" y="1524000"/>
            <a:ext cx="646113" cy="708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537" name="Text Box 9"/>
          <p:cNvSpPr txBox="1">
            <a:spLocks noChangeArrowheads="1"/>
          </p:cNvSpPr>
          <p:nvPr/>
        </p:nvSpPr>
        <p:spPr bwMode="auto">
          <a:xfrm>
            <a:off x="827584" y="1263650"/>
            <a:ext cx="5029200" cy="1281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</a:pPr>
            <a:endParaRPr lang="en-US" altLang="zh-CN" b="1">
              <a:solidFill>
                <a:srgbClr val="0000FF"/>
              </a:solidFill>
            </a:endParaRPr>
          </a:p>
          <a:p>
            <a:pPr algn="l">
              <a:spcBef>
                <a:spcPct val="50000"/>
              </a:spcBef>
            </a:pPr>
            <a:endParaRPr lang="en-US" altLang="zh-CN" sz="3600" b="1">
              <a:solidFill>
                <a:srgbClr val="0000FF"/>
              </a:solidFill>
              <a:latin typeface="华文行楷" pitchFamily="2" charset="-122"/>
              <a:ea typeface="华文行楷" pitchFamily="2" charset="-122"/>
            </a:endParaRPr>
          </a:p>
        </p:txBody>
      </p:sp>
      <p:sp>
        <p:nvSpPr>
          <p:cNvPr id="22538" name="Text Box 10"/>
          <p:cNvSpPr txBox="1">
            <a:spLocks noChangeArrowheads="1"/>
          </p:cNvSpPr>
          <p:nvPr/>
        </p:nvSpPr>
        <p:spPr bwMode="auto">
          <a:xfrm>
            <a:off x="468313" y="836613"/>
            <a:ext cx="2736850" cy="854075"/>
          </a:xfrm>
          <a:prstGeom prst="rect">
            <a:avLst/>
          </a:prstGeom>
          <a:noFill/>
          <a:ln>
            <a:noFill/>
          </a:ln>
          <a:effectLst>
            <a:outerShdw dist="45791" dir="2021404" algn="ctr" rotWithShape="0">
              <a:srgbClr val="80808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9933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5000" b="1">
                <a:solidFill>
                  <a:srgbClr val="FF0000"/>
                </a:solidFill>
              </a:rPr>
              <a:t>自主学习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2532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4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0" dur="500"/>
                                        <p:tgtEl>
                                          <p:spTgt spid="225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" dur="500"/>
                                        <p:tgtEl>
                                          <p:spTgt spid="225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1" grpId="0"/>
      <p:bldP spid="22532" grpId="0" autoUpdateAnimBg="0"/>
      <p:bldP spid="22537" grpId="0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23" name="Picture 3" descr="232">
            <a:hlinkClick r:id="rId3" action="ppaction://hlinksldjump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81800" y="5713413"/>
            <a:ext cx="14478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3124" name="Text Box 4"/>
          <p:cNvSpPr txBox="1">
            <a:spLocks noChangeArrowheads="1"/>
          </p:cNvSpPr>
          <p:nvPr/>
        </p:nvSpPr>
        <p:spPr bwMode="auto">
          <a:xfrm>
            <a:off x="467544" y="930245"/>
            <a:ext cx="9144000" cy="63094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/>
            <a:r>
              <a:rPr lang="zh-CN" altLang="en-US" sz="4000" b="1" u="sng" dirty="0">
                <a:solidFill>
                  <a:schemeClr val="accent2"/>
                </a:solidFill>
                <a:latin typeface="黑体" pitchFamily="49" charset="-122"/>
                <a:ea typeface="黑体" pitchFamily="49" charset="-122"/>
              </a:rPr>
              <a:t>山不</a:t>
            </a:r>
            <a:r>
              <a:rPr lang="zh-CN" altLang="en-US" sz="4000" b="1" u="sng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在</a:t>
            </a:r>
            <a:r>
              <a:rPr lang="zh-CN" altLang="en-US" sz="4000" b="1" u="sng" dirty="0">
                <a:solidFill>
                  <a:schemeClr val="accent2"/>
                </a:solidFill>
                <a:latin typeface="黑体" pitchFamily="49" charset="-122"/>
                <a:ea typeface="黑体" pitchFamily="49" charset="-122"/>
              </a:rPr>
              <a:t>高，有仙</a:t>
            </a:r>
            <a:r>
              <a:rPr lang="zh-CN" altLang="en-US" sz="4000" b="1" u="sng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则名</a:t>
            </a:r>
            <a:r>
              <a:rPr lang="zh-CN" altLang="en-US" sz="4000" b="1" u="sng" dirty="0">
                <a:solidFill>
                  <a:schemeClr val="accent2"/>
                </a:solidFill>
                <a:latin typeface="黑体" pitchFamily="49" charset="-122"/>
                <a:ea typeface="黑体" pitchFamily="49" charset="-122"/>
              </a:rPr>
              <a:t>。</a:t>
            </a:r>
          </a:p>
          <a:p>
            <a:pPr algn="l"/>
            <a:r>
              <a:rPr lang="zh-CN" altLang="en-US" sz="4000" b="1" u="sng" dirty="0">
                <a:solidFill>
                  <a:schemeClr val="accent2"/>
                </a:solidFill>
                <a:latin typeface="黑体" pitchFamily="49" charset="-122"/>
                <a:ea typeface="黑体" pitchFamily="49" charset="-122"/>
              </a:rPr>
              <a:t>水不</a:t>
            </a:r>
            <a:r>
              <a:rPr lang="zh-CN" altLang="en-US" sz="4000" b="1" u="sng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在</a:t>
            </a:r>
            <a:r>
              <a:rPr lang="zh-CN" altLang="en-US" sz="4000" b="1" u="sng" dirty="0">
                <a:solidFill>
                  <a:schemeClr val="accent2"/>
                </a:solidFill>
                <a:latin typeface="黑体" pitchFamily="49" charset="-122"/>
                <a:ea typeface="黑体" pitchFamily="49" charset="-122"/>
              </a:rPr>
              <a:t>深，有龙</a:t>
            </a:r>
            <a:r>
              <a:rPr lang="zh-CN" altLang="en-US" sz="4000" b="1" u="sng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则灵</a:t>
            </a:r>
            <a:r>
              <a:rPr lang="zh-CN" altLang="en-US" sz="4000" b="1" u="sng" dirty="0">
                <a:solidFill>
                  <a:schemeClr val="accent2"/>
                </a:solidFill>
                <a:latin typeface="黑体" pitchFamily="49" charset="-122"/>
                <a:ea typeface="黑体" pitchFamily="49" charset="-122"/>
              </a:rPr>
              <a:t>。</a:t>
            </a:r>
          </a:p>
          <a:p>
            <a:pPr algn="l"/>
            <a:r>
              <a:rPr lang="zh-CN" altLang="en-US" sz="4000" b="1" u="sng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斯是</a:t>
            </a:r>
            <a:r>
              <a:rPr lang="zh-CN" altLang="en-US" sz="4000" b="1" u="sng" dirty="0">
                <a:solidFill>
                  <a:schemeClr val="accent2"/>
                </a:solidFill>
                <a:latin typeface="黑体" pitchFamily="49" charset="-122"/>
                <a:ea typeface="黑体" pitchFamily="49" charset="-122"/>
              </a:rPr>
              <a:t>陋室，</a:t>
            </a:r>
            <a:r>
              <a:rPr lang="zh-CN" altLang="en-US" sz="4000" b="1" u="sng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惟</a:t>
            </a:r>
            <a:r>
              <a:rPr lang="zh-CN" altLang="en-US" sz="4000" b="1" u="sng" dirty="0">
                <a:solidFill>
                  <a:schemeClr val="accent2"/>
                </a:solidFill>
                <a:latin typeface="黑体" pitchFamily="49" charset="-122"/>
                <a:ea typeface="黑体" pitchFamily="49" charset="-122"/>
              </a:rPr>
              <a:t>吾德</a:t>
            </a:r>
            <a:r>
              <a:rPr lang="zh-CN" altLang="en-US" sz="4000" b="1" u="sng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馨</a:t>
            </a:r>
            <a:r>
              <a:rPr lang="zh-CN" altLang="en-US" sz="4000" b="1" u="sng" dirty="0">
                <a:solidFill>
                  <a:schemeClr val="accent2"/>
                </a:solidFill>
                <a:latin typeface="黑体" pitchFamily="49" charset="-122"/>
                <a:ea typeface="黑体" pitchFamily="49" charset="-122"/>
              </a:rPr>
              <a:t>。</a:t>
            </a:r>
          </a:p>
          <a:p>
            <a:pPr algn="l"/>
            <a:r>
              <a:rPr lang="zh-CN" altLang="en-US" sz="4000" b="1" u="sng" dirty="0">
                <a:solidFill>
                  <a:schemeClr val="accent2"/>
                </a:solidFill>
                <a:latin typeface="黑体" pitchFamily="49" charset="-122"/>
                <a:ea typeface="黑体" pitchFamily="49" charset="-122"/>
              </a:rPr>
              <a:t>苔痕</a:t>
            </a:r>
            <a:r>
              <a:rPr lang="zh-CN" altLang="en-US" sz="4000" b="1" u="sng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上</a:t>
            </a:r>
            <a:r>
              <a:rPr lang="zh-CN" altLang="en-US" sz="4000" b="1" u="sng" dirty="0">
                <a:solidFill>
                  <a:schemeClr val="accent2"/>
                </a:solidFill>
                <a:latin typeface="黑体" pitchFamily="49" charset="-122"/>
                <a:ea typeface="黑体" pitchFamily="49" charset="-122"/>
              </a:rPr>
              <a:t>阶绿</a:t>
            </a:r>
            <a:r>
              <a:rPr lang="zh-CN" altLang="en-US" sz="4000" u="sng" dirty="0">
                <a:solidFill>
                  <a:schemeClr val="accent2"/>
                </a:solidFill>
                <a:latin typeface="黑体" pitchFamily="49" charset="-122"/>
                <a:ea typeface="黑体" pitchFamily="49" charset="-122"/>
              </a:rPr>
              <a:t>，</a:t>
            </a:r>
            <a:r>
              <a:rPr lang="zh-CN" altLang="en-US" sz="4000" b="1" u="sng" dirty="0">
                <a:solidFill>
                  <a:schemeClr val="accent2"/>
                </a:solidFill>
                <a:latin typeface="黑体" pitchFamily="49" charset="-122"/>
                <a:ea typeface="黑体" pitchFamily="49" charset="-122"/>
              </a:rPr>
              <a:t>草色入帘青</a:t>
            </a:r>
            <a:r>
              <a:rPr lang="zh-CN" altLang="en-US" sz="4000" b="1" dirty="0">
                <a:solidFill>
                  <a:schemeClr val="accent2"/>
                </a:solidFill>
                <a:latin typeface="黑体" pitchFamily="49" charset="-122"/>
                <a:ea typeface="黑体" pitchFamily="49" charset="-122"/>
              </a:rPr>
              <a:t>。</a:t>
            </a:r>
          </a:p>
          <a:p>
            <a:pPr algn="l"/>
            <a:r>
              <a:rPr lang="zh-CN" altLang="en-US" sz="4000" b="1" u="sng" dirty="0">
                <a:solidFill>
                  <a:schemeClr val="accent2"/>
                </a:solidFill>
                <a:latin typeface="黑体" pitchFamily="49" charset="-122"/>
                <a:ea typeface="黑体" pitchFamily="49" charset="-122"/>
              </a:rPr>
              <a:t>谈笑有</a:t>
            </a:r>
            <a:r>
              <a:rPr lang="zh-CN" altLang="en-US" sz="4000" b="1" u="sng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鸿儒</a:t>
            </a:r>
            <a:r>
              <a:rPr lang="zh-CN" altLang="en-US" sz="4000" b="1" u="sng" dirty="0">
                <a:solidFill>
                  <a:schemeClr val="accent2"/>
                </a:solidFill>
                <a:latin typeface="黑体" pitchFamily="49" charset="-122"/>
                <a:ea typeface="黑体" pitchFamily="49" charset="-122"/>
              </a:rPr>
              <a:t>，往来无白丁。</a:t>
            </a:r>
          </a:p>
          <a:p>
            <a:pPr algn="l"/>
            <a:r>
              <a:rPr lang="zh-CN" altLang="en-US" sz="4000" b="1" dirty="0">
                <a:solidFill>
                  <a:schemeClr val="accent2"/>
                </a:solidFill>
                <a:latin typeface="黑体" pitchFamily="49" charset="-122"/>
                <a:ea typeface="黑体" pitchFamily="49" charset="-122"/>
              </a:rPr>
              <a:t>可以</a:t>
            </a:r>
            <a:r>
              <a:rPr lang="zh-CN" altLang="en-US" sz="40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调</a:t>
            </a:r>
            <a:r>
              <a:rPr lang="zh-CN" altLang="en-US" sz="4000" b="1" dirty="0">
                <a:solidFill>
                  <a:schemeClr val="accent2"/>
                </a:solidFill>
                <a:latin typeface="黑体" pitchFamily="49" charset="-122"/>
                <a:ea typeface="黑体" pitchFamily="49" charset="-122"/>
              </a:rPr>
              <a:t>素琴，</a:t>
            </a:r>
            <a:r>
              <a:rPr lang="zh-CN" altLang="en-US" sz="40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阅</a:t>
            </a:r>
            <a:r>
              <a:rPr lang="zh-CN" altLang="en-US" sz="4000" b="1" dirty="0">
                <a:solidFill>
                  <a:schemeClr val="accent2"/>
                </a:solidFill>
                <a:latin typeface="黑体" pitchFamily="49" charset="-122"/>
                <a:ea typeface="黑体" pitchFamily="49" charset="-122"/>
              </a:rPr>
              <a:t>金经。</a:t>
            </a:r>
          </a:p>
          <a:p>
            <a:pPr algn="l"/>
            <a:r>
              <a:rPr lang="zh-CN" altLang="en-US" sz="4000" b="1" u="sng" dirty="0">
                <a:solidFill>
                  <a:schemeClr val="accent2"/>
                </a:solidFill>
                <a:latin typeface="黑体" pitchFamily="49" charset="-122"/>
                <a:ea typeface="黑体" pitchFamily="49" charset="-122"/>
              </a:rPr>
              <a:t>无丝竹</a:t>
            </a:r>
            <a:r>
              <a:rPr lang="zh-CN" altLang="en-US" sz="4000" b="1" u="sng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之乱</a:t>
            </a:r>
            <a:r>
              <a:rPr lang="zh-CN" altLang="en-US" sz="4000" b="1" u="sng" dirty="0">
                <a:solidFill>
                  <a:schemeClr val="accent2"/>
                </a:solidFill>
                <a:latin typeface="黑体" pitchFamily="49" charset="-122"/>
                <a:ea typeface="黑体" pitchFamily="49" charset="-122"/>
              </a:rPr>
              <a:t>耳，无案牍</a:t>
            </a:r>
            <a:r>
              <a:rPr lang="zh-CN" altLang="en-US" sz="4000" b="1" u="sng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之劳形</a:t>
            </a:r>
            <a:r>
              <a:rPr lang="zh-CN" altLang="en-US" sz="4000" b="1" u="sng" dirty="0">
                <a:solidFill>
                  <a:schemeClr val="accent2"/>
                </a:solidFill>
                <a:latin typeface="黑体" pitchFamily="49" charset="-122"/>
                <a:ea typeface="黑体" pitchFamily="49" charset="-122"/>
              </a:rPr>
              <a:t>。</a:t>
            </a:r>
          </a:p>
          <a:p>
            <a:pPr algn="l"/>
            <a:r>
              <a:rPr lang="zh-CN" altLang="en-US" sz="4000" b="1" dirty="0">
                <a:solidFill>
                  <a:schemeClr val="accent2"/>
                </a:solidFill>
                <a:latin typeface="黑体" pitchFamily="49" charset="-122"/>
                <a:ea typeface="黑体" pitchFamily="49" charset="-122"/>
              </a:rPr>
              <a:t>南阳诸葛庐，西蜀子云亭。</a:t>
            </a:r>
          </a:p>
          <a:p>
            <a:pPr algn="l"/>
            <a:r>
              <a:rPr lang="zh-CN" altLang="en-US" sz="4000" b="1" u="sng" dirty="0">
                <a:solidFill>
                  <a:schemeClr val="accent2"/>
                </a:solidFill>
                <a:latin typeface="黑体" pitchFamily="49" charset="-122"/>
                <a:ea typeface="黑体" pitchFamily="49" charset="-122"/>
              </a:rPr>
              <a:t>孔子云：</a:t>
            </a:r>
            <a:r>
              <a:rPr lang="zh-CN" altLang="en-US" sz="4000" b="1" u="sng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何</a:t>
            </a:r>
            <a:r>
              <a:rPr lang="zh-CN" altLang="en-US" sz="4000" b="1" u="sng" dirty="0">
                <a:solidFill>
                  <a:schemeClr val="accent2"/>
                </a:solidFill>
                <a:latin typeface="黑体" pitchFamily="49" charset="-122"/>
                <a:ea typeface="黑体" pitchFamily="49" charset="-122"/>
              </a:rPr>
              <a:t>陋</a:t>
            </a:r>
            <a:r>
              <a:rPr lang="zh-CN" altLang="en-US" sz="4000" b="1" u="sng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之</a:t>
            </a:r>
            <a:r>
              <a:rPr lang="zh-CN" altLang="en-US" sz="4000" b="1" u="sng" dirty="0">
                <a:solidFill>
                  <a:schemeClr val="accent2"/>
                </a:solidFill>
                <a:latin typeface="黑体" pitchFamily="49" charset="-122"/>
                <a:ea typeface="黑体" pitchFamily="49" charset="-122"/>
              </a:rPr>
              <a:t>有？ </a:t>
            </a:r>
          </a:p>
          <a:p>
            <a:pPr algn="l"/>
            <a:endParaRPr lang="en-US" altLang="zh-CN" sz="4400" b="1" u="sng" dirty="0">
              <a:solidFill>
                <a:schemeClr val="accent2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33125" name="Text Box 5"/>
          <p:cNvSpPr txBox="1">
            <a:spLocks noChangeArrowheads="1"/>
          </p:cNvSpPr>
          <p:nvPr/>
        </p:nvSpPr>
        <p:spPr bwMode="auto">
          <a:xfrm>
            <a:off x="3733800" y="533400"/>
            <a:ext cx="441960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CC3300"/>
                </a:solidFill>
              </a14:hiddenFill>
            </a:ext>
            <a:ext uri="{91240B29-F687-4F45-9708-019B960494DF}">
              <a14:hiddenLine xmlns:a14="http://schemas.microsoft.com/office/drawing/2010/main" w="76200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zh-CN" sz="4000"/>
          </a:p>
        </p:txBody>
      </p:sp>
      <p:sp>
        <p:nvSpPr>
          <p:cNvPr id="133126" name="Text Box 6"/>
          <p:cNvSpPr txBox="1">
            <a:spLocks noChangeArrowheads="1"/>
          </p:cNvSpPr>
          <p:nvPr/>
        </p:nvSpPr>
        <p:spPr bwMode="auto">
          <a:xfrm>
            <a:off x="2590800" y="188640"/>
            <a:ext cx="2819400" cy="91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CC3300"/>
                </a:solidFill>
              </a14:hiddenFill>
            </a:ext>
            <a:ext uri="{91240B29-F687-4F45-9708-019B960494DF}">
              <a14:hiddenLine xmlns:a14="http://schemas.microsoft.com/office/drawing/2010/main" w="76200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5400" b="1" dirty="0">
                <a:solidFill>
                  <a:srgbClr val="0033CC"/>
                </a:solidFill>
                <a:ea typeface="方正舒体" pitchFamily="2" charset="-122"/>
              </a:rPr>
              <a:t>陋室铭</a:t>
            </a:r>
          </a:p>
        </p:txBody>
      </p:sp>
      <p:sp>
        <p:nvSpPr>
          <p:cNvPr id="133127" name="Text Box 7"/>
          <p:cNvSpPr txBox="1">
            <a:spLocks noChangeArrowheads="1"/>
          </p:cNvSpPr>
          <p:nvPr/>
        </p:nvSpPr>
        <p:spPr bwMode="auto">
          <a:xfrm>
            <a:off x="5440443" y="411162"/>
            <a:ext cx="2590800" cy="823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CC3300"/>
                </a:solidFill>
              </a14:hiddenFill>
            </a:ext>
            <a:ext uri="{91240B29-F687-4F45-9708-019B960494DF}">
              <a14:hiddenLine xmlns:a14="http://schemas.microsoft.com/office/drawing/2010/main" w="76200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800" b="1" dirty="0">
                <a:solidFill>
                  <a:schemeClr val="accent2"/>
                </a:solidFill>
                <a:ea typeface="方正舒体" pitchFamily="2" charset="-122"/>
              </a:rPr>
              <a:t>刘禹锡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33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133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33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24" grpId="0" autoUpdateAnimBg="0"/>
      <p:bldP spid="133126" grpId="0" autoUpdateAnimBg="0"/>
      <p:bldP spid="133127" grpId="0" autoUpdateAnimBg="0"/>
    </p:bldLst>
  </p:timing>
</p:sld>
</file>

<file path=ppt/theme/theme1.xml><?xml version="1.0" encoding="utf-8"?>
<a:theme xmlns:a="http://schemas.openxmlformats.org/drawingml/2006/main" name="第一PPT模板网-WWW.1PPT.COM ">
  <a:themeElements>
    <a:clrScheme name="默认设计模板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默认设计模板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9933"/>
        </a:solidFill>
        <a:ln w="127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>
          <a:outerShdw dist="45791" dir="2021404" algn="ctr" rotWithShape="0">
            <a:srgbClr val="808080"/>
          </a:outerShdw>
        </a:effec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CN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9933"/>
        </a:solidFill>
        <a:ln w="127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>
          <a:outerShdw dist="45791" dir="2021404" algn="ctr" rotWithShape="0">
            <a:srgbClr val="808080"/>
          </a:outerShdw>
        </a:effec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CN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ea typeface="宋体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微信PPT母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微信PPT母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10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1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1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1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14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15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16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17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18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19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20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4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5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6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7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8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9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2221</TotalTime>
  <Words>1905</Words>
  <Application>Microsoft Office PowerPoint</Application>
  <PresentationFormat>全屏显示(4:3)</PresentationFormat>
  <Paragraphs>201</Paragraphs>
  <Slides>36</Slides>
  <Notes>0</Notes>
  <HiddenSlides>0</HiddenSlides>
  <MMClips>1</MMClips>
  <ScaleCrop>false</ScaleCrop>
  <HeadingPairs>
    <vt:vector size="6" baseType="variant">
      <vt:variant>
        <vt:lpstr>主题</vt:lpstr>
      </vt:variant>
      <vt:variant>
        <vt:i4>3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36</vt:i4>
      </vt:variant>
    </vt:vector>
  </HeadingPairs>
  <TitlesOfParts>
    <vt:vector size="40" baseType="lpstr">
      <vt:lpstr>第一PPT模板网-WWW.1PPT.COM </vt:lpstr>
      <vt:lpstr>微信PPT母版</vt:lpstr>
      <vt:lpstr>1_微信PPT母版</vt:lpstr>
      <vt:lpstr>Image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你们刚刚读课文时，读得琅琅上口，为什么会这么上口呢？ </vt:lpstr>
      <vt:lpstr>   1.弄清文中关键词句。</vt:lpstr>
      <vt:lpstr>PowerPoint 演示文稿</vt:lpstr>
      <vt:lpstr>PowerPoint 演示文稿</vt:lpstr>
      <vt:lpstr>PowerPoint 演示文稿</vt:lpstr>
      <vt:lpstr>3.找出作者描写陋室环境、交往之人、日常生活的原句？</vt:lpstr>
      <vt:lpstr>PowerPoint 演示文稿</vt:lpstr>
      <vt:lpstr>PowerPoint 演示文稿</vt:lpstr>
      <vt:lpstr>5.文章结尾引孔子的话“何陋之有”，有什么作用？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爱 莲 说         周敦颐</vt:lpstr>
      <vt:lpstr>作者和文体</vt:lpstr>
      <vt:lpstr>字词学习</vt:lpstr>
      <vt:lpstr>第一段译文</vt:lpstr>
      <vt:lpstr>第二段译文</vt:lpstr>
      <vt:lpstr>找出直接描写莲花的句子</vt:lpstr>
      <vt:lpstr>作者分别从哪些方面描写莲花的？</vt:lpstr>
      <vt:lpstr>你认为莲与君子有哪些相同之处？</vt:lpstr>
      <vt:lpstr>作者借莲的形象来言君子之志，这是一种什么表现手法？抒发了自己怎样的志向？</vt:lpstr>
      <vt:lpstr>怎样理解“莲之爱，同予者何人”？</vt:lpstr>
      <vt:lpstr>本文以“爱”为脉络，写出了对莲花的喜爱，为何还要写菊花和牡丹？</vt:lpstr>
      <vt:lpstr> “牡丹之爱，宜乎众矣。”表达了作者怎样的感情？</vt:lpstr>
      <vt:lpstr>  总结</vt:lpstr>
      <vt:lpstr>PowerPoint 演示文稿</vt:lpstr>
    </vt:vector>
  </TitlesOfParts>
  <Company>Microsoft China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subject>第一PPT模板网-WWW.1PPT.COM</dc:subject>
  <dc:creator>第一PPT模板网-WWW.1PPT.COM</dc:creator>
  <cp:keywords>第一PPT模板网-WWW.1PPT.COM</cp:keywords>
  <dc:description>第一PPT模板网-WWW.1PPT.COM</dc:description>
  <cp:lastModifiedBy>zhaoqingju</cp:lastModifiedBy>
  <cp:revision>104</cp:revision>
  <dcterms:created xsi:type="dcterms:W3CDTF">2005-03-30T18:08:49Z</dcterms:created>
  <dcterms:modified xsi:type="dcterms:W3CDTF">2017-01-17T01:23:09Z</dcterms:modified>
</cp:coreProperties>
</file>