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917" r:id="rId2"/>
    <p:sldId id="923" r:id="rId3"/>
    <p:sldId id="417" r:id="rId4"/>
    <p:sldId id="330" r:id="rId5"/>
    <p:sldId id="343" r:id="rId6"/>
    <p:sldId id="643" r:id="rId7"/>
    <p:sldId id="796" r:id="rId8"/>
    <p:sldId id="924" r:id="rId9"/>
    <p:sldId id="797" r:id="rId10"/>
    <p:sldId id="491" r:id="rId11"/>
    <p:sldId id="494" r:id="rId12"/>
    <p:sldId id="495" r:id="rId13"/>
    <p:sldId id="851" r:id="rId14"/>
    <p:sldId id="925" r:id="rId15"/>
    <p:sldId id="852" r:id="rId16"/>
    <p:sldId id="496" r:id="rId17"/>
    <p:sldId id="853" r:id="rId18"/>
    <p:sldId id="919" r:id="rId19"/>
    <p:sldId id="920" r:id="rId20"/>
    <p:sldId id="926" r:id="rId21"/>
    <p:sldId id="492" r:id="rId22"/>
    <p:sldId id="528" r:id="rId23"/>
    <p:sldId id="738" r:id="rId24"/>
    <p:sldId id="922" r:id="rId25"/>
    <p:sldId id="927"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389"/>
    <a:srgbClr val="CD242B"/>
    <a:srgbClr val="FFEDAB"/>
    <a:srgbClr val="E20000"/>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16417153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4625948"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自主学习</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4740726"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5530612"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合作探究</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5645390"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
        <p:nvSpPr>
          <p:cNvPr id="3" name="同侧圆角矩形 2"/>
          <p:cNvSpPr/>
          <p:nvPr userDrawn="1"/>
        </p:nvSpPr>
        <p:spPr>
          <a:xfrm>
            <a:off x="6438382"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巩固演练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6553160"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3713134" y="538157"/>
            <a:ext cx="848592"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本案目标</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3801786" y="874706"/>
            <a:ext cx="68850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3.xml"/><Relationship Id="rId3" Type="http://schemas.openxmlformats.org/officeDocument/2006/relationships/slideLayout" Target="../slideLayouts/slideLayout3.xml"/><Relationship Id="rId21" Type="http://schemas.openxmlformats.org/officeDocument/2006/relationships/slide" Target="../slides/slide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20" Type="http://schemas.openxmlformats.org/officeDocument/2006/relationships/slide" Target="../slides/slide1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专题二</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896947" cy="369332"/>
          </a:xfrm>
          <a:prstGeom prst="rect">
            <a:avLst/>
          </a:prstGeom>
          <a:noFill/>
        </p:spPr>
        <p:txBody>
          <a:bodyPr wrap="none" rtlCol="0">
            <a:spAutoFit/>
          </a:bodyPr>
          <a:lstStyle/>
          <a:p>
            <a:r>
              <a:rPr lang="zh-CN" altLang="zh-CN" sz="1800" b="1" dirty="0" smtClean="0">
                <a:solidFill>
                  <a:srgbClr val="C00000"/>
                </a:solidFill>
              </a:rPr>
              <a:t>学案</a:t>
            </a:r>
            <a:r>
              <a:rPr lang="en-US" altLang="zh-CN" sz="1800" b="1" dirty="0" smtClean="0">
                <a:solidFill>
                  <a:srgbClr val="C00000"/>
                </a:solidFill>
              </a:rPr>
              <a:t>6</a:t>
            </a:r>
            <a:r>
              <a:rPr lang="zh-CN" altLang="zh-CN" sz="1800" b="1" dirty="0" smtClean="0">
                <a:solidFill>
                  <a:srgbClr val="C00000"/>
                </a:solidFill>
              </a:rPr>
              <a:t>　雕琢细节</a:t>
            </a:r>
            <a:r>
              <a:rPr lang="en-US" altLang="zh-CN" sz="1800" b="1" dirty="0" smtClean="0">
                <a:solidFill>
                  <a:srgbClr val="C00000"/>
                </a:solidFill>
              </a:rPr>
              <a:t>,</a:t>
            </a:r>
            <a:r>
              <a:rPr lang="zh-CN" altLang="zh-CN" sz="1800" b="1" dirty="0" smtClean="0">
                <a:solidFill>
                  <a:srgbClr val="C00000"/>
                </a:solidFill>
              </a:rPr>
              <a:t>写好形象</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3707904" y="607236"/>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本案目标</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4621738" y="607236"/>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自主学习</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4" name="同侧圆角矩形 13">
            <a:hlinkClick r:id="rId20" action="ppaction://hlinksldjump" tooltip="点击进入"/>
          </p:cNvPr>
          <p:cNvSpPr/>
          <p:nvPr userDrawn="1"/>
        </p:nvSpPr>
        <p:spPr>
          <a:xfrm>
            <a:off x="5537294" y="610414"/>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合作探究</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8" name="同侧圆角矩形 17">
            <a:hlinkClick r:id="rId21" action="ppaction://hlinksldjump" tooltip="点击进入"/>
          </p:cNvPr>
          <p:cNvSpPr/>
          <p:nvPr userDrawn="1"/>
        </p:nvSpPr>
        <p:spPr>
          <a:xfrm>
            <a:off x="6442576" y="610414"/>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巩固演练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__22.docx"/><Relationship Id="rId2" Type="http://schemas.openxmlformats.org/officeDocument/2006/relationships/slideLayout" Target="../slideLayouts/slideLayout11.xml"/><Relationship Id="rId1" Type="http://schemas.openxmlformats.org/officeDocument/2006/relationships/vmlDrawing" Target="../drawings/vmlDrawing2.v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1.xml"/><Relationship Id="rId1" Type="http://schemas.openxmlformats.org/officeDocument/2006/relationships/slideLayout" Target="../slideLayouts/slideLayout12.xml"/><Relationship Id="rId6" Type="http://schemas.openxmlformats.org/officeDocument/2006/relationships/slide" Target="slide24.xml"/><Relationship Id="rId5" Type="http://schemas.openxmlformats.org/officeDocument/2006/relationships/image" Target="../media/image14.jpeg"/><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1.xml"/><Relationship Id="rId1" Type="http://schemas.openxmlformats.org/officeDocument/2006/relationships/slideLayout" Target="../slideLayouts/slideLayout12.xml"/><Relationship Id="rId5" Type="http://schemas.openxmlformats.org/officeDocument/2006/relationships/slide" Target="slide24.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1.xml"/><Relationship Id="rId1" Type="http://schemas.openxmlformats.org/officeDocument/2006/relationships/slideLayout" Target="../slideLayouts/slideLayout12.xml"/><Relationship Id="rId5" Type="http://schemas.openxmlformats.org/officeDocument/2006/relationships/slide" Target="slide24.xml"/><Relationship Id="rId4" Type="http://schemas.openxmlformats.org/officeDocument/2006/relationships/slide" Target="slide23.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1.xml"/><Relationship Id="rId1" Type="http://schemas.openxmlformats.org/officeDocument/2006/relationships/slideLayout" Target="../slideLayouts/slideLayout12.xml"/><Relationship Id="rId6" Type="http://schemas.openxmlformats.org/officeDocument/2006/relationships/slide" Target="slide23.xml"/><Relationship Id="rId5" Type="http://schemas.openxmlformats.org/officeDocument/2006/relationships/slide" Target="slide24.xml"/><Relationship Id="rId4" Type="http://schemas.openxmlformats.org/officeDocument/2006/relationships/image" Target="../media/image15.jpeg"/></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1.xml"/><Relationship Id="rId1" Type="http://schemas.openxmlformats.org/officeDocument/2006/relationships/slideLayout" Target="../slideLayouts/slideLayout12.xml"/><Relationship Id="rId5" Type="http://schemas.openxmlformats.org/officeDocument/2006/relationships/slide" Target="slide23.xml"/><Relationship Id="rId4" Type="http://schemas.openxmlformats.org/officeDocument/2006/relationships/slide" Target="slide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10.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87028" y="3064501"/>
            <a:ext cx="7137500" cy="669254"/>
          </a:xfrm>
        </p:spPr>
        <p:txBody>
          <a:bodyPr/>
          <a:lstStyle/>
          <a:p>
            <a:r>
              <a:rPr lang="zh-CN" altLang="zh-CN" sz="3200" dirty="0"/>
              <a:t>专题二　文体特征专攻</a:t>
            </a:r>
          </a:p>
        </p:txBody>
      </p:sp>
    </p:spTree>
    <p:extLst>
      <p:ext uri="{BB962C8B-B14F-4D97-AF65-F5344CB8AC3E}">
        <p14:creationId xmlns:p14="http://schemas.microsoft.com/office/powerpoint/2010/main" xmlns="" val="1883813192"/>
      </p:ext>
    </p:extLst>
  </p:cSld>
  <p:clrMapOvr>
    <a:masterClrMapping/>
  </p:clrMapOvr>
  <p:transition spd="slow">
    <p:strips dir="l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251918945"/>
              </p:ext>
            </p:extLst>
          </p:nvPr>
        </p:nvGraphicFramePr>
        <p:xfrm>
          <a:off x="508000" y="1124744"/>
          <a:ext cx="8128000" cy="978590"/>
        </p:xfrm>
        <a:graphic>
          <a:graphicData uri="http://schemas.openxmlformats.org/presentationml/2006/ole">
            <p:oleObj spid="_x0000_s116746" name="文档" r:id="rId3" imgW="3837032" imgH="462224" progId="">
              <p:embed/>
            </p:oleObj>
          </a:graphicData>
        </a:graphic>
      </p:graphicFrame>
      <p:sp>
        <p:nvSpPr>
          <p:cNvPr id="3" name="矩形 2"/>
          <p:cNvSpPr>
            <a:spLocks noChangeAspect="1"/>
          </p:cNvSpPr>
          <p:nvPr/>
        </p:nvSpPr>
        <p:spPr>
          <a:xfrm>
            <a:off x="508000" y="1611755"/>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让身份遭遇从外貌中暗示出来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外貌描写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主要是对人物的肖像、衣着、轮廓进行描绘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一个人的性格特征往往可以从他的穿着体现出来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衣着能流露出人物的内心活动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能体现其生活状况等。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让性格和主题从语言中表现出来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成功的语言描写能鲜明地展示人物的性格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生动地表现人物的思想感情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深刻地反映人物的内心世界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如闻其声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如见其人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获得深刻的印象。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让性情和心理从动作中展现出来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人在某一情境下发出的动作行为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是受到其内心活动支配的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更与他们的喜怒哀乐等情感有关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而这些动作行为往往又最能体现他们的性格特征。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3227764"/>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3" name="矩形 2"/>
          <p:cNvSpPr>
            <a:spLocks noChangeAspect="1"/>
          </p:cNvSpPr>
          <p:nvPr/>
        </p:nvSpPr>
        <p:spPr>
          <a:xfrm>
            <a:off x="508000" y="1441956"/>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让情感态度从神态中流露出来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神态与人物思想感情的关系极为密切。一个人心里高兴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往往就喜上眉梢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内心得意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就眉飞色舞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心里担忧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往往满脸愁容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内心痛苦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就双眉紧皱。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让故事情节从环境场面中生动起来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场面描写指的是在某一特定时间和特定地点范围内以人物活动为中心的生活画面的描写。场面描写一般由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它是叙事性作品的基本构成单位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是刻画人物、展开情节、表现主题的主要手段。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下面是</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年高考优秀作文中的细节描写片段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指出其描写手法并简要分析其作用。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66212419"/>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3" name="矩形 2"/>
          <p:cNvSpPr>
            <a:spLocks noChangeAspect="1"/>
          </p:cNvSpPr>
          <p:nvPr/>
        </p:nvSpPr>
        <p:spPr>
          <a:xfrm>
            <a:off x="508000" y="1237587"/>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爷爷是一个农人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他常常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晨兴理荒秽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带月荷锄归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却从没有出现过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草盛豆苗稀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的情况。因为他精通耕种之道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不滑不懒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最重要的是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他施用农家肥。每天晨曦初露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爷爷便背一竹篓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操一粪叉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游走于村头巷尾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捡拾牲畜秽物。及至天一放亮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村郊被飘来的炊烟裹住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爷爷就回家。奶奶摆好了早饭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小米粥、馒头、青椒、拍黄瓜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呼噜呼噜喝完汤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顺便踢走死缠脚下的巴儿狗</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偶尔奶奶也夸一夸爷爷捡来的大粪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这肥好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老头老太太对视一眼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笑了。</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江苏卷作文《左手粪叉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右手笔杆》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908100"/>
            <a:ext cx="8128000" cy="1257204"/>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Times New Roman" panose="02020603050405020304" pitchFamily="18" charset="0"/>
                <a:cs typeface="Times New Roman" panose="02020603050405020304" pitchFamily="18" charset="0"/>
              </a:rPr>
              <a:t>这段文字采用了肖像、语言、动作、神态等细节描写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准确而生动地刻画了爷爷的农人形象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以及他与奶奶之间生活的默契与温馨。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5957999"/>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3" name="矩形 2"/>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呦喝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呦喝</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爷爷沙哑的呼声在空旷的地里显得格外清晰。天上乌云开始汇聚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要下雨了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我忙跑到田埂边。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就这一块了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耕完再回去。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又响起了呦喝声。天空果真飘起细密的雨。爷爷回来时身子已湿透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脚上沾满了泥。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你把牛卖了吧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这牛都老了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耕地太费力了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现在有机器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很方便啊。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我望着爷爷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说出心里的想法。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小丫头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这牛耕虽然慢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也是老祖宗留下的法子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适用啊。趁爷爷还有劲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多耕些地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比机器耕得细呀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也不伤地。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村里只剩爷爷的这一头牛了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也只剩爷爷一个人还在用牛耕地。望着屋外的雨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我明白了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智慧是一种历久弥新的经验。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烟雨朦胧中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一人一牛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多么自然。</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江苏卷作文《皱纹中的智慧》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0621760"/>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4" name="矩形 3"/>
          <p:cNvSpPr>
            <a:spLocks noChangeAspect="1"/>
          </p:cNvSpPr>
          <p:nvPr/>
        </p:nvSpPr>
        <p:spPr>
          <a:xfrm>
            <a:off x="508000" y="2927398"/>
            <a:ext cx="8128000" cy="1257204"/>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Times New Roman" panose="02020603050405020304" pitchFamily="18" charset="0"/>
                <a:cs typeface="Times New Roman" panose="02020603050405020304" pitchFamily="18" charset="0"/>
              </a:rPr>
              <a:t>这段文字主要通过爷爷与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的对话细节描写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显示了爷爷仍然保留着农耕时代的生活习惯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显示了爷爷的生存智慧。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03390954"/>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4" name="矩形 3"/>
          <p:cNvSpPr>
            <a:spLocks noChangeAspect="1"/>
          </p:cNvSpPr>
          <p:nvPr/>
        </p:nvSpPr>
        <p:spPr>
          <a:xfrm>
            <a:off x="508000" y="1412776"/>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老何的学校开办起来了。他用炭块当粉笔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用手抄的作业本作学生的教材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每当讲到高兴处就满脸通红。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世上有许多好地方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老何常说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北京有故宫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有颐和园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还有圆明园。圆明园可惜被洋鬼子破坏了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要是也能去看一看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他忽然停下来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有些黯然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抬起头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眼睛便又亮了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你们要努力读书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将来一定能走出山坳坳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去多看看外头的世界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也就当是老师我看了</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湖南卷作文《我是你的眼睛》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692076"/>
            <a:ext cx="8128000" cy="1257204"/>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Times New Roman" panose="02020603050405020304" pitchFamily="18" charset="0"/>
                <a:cs typeface="Times New Roman" panose="02020603050405020304" pitchFamily="18" charset="0"/>
              </a:rPr>
              <a:t>这段文字细腻地刻画了老何的语言、神态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显示了老何对外面世界的向往和自己不能走出大山的遗憾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同时也准确地刻画出老何作为老师对后生的期望。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92302812"/>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3" name="矩形 2"/>
          <p:cNvSpPr>
            <a:spLocks noChangeAspect="1"/>
          </p:cNvSpPr>
          <p:nvPr/>
        </p:nvSpPr>
        <p:spPr>
          <a:xfrm>
            <a:off x="508000" y="1534100"/>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dirty="0">
                <a:solidFill>
                  <a:srgbClr val="000000"/>
                </a:solidFill>
                <a:latin typeface="Times New Roman" panose="02020603050405020304" pitchFamily="18" charset="0"/>
                <a:cs typeface="Times New Roman" panose="02020603050405020304" pitchFamily="18" charset="0"/>
              </a:rPr>
              <a:t>4]</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走上香山的林间小道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踩着落叶吱吱作响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微风吹动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一片片绿的、黄的、红的树叶轻飘飘地散落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带着自然的清新味道蔓延在人们的嗅觉之中。香山的土地是那么的柔软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踩上去如同踩在一块海绵上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时不时浸出一点水来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使鞋子沾满土的气息。落叶铺在地上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形成一道红火的小径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待秋天一过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它们化为养料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化作春泥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使香山的树长得更加茂盛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也让这里的风景更加美丽。</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广东卷作文《走进香山》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795242"/>
            <a:ext cx="8128000" cy="866006"/>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Times New Roman" panose="02020603050405020304" pitchFamily="18" charset="0"/>
                <a:cs typeface="Times New Roman" panose="02020603050405020304" pitchFamily="18" charset="0"/>
              </a:rPr>
              <a:t>这段文字是对景物的细节描写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作者全方位地调动了视觉、嗅觉、触觉等感觉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写出了香山小径的迷人风景。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4583217"/>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pic>
        <p:nvPicPr>
          <p:cNvPr id="12" name="个性化小尝试.eps" descr="id:2147504287;FounderCES"/>
          <p:cNvPicPr/>
          <p:nvPr/>
        </p:nvPicPr>
        <p:blipFill>
          <a:blip r:embed="rId2" cstate="print"/>
          <a:stretch>
            <a:fillRect/>
          </a:stretch>
        </p:blipFill>
        <p:spPr>
          <a:xfrm>
            <a:off x="818927" y="1124744"/>
            <a:ext cx="2456929" cy="398826"/>
          </a:xfrm>
          <a:prstGeom prst="rect">
            <a:avLst/>
          </a:prstGeom>
        </p:spPr>
      </p:pic>
      <p:sp>
        <p:nvSpPr>
          <p:cNvPr id="3" name="矩形 2"/>
          <p:cNvSpPr>
            <a:spLocks noChangeAspect="1"/>
          </p:cNvSpPr>
          <p:nvPr/>
        </p:nvSpPr>
        <p:spPr>
          <a:xfrm>
            <a:off x="508000" y="159668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下面是</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年湖南卷作文中的一篇记叙文佳作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请对画波浪线处的细节描写作简要分析。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虽去不了远方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也不负春光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湖南考生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一直在下雨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春树给卧病在床的父亲喂了饭后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zh-CN" altLang="zh-CN" sz="2200" dirty="0">
                <a:solidFill>
                  <a:srgbClr val="000000"/>
                </a:solidFill>
                <a:latin typeface="NEU-BZ-S92"/>
                <a:cs typeface="宋体" panose="02010600030101010101" pitchFamily="2" charset="-122"/>
              </a:rPr>
              <a:t>①</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拿了个板凳坐在门口</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向门外望去</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看着朦胧的远处发着呆</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春树是个不幸的孩子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他家是村里的贫困户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妈妈因为忍受不了这个潦倒的家而离家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哥哥早早地外出打工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只留春树和父亲住在这破旧的屋子里。春树小时候被开水烫伤过脸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脸上留下了难看的疤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虽然村民们都很纯朴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没有排挤他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但他内心深处却有一块疤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他很自卑。他努力学习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成绩优异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却读完高中后就回家干活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照顾父亲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家里没有足够的钱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父亲身体越来越差。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71440867"/>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3" name="矩形 2"/>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春树很喜欢看课外书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从课外书里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他看到了外面的世界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外面有高楼大厦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有摩天轮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有很多新奇的事物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他是多么渴望外面的世界啊。可是他的父亲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都让他无法在外面的世界讨生活。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雨渐渐停了</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他站了起来</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他想到外面走走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。他很郁闷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想散散心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走着走着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看到一个果农在采摘水果。那果农见着他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就咧开嘴笑了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哎呀呀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来得正好。来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揣几个橘子给你爸爸吃。这橘子啊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可好销了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它是要运到全国各地的呀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贵着呢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春树看着一棵棵橘子树</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它们的形状并不好看</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扎根在这大山的泥土里</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却结出这么甜美的果实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他好像明白了什么。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看了看哥哥几天前寄来的信。有几张城市风景的照片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背后有几行字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大城市虽美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但繁华背后也有着无尽落寞。你这么聪明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一定能在家乡有所作为的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64543393"/>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4" name="矩形 3"/>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若干年后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还是这个山村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那里虽不富裕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但村民都很纯朴。你只要走进那里唯一的小学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就会看到一群小学生坐在老师周围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满脸笑容地听他讲课。</a:t>
            </a:r>
            <a:r>
              <a:rPr lang="zh-CN" altLang="zh-CN" sz="2200" dirty="0">
                <a:solidFill>
                  <a:srgbClr val="000000"/>
                </a:solidFill>
                <a:latin typeface="NEU-BZ-S92"/>
                <a:cs typeface="宋体" panose="02010600030101010101" pitchFamily="2" charset="-122"/>
              </a:rPr>
              <a:t>④</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老师瘦瘦的</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脸上有疤</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但他的声音是那么自信</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那么洪亮动听</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。他在这里教了好多年书了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孩子们都亲切地叫他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大哥哥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他教的小学生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有的考上大学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去了大城市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有的毕业后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留在了这所小学。这么多年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也算是桃李满天下了。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有记者采访他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问他为什么要在偏僻的山村里办小学。他平静地说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只想让更多人能接受教育。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记者想采访他早年经历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他不好意思地说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以前</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总想着去外面</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但又去不成</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后来一想</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自己出不去</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可以帮助别人出去嘛</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就在这里办了学校</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虽然去不了远方</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也不负春光</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77044538"/>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87028" y="3064501"/>
            <a:ext cx="7137500" cy="669254"/>
          </a:xfrm>
        </p:spPr>
        <p:txBody>
          <a:bodyPr/>
          <a:lstStyle/>
          <a:p>
            <a:r>
              <a:rPr lang="zh-CN" altLang="zh-CN" sz="3200" dirty="0"/>
              <a:t>学案</a:t>
            </a:r>
            <a:r>
              <a:rPr lang="en-US" altLang="zh-CN" sz="3200" dirty="0"/>
              <a:t>6</a:t>
            </a:r>
            <a:r>
              <a:rPr lang="zh-CN" altLang="zh-CN" sz="3200" dirty="0"/>
              <a:t>　雕琢细节</a:t>
            </a:r>
            <a:r>
              <a:rPr lang="en-US" altLang="zh-CN" sz="3200" dirty="0"/>
              <a:t>,</a:t>
            </a:r>
            <a:r>
              <a:rPr lang="zh-CN" altLang="zh-CN" sz="3200" dirty="0"/>
              <a:t>写好形象</a:t>
            </a:r>
          </a:p>
        </p:txBody>
      </p:sp>
    </p:spTree>
    <p:extLst>
      <p:ext uri="{BB962C8B-B14F-4D97-AF65-F5344CB8AC3E}">
        <p14:creationId xmlns:p14="http://schemas.microsoft.com/office/powerpoint/2010/main" xmlns="" val="3310792235"/>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【参考示例】</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神态描写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写出了春树对外面世界的渴望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暗示了人物内心的苦恼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为下文交代原因作铺垫。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环境细节描写和人物行为细节描写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推进故事情节的发展。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心理描写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春树对橘子树的细致观察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正是其心理发生变化的深刻体现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也是人物性格陡转的重要原因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推动了情节的发展。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人物的肖像细节描写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小说到此处才把主人公的形象进行了细致的刻画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展现了一个历经困惑、彷徨、最终变得自信的人物精神风貌。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人物的语言描写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在小说的最后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作者用人物自己的语言介绍自己的思想历程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既照应了标题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也揭示了主题。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44710539"/>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10" name="对点训练.eps" descr="id:2147504317;FounderCES"/>
          <p:cNvPicPr/>
          <p:nvPr/>
        </p:nvPicPr>
        <p:blipFill>
          <a:blip r:embed="rId5" cstate="print"/>
          <a:stretch>
            <a:fillRect/>
          </a:stretch>
        </p:blipFill>
        <p:spPr>
          <a:xfrm>
            <a:off x="395536" y="1700808"/>
            <a:ext cx="1877829" cy="360040"/>
          </a:xfrm>
          <a:prstGeom prst="rect">
            <a:avLst/>
          </a:prstGeom>
        </p:spPr>
      </p:pic>
      <p:sp>
        <p:nvSpPr>
          <p:cNvPr id="9" name="圆角矩形 8">
            <a:hlinkClick r:id="rId6" action="ppaction://hlinksldjump"/>
          </p:cNvPr>
          <p:cNvSpPr/>
          <p:nvPr/>
        </p:nvSpPr>
        <p:spPr>
          <a:xfrm>
            <a:off x="2021377"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204864"/>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根据下面的要求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进行细节描写</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刻画出考生临上考场时奋发向上的斗志和淡然的心态。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473281"/>
            <a:ext cx="8128000" cy="2475999"/>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zh-CN" altLang="zh-CN" sz="2200" dirty="0">
                <a:solidFill>
                  <a:srgbClr val="000000"/>
                </a:solidFill>
                <a:latin typeface="Times New Roman" panose="02020603050405020304" pitchFamily="18" charset="0"/>
                <a:cs typeface="Times New Roman" panose="02020603050405020304" pitchFamily="18" charset="0"/>
              </a:rPr>
              <a:t>接送考生的车停满了校园。我找到应该坐的位子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坐好。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喝一口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缩了回去。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我这瓶怎么样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来一口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丫丫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的罐装露露。我浅笑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拿出自己的水瓶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对她摇摇。透明的塑料瓶里是沉淀了一层水垢的开水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经我一摇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都兴奋起来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四处游曳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恰似我们奋争了十二年的心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今天都不失时机地亢奋起来。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15273117"/>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8" name="圆角矩形 1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021377"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348880"/>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肖像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写一段与父亲告别的情景。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805141"/>
            <a:ext cx="8128000" cy="2084801"/>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zh-CN" altLang="zh-CN" sz="2200" dirty="0">
                <a:solidFill>
                  <a:srgbClr val="000000"/>
                </a:solidFill>
                <a:latin typeface="Times New Roman" panose="02020603050405020304" pitchFamily="18" charset="0"/>
                <a:cs typeface="Times New Roman" panose="02020603050405020304" pitchFamily="18" charset="0"/>
              </a:rPr>
              <a:t>校门口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一位青年与他的父亲正在告别。没有寒暄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没有宽慰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没有拥抱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没有一句话。他直视着父亲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父亲的皱纹又深了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黑发中又添了些灰白。他眼睛里滚着泪水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压抑着。在模糊中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父亲那冷漠的眼神里也有些光亮。颤抖的手伸向自己的儿子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半空中停住了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又缩了回来。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7521516"/>
      </p:ext>
    </p:extLst>
  </p:cSld>
  <p:clrMapOvr>
    <a:masterClrMapping/>
  </p:clrMapOvr>
  <mc:AlternateContent xmlns:mc="http://schemas.openxmlformats.org/markup-compatibility/2006">
    <mc:Choice xmlns:p14="http://schemas.microsoft.com/office/powerpoint/2010/main" xmlns="" Requires="p14">
      <p:transition spd="slow" p14:dur="14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021377"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916832"/>
            <a:ext cx="5742278"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写一段生活情景</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403876"/>
            <a:ext cx="8128000" cy="2897332"/>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好像从我记事起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爷爷就一直是忙碌的。他背着锄头出去侍弄他的农田、土地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他在园子里种菜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栽果树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他去给人家帮一点力所能及的忙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很健康很快乐很自在地活着。奶奶呢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就在家里喂她的那群鸡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吆喝着两只狗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洗干净爷爷的衣裳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一边等着爷爷多年不变的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在干什么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快煎茶吃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奶奶就放下手中的活计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假装埋怨地说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这么快就回来休息啦。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然后很认真地去为爷爷煎茶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端送到爷爷手中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与他坐着一边喝茶一边闲谈。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7255937"/>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pic>
        <p:nvPicPr>
          <p:cNvPr id="13" name="押题篇章写作.eps" descr="id:2147504324;FounderCES"/>
          <p:cNvPicPr/>
          <p:nvPr/>
        </p:nvPicPr>
        <p:blipFill>
          <a:blip r:embed="rId4" cstate="print"/>
          <a:stretch>
            <a:fillRect/>
          </a:stretch>
        </p:blipFill>
        <p:spPr>
          <a:xfrm>
            <a:off x="395536" y="1556792"/>
            <a:ext cx="2445296" cy="396937"/>
          </a:xfrm>
          <a:prstGeom prst="rect">
            <a:avLst/>
          </a:prstGeom>
        </p:spPr>
      </p:pic>
      <p:sp>
        <p:nvSpPr>
          <p:cNvPr id="8" name="圆角矩形 7">
            <a:hlinkClick r:id="rId5" action="ppaction://hlinksldjump"/>
          </p:cNvPr>
          <p:cNvSpPr/>
          <p:nvPr/>
        </p:nvSpPr>
        <p:spPr>
          <a:xfrm>
            <a:off x="2021377"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E75E22"/>
                </a:solidFill>
                <a:latin typeface="+mj-ea"/>
                <a:ea typeface="+mj-ea"/>
              </a:rPr>
              <a:t>4</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988840"/>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燕子是一种候鸟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起初人们并不是这么认为的。冬季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燕子在池塘的冰下越冬。这是古希腊伟人亚里士多德得出的结论。天经地义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人们尊奉了</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瑞士巴赛尔城的一位修鞋匠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看到棚下筑巢的燕子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好奇心使他写了一张纸条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你在何处越冬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并将它绑在燕子的腿上。第二年春天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当这只燕子翩然而归时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鞋匠意外地发现了一张新的字条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在安托万家越冬。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鞋匠的好奇使一个被信奉了</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多年的谬误终于得以澄清。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不要脱离材料内容及含意的范围写一篇记叙文。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3132172"/>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2021377"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E75E22"/>
                </a:solidFill>
                <a:latin typeface="+mj-ea"/>
                <a:ea typeface="+mj-ea"/>
              </a:rPr>
              <a:t>4</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724265"/>
            <a:ext cx="8128000" cy="1663469"/>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这则材料可采用抓关键词法审题立意。材料三次用到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好奇心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因而可以以《好奇心》为题作文。由于作文要求写记叙文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好奇心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组织故事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展示生活中的好奇心或好奇心带来的后果。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66458156"/>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3" name="矩形 2"/>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了解细节描写的种类和作用。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掌握细节描写的一般方法。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6363210"/>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520755111"/>
              </p:ext>
            </p:extLst>
          </p:nvPr>
        </p:nvGraphicFramePr>
        <p:xfrm>
          <a:off x="508000" y="1073518"/>
          <a:ext cx="8128000" cy="978590"/>
        </p:xfrm>
        <a:graphic>
          <a:graphicData uri="http://schemas.openxmlformats.org/presentationml/2006/ole">
            <p:oleObj spid="_x0000_s115722" name="文档" r:id="rId3" imgW="3837032" imgH="462224" progId="">
              <p:embed/>
            </p:oleObj>
          </a:graphicData>
        </a:graphic>
      </p:graphicFrame>
      <p:sp>
        <p:nvSpPr>
          <p:cNvPr id="2" name="矩形 1"/>
          <p:cNvSpPr>
            <a:spLocks noChangeAspect="1"/>
          </p:cNvSpPr>
          <p:nvPr/>
        </p:nvSpPr>
        <p:spPr>
          <a:xfrm>
            <a:off x="508000" y="1576634"/>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课标全国卷</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山羊过独木桥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是为民学校传统的团体比赛项目。规则是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双方队员两两对决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同时相向而行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走上仅容一人通行的低矮独木桥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能突破对方阻拦成功过桥者获胜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最后以全队通过人数多少决定胜负。因此习惯上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双方相遇时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会像山羊抵角一样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尽力使对方落下桥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自己通过。不过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今年预赛中出现了新情况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有一组比赛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双方选手相遇时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互相抱住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转身换位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全都顺利过了桥。这种做法当场就引发了观众、运动员和裁判员的激烈争论。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相关的思考还在继续。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pic>
        <p:nvPicPr>
          <p:cNvPr id="5" name="考场佳作.eps" descr="id:2147504361;FounderCES"/>
          <p:cNvPicPr/>
          <p:nvPr/>
        </p:nvPicPr>
        <p:blipFill>
          <a:blip r:embed="rId2" cstate="print"/>
          <a:stretch>
            <a:fillRect/>
          </a:stretch>
        </p:blipFill>
        <p:spPr>
          <a:xfrm>
            <a:off x="508000" y="1114353"/>
            <a:ext cx="1873682" cy="403411"/>
          </a:xfrm>
          <a:prstGeom prst="rect">
            <a:avLst/>
          </a:prstGeom>
        </p:spPr>
      </p:pic>
      <p:sp>
        <p:nvSpPr>
          <p:cNvPr id="3" name="矩形 2"/>
          <p:cNvSpPr>
            <a:spLocks noChangeAspect="1"/>
          </p:cNvSpPr>
          <p:nvPr/>
        </p:nvSpPr>
        <p:spPr>
          <a:xfrm>
            <a:off x="508000" y="1596687"/>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山西考生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苏觉看到李明第一眼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就莫名地敌视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他相信李明也是如此。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作为应试的唯二幸存者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他们也理应敌视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因为这个公司只招一名员工。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苏觉刻苦求学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颇有悟性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他也自视优秀。但几个月来不断被诸多公司拒绝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使他把这份工作当成了救命稻草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他必须胜过李明。但李明出身丹青世家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且功底深厚。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最后的对决已经到来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这次设计的主题是爱。爱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苏觉不屑地想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我是个孤儿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何谈爱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他可以用暖色渲染出温暖与爱意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他抬头挑衅地看了李明一眼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鹿死谁手还不一定呢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苏觉转身进入工作室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还真有点紧迫呢。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randomBar/>
      </p:transition>
    </mc:Choice>
    <mc:Fallback>
      <p:transition spd="slow">
        <p:randomBa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矩形 2"/>
          <p:cNvSpPr>
            <a:spLocks noChangeAspect="1"/>
          </p:cNvSpPr>
          <p:nvPr/>
        </p:nvSpPr>
        <p:spPr>
          <a:xfrm>
            <a:off x="508000" y="130865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苏觉画完后已是黄昏时分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他准备先去填饱肚子。他把画布遮好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风吹起一角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只能看到橙黄的暖色调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很温暖。他走出去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看到李明还坐在那里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悠闲自得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好像他的画完好杀青。李明对苏觉笑了笑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苏觉莫名其妙地望着李明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突然想到那个胖老板说过的话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听过</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山羊过独木桥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的故事吗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你们现在就站在独木桥两边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狭路相逢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胜者只有一个。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苏觉回来的时候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已经月上中天了。他着魔了似的又进了那个工作室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李明已经走了。他先是警觉地望了望四周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然后做贼似的向李明那幅画走去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那黑色的遮布有一种魔力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吸引着他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他慢慢地揭开一角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之后是完整的一幅画。他望着那幅画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陷入沉思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总以为有点违背爱的主题。冥思苦想之后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踌躇满志地添上几笔。然后迅速逃走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连门都忘记关了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更不用说查看一下自己的画。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860270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4" name="矩形 3"/>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是公布结果的时候了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苏觉倒有些心不在焉。当听到他和李明都被破格录取了时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他惊讶地跳了起来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李明更是惊讶万分。他俩颤着声音问胖经理因何有如此结局。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胖经理领着他们进入了工作室。抓起画布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他们都沉默了。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苏觉的画上多了一只猫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更像家了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也更完整了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李明画的虎身上落了一只蝴蝶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更温馨了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更有意境了。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李明知道苏觉应聘屡屡失败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决定放弃竞争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因而画了一只与爱这一主题相距甚远的老虎。在苏觉出去后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他掀开苏觉的画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发现虽色调温馨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但只有静物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于是他给苏觉的画添加了一只小猫。苏觉回来后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看了李明的画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知道李明无意与自己竞争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顿觉惭愧万分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灵感一现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便在李明画的虎身上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添了一只蝴蝶。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5741412"/>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【品悟】</a:t>
            </a:r>
            <a:r>
              <a:rPr lang="zh-CN" altLang="zh-CN" sz="2200" dirty="0" smtClean="0">
                <a:solidFill>
                  <a:srgbClr val="000000"/>
                </a:solidFill>
                <a:latin typeface="NEU-BZ-S92"/>
                <a:ea typeface="Arial" panose="020B0604020202020204" pitchFamily="34" charset="0"/>
                <a:cs typeface="Times New Roman" panose="02020603050405020304" pitchFamily="18" charset="0"/>
              </a:rPr>
              <a:t> </a:t>
            </a:r>
            <a:r>
              <a:rPr lang="en-US" altLang="zh-CN" sz="2200" u="dotted" dirty="0">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4122820"/>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【品悟提示】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这是考生在考场有限的时间内完成的一篇小说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的主题。情节的张弛有度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人物形象的刻画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都通过细节描写得到了生动的展现。文中对苏觉的心理描写十分成功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不屑地想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抬头挑衅地看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颤着声音问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使人物当时既自负又紧张同时还有些惊奇的心理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刻画得十分细腻。不仅如此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小说在情节描写上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也十分注意细微之处写精神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如风吹画布的描写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画面上添加的小猫和老虎身上的蝴蝶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都体现了考生思维的缜密细致。另外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文中人物的名字也独具匠心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迅速觉醒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道理明白。构思巧妙。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7738358"/>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矩形 2"/>
          <p:cNvSpPr>
            <a:spLocks noChangeAspect="1"/>
          </p:cNvSpPr>
          <p:nvPr/>
        </p:nvSpPr>
        <p:spPr>
          <a:xfrm>
            <a:off x="508000" y="1269798"/>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什么是细节描写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细节描写有哪几类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细节描写就是抓住生活中的细微而又具体的典型情节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加以生动细致的描绘。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细节描写主要有三大类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第一类为人物细节描写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它包括对人物的外貌、语言、动作、情态、心理等进行细腻而具体的描写。第二类是景物细节描写。它包括自然环境、社会环境、动物、静物的细节描写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第三类是生活细节描写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包括情节、事件的细节描写。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在记叙文中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细节描写有什么作用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在记叙文中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无论是人物性格的刻画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还是故事情节的展开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典型环境的描绘都离不开真实而又生动的细节描写。好的细节描写能把人物或事物最本质的性状鲜明而又逼真地呈现在读者面前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从而增强作品的真实感和艺术感染力</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0802374"/>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471</TotalTime>
  <Words>5086</Words>
  <Application>Microsoft Office PowerPoint</Application>
  <PresentationFormat>On-screen Show (4:3)</PresentationFormat>
  <Paragraphs>120</Paragraphs>
  <Slides>25</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27" baseType="lpstr">
      <vt:lpstr>高优14新制作模板</vt:lpstr>
      <vt:lpstr>文档</vt:lpstr>
      <vt:lpstr>专题二　文体特征专攻</vt:lpstr>
      <vt:lpstr>学案6　雕琢细节,写好形象</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143</cp:revision>
  <dcterms:created xsi:type="dcterms:W3CDTF">2016-01-30T04:31:50Z</dcterms:created>
  <dcterms:modified xsi:type="dcterms:W3CDTF">2017-06-17T01:48:13Z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