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917" r:id="rId2"/>
    <p:sldId id="417" r:id="rId3"/>
    <p:sldId id="330" r:id="rId4"/>
    <p:sldId id="343" r:id="rId5"/>
    <p:sldId id="643" r:id="rId6"/>
    <p:sldId id="796" r:id="rId7"/>
    <p:sldId id="797" r:id="rId8"/>
    <p:sldId id="925" r:id="rId9"/>
    <p:sldId id="798" r:id="rId10"/>
    <p:sldId id="923" r:id="rId11"/>
    <p:sldId id="491" r:id="rId12"/>
    <p:sldId id="494" r:id="rId13"/>
    <p:sldId id="495" r:id="rId14"/>
    <p:sldId id="926" r:id="rId15"/>
    <p:sldId id="851" r:id="rId16"/>
    <p:sldId id="852" r:id="rId17"/>
    <p:sldId id="927" r:id="rId18"/>
    <p:sldId id="853" r:id="rId19"/>
    <p:sldId id="928" r:id="rId20"/>
    <p:sldId id="919" r:id="rId21"/>
    <p:sldId id="929" r:id="rId22"/>
    <p:sldId id="492" r:id="rId23"/>
    <p:sldId id="930" r:id="rId24"/>
    <p:sldId id="528" r:id="rId25"/>
    <p:sldId id="924" r:id="rId26"/>
    <p:sldId id="931" r:id="rId27"/>
    <p:sldId id="738" r:id="rId28"/>
    <p:sldId id="922" r:id="rId29"/>
    <p:sldId id="932"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389"/>
    <a:srgbClr val="CD242B"/>
    <a:srgbClr val="FFEDAB"/>
    <a:srgbClr val="E20000"/>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16417153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4625948"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4740726"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3061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564539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
        <p:nvSpPr>
          <p:cNvPr id="3" name="同侧圆角矩形 2"/>
          <p:cNvSpPr/>
          <p:nvPr userDrawn="1"/>
        </p:nvSpPr>
        <p:spPr>
          <a:xfrm>
            <a:off x="643838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55316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3713134" y="538157"/>
            <a:ext cx="848592"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3801786" y="874706"/>
            <a:ext cx="68850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21" Type="http://schemas.openxmlformats.org/officeDocument/2006/relationships/slide" Target="../slides/slide2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slide" Target="../slides/slide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003771" cy="369332"/>
          </a:xfrm>
          <a:prstGeom prst="rect">
            <a:avLst/>
          </a:prstGeom>
          <a:noFill/>
        </p:spPr>
        <p:txBody>
          <a:bodyPr wrap="none" rtlCol="0">
            <a:spAutoFit/>
          </a:bodyPr>
          <a:lstStyle/>
          <a:p>
            <a:r>
              <a:rPr lang="zh-CN" altLang="zh-CN" sz="1800" b="1" dirty="0" smtClean="0">
                <a:solidFill>
                  <a:srgbClr val="C00000"/>
                </a:solidFill>
              </a:rPr>
              <a:t>学案</a:t>
            </a:r>
            <a:r>
              <a:rPr lang="en-US" altLang="zh-CN" sz="1800" b="1" dirty="0" smtClean="0">
                <a:solidFill>
                  <a:srgbClr val="C00000"/>
                </a:solidFill>
              </a:rPr>
              <a:t>11</a:t>
            </a:r>
            <a:r>
              <a:rPr lang="zh-CN" altLang="zh-CN" sz="1800" b="1" dirty="0" smtClean="0">
                <a:solidFill>
                  <a:srgbClr val="C00000"/>
                </a:solidFill>
              </a:rPr>
              <a:t>　五种分析</a:t>
            </a:r>
            <a:r>
              <a:rPr lang="en-US" altLang="zh-CN" sz="1800" b="1" dirty="0" smtClean="0">
                <a:solidFill>
                  <a:srgbClr val="C00000"/>
                </a:solidFill>
              </a:rPr>
              <a:t>,</a:t>
            </a:r>
            <a:r>
              <a:rPr lang="zh-CN" altLang="zh-CN" sz="1800" b="1" dirty="0" smtClean="0">
                <a:solidFill>
                  <a:srgbClr val="C00000"/>
                </a:solidFill>
              </a:rPr>
              <a:t>深化论证</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3707904"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4621738"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4" name="同侧圆角矩形 13">
            <a:hlinkClick r:id="rId20" action="ppaction://hlinksldjump" tooltip="点击进入"/>
          </p:cNvPr>
          <p:cNvSpPr/>
          <p:nvPr userDrawn="1"/>
        </p:nvSpPr>
        <p:spPr>
          <a:xfrm>
            <a:off x="5537294"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8" name="同侧圆角矩形 17">
            <a:hlinkClick r:id="rId21" action="ppaction://hlinksldjump" tooltip="点击进入"/>
          </p:cNvPr>
          <p:cNvSpPr/>
          <p:nvPr userDrawn="1"/>
        </p:nvSpPr>
        <p:spPr>
          <a:xfrm>
            <a:off x="6442576"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11.xml"/><Relationship Id="rId1" Type="http://schemas.openxmlformats.org/officeDocument/2006/relationships/vmlDrawing" Target="../drawings/vmlDrawing2.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12.xml"/><Relationship Id="rId6" Type="http://schemas.openxmlformats.org/officeDocument/2006/relationships/slide" Target="slide28.xml"/><Relationship Id="rId5" Type="http://schemas.openxmlformats.org/officeDocument/2006/relationships/image" Target="../media/image14.jpeg"/><Relationship Id="rId4" Type="http://schemas.openxmlformats.org/officeDocument/2006/relationships/slide" Target="slide27.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12.xml"/><Relationship Id="rId5" Type="http://schemas.openxmlformats.org/officeDocument/2006/relationships/slide" Target="slide28.xml"/><Relationship Id="rId4" Type="http://schemas.openxmlformats.org/officeDocument/2006/relationships/slide" Target="slide27.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12.xml"/><Relationship Id="rId5" Type="http://schemas.openxmlformats.org/officeDocument/2006/relationships/slide" Target="slide28.xml"/><Relationship Id="rId4" Type="http://schemas.openxmlformats.org/officeDocument/2006/relationships/slide" Target="slide27.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12.xml"/><Relationship Id="rId5" Type="http://schemas.openxmlformats.org/officeDocument/2006/relationships/slide" Target="slide28.xml"/><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12.xml"/><Relationship Id="rId5" Type="http://schemas.openxmlformats.org/officeDocument/2006/relationships/slide" Target="slide28.xml"/><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12.xml"/><Relationship Id="rId5" Type="http://schemas.openxmlformats.org/officeDocument/2006/relationships/slide" Target="slide28.xml"/><Relationship Id="rId4" Type="http://schemas.openxmlformats.org/officeDocument/2006/relationships/slide" Target="slide27.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12.xml"/><Relationship Id="rId6" Type="http://schemas.openxmlformats.org/officeDocument/2006/relationships/slide" Target="slide27.xml"/><Relationship Id="rId5" Type="http://schemas.openxmlformats.org/officeDocument/2006/relationships/slide" Target="slide28.xml"/><Relationship Id="rId4" Type="http://schemas.openxmlformats.org/officeDocument/2006/relationships/image" Target="../media/image15.jpeg"/></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12.xml"/><Relationship Id="rId5" Type="http://schemas.openxmlformats.org/officeDocument/2006/relationships/slide" Target="slide27.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10.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学案</a:t>
            </a:r>
            <a:r>
              <a:rPr lang="en-US" altLang="zh-CN" sz="3200" dirty="0"/>
              <a:t>11</a:t>
            </a:r>
            <a:r>
              <a:rPr lang="zh-CN" altLang="zh-CN" sz="3200" dirty="0"/>
              <a:t>　五种分析</a:t>
            </a:r>
            <a:r>
              <a:rPr lang="en-US" altLang="zh-CN" sz="3200" dirty="0"/>
              <a:t>,</a:t>
            </a:r>
            <a:r>
              <a:rPr lang="zh-CN" altLang="zh-CN" sz="3200" dirty="0"/>
              <a:t>深化论证</a:t>
            </a:r>
          </a:p>
        </p:txBody>
      </p:sp>
    </p:spTree>
    <p:extLst>
      <p:ext uri="{BB962C8B-B14F-4D97-AF65-F5344CB8AC3E}">
        <p14:creationId xmlns:p14="http://schemas.microsoft.com/office/powerpoint/2010/main" xmlns="" val="1883813192"/>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4" name="矩形 3"/>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议论文中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分析论证有怎样的重要性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在高考议论文写作中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常常会犯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文体不清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记叙不像记叙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议论也不深入透彻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以叙代议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例而不议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就是对所举事例缺少具体的分析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论点仍然是论点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材料仍然是材料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由于缺少必要的分析论证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文章常常没有说服力。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无论是事例、名言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都要通过分析才能彰显论证的力量。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2839291"/>
      </p:ext>
    </p:extLst>
  </p:cSld>
  <p:clrMapOvr>
    <a:masterClrMapping/>
  </p:clrMapOvr>
  <mc:AlternateContent xmlns:mc="http://schemas.openxmlformats.org/markup-compatibility/2006">
    <mc:Choice xmlns:p14="http://schemas.microsoft.com/office/powerpoint/2010/main" xmlns=""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4130506495"/>
              </p:ext>
            </p:extLst>
          </p:nvPr>
        </p:nvGraphicFramePr>
        <p:xfrm>
          <a:off x="508000" y="1196752"/>
          <a:ext cx="8128000" cy="978590"/>
        </p:xfrm>
        <a:graphic>
          <a:graphicData uri="http://schemas.openxmlformats.org/presentationml/2006/ole">
            <p:oleObj spid="_x0000_s116749" name="文档" r:id="rId3" imgW="3837032" imgH="462224" progId="">
              <p:embed/>
            </p:oleObj>
          </a:graphicData>
        </a:graphic>
      </p:graphicFrame>
      <p:sp>
        <p:nvSpPr>
          <p:cNvPr id="5" name="矩形 4"/>
          <p:cNvSpPr>
            <a:spLocks noChangeAspect="1"/>
          </p:cNvSpPr>
          <p:nvPr/>
        </p:nvSpPr>
        <p:spPr>
          <a:xfrm>
            <a:off x="508000" y="180199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展开分析的方法有许多种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常用的有因果分析法、假设分析法、意义分析法、对比分析法、辩证分析法等。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因果分析法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就是抓住论据所述的事实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并据此推求形成原因的一种分析方法。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假设分析法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运用假设推理对所列举的论据进行分析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来证明自己的观点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使事例和析例正反映衬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很有说服力。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意义分析法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就是透过论据提供的现象揭示出事物的本质或所蕴含的意义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或予以高度评价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或揭示其要害、危害等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从而证明论点提出的看法和主张的影响、价值、效果等。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3227764"/>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矩形 2"/>
          <p:cNvSpPr>
            <a:spLocks noChangeAspect="1"/>
          </p:cNvSpPr>
          <p:nvPr/>
        </p:nvSpPr>
        <p:spPr>
          <a:xfrm>
            <a:off x="508000" y="1251715"/>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对比分析法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对比分析有两种情况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一是摆出一正一反两个例子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同时还要对它们作进一步分析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一是只举一个例子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这个例子里面含有正反两种因素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作者从正反两个方面进行对比分析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重在分析。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辩证分析法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辩证分析即用对立统一的、发展的、联系的观点分析材料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既要分析事物本身的内在联系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也要分析该事物与其他事物之间的联系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既要看到事物的正面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也要看到其反面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既要照顾事物的内部矛盾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也要注意到非主要矛盾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同时还必须注意主要矛盾和非主要矛盾在一定条件下的变化与转换。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下面是近年高考优秀作文中展开分析论证的段落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请指出其分析论证的特点并作简要赏析。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6212419"/>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4" name="矩形 3"/>
          <p:cNvSpPr>
            <a:spLocks noChangeAspect="1"/>
          </p:cNvSpPr>
          <p:nvPr/>
        </p:nvSpPr>
        <p:spPr>
          <a:xfrm>
            <a:off x="508000" y="1467856"/>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所谓的对常识的行之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不仅是于知之之后的体证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还是生活的必需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之所以要知且行</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是因为知易而行难</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故特以行之。常识的知之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是困则眠、疲则休息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是刘邦知楚强汉弱而强赴鸿门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是诸葛顺势三分天下。对常识的行之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是顺应自然、顺时而动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故可避害趋利</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所以才有一觉醒来的精神</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才有汉朝天下。所以对于常识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要行之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浙江卷作文《文之常识》</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404044"/>
            <a:ext cx="8128000" cy="125720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这段文字采用了因果分析法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先说结果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再说原因。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等一系列因果连词的使用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无疑增加了论证的力量。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957999"/>
      </p:ext>
    </p:extLst>
  </p:cSld>
  <p:clrMapOvr>
    <a:masterClrMapping/>
  </p:clrMapOvr>
  <mc:AlternateContent xmlns:mc="http://schemas.openxmlformats.org/markup-compatibility/2006">
    <mc:Choice xmlns:p14="http://schemas.microsoft.com/office/powerpoint/2010/main" xmlns="" Requires="p14">
      <p:transition spd="slow" p14:dur="14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4" name="矩形 3"/>
          <p:cNvSpPr>
            <a:spLocks noChangeAspect="1"/>
          </p:cNvSpPr>
          <p:nvPr/>
        </p:nvSpPr>
        <p:spPr>
          <a:xfrm>
            <a:off x="508000" y="1337869"/>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我曾惊叹于朱耷的《墨鱼图》。那只翻着白眼的鱼诉说了怎样的智慧心语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不言而喻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我十分敬畏这位明朝遗老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高蹈乎八荒之表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亢心乎千秋之间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如果说朱耷的智慧是一种气象</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庄子</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超乎象外</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得其环中</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的智慧便是一种至境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。超脱于生命本相的空灵之境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乃是禅与道的完美契合。</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江苏卷作文《境由心生》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270744"/>
            <a:ext cx="8128000" cy="1678536"/>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这段文字采用了假设分析法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作者先举朱耷的《墨鱼图》和他的智慧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这一假设关系的复句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引出庄子的境界乃智慧至境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不仅拓展了内容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而且逻辑严密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推想自然。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00199840"/>
      </p:ext>
    </p:extLst>
  </p:cSld>
  <p:clrMapOvr>
    <a:masterClrMapping/>
  </p:clrMapOvr>
  <mc:AlternateContent xmlns:mc="http://schemas.openxmlformats.org/markup-compatibility/2006">
    <mc:Choice xmlns:p14="http://schemas.microsoft.com/office/powerpoint/2010/main" xmlns="" Requires="p14">
      <p:transition spd="slow" p14:dur="14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4" name="矩形 3"/>
          <p:cNvSpPr>
            <a:spLocks noChangeAspect="1"/>
          </p:cNvSpPr>
          <p:nvPr/>
        </p:nvSpPr>
        <p:spPr>
          <a:xfrm>
            <a:off x="508000" y="1220625"/>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行走于心灵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徜徉于红尘的林徽因便是如此。当一位才华横溢的小生为你作出人生第一篇诗歌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当一位才子手执一把油纸伞在雨巷中静静守候只为与你擦肩而过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敏感的心难道不曾为此动容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爱情至美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青涩的花果采摘下恐怕终究会成为一枚苦果的。于是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你保持了一位女子的坚守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选择了一个合适的距离</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让两个人的故事被传为佳话</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而不至于让徐志摩和自己都受伤。在这若即若离的朦胧距离中</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他们在对方眼中都变得更美好了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安徽卷作文《距离让你我更美》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893033"/>
            <a:ext cx="8128000" cy="1272271"/>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这段文字采用了意义分析法。作者举林徽因、徐志摩的例子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并没有止于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保持了一位女子的坚守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而是进一步分析这样做的意义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增加美感。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0621760"/>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呼山不来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我去就山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树的智慧在于变通。然而我们的生活中却有许多人不知变通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只知愚蠢地一条胡同走到底。就像许多家长为了让自己的孩子变优秀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不顾孩子自己的实际情况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盲目地要求他们考高分数、读好大学。于是易中天先生批评道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怪兽也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器材也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木材也。现在的家长让孩子成为怪兽、器材、木材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就是不成人。</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这么说也许过于绝对</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但不可否认的是</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只把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考高分数、好大学</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作为评价孩子的唯一标准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确实有些病态了。</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正如奥斯卡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王尔德所说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成为你自己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因为别的都有人做了。我们不必将自己禁锢在一条模仿他人的路上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而应绽放自己的芬芳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成为最好的自己。智慧的树虽然没有翅膀飞翔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没有脚奔跑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但它知道变通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同样到达了世界的每一个角落。智者若树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知道变通。</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湖南卷作文《智者若树》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2302812"/>
      </p:ext>
    </p:extLst>
  </p:cSld>
  <p:clrMapOvr>
    <a:masterClrMapping/>
  </p:clrMapOvr>
  <mc:AlternateContent xmlns:mc="http://schemas.openxmlformats.org/markup-compatibility/2006">
    <mc:Choice xmlns:p14="http://schemas.microsoft.com/office/powerpoint/2010/main" xmlns="" Requires="p14">
      <p:transition spd="slow" p14:dur="1400">
        <p:cover dir="ld"/>
      </p:transition>
    </mc:Choice>
    <mc:Fallback>
      <p:transition spd="slow">
        <p:cover dir="l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4" name="矩形 3"/>
          <p:cNvSpPr>
            <a:spLocks noChangeAspect="1"/>
          </p:cNvSpPr>
          <p:nvPr/>
        </p:nvSpPr>
        <p:spPr>
          <a:xfrm>
            <a:off x="508000" y="2513599"/>
            <a:ext cx="8128000" cy="2084801"/>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这段文字采用了对比分析和辩证分析的手法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将许多家长的做法和易中天、王尔德的说法形成对比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揭示了家长的不知变通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在谈到易中天的观点时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这么说也许过于绝对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但不可否认的是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十分辩证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既指出了易中天说法的绝对性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也承认其说法的合理性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使文章十分雄辩。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593738"/>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pic>
        <p:nvPicPr>
          <p:cNvPr id="12" name="个性化小尝试.eps" descr="id:2147504287;FounderCES"/>
          <p:cNvPicPr/>
          <p:nvPr/>
        </p:nvPicPr>
        <p:blipFill>
          <a:blip r:embed="rId2" cstate="print"/>
          <a:stretch>
            <a:fillRect/>
          </a:stretch>
        </p:blipFill>
        <p:spPr>
          <a:xfrm>
            <a:off x="818927" y="1268760"/>
            <a:ext cx="2456929" cy="398826"/>
          </a:xfrm>
          <a:prstGeom prst="rect">
            <a:avLst/>
          </a:prstGeom>
        </p:spPr>
      </p:pic>
      <p:sp>
        <p:nvSpPr>
          <p:cNvPr id="4" name="矩形 3"/>
          <p:cNvSpPr>
            <a:spLocks noChangeAspect="1"/>
          </p:cNvSpPr>
          <p:nvPr/>
        </p:nvSpPr>
        <p:spPr>
          <a:xfrm>
            <a:off x="508000" y="1726963"/>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下面是一考生在论述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好集体不会埋没人才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这一观点时运用的材料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存在叙议不分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没有论证力的问题。请用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因果分析法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重新表述这段材料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使其有力地论证观点。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孙膑与庞涓同出于鬼谷子门下。他们二人可说是精于谋略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都是不可多得的人才。但是当孙膑来到庞涓任职的魏国时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庞涓嫉妒他的才能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表面恭敬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内心狠毒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多次向魏王进谗言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致使孙膑被挖去膝盖骨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不得展其才志。而齐王听说孙膑之才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费尽心力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将孙膑请到齐国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委以重任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终有马陵道之胜。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997492"/>
            <a:ext cx="8128000" cy="1257204"/>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添加因果分析的议论文字时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最好用上导引词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不但能起到引领思维的作用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更可以使说理层次分明。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1440867"/>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5" name="矩形 4"/>
          <p:cNvSpPr>
            <a:spLocks noChangeAspect="1"/>
          </p:cNvSpPr>
          <p:nvPr/>
        </p:nvSpPr>
        <p:spPr>
          <a:xfrm>
            <a:off x="508000" y="2310467"/>
            <a:ext cx="8128000" cy="2491067"/>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同是孙膑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为何落得两种境遇呢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就是因为他效劳于优劣不同的两个统治集团。在魏国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庞涓只为私利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妒贤嫉能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魏王昏庸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偏听偏信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而且缺乏识别千里马的伯乐眼光。试想孙膑在这么一个集体中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如何施展大志呢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而齐王任贤用能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身边的臣子也不像庞涓那样谋私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因而上下齐心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孙膑在此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可说计出即行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正得以充分发挥作用。可见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好集体不会埋没人才。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4480579"/>
      </p:ext>
    </p:extLst>
  </p:cSld>
  <p:clrMapOvr>
    <a:masterClrMapping/>
  </p:clrMapOvr>
  <mc:AlternateContent xmlns:mc="http://schemas.openxmlformats.org/markup-compatibility/2006">
    <mc:Choice xmlns:p14="http://schemas.microsoft.com/office/powerpoint/2010/main" xmlns="" Requires="p14">
      <p:transition spd="slow" p14:dur="14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矩形 1"/>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了解议论文常用的论证手法。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掌握五种常见的使论证深入的分析方法。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363210"/>
      </p:ext>
    </p:extLst>
  </p:cSld>
  <p:clrMapOvr>
    <a:masterClrMapping/>
  </p:clrMapOvr>
  <mc:AlternateContent xmlns:mc="http://schemas.openxmlformats.org/markup-compatibility/2006">
    <mc:Choice xmlns:p14="http://schemas.microsoft.com/office/powerpoint/2010/main" xmlns=""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辩证分析法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修改下面这段话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使其论证更加深刻有力。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在前进的道路上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困难是令人讨厌的拦路虎。当年武松过景阳冈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路遇吊睛白额虎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武松的办法是将虎打死。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武松打虎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给我们的启示是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困难并不可怕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可怕的是碰到困难一筹莫展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找不出解决的方法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因而逃避、退缩。事实上困难是客观存在的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逃不掉也躲不了。武松能躲吗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要么被老虎吃掉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要么将老虎打死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他别无选择。所以我们在碰到困难时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切莫采取逃避的方法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而要向武松学习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迎着困难上。当然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要很好地解决困难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关键还在于要找到解决困难的好方法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一把钥匙开一把锁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找到了这把钥匙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任何困难也就迎刃而解了。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64543393"/>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在前进的道路上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困难是令人讨厌的拦路虎。要想扫除这只拦路虎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唯一的选择是消灭它。或力克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或智取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关键是要找到恰当的方法。一把钥匙开一把锁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找到了这把钥匙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开锁就不成问题了。但是我们换一个角度想想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也正是有了这只拦路虎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才激起了我们消灭它的勇气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才促使我们去努力寻找消灭它的办法。试想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人类社会不正是在克服一个个困难中向前推进的吗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现代高速发展的科学技术不正是在解决一个个生产难题中逐渐积累起来的吗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就不会出现解决困难的办法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就没有人类社会历史的进步。从这个意义上说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这只拦路虎倒还是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有功之臣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24661303"/>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10" name="对点训练.eps" descr="id:2147504317;FounderCES"/>
          <p:cNvPicPr/>
          <p:nvPr/>
        </p:nvPicPr>
        <p:blipFill>
          <a:blip r:embed="rId5" cstate="print"/>
          <a:stretch>
            <a:fillRect/>
          </a:stretch>
        </p:blipFill>
        <p:spPr>
          <a:xfrm>
            <a:off x="395536" y="1484784"/>
            <a:ext cx="1877829" cy="360040"/>
          </a:xfrm>
          <a:prstGeom prst="rect">
            <a:avLst/>
          </a:prstGeom>
        </p:spPr>
      </p:pic>
      <p:sp>
        <p:nvSpPr>
          <p:cNvPr id="9" name="圆角矩形 8">
            <a:hlinkClick r:id="rId6" action="ppaction://hlinksldjump"/>
          </p:cNvPr>
          <p:cNvSpPr/>
          <p:nvPr/>
        </p:nvSpPr>
        <p:spPr>
          <a:xfrm>
            <a:off x="2021377"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93094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下面是某考生作文的观点和材料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请根据后面指出的问题和提出的要求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进行修改。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贫困也是一笔财富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自古才子出寒门。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司马光出身贫寒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范仲淹两岁丧父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随母改嫁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幼时连稠一点的粥都难以喝到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明代大学士宋濂家中一贫如洗。荷兰画家凡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高也曾穷困潦倒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一文不名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生活上常靠着弟弟接济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高尔基曾经是个流浪儿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居里夫人刚满十岁就外出打工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可见贫困也是一笔财富。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这段文字材料丰富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视野开阔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但就是单纯的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没有论证力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无法论证观点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贫困也是一笔财富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请在省略号处为之加上一段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合适的分析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使其论证严谨有力。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5273117"/>
      </p:ext>
    </p:extLst>
  </p:cSld>
  <p:clrMapOvr>
    <a:masterClrMapping/>
  </p:clrMapOvr>
  <mc:AlternateContent xmlns:mc="http://schemas.openxmlformats.org/markup-compatibility/2006">
    <mc:Choice xmlns:p14="http://schemas.microsoft.com/office/powerpoint/2010/main" xmlns="" Requires="p14">
      <p:transition spd="slow" p14:dur="1400">
        <p:randomBar dir="vert"/>
      </p:transition>
    </mc:Choice>
    <mc:Fallback>
      <p:transition spd="slow">
        <p:randomBar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5" name="圆角矩形 14">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9" name="圆角矩形 8">
            <a:hlinkClick r:id="rId5" action="ppaction://hlinksldjump"/>
          </p:cNvPr>
          <p:cNvSpPr/>
          <p:nvPr/>
        </p:nvSpPr>
        <p:spPr>
          <a:xfrm>
            <a:off x="2021377"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【写作参考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添加因果分析】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这都是幼时曾经贫困而后来成为才子的非常之人。寒门是他们植根的土壤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也就是这块贫瘠的土壤使他们不断地发育不断地成熟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完善自我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最终成为参天大树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开出灿烂之花。由此看来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贫穷并不可怕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可怕的是丧失摆脱贫穷的信心和斗志。穷则思变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就要奋发图强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越是贫困越激励人奋发上进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这何尝又不是一笔财富呢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36428508"/>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021377"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下面是某考生列的正反对比分析的结构提纲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他只写出了中心论点和正面的分析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请你根据结构提纲和正面论证的文字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补写一段反面论证。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结构提纲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正面立论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正面举例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反面立论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反面举例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7521516"/>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021377"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正文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宽容是一种美德。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留心一下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不难发现在人际交往中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凡能做到宽以待人者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一般都深受众人的欢迎。在中国历史上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李世民在一定意义上就是依靠这一点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得到众臣鼎力相助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从而开创了唐代盛世。在唐朝王室争权中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魏征曾鼓动太子李建成杀掉李世民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李世民发动玄武门政变夺得帝位后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不计旧恶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量才重用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使魏征觉得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喜逢知己之主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竭其力用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为唐朝盛世的开创立下了汗马功劳。再说秦王嬴政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若不是听取了李斯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河海不择细流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故能就其深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的喻谏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收回逐客令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实行不计前怨的政策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恐怕就会失去李斯等一大批客臣的支持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难以完成统一天下的大业。纵观历史与今天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海纳百川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的宽宏气度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不具备宽容的美德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开创一方事业只能是一句空话。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54720880"/>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021377"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【补写参考】</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有的人就不具备宽容的美德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他们心胸狭隘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凡事斤斤计较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不肯吃亏。如慈禧太后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仅因为与一大臣下棋时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对方无意中说了一句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我杀老佛爷的马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就勃然大怒而起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你杀我的马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我杀你全家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于是这位大臣被满门抄斩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惨不忍睹。像这样的狭隘心胸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这样的暴行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又怎能不遭世人唾骂呢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当今社会上有一些人也是这样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你不小心碰了他一下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他就会破口大骂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甚至大打出手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还有的人对别人的过失总是耿耿于怀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时时想着揪别人的小辫子。这样的人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小肚鸡肠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心胸狭隘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待人刻薄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根本没有一点宽容之心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这种人还能谈什么成大器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立大业呢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6269726"/>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1488059"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021377"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4</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6805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请用比喻论证的手法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凡事都要与时俱进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不可墨守成规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写一段文字。喻体自选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字数不限。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825209"/>
            <a:ext cx="8128000" cy="2475999"/>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【写作参考】</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气候变了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衣服必须跟着要变。春夏之交、夏秋之交和秋冬之交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各要换一次衣服。不随季节变换衣服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就会闹出一些毛病来。时代变化了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社会前进了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我们的思想与行为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也要像随季节变换衣服那样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跟着改一改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变一变。否则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老是因循守旧、墨守成规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死守老套套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硬搬老框框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就会被时代所淘汰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为历史所抛弃。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7255937"/>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pic>
        <p:nvPicPr>
          <p:cNvPr id="13" name="押题篇章写作.eps" descr="id:2147504324;FounderCES"/>
          <p:cNvPicPr/>
          <p:nvPr/>
        </p:nvPicPr>
        <p:blipFill>
          <a:blip r:embed="rId4" cstate="print"/>
          <a:stretch>
            <a:fillRect/>
          </a:stretch>
        </p:blipFill>
        <p:spPr>
          <a:xfrm>
            <a:off x="395536" y="1484784"/>
            <a:ext cx="2445296" cy="396937"/>
          </a:xfrm>
          <a:prstGeom prst="rect">
            <a:avLst/>
          </a:prstGeom>
        </p:spPr>
      </p:pic>
      <p:sp>
        <p:nvSpPr>
          <p:cNvPr id="8" name="圆角矩形 7">
            <a:hlinkClick r:id="rId5" action="ppaction://hlinksldjump"/>
          </p:cNvPr>
          <p:cNvSpPr/>
          <p:nvPr/>
        </p:nvSpPr>
        <p:spPr>
          <a:xfrm>
            <a:off x="2021377"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E75E22"/>
                </a:solidFill>
                <a:latin typeface="+mj-ea"/>
                <a:ea typeface="+mj-ea"/>
              </a:rPr>
              <a:t>4</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88840"/>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有一种能产生粘鸟胶的树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当这种树刚发芽时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燕子预感到鸟类将大难临头。于是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她召集鸟类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劝说它们一定要把所有这种树弄死。如果做不到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就马上飞到人那里去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向他们求助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请求他们不要用粘鸟胶捕捉鸟类。所有的鸟都取笑燕子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认为她是说傻话。燕子无奈便独自飞到人那里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请求保护。人们认为她聪明、机智、善良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便答应了她的请求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允许她和人们住在一起。结果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别的鸟类都常被人捕捉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成为人们的美食。唯独燕子幸免于难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在人们家里平平安安地筑窝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无忧无虑地生活。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3132172"/>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6" name="圆角矩形 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7" name="圆角矩形 6">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2021377" y="1052736"/>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rgbClr val="E75E22"/>
                </a:solidFill>
                <a:latin typeface="+mj-ea"/>
                <a:ea typeface="+mj-ea"/>
              </a:rPr>
              <a:t>4</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1488059" y="1052736"/>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先理清材料涉及的主要事物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起因是有一种能产生粘鸟胶的树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当这种树刚发芽时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燕子预感到鸟类将大难临头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经过是劝说鸟类却遭到取笑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结果是别的鸟遭难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而唯独燕子幸免于难。然后明确作者的感情倾向性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赞赏燕子的行为。然后运用由果推因法思考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为什么只有燕子幸免于难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原因在于它能未雨绸缪。其实材料探讨的是面对潜在的危险要如何面对。由此文章的立意为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居安思危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危机意识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生于忧患死于安乐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未雨要绸缪。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8535766"/>
      </p:ext>
    </p:extLst>
  </p:cSld>
  <p:clrMapOvr>
    <a:masterClrMapping/>
  </p:clrMapOvr>
  <mc:AlternateContent xmlns:mc="http://schemas.openxmlformats.org/markup-compatibility/2006">
    <mc:Choice xmlns:p14="http://schemas.microsoft.com/office/powerpoint/2010/main" xmlns="" Requires="p14">
      <p:transition spd="slow" p14:dur="1400">
        <p:checker dir="vert"/>
      </p:transition>
    </mc:Choice>
    <mc:Fallback>
      <p:transition spd="slow">
        <p:checker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302617522"/>
              </p:ext>
            </p:extLst>
          </p:nvPr>
        </p:nvGraphicFramePr>
        <p:xfrm>
          <a:off x="508000" y="1354651"/>
          <a:ext cx="8128000" cy="978590"/>
        </p:xfrm>
        <a:graphic>
          <a:graphicData uri="http://schemas.openxmlformats.org/presentationml/2006/ole">
            <p:oleObj spid="_x0000_s115725" name="文档" r:id="rId3" imgW="3837032" imgH="462224" progId="">
              <p:embed/>
            </p:oleObj>
          </a:graphicData>
        </a:graphic>
      </p:graphicFrame>
      <p:sp>
        <p:nvSpPr>
          <p:cNvPr id="4" name="矩形 3"/>
          <p:cNvSpPr>
            <a:spLocks noChangeAspect="1"/>
          </p:cNvSpPr>
          <p:nvPr/>
        </p:nvSpPr>
        <p:spPr>
          <a:xfrm>
            <a:off x="508000" y="1869003"/>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根据自己的感悟和联想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乡间有谚语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丝瓜藤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肉豆须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分不清。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意思是丝瓜的藤蔓与肉豆的茎须一旦纠缠在一起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是很难分辨的。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有个小孩想分辨两者的不同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结果把自家庭院里丝瓜和肉豆的那些纠结错综的茎叶都扯断了。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父亲看了好笑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种它们是用来吃的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不是用来分辨的呀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你只要照顾它们长大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摘下瓜和豆来吃就好了。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选准角度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除诗歌外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文体特征鲜明。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cover dir="d"/>
      </p:transition>
    </mc:Choice>
    <mc:Fallback>
      <p:transition spd="slow">
        <p:cover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pic>
        <p:nvPicPr>
          <p:cNvPr id="5" name="考场佳作.eps" descr="id:2147504361;FounderCES"/>
          <p:cNvPicPr/>
          <p:nvPr/>
        </p:nvPicPr>
        <p:blipFill>
          <a:blip r:embed="rId2" cstate="print"/>
          <a:stretch>
            <a:fillRect/>
          </a:stretch>
        </p:blipFill>
        <p:spPr>
          <a:xfrm>
            <a:off x="508000" y="1737955"/>
            <a:ext cx="1873682" cy="403411"/>
          </a:xfrm>
          <a:prstGeom prst="rect">
            <a:avLst/>
          </a:prstGeom>
        </p:spPr>
      </p:pic>
      <p:sp>
        <p:nvSpPr>
          <p:cNvPr id="4" name="矩形 3"/>
          <p:cNvSpPr>
            <a:spLocks noChangeAspect="1"/>
          </p:cNvSpPr>
          <p:nvPr/>
        </p:nvSpPr>
        <p:spPr>
          <a:xfrm>
            <a:off x="508000" y="2259860"/>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道法自然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山东考生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当庭院中的儿子纠结于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丝瓜藤还是肉豆须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的争论而扯断了茎叶时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父亲用简单的话语道破天机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无所谓种类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照顾、采摘即可。看似平凡的故事却自有一番深意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顺其自然方为生命本色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揠苗助长得到的不是麦穗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而是后悔与哀叹。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天道自然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万物有真。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4" name="矩形 3"/>
          <p:cNvSpPr>
            <a:spLocks noChangeAspect="1"/>
          </p:cNvSpPr>
          <p:nvPr/>
        </p:nvSpPr>
        <p:spPr>
          <a:xfrm>
            <a:off x="508000" y="960623"/>
            <a:ext cx="8128000" cy="5863144"/>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春去秋来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夏冬往复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鸿雁南飞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弦月摇树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正是由于自然的规律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我们的双眼方才有幸欣赏这一世的繁华与落寞、盛放和凋零。我们的心海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也因此多了向往而抹去空白的存在。无论是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任外界狂风骤雨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我自岿然不动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、赋予人宁静遐想的风暴眼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还是普罗旺斯那片可与璀璨星辰媲美的薰衣草海洋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亦或是磅礴壮阔的塔克拉玛干沙漠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它们无一不是自然演化的产物。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无心插柳柳成荫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顺其自然可造浩瀚盛景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将腐朽化为神奇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将倾盆绎成磅礴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将那平凡渲染出永恒的礼赞。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梭罗曾云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一株植物若不按照天性生长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便会死亡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人也是一样。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红尘万丈、物欲横流的时代更需要一份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顺其自然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的平和。也许你会看到将慈善当作儿戏、泡在冰块和热水的混合物里只为炒作的某公众人物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或者是微信朋友圈里发布谣言的不切实际的公众号</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但请依然相信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那些出格的行为有违本心的准则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留一份淡定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于无奈时叹一句顺其自然才是本真。纵然烟雨迷蒙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也要让双眼清亮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纵然人生终无法纤尘不染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但心却可以清澈透明。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8602703"/>
      </p:ext>
    </p:extLst>
  </p:cSld>
  <p:clrMapOvr>
    <a:masterClrMapping/>
  </p:clrMapOvr>
  <mc:AlternateContent xmlns:mc="http://schemas.openxmlformats.org/markup-compatibility/2006">
    <mc:Choice xmlns:p14="http://schemas.microsoft.com/office/powerpoint/2010/main" xmlns="" Requires="p14">
      <p:transition spd="slow" p14:dur="1400">
        <p:split orient="vert" dir="in"/>
      </p:transition>
    </mc:Choice>
    <mc:Fallback>
      <p:transition spd="slow">
        <p:split orient="vert" dir="in"/>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35488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不禁又想到一个故事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禅院的草地枯黄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小和尚着急撒籽。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等天凉了。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师父挥挥手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师父买了一包草籽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草籽边撒边飘。小和尚遗憾草籽的飘落。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吹走的多半是空的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撒下去也发不了芽。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撒完草籽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飞来几只小鸟啄食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小和尚急得跳脚。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半夜一阵骤雨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一大早小和尚感慨草籽被冲走。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冲到哪儿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就在哪儿发芽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光秃的地面长出许多青翠的草苗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一些没播种的角落也泛出了绿意。小和尚手舞足蹈。师父点点头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随时、随性、随遇、随缘、随喜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是顺其自然的最高境界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它是一种人生哲学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是一种生存智慧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更是一种感悟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世间万物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须有血有肉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有浓有淡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有远有近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方为美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需有悲有喜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有高有低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有苦有乐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方为全。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4122820"/>
      </p:ext>
    </p:extLst>
  </p:cSld>
  <p:clrMapOvr>
    <a:masterClrMapping/>
  </p:clrMapOvr>
  <mc:AlternateContent xmlns:mc="http://schemas.openxmlformats.org/markup-compatibility/2006">
    <mc:Choice xmlns:p14="http://schemas.microsoft.com/office/powerpoint/2010/main" xmlns="" Requires="p14">
      <p:transition spd="slow" p14:dur="1400">
        <p:pull dir="r"/>
      </p:transition>
    </mc:Choice>
    <mc:Fallback>
      <p:transition spd="slow">
        <p:pull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4" name="矩形 3"/>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不追逐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不强求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不失落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这些不是全部。最最重要的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是换一种方式对待事物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顺其自然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的箴言磨砺心海菩提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等看山是山、看水是水时再去琢磨世间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之后你便会发现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粗茶淡饭或是擦肩而过的笑靥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都是真诚质朴无比自然的幸福。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u="dotted" dirty="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0802374"/>
      </p:ext>
    </p:extLst>
  </p:cSld>
  <p:clrMapOvr>
    <a:masterClrMapping/>
  </p:clrMapOvr>
  <mc:AlternateContent xmlns:mc="http://schemas.openxmlformats.org/markup-compatibility/2006">
    <mc:Choice xmlns:p14="http://schemas.microsoft.com/office/powerpoint/2010/main" xmlns="" Requires="p14">
      <p:transition spd="slow" p14:dur="1400">
        <p:cover dir="u"/>
      </p:transition>
    </mc:Choice>
    <mc:Fallback>
      <p:transition spd="slow">
        <p:cover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这是一篇观点深刻、议论严谨的考场佳作。本文之所以脱颖而出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是因为其运用的议论技巧。作文开头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摘引材料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给阅卷老师扣题之感。首段阐明观点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显示审题准确。第二段由材料中的植物茎须难分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直言这一现象是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。第四段由自然过渡到人类社会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论证人类社会也应遵从自然、道法自然。第五段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用一个充满禅意与哲理的故事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阐明道法自然的本义就是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随时、随性、随遇、随缘、随喜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暗扣材料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进一步阐明观点。结尾段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不追逐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不强求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不失落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顺其自然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再次申明观点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强化观点。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1586650"/>
      </p:ext>
    </p:extLst>
  </p:cSld>
  <p:clrMapOvr>
    <a:masterClrMapping/>
  </p:clrMapOvr>
  <mc:AlternateContent xmlns:mc="http://schemas.openxmlformats.org/markup-compatibility/2006">
    <mc:Choice xmlns:p14="http://schemas.microsoft.com/office/powerpoint/2010/main" xmlns="" Requires="p14">
      <p:transition spd="slow" p14:dur="14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354880"/>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常见的论证手法有哪几种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例证法。</a:t>
            </a:r>
            <a:r>
              <a:rPr lang="zh-CN" altLang="zh-CN" sz="2200" dirty="0">
                <a:solidFill>
                  <a:srgbClr val="000000"/>
                </a:solidFill>
                <a:latin typeface="Times New Roman" panose="02020603050405020304" pitchFamily="18" charset="0"/>
                <a:cs typeface="Times New Roman" panose="02020603050405020304" pitchFamily="18" charset="0"/>
              </a:rPr>
              <a:t>是用令人信服的典型事例来证明自己论点正确的一种方法。它是议论文写作中最常用的一种论证方法。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引证法。</a:t>
            </a:r>
            <a:r>
              <a:rPr lang="zh-CN" altLang="zh-CN" sz="2200" dirty="0">
                <a:solidFill>
                  <a:srgbClr val="000000"/>
                </a:solidFill>
                <a:latin typeface="Times New Roman" panose="02020603050405020304" pitchFamily="18" charset="0"/>
                <a:cs typeface="Times New Roman" panose="02020603050405020304" pitchFamily="18" charset="0"/>
              </a:rPr>
              <a:t>是通过引用名人名言、古诗文名句、反映科学规律的俗语谚语警句等来证明自己观点正确可信的一种论证方法。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喻证法。</a:t>
            </a:r>
            <a:r>
              <a:rPr lang="zh-CN" altLang="zh-CN" sz="2200" dirty="0">
                <a:solidFill>
                  <a:srgbClr val="000000"/>
                </a:solidFill>
                <a:latin typeface="Times New Roman" panose="02020603050405020304" pitchFamily="18" charset="0"/>
                <a:cs typeface="Times New Roman" panose="02020603050405020304" pitchFamily="18" charset="0"/>
              </a:rPr>
              <a:t>用设喻来论证论点的方法。喻证法能化抽象为具体、化艰深为浅显、化枯燥为生动。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比较法。</a:t>
            </a:r>
            <a:r>
              <a:rPr lang="zh-CN" altLang="zh-CN" sz="2200" dirty="0">
                <a:solidFill>
                  <a:srgbClr val="000000"/>
                </a:solidFill>
                <a:latin typeface="Times New Roman" panose="02020603050405020304" pitchFamily="18" charset="0"/>
                <a:cs typeface="Times New Roman" panose="02020603050405020304" pitchFamily="18" charset="0"/>
              </a:rPr>
              <a:t>分类比与对比两种。所谓类比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就是借助某个或某几个类似的故事、实例或写作者安排的情境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进行由此及彼的推理。所谓对比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就是把正反两方面的论点和论据加以剖析对照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达到否定错误观点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树立正确论点的目的。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1463512"/>
      </p:ext>
    </p:extLst>
  </p:cSld>
  <p:clrMapOvr>
    <a:masterClrMapping/>
  </p:clrMapOvr>
  <mc:AlternateContent xmlns:mc="http://schemas.openxmlformats.org/markup-compatibility/2006">
    <mc:Choice xmlns:p14="http://schemas.microsoft.com/office/powerpoint/2010/main" xmlns="" Requires="p14">
      <p:transition spd="slow" p14:dur="1400">
        <p:pull/>
      </p:transition>
    </mc:Choice>
    <mc:Fallback>
      <p:transition spd="slow">
        <p:pull/>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489</TotalTime>
  <Words>6457</Words>
  <Application>Microsoft Office PowerPoint</Application>
  <PresentationFormat>On-screen Show (4:3)</PresentationFormat>
  <Paragraphs>136</Paragraphs>
  <Slides>29</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1" baseType="lpstr">
      <vt:lpstr>高优14新制作模板</vt:lpstr>
      <vt:lpstr>文档</vt:lpstr>
      <vt:lpstr>学案11　五种分析,深化论证</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146</cp:revision>
  <dcterms:created xsi:type="dcterms:W3CDTF">2016-01-30T04:31:50Z</dcterms:created>
  <dcterms:modified xsi:type="dcterms:W3CDTF">2017-06-17T01:47:21Z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