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30" r:id="rId3"/>
    <p:sldId id="426" r:id="rId4"/>
    <p:sldId id="431" r:id="rId5"/>
    <p:sldId id="433" r:id="rId6"/>
    <p:sldId id="432" r:id="rId7"/>
    <p:sldId id="435" r:id="rId8"/>
    <p:sldId id="434" r:id="rId9"/>
    <p:sldId id="342" r:id="rId10"/>
    <p:sldId id="420" r:id="rId11"/>
    <p:sldId id="422" r:id="rId13"/>
    <p:sldId id="438" r:id="rId14"/>
    <p:sldId id="441" r:id="rId15"/>
    <p:sldId id="427" r:id="rId16"/>
    <p:sldId id="371" r:id="rId17"/>
    <p:sldId id="468" r:id="rId18"/>
    <p:sldId id="469" r:id="rId19"/>
    <p:sldId id="436" r:id="rId20"/>
    <p:sldId id="439" r:id="rId21"/>
    <p:sldId id="369" r:id="rId22"/>
    <p:sldId id="417" r:id="rId23"/>
    <p:sldId id="370" r:id="rId24"/>
    <p:sldId id="418" r:id="rId25"/>
    <p:sldId id="415" r:id="rId26"/>
    <p:sldId id="277" r:id="rId27"/>
    <p:sldId id="402" r:id="rId28"/>
    <p:sldId id="391" r:id="rId29"/>
    <p:sldId id="407" r:id="rId30"/>
    <p:sldId id="414" r:id="rId31"/>
    <p:sldId id="442" r:id="rId32"/>
    <p:sldId id="443" r:id="rId33"/>
    <p:sldId id="444" r:id="rId34"/>
    <p:sldId id="445" r:id="rId35"/>
    <p:sldId id="446" r:id="rId36"/>
    <p:sldId id="448" r:id="rId37"/>
    <p:sldId id="450" r:id="rId38"/>
    <p:sldId id="470" r:id="rId39"/>
    <p:sldId id="471" r:id="rId40"/>
    <p:sldId id="493" r:id="rId41"/>
    <p:sldId id="452" r:id="rId4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000" b="1" i="0" u="none" kern="1200" baseline="0">
        <a:solidFill>
          <a:srgbClr val="FF0066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000" b="1" i="0" u="none" kern="1200" baseline="0">
        <a:solidFill>
          <a:srgbClr val="FF0066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000" b="1" i="0" u="none" kern="1200" baseline="0">
        <a:solidFill>
          <a:srgbClr val="FF0066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000" b="1" i="0" u="none" kern="1200" baseline="0">
        <a:solidFill>
          <a:srgbClr val="FF0066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000" b="1" i="0" u="none" kern="1200" baseline="0">
        <a:solidFill>
          <a:srgbClr val="FF0066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000" b="1" i="0" u="none" kern="1200" baseline="0">
        <a:solidFill>
          <a:srgbClr val="FF0066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000" b="1" i="0" u="none" kern="1200" baseline="0">
        <a:solidFill>
          <a:srgbClr val="FF0066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000" b="1" i="0" u="none" kern="1200" baseline="0">
        <a:solidFill>
          <a:srgbClr val="FF0066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6000" b="1" i="0" u="none" kern="1200" baseline="0">
        <a:solidFill>
          <a:srgbClr val="FF0066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CC00"/>
    <a:srgbClr val="00FF00"/>
    <a:srgbClr val="FFFFFF"/>
    <a:srgbClr val="003399"/>
    <a:srgbClr val="FF3300"/>
    <a:srgbClr val="6666FF"/>
    <a:srgbClr val="FFFF00"/>
    <a:srgbClr val="8E7E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63"/>
    <p:restoredTop sz="94660"/>
  </p:normalViewPr>
  <p:slideViewPr>
    <p:cSldViewPr showGuides="1">
      <p:cViewPr varScale="1">
        <p:scale>
          <a:sx n="66" d="100"/>
          <a:sy n="66" d="100"/>
        </p:scale>
        <p:origin x="-114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826" name="页眉占位符 20582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b="0" dirty="0"/>
          </a:p>
        </p:txBody>
      </p:sp>
      <p:sp>
        <p:nvSpPr>
          <p:cNvPr id="205827" name="日期占位符 20582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205828" name="幻灯片图像占位符 205827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829" name="文本占位符 20582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830" name="页脚占位符 20582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b="0" dirty="0"/>
          </a:p>
        </p:txBody>
      </p:sp>
      <p:sp>
        <p:nvSpPr>
          <p:cNvPr id="205831" name="灯片编号占位符 20583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898" name="幻灯片图像占位符 2088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8899" name="文本占位符 208898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一、</a:t>
            </a:r>
            <a:r>
              <a:rPr lang="en-US" altLang="zh-CN" dirty="0"/>
              <a:t>6——11</a:t>
            </a:r>
            <a:r>
              <a:rPr lang="zh-CN" altLang="en-US" dirty="0"/>
              <a:t>为不同特点的桥，让学生说出特点，不必求全，大致说出即可。</a:t>
            </a:r>
            <a:endParaRPr lang="zh-CN" altLang="en-US" dirty="0"/>
          </a:p>
          <a:p>
            <a:pPr lvl="0"/>
            <a:r>
              <a:rPr lang="zh-CN" altLang="en-US" dirty="0"/>
              <a:t>二、</a:t>
            </a:r>
            <a:r>
              <a:rPr lang="en-US" altLang="zh-CN" dirty="0"/>
              <a:t>6——11</a:t>
            </a:r>
            <a:r>
              <a:rPr lang="zh-CN" altLang="en-US" dirty="0"/>
              <a:t>中每张右下角都有箭头链接下课幻灯片（第</a:t>
            </a:r>
            <a:r>
              <a:rPr lang="en-US" altLang="zh-CN" dirty="0"/>
              <a:t>12</a:t>
            </a:r>
            <a:r>
              <a:rPr lang="zh-CN" altLang="en-US" dirty="0"/>
              <a:t>张），随时可以下课，不一定        每张都说。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4" name="幻灯片图像占位符 2129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2995" name="文本占位符 21299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en-US" altLang="zh-CN" dirty="0"/>
              <a:t>6——11</a:t>
            </a:r>
            <a:r>
              <a:rPr lang="zh-CN" altLang="en-US" dirty="0"/>
              <a:t>中每张右下角都有箭头链接下课幻灯片（第</a:t>
            </a:r>
            <a:r>
              <a:rPr lang="en-US" altLang="zh-CN" dirty="0"/>
              <a:t>12</a:t>
            </a:r>
            <a:r>
              <a:rPr lang="zh-CN" altLang="en-US" dirty="0"/>
              <a:t>张），随时可以下课，不一定        每张都说。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slow" advClick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Click="0"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000" b="1" i="0" u="none" kern="1200" baseline="0">
          <a:solidFill>
            <a:srgbClr val="FF0066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000" b="1" i="0" u="none" kern="1200" baseline="0">
          <a:solidFill>
            <a:srgbClr val="FF0066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000" b="1" i="0" u="none" kern="1200" baseline="0">
          <a:solidFill>
            <a:srgbClr val="FF0066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000" b="1" i="0" u="none" kern="1200" baseline="0">
          <a:solidFill>
            <a:srgbClr val="FF0066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000" b="1" i="0" u="none" kern="1200" baseline="0">
          <a:solidFill>
            <a:srgbClr val="FF0066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000" b="1" i="0" u="none" kern="1200" baseline="0">
          <a:solidFill>
            <a:srgbClr val="FF0066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000" b="1" i="0" u="none" kern="1200" baseline="0">
          <a:solidFill>
            <a:srgbClr val="FF0066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6000" b="1" i="0" u="none" kern="1200" baseline="0">
          <a:solidFill>
            <a:srgbClr val="FF0066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hyperlink" Target="file:///H:\&#38899;&#20048;\4637%20%20.m" TargetMode="Externa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7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" Target="slide26.xml"/><Relationship Id="rId8" Type="http://schemas.openxmlformats.org/officeDocument/2006/relationships/slide" Target="slide25.xml"/><Relationship Id="rId7" Type="http://schemas.openxmlformats.org/officeDocument/2006/relationships/slide" Target="slide24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1" Type="http://schemas.openxmlformats.org/officeDocument/2006/relationships/slideLayout" Target="../slideLayouts/slideLayout7.xml"/><Relationship Id="rId10" Type="http://schemas.openxmlformats.org/officeDocument/2006/relationships/slide" Target="slide28.xml"/><Relationship Id="rId1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5" Type="http://schemas.openxmlformats.org/officeDocument/2006/relationships/slide" Target="slide20.xml"/><Relationship Id="rId4" Type="http://schemas.openxmlformats.org/officeDocument/2006/relationships/image" Target="../media/image20.png"/><Relationship Id="rId3" Type="http://schemas.openxmlformats.org/officeDocument/2006/relationships/slide" Target="slide17.xml"/><Relationship Id="rId2" Type="http://schemas.openxmlformats.org/officeDocument/2006/relationships/image" Target="../media/image19.png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5" Type="http://schemas.openxmlformats.org/officeDocument/2006/relationships/slide" Target="slide21.xml"/><Relationship Id="rId4" Type="http://schemas.openxmlformats.org/officeDocument/2006/relationships/image" Target="../media/image22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20.png"/><Relationship Id="rId1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1.wmf"/><Relationship Id="rId4" Type="http://schemas.openxmlformats.org/officeDocument/2006/relationships/slide" Target="slide22.xml"/><Relationship Id="rId3" Type="http://schemas.openxmlformats.org/officeDocument/2006/relationships/image" Target="../media/image20.png"/><Relationship Id="rId2" Type="http://schemas.openxmlformats.org/officeDocument/2006/relationships/slide" Target="slide17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wmf"/><Relationship Id="rId4" Type="http://schemas.openxmlformats.org/officeDocument/2006/relationships/slide" Target="slide23.xml"/><Relationship Id="rId3" Type="http://schemas.openxmlformats.org/officeDocument/2006/relationships/image" Target="../media/image20.png"/><Relationship Id="rId2" Type="http://schemas.openxmlformats.org/officeDocument/2006/relationships/slide" Target="slide17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slide" Target="slide17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slide" Target="slide17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slide" Target="slide17.xml"/><Relationship Id="rId1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slide" Target="slide17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slide" Target="slide17.xml"/><Relationship Id="rId1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slide" Target="slide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8373" name="组合 228372"/>
          <p:cNvGrpSpPr/>
          <p:nvPr/>
        </p:nvGrpSpPr>
        <p:grpSpPr>
          <a:xfrm>
            <a:off x="127000" y="117475"/>
            <a:ext cx="8864600" cy="6588125"/>
            <a:chOff x="80" y="74"/>
            <a:chExt cx="5584" cy="4150"/>
          </a:xfrm>
        </p:grpSpPr>
        <p:pic>
          <p:nvPicPr>
            <p:cNvPr id="228354" name="图片 228353" descr="zjwuzhen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" y="74"/>
              <a:ext cx="2792" cy="22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8355" name="图片 228354" descr="zjwuzhen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72" y="74"/>
              <a:ext cx="2792" cy="218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8356" name="图片 228355" descr="zjwuzhen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" y="2256"/>
              <a:ext cx="3025" cy="19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8370" name="图片 228369" descr="1042140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72" y="2256"/>
              <a:ext cx="2592" cy="19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8358" name="文本框 228357"/>
            <p:cNvSpPr txBox="1"/>
            <p:nvPr/>
          </p:nvSpPr>
          <p:spPr>
            <a:xfrm>
              <a:off x="1523" y="1880"/>
              <a:ext cx="260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6666FF"/>
                  </a:solidFill>
                  <a:effectDag name="">
                    <a:effect ref="fillLine"/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</a:effectDag>
                  <a:latin typeface="Times New Roman" panose="02020603050405020304" pitchFamily="18" charset="0"/>
                  <a:ea typeface="华文彩云" panose="02010800040101010101" pitchFamily="2" charset="-122"/>
                  <a:hlinkClick r:id="rId5" action="ppaction://hlinkfile"/>
                </a:rPr>
                <a:t>乌镇</a:t>
              </a:r>
              <a:r>
                <a:rPr lang="zh-CN" altLang="en-US" sz="60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华文彩云" panose="02010800040101010101" pitchFamily="2" charset="-122"/>
                </a:rPr>
                <a:t>石拱桥</a:t>
              </a:r>
              <a:endParaRPr lang="zh-CN" altLang="en-US" sz="6000" b="1" dirty="0">
                <a:solidFill>
                  <a:srgbClr val="FF0066"/>
                </a:solidFill>
                <a:latin typeface="Times New Roman" panose="02020603050405020304" pitchFamily="18" charset="0"/>
                <a:ea typeface="华文彩云" panose="0201080004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5296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1975" name="图片 211974" descr="布达佩斯达努力伯河伊丽莎白大桥但是最长的悬索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2400"/>
            <a:ext cx="8763000" cy="655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5552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8594" name="标题 2385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238595" name="文本占位符 2385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238596" name="图片 238595" descr="normal_2094459-DOT_Hong_Kong_43-emb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8839200" cy="662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2690" name="图片 242689" descr="东湖二十三孔景桥"/>
          <p:cNvPicPr>
            <a:picLocks noChangeAspect="1"/>
          </p:cNvPicPr>
          <p:nvPr/>
        </p:nvPicPr>
        <p:blipFill>
          <a:blip r:embed="rId1"/>
          <a:srcRect b="644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2251" name="图片 222250" descr="10832535123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839200" cy="660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2237" name="矩形 222236"/>
          <p:cNvSpPr/>
          <p:nvPr/>
        </p:nvSpPr>
        <p:spPr>
          <a:xfrm>
            <a:off x="1600200" y="35814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2246" name="矩形 222245"/>
          <p:cNvSpPr/>
          <p:nvPr/>
        </p:nvSpPr>
        <p:spPr>
          <a:xfrm>
            <a:off x="-1222375" y="-3143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2249" name="矩形 222248"/>
          <p:cNvSpPr/>
          <p:nvPr/>
        </p:nvSpPr>
        <p:spPr>
          <a:xfrm>
            <a:off x="-1790700" y="-3365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 advClick="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2580" name="图片 152579" descr="shuangqugongqiao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8839200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581" name="文本框 152580"/>
          <p:cNvSpPr txBox="1"/>
          <p:nvPr/>
        </p:nvSpPr>
        <p:spPr>
          <a:xfrm>
            <a:off x="1600200" y="609600"/>
            <a:ext cx="35814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zh-CN" altLang="en-US" sz="88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桥  之</a:t>
            </a:r>
            <a:endParaRPr lang="zh-CN" altLang="en-US" sz="4800" b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2583" name="文本框 152582">
            <a:hlinkClick r:id="rId2" action="ppaction://hlinksldjump"/>
          </p:cNvPr>
          <p:cNvSpPr txBox="1"/>
          <p:nvPr/>
        </p:nvSpPr>
        <p:spPr>
          <a:xfrm>
            <a:off x="4495800" y="4267200"/>
            <a:ext cx="2133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吴冠中</a:t>
            </a:r>
            <a:endParaRPr lang="zh-CN" altLang="en-US" sz="4800" b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2585" name="文本框 152584"/>
          <p:cNvSpPr txBox="1"/>
          <p:nvPr/>
        </p:nvSpPr>
        <p:spPr>
          <a:xfrm>
            <a:off x="5562600" y="304800"/>
            <a:ext cx="2590800" cy="3262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美</a:t>
            </a:r>
            <a:endParaRPr lang="zh-CN" altLang="en-US" sz="20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</a:rPr>
              <a:t>介绍作者</a:t>
            </a:r>
            <a:endParaRPr lang="zh-CN" altLang="en-US" b="1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9463" name="文本占位符 19462"/>
          <p:cNvSpPr>
            <a:spLocks noGrp="1" noRot="1"/>
          </p:cNvSpPr>
          <p:nvPr>
            <p:ph type="body" sz="half" idx="2"/>
          </p:nvPr>
        </p:nvSpPr>
        <p:spPr>
          <a:xfrm>
            <a:off x="4572000" y="2420938"/>
            <a:ext cx="4194175" cy="2116137"/>
          </a:xfrm>
        </p:spPr>
        <p:txBody>
          <a:bodyPr/>
          <a:p>
            <a:pPr>
              <a:buNone/>
            </a:pPr>
            <a:r>
              <a:rPr lang="en-US" altLang="zh-CN" sz="2800" kern="1200" dirty="0"/>
              <a:t>           </a:t>
            </a:r>
            <a:r>
              <a:rPr lang="zh-CN" altLang="en-US" sz="2800" kern="1200" dirty="0"/>
              <a:t>吴冠中教授，江苏省宜兴市人，是当代在世界画坛具有极大影响的画家。 </a:t>
            </a:r>
            <a:endParaRPr lang="zh-CN" altLang="en-US" sz="2800" kern="1200" dirty="0"/>
          </a:p>
        </p:txBody>
      </p:sp>
      <p:pic>
        <p:nvPicPr>
          <p:cNvPr id="19464" name="图片 19463" descr="wgz"/>
          <p:cNvPicPr>
            <a:picLocks noChangeAspect="1"/>
          </p:cNvPicPr>
          <p:nvPr/>
        </p:nvPicPr>
        <p:blipFill>
          <a:blip r:embed="rId1"/>
          <a:srcRect r="7941" b="8817"/>
          <a:stretch>
            <a:fillRect/>
          </a:stretch>
        </p:blipFill>
        <p:spPr>
          <a:xfrm>
            <a:off x="501650" y="1484313"/>
            <a:ext cx="3349625" cy="4465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基础识记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7651" name="文本占位符 2765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和</a:t>
            </a:r>
            <a:r>
              <a:rPr lang="zh-CN" altLang="en-US" sz="2800" b="1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谐</a:t>
            </a:r>
            <a:r>
              <a:rPr lang="zh-CN" altLang="en-US" sz="2800" dirty="0"/>
              <a:t>（    ）                  点</a:t>
            </a:r>
            <a:r>
              <a:rPr lang="zh-CN" altLang="en-US" sz="2800" b="1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缀</a:t>
            </a:r>
            <a:r>
              <a:rPr lang="zh-CN" altLang="en-US" sz="2800" dirty="0"/>
              <a:t>（    ）</a:t>
            </a:r>
            <a:endParaRPr lang="zh-CN" altLang="en-US" sz="2800" dirty="0"/>
          </a:p>
          <a:p>
            <a:pPr>
              <a:lnSpc>
                <a:spcPct val="80000"/>
              </a:lnSpc>
              <a:buNone/>
            </a:pPr>
            <a:endParaRPr lang="zh-CN" altLang="en-US" sz="2800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煞</a:t>
            </a:r>
            <a:r>
              <a:rPr lang="zh-CN" altLang="en-US" sz="2800" dirty="0"/>
              <a:t>（    ）它风景           </a:t>
            </a:r>
            <a:r>
              <a:rPr lang="zh-CN" altLang="en-US" sz="2800" b="1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孕</a:t>
            </a:r>
            <a:r>
              <a:rPr lang="zh-CN" altLang="en-US" sz="2800" dirty="0"/>
              <a:t>（    ）育</a:t>
            </a:r>
            <a:endParaRPr lang="zh-CN" altLang="en-US" sz="2800" dirty="0"/>
          </a:p>
          <a:p>
            <a:pPr>
              <a:lnSpc>
                <a:spcPct val="80000"/>
              </a:lnSpc>
              <a:buNone/>
            </a:pP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zh-CN" altLang="en-US" sz="2800" dirty="0"/>
              <a:t>对于美的感受或体会</a:t>
            </a:r>
            <a:r>
              <a:rPr lang="en-US" altLang="zh-CN" sz="2800"/>
              <a:t>——</a:t>
            </a:r>
            <a:endParaRPr lang="en-US" altLang="zh-CN" sz="2800"/>
          </a:p>
          <a:p>
            <a:pPr>
              <a:lnSpc>
                <a:spcPct val="80000"/>
              </a:lnSpc>
            </a:pPr>
            <a:r>
              <a:rPr lang="zh-CN" altLang="en-US" sz="2800" dirty="0"/>
              <a:t>叙述英雄传说或重大历史事件的叙事长诗</a:t>
            </a:r>
            <a:br>
              <a:rPr lang="zh-CN" altLang="en-US" sz="2800" dirty="0"/>
            </a:br>
            <a:r>
              <a:rPr lang="zh-CN" altLang="en-US" sz="2800" dirty="0"/>
              <a:t>                                                          </a:t>
            </a:r>
            <a:r>
              <a:rPr lang="en-US" altLang="zh-CN" sz="2800"/>
              <a:t>——</a:t>
            </a:r>
            <a:endParaRPr lang="en-US" altLang="zh-CN" sz="2800"/>
          </a:p>
          <a:p>
            <a:pPr>
              <a:lnSpc>
                <a:spcPct val="80000"/>
              </a:lnSpc>
            </a:pPr>
            <a:r>
              <a:rPr lang="zh-CN" altLang="en-US" sz="2800" dirty="0"/>
              <a:t>停止脚步</a:t>
            </a:r>
            <a:r>
              <a:rPr lang="en-US" altLang="zh-CN" sz="2800"/>
              <a:t>——</a:t>
            </a:r>
            <a:endParaRPr lang="en-US" altLang="zh-CN" sz="2800"/>
          </a:p>
          <a:p>
            <a:pPr>
              <a:lnSpc>
                <a:spcPct val="80000"/>
              </a:lnSpc>
            </a:pPr>
            <a:r>
              <a:rPr lang="zh-CN" altLang="en-US" sz="2800" dirty="0"/>
              <a:t>相差虽小，而造成的误差或错误极大。</a:t>
            </a:r>
            <a:br>
              <a:rPr lang="zh-CN" altLang="en-US" sz="2800" dirty="0"/>
            </a:br>
            <a:r>
              <a:rPr lang="zh-CN" altLang="en-US" sz="2800" dirty="0"/>
              <a:t>                               </a:t>
            </a:r>
            <a:r>
              <a:rPr lang="en-US" altLang="zh-CN" sz="2800"/>
              <a:t>——</a:t>
            </a:r>
            <a:endParaRPr lang="en-US" altLang="zh-CN" sz="2800"/>
          </a:p>
        </p:txBody>
      </p:sp>
      <p:sp>
        <p:nvSpPr>
          <p:cNvPr id="27652" name="文本框 27651"/>
          <p:cNvSpPr txBox="1"/>
          <p:nvPr/>
        </p:nvSpPr>
        <p:spPr>
          <a:xfrm>
            <a:off x="1331913" y="1557338"/>
            <a:ext cx="7921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err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xié</a:t>
            </a:r>
            <a:endParaRPr lang="en-US" altLang="zh-CN" sz="2400" b="1" err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4859338" y="1557338"/>
            <a:ext cx="7921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err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zhuì</a:t>
            </a:r>
            <a:endParaRPr lang="en-US" altLang="zh-CN" sz="2400" b="1" err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971550" y="2466975"/>
            <a:ext cx="7921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err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shà</a:t>
            </a:r>
            <a:endParaRPr lang="en-US" altLang="zh-CN" sz="2400" b="1" err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4572000" y="2466975"/>
            <a:ext cx="7921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err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yùn</a:t>
            </a:r>
            <a:endParaRPr lang="en-US" altLang="zh-CN" sz="2400" b="1" err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4716463" y="3213100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美感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7164388" y="4076700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史诗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文本框 27657"/>
          <p:cNvSpPr txBox="1"/>
          <p:nvPr/>
        </p:nvSpPr>
        <p:spPr>
          <a:xfrm>
            <a:off x="2987675" y="4437063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驻足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9" name="文本框 27658"/>
          <p:cNvSpPr txBox="1"/>
          <p:nvPr/>
        </p:nvSpPr>
        <p:spPr>
          <a:xfrm>
            <a:off x="4572000" y="5214938"/>
            <a:ext cx="34559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失之毫厘，差之千里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  <p:bldP spid="27655" grpId="0"/>
      <p:bldP spid="27656" grpId="0"/>
      <p:bldP spid="27657" grpId="0"/>
      <p:bldP spid="27658" grpId="0"/>
      <p:bldP spid="276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6546" name="文本框 236545">
            <a:hlinkClick r:id="rId1" action="ppaction://hlinksldjump"/>
          </p:cNvPr>
          <p:cNvSpPr txBox="1"/>
          <p:nvPr/>
        </p:nvSpPr>
        <p:spPr>
          <a:xfrm>
            <a:off x="3733800" y="1905000"/>
            <a:ext cx="9906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桥之美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36547" name="文本框 236546">
            <a:hlinkClick r:id="rId2" action="ppaction://hlinksldjump"/>
          </p:cNvPr>
          <p:cNvSpPr txBox="1"/>
          <p:nvPr/>
        </p:nvSpPr>
        <p:spPr>
          <a:xfrm>
            <a:off x="1066800" y="1600200"/>
            <a:ext cx="2438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乌镇石桥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6548" name="文本框 236547">
            <a:hlinkClick r:id="rId3" action="ppaction://hlinksldjump"/>
          </p:cNvPr>
          <p:cNvSpPr txBox="1"/>
          <p:nvPr/>
        </p:nvSpPr>
        <p:spPr>
          <a:xfrm>
            <a:off x="1066800" y="2438400"/>
            <a:ext cx="2286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江南石桥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6549" name="文本框 236548">
            <a:hlinkClick r:id="rId4" action="ppaction://hlinksldjump"/>
          </p:cNvPr>
          <p:cNvSpPr txBox="1"/>
          <p:nvPr/>
        </p:nvSpPr>
        <p:spPr>
          <a:xfrm>
            <a:off x="990600" y="3352800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苏州宝带桥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6550" name="文本框 236549">
            <a:hlinkClick r:id="rId5" action="ppaction://hlinksldjump"/>
          </p:cNvPr>
          <p:cNvSpPr txBox="1"/>
          <p:nvPr/>
        </p:nvSpPr>
        <p:spPr>
          <a:xfrm>
            <a:off x="1066800" y="4191000"/>
            <a:ext cx="1600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风雨桥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6551" name="文本框 236550">
            <a:hlinkClick r:id="rId6" action="ppaction://hlinksldjump"/>
          </p:cNvPr>
          <p:cNvSpPr txBox="1"/>
          <p:nvPr/>
        </p:nvSpPr>
        <p:spPr>
          <a:xfrm>
            <a:off x="5486400" y="16764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清明上河图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6552" name="文本框 236551">
            <a:hlinkClick r:id="rId7" action="ppaction://hlinksldjump"/>
          </p:cNvPr>
          <p:cNvSpPr txBox="1"/>
          <p:nvPr/>
        </p:nvSpPr>
        <p:spPr>
          <a:xfrm>
            <a:off x="5486400" y="2514600"/>
            <a:ext cx="2438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乡间小桥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6553" name="文本框 236552">
            <a:hlinkClick r:id="rId8" action="ppaction://hlinksldjump"/>
          </p:cNvPr>
          <p:cNvSpPr txBox="1"/>
          <p:nvPr/>
        </p:nvSpPr>
        <p:spPr>
          <a:xfrm>
            <a:off x="5562600" y="3276600"/>
            <a:ext cx="1600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索桥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6554" name="文本框 236553">
            <a:hlinkClick r:id="rId9" action="ppaction://hlinksldjump"/>
          </p:cNvPr>
          <p:cNvSpPr txBox="1"/>
          <p:nvPr/>
        </p:nvSpPr>
        <p:spPr>
          <a:xfrm>
            <a:off x="5486400" y="4267200"/>
            <a:ext cx="1600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各式桥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6555" name="文本框 236554">
            <a:hlinkClick r:id="rId10" action="ppaction://hlinksldjump"/>
          </p:cNvPr>
          <p:cNvSpPr txBox="1"/>
          <p:nvPr/>
        </p:nvSpPr>
        <p:spPr>
          <a:xfrm>
            <a:off x="3810000" y="5410200"/>
            <a:ext cx="1600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鹊桥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0642" name="标题 2406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240643" name="文本占位符 24064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sp>
        <p:nvSpPr>
          <p:cNvPr id="240644" name="矩形 240643"/>
          <p:cNvSpPr/>
          <p:nvPr/>
        </p:nvSpPr>
        <p:spPr>
          <a:xfrm>
            <a:off x="0" y="2286000"/>
            <a:ext cx="86868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快速阅读课文，在文中写桥之美</a:t>
            </a:r>
            <a:endParaRPr lang="zh-CN" altLang="en-US" sz="4000" b="1" dirty="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的地方做上记号。小组交流，准备用</a:t>
            </a:r>
            <a:endParaRPr lang="zh-CN" altLang="en-US" sz="4000" b="1" dirty="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“桥之美</a:t>
            </a:r>
            <a:r>
              <a:rPr lang="en-US" altLang="zh-CN" sz="4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美在</a:t>
            </a:r>
            <a:r>
              <a:rPr lang="zh-CN" altLang="en-US" sz="4000" b="1" u="sng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＿＿＿＿＿</a:t>
            </a:r>
            <a:r>
              <a:rPr lang="zh-CN" altLang="en-US" sz="4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”的句式说话。</a:t>
            </a:r>
            <a:endParaRPr lang="zh-CN" altLang="en-US" sz="4000" b="1" dirty="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7" name="矩形 149506"/>
          <p:cNvSpPr/>
          <p:nvPr/>
        </p:nvSpPr>
        <p:spPr>
          <a:xfrm>
            <a:off x="7162800" y="381000"/>
            <a:ext cx="1098550" cy="6188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>
              <a:spcBef>
                <a:spcPct val="0"/>
              </a:spcBef>
            </a:pPr>
            <a:r>
              <a:rPr lang="zh-CN" altLang="en-US" sz="60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文鼎圆立体" pitchFamily="33" charset="-122"/>
              </a:rPr>
              <a:t>乌镇苇丛上的石桥</a:t>
            </a:r>
            <a:endParaRPr lang="zh-CN" altLang="en-US" sz="6000" b="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文鼎圆立体" pitchFamily="33" charset="-122"/>
            </a:endParaRPr>
          </a:p>
        </p:txBody>
      </p:sp>
      <p:sp>
        <p:nvSpPr>
          <p:cNvPr id="149508" name="矩形 149507"/>
          <p:cNvSpPr/>
          <p:nvPr/>
        </p:nvSpPr>
        <p:spPr>
          <a:xfrm>
            <a:off x="498475" y="609600"/>
            <a:ext cx="1647825" cy="56880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>
              <a:spcBef>
                <a:spcPct val="0"/>
              </a:spcBef>
            </a:pPr>
            <a:r>
              <a:rPr lang="zh-CN" altLang="en-US" sz="48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美在</a:t>
            </a:r>
            <a:r>
              <a:rPr lang="zh-CN" altLang="en-US" sz="48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       </a:t>
            </a:r>
            <a:r>
              <a:rPr lang="zh-CN" altLang="en-US" sz="48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与        配合</a:t>
            </a:r>
            <a:br>
              <a:rPr lang="zh-CN" altLang="en-US" sz="48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</a:br>
            <a:r>
              <a:rPr lang="zh-CN" altLang="en-US" sz="48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感到</a:t>
            </a:r>
            <a:endParaRPr lang="zh-CN" altLang="en-US" sz="4800" b="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aphicFrame>
        <p:nvGraphicFramePr>
          <p:cNvPr id="149511" name="对象 149510"/>
          <p:cNvGraphicFramePr/>
          <p:nvPr/>
        </p:nvGraphicFramePr>
        <p:xfrm>
          <a:off x="2514600" y="304800"/>
          <a:ext cx="4383088" cy="624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276725" imgH="5629275" progId="Paint.Picture">
                  <p:embed/>
                </p:oleObj>
              </mc:Choice>
              <mc:Fallback>
                <p:oleObj name="" r:id="rId1" imgW="4276725" imgH="562927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4600" y="304800"/>
                        <a:ext cx="4383088" cy="6248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9512" name="图片 149511" descr="bot2[1]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CE6D0"/>
              </a:clrFrom>
              <a:clrTo>
                <a:srgbClr val="ECE6D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9600" y="304800"/>
            <a:ext cx="514350" cy="6540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149514" name="文本框 149513"/>
          <p:cNvSpPr txBox="1"/>
          <p:nvPr/>
        </p:nvSpPr>
        <p:spPr>
          <a:xfrm>
            <a:off x="1295400" y="1828800"/>
            <a:ext cx="915988" cy="160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石桥</a:t>
            </a:r>
            <a:endParaRPr lang="zh-CN" altLang="en-US" sz="48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9515" name="文本框 149514"/>
          <p:cNvSpPr txBox="1"/>
          <p:nvPr/>
        </p:nvSpPr>
        <p:spPr>
          <a:xfrm>
            <a:off x="1219200" y="3733800"/>
            <a:ext cx="915988" cy="1752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苇丛</a:t>
            </a:r>
            <a:endParaRPr lang="zh-CN" altLang="en-US" sz="48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9516" name="文本框 149515"/>
          <p:cNvSpPr txBox="1"/>
          <p:nvPr/>
        </p:nvSpPr>
        <p:spPr>
          <a:xfrm>
            <a:off x="274638" y="1981200"/>
            <a:ext cx="1098550" cy="2057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舒畅</a:t>
            </a:r>
            <a:endParaRPr lang="zh-CN" altLang="en-US" sz="60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49517" name="图片 149516" descr="SY01265_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0" y="6172200"/>
            <a:ext cx="685800" cy="54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4" grpId="0"/>
      <p:bldP spid="149515" grpId="0"/>
      <p:bldP spid="1495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1202" name="组合 221201"/>
          <p:cNvGrpSpPr/>
          <p:nvPr/>
        </p:nvGrpSpPr>
        <p:grpSpPr>
          <a:xfrm>
            <a:off x="228600" y="152400"/>
            <a:ext cx="8763000" cy="6553200"/>
            <a:chOff x="144" y="96"/>
            <a:chExt cx="5520" cy="4128"/>
          </a:xfrm>
        </p:grpSpPr>
        <p:pic>
          <p:nvPicPr>
            <p:cNvPr id="221195" name="图片 221194" descr="hst115_02b_pi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4" y="96"/>
              <a:ext cx="5520" cy="41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1199" name="文本框 221198"/>
            <p:cNvSpPr txBox="1"/>
            <p:nvPr/>
          </p:nvSpPr>
          <p:spPr>
            <a:xfrm>
              <a:off x="1968" y="672"/>
              <a:ext cx="158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5400" b="1" dirty="0">
                  <a:solidFill>
                    <a:srgbClr val="6666FF"/>
                  </a:solidFill>
                  <a:effectDag name="">
                    <a:effect ref="fillLine"/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</a:effectDag>
                  <a:latin typeface="Arial" panose="020B0604020202020204" pitchFamily="34" charset="0"/>
                  <a:ea typeface="宋体" panose="02010600030101010101" pitchFamily="2" charset="-122"/>
                </a:rPr>
                <a:t>赵州桥</a:t>
              </a:r>
              <a:endParaRPr lang="zh-CN" altLang="en-US" sz="5400" b="1" dirty="0">
                <a:solidFill>
                  <a:srgbClr val="6666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6144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5" name="矩形 202754"/>
          <p:cNvSpPr/>
          <p:nvPr/>
        </p:nvSpPr>
        <p:spPr>
          <a:xfrm>
            <a:off x="7970838" y="1219200"/>
            <a:ext cx="1006475" cy="48926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>
              <a:spcBef>
                <a:spcPct val="0"/>
              </a:spcBef>
            </a:pPr>
            <a:r>
              <a:rPr lang="zh-CN" altLang="en-US" sz="54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江南乡间的石桥</a:t>
            </a:r>
            <a:endParaRPr lang="zh-CN" altLang="en-US" sz="5400" b="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2757" name="图片 202756" descr="bot2[1]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CE6D0"/>
              </a:clrFrom>
              <a:clrTo>
                <a:srgbClr val="ECE6D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9600" y="457200"/>
            <a:ext cx="514350" cy="6540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02756" name="矩形 202755"/>
          <p:cNvSpPr/>
          <p:nvPr/>
        </p:nvSpPr>
        <p:spPr>
          <a:xfrm>
            <a:off x="533400" y="-107950"/>
            <a:ext cx="7161213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r>
              <a:rPr lang="zh-CN" altLang="en-US" sz="60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美在        </a:t>
            </a:r>
            <a:r>
              <a:rPr lang="zh-CN" altLang="en-US" sz="60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与       配合</a:t>
            </a:r>
            <a:br>
              <a:rPr lang="zh-CN" altLang="en-US" sz="60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</a:br>
            <a:r>
              <a:rPr lang="zh-CN" altLang="en-US" sz="60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令画家</a:t>
            </a:r>
            <a:endParaRPr lang="zh-CN" altLang="en-US" sz="6000" b="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aphicFrame>
        <p:nvGraphicFramePr>
          <p:cNvPr id="202760" name="对象 202759"/>
          <p:cNvGraphicFramePr/>
          <p:nvPr/>
        </p:nvGraphicFramePr>
        <p:xfrm>
          <a:off x="457200" y="1905000"/>
          <a:ext cx="7145338" cy="473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7143750" imgH="5353050" progId="Paint.Picture">
                  <p:embed/>
                </p:oleObj>
              </mc:Choice>
              <mc:Fallback>
                <p:oleObj name="" r:id="rId3" imgW="7143750" imgH="535305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1905000"/>
                        <a:ext cx="7145338" cy="4733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2761" name="文本框 202760"/>
          <p:cNvSpPr txBox="1"/>
          <p:nvPr/>
        </p:nvSpPr>
        <p:spPr>
          <a:xfrm>
            <a:off x="2209800" y="-152400"/>
            <a:ext cx="2133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石桥 </a:t>
            </a:r>
            <a:endParaRPr lang="zh-CN" altLang="en-US" sz="60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2762" name="文本框 202761"/>
          <p:cNvSpPr txBox="1"/>
          <p:nvPr/>
        </p:nvSpPr>
        <p:spPr>
          <a:xfrm>
            <a:off x="4495800" y="-152400"/>
            <a:ext cx="1752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细柳</a:t>
            </a:r>
            <a:endParaRPr lang="zh-CN" altLang="en-US" sz="60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2763" name="文本框 202762"/>
          <p:cNvSpPr txBox="1"/>
          <p:nvPr/>
        </p:nvSpPr>
        <p:spPr>
          <a:xfrm>
            <a:off x="3048000" y="838200"/>
            <a:ext cx="1828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销魂</a:t>
            </a:r>
            <a:endParaRPr lang="zh-CN" altLang="en-US" sz="60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02764" name="图片 202763" descr="SY01265_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0" y="6172200"/>
            <a:ext cx="685800" cy="54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61" grpId="0"/>
      <p:bldP spid="202762" grpId="0"/>
      <p:bldP spid="2027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0530" name="图片 150529" descr="苏州宝带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908050"/>
            <a:ext cx="8077200" cy="42735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150531" name="矩形 150530"/>
          <p:cNvSpPr/>
          <p:nvPr/>
        </p:nvSpPr>
        <p:spPr>
          <a:xfrm>
            <a:off x="1143000" y="0"/>
            <a:ext cx="4298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r>
              <a:rPr lang="zh-CN" altLang="en-US" sz="54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苏州的宝带桥</a:t>
            </a:r>
            <a:endParaRPr lang="zh-CN" altLang="en-US" sz="5400" b="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0532" name="矩形 150531"/>
          <p:cNvSpPr/>
          <p:nvPr/>
        </p:nvSpPr>
        <p:spPr>
          <a:xfrm>
            <a:off x="2057400" y="5335588"/>
            <a:ext cx="59499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r>
              <a:rPr lang="zh-CN" altLang="en-US" sz="48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美在        </a:t>
            </a:r>
            <a:r>
              <a:rPr lang="zh-CN" altLang="en-US" sz="48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与        配合</a:t>
            </a:r>
            <a:br>
              <a:rPr lang="zh-CN" altLang="en-US" sz="48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</a:br>
            <a:r>
              <a:rPr lang="zh-CN" altLang="en-US" sz="48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打破了</a:t>
            </a:r>
            <a:endParaRPr lang="zh-CN" altLang="en-US" sz="4800" b="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50535" name="图片 150534" descr="bot2[1]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CE6D0"/>
              </a:clrFrom>
              <a:clrTo>
                <a:srgbClr val="ECE6D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5486400"/>
            <a:ext cx="514350" cy="6540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150536" name="文本框 150535"/>
          <p:cNvSpPr txBox="1"/>
          <p:nvPr/>
        </p:nvSpPr>
        <p:spPr>
          <a:xfrm>
            <a:off x="3352800" y="5257800"/>
            <a:ext cx="1676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长桥</a:t>
            </a:r>
            <a:endParaRPr lang="zh-CN" altLang="en-US" sz="48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50538" name="文本框 150537"/>
          <p:cNvSpPr txBox="1"/>
          <p:nvPr/>
        </p:nvSpPr>
        <p:spPr>
          <a:xfrm>
            <a:off x="5334000" y="5334000"/>
            <a:ext cx="1828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水面</a:t>
            </a:r>
            <a:endParaRPr lang="zh-CN" altLang="en-US" sz="48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50539" name="文本框 150538"/>
          <p:cNvSpPr txBox="1"/>
          <p:nvPr/>
        </p:nvSpPr>
        <p:spPr>
          <a:xfrm>
            <a:off x="4038600" y="6034088"/>
            <a:ext cx="22098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单调感</a:t>
            </a:r>
            <a:endParaRPr lang="zh-CN" altLang="en-US" sz="48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50540" name="图片 150539" descr="SY01265_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3400" y="6172200"/>
            <a:ext cx="685800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0541" name="图片 150540" descr="BD14582_">
            <a:hlinkClick r:id="" action="ppaction://noaction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7200" y="53340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6" grpId="0"/>
      <p:bldP spid="150538" grpId="0"/>
      <p:bldP spid="1505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3778" name="图片 203777" descr="廊桥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219200"/>
            <a:ext cx="7239000" cy="397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3779" name="矩形 203778"/>
          <p:cNvSpPr/>
          <p:nvPr/>
        </p:nvSpPr>
        <p:spPr>
          <a:xfrm>
            <a:off x="273050" y="304800"/>
            <a:ext cx="8870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r>
              <a:rPr lang="zh-CN" altLang="en-US" sz="36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形式独特的广西、云南、贵州山区的风雨桥</a:t>
            </a:r>
            <a:endParaRPr lang="zh-CN" altLang="en-US" sz="3600" b="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3780" name="矩形 203779"/>
          <p:cNvSpPr/>
          <p:nvPr/>
        </p:nvSpPr>
        <p:spPr>
          <a:xfrm>
            <a:off x="609600" y="5187950"/>
            <a:ext cx="73914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lang="zh-CN" altLang="en-US" sz="48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美在            </a:t>
            </a:r>
            <a:r>
              <a:rPr lang="zh-CN" altLang="en-US" sz="48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与       配合</a:t>
            </a:r>
            <a:br>
              <a:rPr lang="zh-CN" altLang="en-US" sz="48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</a:br>
            <a:r>
              <a:rPr lang="zh-CN" altLang="en-US" sz="4800" b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引人</a:t>
            </a:r>
            <a:endParaRPr lang="zh-CN" altLang="en-US" sz="4800" b="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03781" name="图片 203780" descr="bot2[1]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CE6D0"/>
              </a:clrFrom>
              <a:clrTo>
                <a:srgbClr val="ECE6D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7400" y="6019800"/>
            <a:ext cx="514350" cy="6540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03782" name="文本框 203781"/>
          <p:cNvSpPr txBox="1"/>
          <p:nvPr/>
        </p:nvSpPr>
        <p:spPr>
          <a:xfrm>
            <a:off x="1905000" y="5181600"/>
            <a:ext cx="2133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风雨桥</a:t>
            </a:r>
            <a:endParaRPr lang="zh-CN" altLang="en-US" sz="48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3783" name="文本框 203782"/>
          <p:cNvSpPr txBox="1"/>
          <p:nvPr/>
        </p:nvSpPr>
        <p:spPr>
          <a:xfrm>
            <a:off x="4419600" y="5181600"/>
            <a:ext cx="1828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苇丛</a:t>
            </a:r>
            <a:endParaRPr lang="zh-CN" altLang="en-US" sz="48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3784" name="文本框 203783"/>
          <p:cNvSpPr txBox="1"/>
          <p:nvPr/>
        </p:nvSpPr>
        <p:spPr>
          <a:xfrm>
            <a:off x="2057400" y="6034088"/>
            <a:ext cx="27432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0" dirty="0">
                <a:solidFill>
                  <a:srgbClr val="99FF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驻足欣赏</a:t>
            </a:r>
            <a:endParaRPr lang="zh-CN" altLang="en-US" sz="4800" b="0" dirty="0">
              <a:solidFill>
                <a:srgbClr val="99FF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03785" name="图片 203784" descr="SY01265_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3400" y="6019800"/>
            <a:ext cx="685800" cy="54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2" grpId="0"/>
      <p:bldP spid="203783" grpId="0"/>
      <p:bldP spid="2037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9682" name="图片 1996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228600"/>
            <a:ext cx="8839200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9683" name="文本框 199682"/>
          <p:cNvSpPr txBox="1"/>
          <p:nvPr/>
        </p:nvSpPr>
        <p:spPr>
          <a:xfrm>
            <a:off x="304800" y="5105400"/>
            <a:ext cx="8839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清明上河图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9684" name="文本框 199683"/>
          <p:cNvSpPr txBox="1"/>
          <p:nvPr/>
        </p:nvSpPr>
        <p:spPr>
          <a:xfrm>
            <a:off x="304800" y="5867400"/>
            <a:ext cx="883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形象的重叠与交错构成丰富的画面。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9685" name="图片 199684" descr="bot2[1]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CE6D0"/>
              </a:clrFrom>
              <a:clrTo>
                <a:srgbClr val="ECE6D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3888" y="5949950"/>
            <a:ext cx="514350" cy="6540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3" grpId="0"/>
      <p:bldP spid="1996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32" name="图片 26631" descr="xjr_03乌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8839200" cy="525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1" name="文本框 26630"/>
          <p:cNvSpPr txBox="1"/>
          <p:nvPr/>
        </p:nvSpPr>
        <p:spPr>
          <a:xfrm>
            <a:off x="0" y="5546725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无论是木桥还是石桥，其身段的纵横与桥下的水波协同谱出形与色的乐曲。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633" name="图片 26632" descr="bot2[1]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CE6D0"/>
              </a:clrFrom>
              <a:clrTo>
                <a:srgbClr val="ECE6D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5562600"/>
            <a:ext cx="514350" cy="6540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5353" name="图片 185352" descr="2003-2-20-11-29-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88392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5349" name="矩形 185348"/>
          <p:cNvSpPr/>
          <p:nvPr/>
        </p:nvSpPr>
        <p:spPr>
          <a:xfrm>
            <a:off x="1905000" y="3200400"/>
            <a:ext cx="271780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r>
              <a:rPr lang="zh-CN" altLang="en-US" sz="6600" b="1" dirty="0">
                <a:solidFill>
                  <a:srgbClr val="6666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索　桥</a:t>
            </a:r>
            <a:endParaRPr lang="zh-CN" altLang="en-US" sz="6600" b="1" dirty="0">
              <a:solidFill>
                <a:srgbClr val="6666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54" name="文本框 185353"/>
          <p:cNvSpPr txBox="1"/>
          <p:nvPr/>
        </p:nvSpPr>
        <p:spPr>
          <a:xfrm>
            <a:off x="0" y="5121275"/>
            <a:ext cx="8686800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_GB2312" panose="02010609030101010101" pitchFamily="49" charset="-122"/>
              </a:rPr>
              <a:t>        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_GB2312" panose="02010609030101010101" pitchFamily="49" charset="-122"/>
              </a:rPr>
              <a:t>画家眼里的索桥却是一条线，一道富有弹性的线。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pic>
        <p:nvPicPr>
          <p:cNvPr id="185355" name="图片 185354" descr="bot2[1]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CE6D0"/>
              </a:clrFrom>
              <a:clrTo>
                <a:srgbClr val="ECE6D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3888" y="5949950"/>
            <a:ext cx="514350" cy="6540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文本框 173057"/>
          <p:cNvSpPr txBox="1"/>
          <p:nvPr/>
        </p:nvSpPr>
        <p:spPr>
          <a:xfrm>
            <a:off x="0" y="5562600"/>
            <a:ext cx="91440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摄影师和画家继续在探寻桥之美，大桥、小桥，各有其美。有人画鹊桥，喜鹊构成的桥不仅意义好，形式也自由，生动活泼。凡是起到构成及联系之关键作用的形象，其实也就具备了桥之美</a:t>
            </a: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73066" name="组合 173065"/>
          <p:cNvGrpSpPr/>
          <p:nvPr/>
        </p:nvGrpSpPr>
        <p:grpSpPr>
          <a:xfrm>
            <a:off x="228600" y="152400"/>
            <a:ext cx="8686800" cy="5334000"/>
            <a:chOff x="0" y="0"/>
            <a:chExt cx="5760" cy="3456"/>
          </a:xfrm>
        </p:grpSpPr>
        <p:pic>
          <p:nvPicPr>
            <p:cNvPr id="173059" name="图片 173058" descr="zjxitang80桥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0"/>
              <a:ext cx="2640" cy="17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3060" name="图片 173059" descr="桥梁u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2" y="1728"/>
              <a:ext cx="2688" cy="17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3061" name="图片 173060" descr="桥梁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728"/>
              <a:ext cx="3120" cy="17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3062" name="图片 173061" descr="CQxiaosanxia小三峡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3120" cy="172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3067" name="图片 173066" descr="bot2[1]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ECE6D0"/>
              </a:clrFrom>
              <a:clrTo>
                <a:srgbClr val="ECE6D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5334000"/>
            <a:ext cx="514350" cy="6540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7" name="矩形 191496"/>
          <p:cNvSpPr/>
          <p:nvPr/>
        </p:nvSpPr>
        <p:spPr>
          <a:xfrm>
            <a:off x="3276600" y="322263"/>
            <a:ext cx="3581400" cy="1006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28600" defTabSz="0">
              <a:spcBef>
                <a:spcPct val="0"/>
              </a:spcBef>
              <a:tabLst>
                <a:tab pos="1857375" algn="l"/>
              </a:tabLst>
            </a:pPr>
            <a:r>
              <a:rPr lang="zh-CN" altLang="en-US" sz="6000" b="0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桥之美</a:t>
            </a:r>
            <a:endParaRPr lang="zh-CN" altLang="en-US" sz="6000" b="0" dirty="0">
              <a:solidFill>
                <a:schemeClr val="bg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91496" name="任意多边形 191495"/>
          <p:cNvSpPr/>
          <p:nvPr/>
        </p:nvSpPr>
        <p:spPr>
          <a:xfrm>
            <a:off x="838200" y="1752600"/>
            <a:ext cx="7620000" cy="70866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10800 h 21600"/>
            </a:gdLst>
            <a:ahLst/>
            <a:cxnLst>
              <a:cxn ang="270">
                <a:pos x="10800" y="0"/>
              </a:cxn>
              <a:cxn ang="180">
                <a:pos x="2700" y="10800"/>
              </a:cxn>
              <a:cxn ang="270">
                <a:pos x="10800" y="5400"/>
              </a:cxn>
              <a:cxn ang="0">
                <a:pos x="18900" y="10800"/>
              </a:cxn>
            </a:cxnLst>
            <a:rect l="txL" t="txT" r="txR" b="txB"/>
            <a:pathLst>
              <a:path w="21600" h="21600">
                <a:moveTo>
                  <a:pt x="5400" y="10800"/>
                </a:moveTo>
                <a:arcTo wR="5400" hR="5400" stAng="10800000" swAng="10800000"/>
                <a:lnTo>
                  <a:pt x="21600" y="10800"/>
                </a:lnTo>
                <a:arcTo wR="10800" hR="10800" stAng="0" swAng="-10800000"/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1498" name="矩形 191497"/>
          <p:cNvSpPr/>
          <p:nvPr/>
        </p:nvSpPr>
        <p:spPr>
          <a:xfrm>
            <a:off x="762000" y="2111375"/>
            <a:ext cx="7924800" cy="37449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28600">
              <a:spcBef>
                <a:spcPct val="0"/>
              </a:spcBef>
            </a:pPr>
            <a:r>
              <a:rPr lang="en-US" altLang="zh-CN" sz="2400" b="1" dirty="0">
                <a:solidFill>
                  <a:srgbClr val="66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</a:t>
            </a:r>
            <a:r>
              <a:rPr lang="zh-CN" altLang="en-US" sz="2400" b="1" dirty="0">
                <a:solidFill>
                  <a:srgbClr val="66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小桥              流水、人家</a:t>
            </a:r>
            <a:endParaRPr lang="zh-CN" altLang="en-US" sz="2400" b="1" dirty="0">
              <a:solidFill>
                <a:srgbClr val="66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28600" eaLnBrk="0" hangingPunct="0">
              <a:spcBef>
                <a:spcPct val="0"/>
              </a:spcBef>
            </a:pPr>
            <a:r>
              <a:rPr lang="zh-CN" altLang="en-US" sz="2400" b="1" dirty="0">
                <a:solidFill>
                  <a:srgbClr val="66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乌镇石桥                  密密的苇丛</a:t>
            </a:r>
            <a:endParaRPr lang="zh-CN" altLang="en-US" sz="2400" b="1" dirty="0">
              <a:solidFill>
                <a:srgbClr val="66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28600" eaLnBrk="0" hangingPunct="0">
              <a:spcBef>
                <a:spcPct val="0"/>
              </a:spcBef>
            </a:pPr>
            <a:r>
              <a:rPr lang="zh-CN" altLang="en-US" sz="2400" b="1" dirty="0">
                <a:solidFill>
                  <a:srgbClr val="66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江南石桥                        细柳拂丝</a:t>
            </a:r>
            <a:endParaRPr lang="zh-CN" altLang="en-US" sz="2400" b="1" dirty="0">
              <a:solidFill>
                <a:srgbClr val="66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28600" eaLnBrk="0" hangingPunct="0">
              <a:spcBef>
                <a:spcPct val="0"/>
              </a:spcBef>
            </a:pPr>
            <a:r>
              <a:rPr lang="zh-CN" altLang="en-US" sz="2400" b="1" dirty="0">
                <a:solidFill>
                  <a:srgbClr val="66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长桥卧龙                                 湖水苍茫</a:t>
            </a:r>
            <a:endParaRPr lang="zh-CN" altLang="en-US" sz="2400" b="1" dirty="0">
              <a:solidFill>
                <a:srgbClr val="66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28600" eaLnBrk="0" hangingPunct="0">
              <a:spcBef>
                <a:spcPct val="0"/>
              </a:spcBef>
            </a:pPr>
            <a:r>
              <a:rPr lang="zh-CN" altLang="en-US" sz="2400" b="1" dirty="0">
                <a:solidFill>
                  <a:srgbClr val="66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风雨桥                                               飞瀑流泉</a:t>
            </a:r>
            <a:endParaRPr lang="zh-CN" altLang="en-US" sz="2400" b="1" dirty="0">
              <a:solidFill>
                <a:srgbClr val="66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28600" eaLnBrk="0" hangingPunct="0">
              <a:spcBef>
                <a:spcPct val="0"/>
              </a:spcBef>
            </a:pPr>
            <a:r>
              <a:rPr lang="zh-CN" altLang="en-US" sz="2400" b="1" dirty="0">
                <a:solidFill>
                  <a:srgbClr val="66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画中桥                                                        街头市</a:t>
            </a:r>
            <a:endParaRPr lang="zh-CN" altLang="en-US" sz="2400" b="1" dirty="0">
              <a:solidFill>
                <a:srgbClr val="6666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228600" eaLnBrk="0" hangingPunct="0">
              <a:spcBef>
                <a:spcPct val="0"/>
              </a:spcBef>
            </a:pPr>
            <a:r>
              <a:rPr lang="zh-CN" altLang="en-US" sz="2400" b="1" dirty="0">
                <a:solidFill>
                  <a:srgbClr val="66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索桥                                                                 高山峡谷</a:t>
            </a:r>
            <a:endParaRPr lang="zh-CN" altLang="en-US" sz="2400" b="1" dirty="0">
              <a:solidFill>
                <a:srgbClr val="66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28600" eaLnBrk="0" hangingPunct="0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r>
              <a:rPr lang="zh-CN" altLang="en-US" sz="4000" b="1" dirty="0">
                <a:solidFill>
                  <a:srgbClr val="8E7E72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桥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rgbClr val="6666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                                                          </a:t>
            </a:r>
            <a:r>
              <a:rPr lang="zh-CN" altLang="en-US" sz="2400" b="1" dirty="0">
                <a:solidFill>
                  <a:srgbClr val="00CC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CC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环境</a:t>
            </a:r>
            <a:endParaRPr lang="zh-CN" altLang="en-US" sz="3200" b="1" dirty="0">
              <a:solidFill>
                <a:srgbClr val="00CC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28600" eaLnBrk="0" hangingPunct="0">
              <a:spcBef>
                <a:spcPct val="0"/>
              </a:spcBef>
            </a:pPr>
            <a:endParaRPr lang="zh-CN" altLang="en-US" sz="3200" b="1" dirty="0">
              <a:solidFill>
                <a:srgbClr val="66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8665" name="图片 198664" descr="Xcb17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905000"/>
            <a:ext cx="8763000" cy="4743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8660" name="文本框 198659"/>
          <p:cNvSpPr txBox="1"/>
          <p:nvPr/>
        </p:nvSpPr>
        <p:spPr>
          <a:xfrm>
            <a:off x="228600" y="381000"/>
            <a:ext cx="8915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选读自己喜爱的描写“桥之美”的句段，你能理解画家为什么说它美吗？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8666" name="图片 198665" descr="bot2[1]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CE6D0"/>
              </a:clrFrom>
              <a:clrTo>
                <a:srgbClr val="ECE6D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3888" y="5949950"/>
            <a:ext cx="514350" cy="6540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 advClick="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3714" name="标题 2437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美句欣赏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43715" name="文本占位符 24371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茅盾故乡乌镇的小河两岸都是密密的芦苇，真是密不透风，每当其间显现一座石桥时，仿佛发闷的苇丛做了一次深呼吸，透了一口舒畅的气。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早春天气，江南乡间石桥头细柳飘丝，那纤细的游丝拂着桥身坚硬的石块，即使碰不见晓风残月，也令画家销魂！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无论是木桥还是石桥，其身段的纵横与桥下的水波协同谱成形与色的乐曲。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田野无声，画家们爱于无声处静听桥之歌唱，他们寻桥，仿佛孩子们寻找热闹。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9380" name="组合 229379"/>
          <p:cNvGrpSpPr/>
          <p:nvPr/>
        </p:nvGrpSpPr>
        <p:grpSpPr>
          <a:xfrm>
            <a:off x="152400" y="152400"/>
            <a:ext cx="8839200" cy="6553200"/>
            <a:chOff x="96" y="144"/>
            <a:chExt cx="5568" cy="4032"/>
          </a:xfrm>
        </p:grpSpPr>
        <p:pic>
          <p:nvPicPr>
            <p:cNvPr id="229378" name="图片 229377" descr="卢沟桥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6" y="144"/>
              <a:ext cx="5568" cy="40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9379" name="文本框 229378"/>
            <p:cNvSpPr txBox="1"/>
            <p:nvPr/>
          </p:nvSpPr>
          <p:spPr>
            <a:xfrm>
              <a:off x="2352" y="240"/>
              <a:ext cx="1584" cy="5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卢沟桥</a:t>
              </a:r>
              <a:endParaRPr lang="zh-CN" altLang="en-US" sz="5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328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4738" name="文本框 244737"/>
          <p:cNvSpPr txBox="1"/>
          <p:nvPr/>
        </p:nvSpPr>
        <p:spPr>
          <a:xfrm>
            <a:off x="228600" y="685800"/>
            <a:ext cx="83058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茅盾故乡乌镇的小河两岸都是密密的芦苇，真是密不透风，每当其间显现一座石桥时，仿佛发闷的苇丛做了一次深呼吸，透了一口舒畅的气。</a:t>
            </a:r>
            <a:r>
              <a:rPr lang="zh-CN" altLang="en-US" sz="2400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4739" name="文本框 244738"/>
          <p:cNvSpPr txBox="1"/>
          <p:nvPr/>
        </p:nvSpPr>
        <p:spPr>
          <a:xfrm>
            <a:off x="381000" y="2286000"/>
            <a:ext cx="82296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其实，苇丛不会“发闷”，也不会做“深呼吸”，这只是人的感受投射到它身上而已。这表现了作者与周遭环境已融为一体。</a:t>
            </a:r>
            <a:r>
              <a:rPr lang="zh-CN" alt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4740" name="图片 244739" descr="香花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0" y="4089400"/>
            <a:ext cx="3429000" cy="261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4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62" name="文本框 245761"/>
          <p:cNvSpPr txBox="1"/>
          <p:nvPr/>
        </p:nvSpPr>
        <p:spPr>
          <a:xfrm>
            <a:off x="0" y="228600"/>
            <a:ext cx="85344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早春天气，江南乡间石桥头细柳飘丝，那纤细的游丝拂着桥身坚硬的石块，即使碰不见晓风残月，也令画家销魂！</a:t>
            </a:r>
            <a:r>
              <a:rPr lang="zh-CN" altLang="en-US" sz="2400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763" name="文本框 245762"/>
          <p:cNvSpPr txBox="1"/>
          <p:nvPr/>
        </p:nvSpPr>
        <p:spPr>
          <a:xfrm>
            <a:off x="228600" y="1828800"/>
            <a:ext cx="8534400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en-US" altLang="zh-CN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杨柳拂桥是江南常见的景色，       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作者将时间  限定为杨柳刚刚返  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绿发芽的早春天气，将桥限定为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石桥，两种景物之间的反差与对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比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形成特殊的美感。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杨柳岸，晓风残月”是宋人柳永的名句，这里说“即使碰不见晓风残月，也令画家销魂”，是强调细柳与石桥构成的美景本身已够动人，不再需要别的东西来烘托了。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5764" name="图片 245763" descr="古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2514600"/>
            <a:ext cx="2286000" cy="1554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5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66FF"/>
            </a:gs>
            <a:gs pos="50000">
              <a:srgbClr val="FFFFFF"/>
            </a:gs>
            <a:gs pos="100000">
              <a:srgbClr val="6666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46786" name="文本框 246785"/>
          <p:cNvSpPr txBox="1"/>
          <p:nvPr/>
        </p:nvSpPr>
        <p:spPr>
          <a:xfrm>
            <a:off x="228600" y="762000"/>
            <a:ext cx="8305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2800" b="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无论是木桥还是石桥，其身段的纵横与桥下的水波协同谱成形与色的乐曲。</a:t>
            </a:r>
            <a:r>
              <a:rPr lang="zh-CN" altLang="en-US" sz="24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6787" name="图片 246786" descr="重庆古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0" y="1600200"/>
            <a:ext cx="342900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88" name="文本框 246787"/>
          <p:cNvSpPr txBox="1"/>
          <p:nvPr/>
        </p:nvSpPr>
        <p:spPr>
          <a:xfrm>
            <a:off x="228600" y="1828800"/>
            <a:ext cx="81534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这句话的意思是，桥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横跨在水面上，与桥下的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流水在平面上形成交错；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同时，桥的颜色与流水的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颜色也相互映衬。桥与流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水如一支乐曲一样是一个整体。</a:t>
            </a:r>
            <a:r>
              <a:rPr lang="zh-CN" alt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6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50000">
              <a:schemeClr val="bg1"/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47810" name="文本框 247809"/>
          <p:cNvSpPr txBox="1"/>
          <p:nvPr/>
        </p:nvSpPr>
        <p:spPr>
          <a:xfrm>
            <a:off x="914400" y="762000"/>
            <a:ext cx="723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田野无声，画家们爱于无声处静听桥之歌唱，他们寻桥，仿佛孩子们寻找热闹。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2400" b="1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7811" name="文本框 247810"/>
          <p:cNvSpPr txBox="1"/>
          <p:nvPr/>
        </p:nvSpPr>
        <p:spPr>
          <a:xfrm>
            <a:off x="1219200" y="2362200"/>
            <a:ext cx="6629400" cy="2773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桥的美就是对桥的存在的一种大声宣告，桥的美也像乐曲一样有着和谐的韵律，这吸引着画家总是追寻着桥的身影。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7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9858" name="文本框 249857"/>
          <p:cNvSpPr txBox="1"/>
          <p:nvPr/>
        </p:nvSpPr>
        <p:spPr>
          <a:xfrm>
            <a:off x="152400" y="152400"/>
            <a:ext cx="8991600" cy="595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lang="en-US" altLang="zh-CN" sz="55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55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总之，桥之美，美在与周围景色的融和、映衬、呼应，注意到点、线、面的搭配；和周围景物既形成对照又不失和谐；桥之美，美在不同环境中具有不同的美学效果。</a:t>
            </a:r>
            <a:endParaRPr lang="zh-CN" altLang="en-US" sz="55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49859" name="图片 249858" descr="bot2[1]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CE6D0"/>
              </a:clrFrom>
              <a:clrTo>
                <a:srgbClr val="ECE6D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3888" y="5949950"/>
            <a:ext cx="514350" cy="6540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 advClick="0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1906" name="内容占位符 251905"/>
          <p:cNvGraphicFramePr/>
          <p:nvPr>
            <p:ph/>
          </p:nvPr>
        </p:nvGraphicFramePr>
        <p:xfrm>
          <a:off x="457200" y="260350"/>
          <a:ext cx="8229600" cy="5892800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11858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桥之美的总特征</a:t>
                      </a: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举例说明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各自的作用</a:t>
                      </a:r>
                      <a:r>
                        <a:rPr lang="en-US" altLang="zh-CN" dirty="0"/>
                        <a:t>(</a:t>
                      </a:r>
                      <a:r>
                        <a:rPr lang="zh-CN" altLang="en-US" dirty="0"/>
                        <a:t>美学效应</a:t>
                      </a:r>
                      <a:r>
                        <a:rPr lang="en-US" altLang="zh-CN"/>
                        <a:t>)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桥普遍具有的作用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0625">
                <a:tc rowSpan="4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3162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17157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17157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1932" name="文本框 251931"/>
          <p:cNvSpPr txBox="1"/>
          <p:nvPr/>
        </p:nvSpPr>
        <p:spPr>
          <a:xfrm>
            <a:off x="2484438" y="1628775"/>
            <a:ext cx="2303462" cy="77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8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石桥与苇丛相配合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1933" name="文本框 251932"/>
          <p:cNvSpPr txBox="1"/>
          <p:nvPr/>
        </p:nvSpPr>
        <p:spPr>
          <a:xfrm>
            <a:off x="5003800" y="1773238"/>
            <a:ext cx="1008063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8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舒畅</a:t>
            </a:r>
            <a:endParaRPr lang="zh-CN" altLang="en-US" sz="3200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1934" name="文本框 251933"/>
          <p:cNvSpPr txBox="1"/>
          <p:nvPr/>
        </p:nvSpPr>
        <p:spPr>
          <a:xfrm>
            <a:off x="2555875" y="2781300"/>
            <a:ext cx="1970088" cy="8604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石桥与细柳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合作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1935" name="文本框 251934"/>
          <p:cNvSpPr txBox="1"/>
          <p:nvPr/>
        </p:nvSpPr>
        <p:spPr>
          <a:xfrm>
            <a:off x="5003800" y="2997200"/>
            <a:ext cx="1223963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8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销魂</a:t>
            </a:r>
            <a:endParaRPr lang="zh-CN" altLang="en-US" sz="32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1936" name="文本框 251935"/>
          <p:cNvSpPr txBox="1"/>
          <p:nvPr/>
        </p:nvSpPr>
        <p:spPr>
          <a:xfrm>
            <a:off x="2411413" y="4005263"/>
            <a:ext cx="2305050" cy="77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algn="ctr">
              <a:lnSpc>
                <a:spcPct val="8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长桥与水面配合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1937" name="文本框 251936"/>
          <p:cNvSpPr txBox="1"/>
          <p:nvPr/>
        </p:nvSpPr>
        <p:spPr>
          <a:xfrm>
            <a:off x="5076825" y="4149725"/>
            <a:ext cx="1150938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8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满足</a:t>
            </a:r>
            <a:endParaRPr lang="zh-CN" altLang="en-US" sz="32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1938" name="文本框 251937"/>
          <p:cNvSpPr txBox="1"/>
          <p:nvPr/>
        </p:nvSpPr>
        <p:spPr>
          <a:xfrm>
            <a:off x="2987675" y="5373688"/>
            <a:ext cx="1152525" cy="384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80000"/>
              </a:lnSpc>
              <a:spcBef>
                <a:spcPct val="50000"/>
              </a:spcBef>
              <a:buClr>
                <a:srgbClr val="000000"/>
              </a:buClr>
              <a:buChar char="•"/>
            </a:pPr>
            <a:endParaRPr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1939" name="文本框 251938"/>
          <p:cNvSpPr txBox="1"/>
          <p:nvPr/>
        </p:nvSpPr>
        <p:spPr>
          <a:xfrm>
            <a:off x="2627313" y="5157788"/>
            <a:ext cx="1728787" cy="77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8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风雨桥的廊与亭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1940" name="文本框 251939"/>
          <p:cNvSpPr txBox="1"/>
          <p:nvPr/>
        </p:nvSpPr>
        <p:spPr>
          <a:xfrm>
            <a:off x="5076825" y="5229225"/>
            <a:ext cx="1079500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8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驻足</a:t>
            </a:r>
            <a:endParaRPr lang="zh-CN" altLang="en-US" sz="32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1941" name="文本框 251940"/>
          <p:cNvSpPr txBox="1"/>
          <p:nvPr/>
        </p:nvSpPr>
        <p:spPr>
          <a:xfrm>
            <a:off x="6948488" y="2565400"/>
            <a:ext cx="1511300" cy="2179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联系</a:t>
            </a:r>
            <a:endParaRPr lang="zh-CN" altLang="en-US" sz="36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形象</a:t>
            </a:r>
            <a:endParaRPr lang="zh-CN" altLang="en-US" sz="36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重叠</a:t>
            </a:r>
            <a:endParaRPr lang="zh-CN" altLang="en-US" sz="36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交错</a:t>
            </a:r>
            <a:endParaRPr lang="zh-CN" altLang="en-US" sz="36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1942" name="文本框 251941"/>
          <p:cNvSpPr txBox="1"/>
          <p:nvPr/>
        </p:nvSpPr>
        <p:spPr>
          <a:xfrm>
            <a:off x="827088" y="1628775"/>
            <a:ext cx="1063625" cy="43211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marL="342900" lvl="0" indent="-342900">
              <a:lnSpc>
                <a:spcPct val="8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在不同环境中起着不同的形式和作用。</a:t>
            </a:r>
            <a:endParaRPr lang="zh-CN" altLang="en-US" sz="36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1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1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1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5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5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251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251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1000"/>
                                        <p:tgtEl>
                                          <p:spTgt spid="2519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1000"/>
                                        <p:tgtEl>
                                          <p:spTgt spid="2519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000"/>
                                        <p:tgtEl>
                                          <p:spTgt spid="2519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2519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2519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2519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1000"/>
                                        <p:tgtEl>
                                          <p:spTgt spid="2519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1000"/>
                                        <p:tgtEl>
                                          <p:spTgt spid="2519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000"/>
                                        <p:tgtEl>
                                          <p:spTgt spid="2519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1000"/>
                                        <p:tgtEl>
                                          <p:spTgt spid="251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1000"/>
                                        <p:tgtEl>
                                          <p:spTgt spid="251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000"/>
                                        <p:tgtEl>
                                          <p:spTgt spid="251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51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32" grpId="0"/>
      <p:bldP spid="251933" grpId="0"/>
      <p:bldP spid="251934" grpId="0"/>
      <p:bldP spid="251935" grpId="0"/>
      <p:bldP spid="251936" grpId="0"/>
      <p:bldP spid="251937" grpId="0"/>
      <p:bldP spid="251939" grpId="0"/>
      <p:bldP spid="251940" grpId="0"/>
      <p:bldP spid="251941" grpId="0"/>
      <p:bldP spid="25194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黑体" panose="02010600030101010101" pitchFamily="2" charset="-122"/>
              </a:rPr>
              <a:t>各类说明方法的运用</a:t>
            </a:r>
            <a:endParaRPr lang="zh-CN" altLang="en-US" b="1" smtClean="0">
              <a:ea typeface="黑体" panose="02010600030101010101" pitchFamily="2" charset="-122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557338"/>
            <a:ext cx="7620000" cy="4114800"/>
          </a:xfrm>
        </p:spPr>
        <p:txBody>
          <a:bodyPr/>
          <a:lstStyle/>
          <a:p>
            <a:pPr>
              <a:lnSpc>
                <a:spcPct val="105000"/>
              </a:lnSpc>
            </a:pPr>
            <a:r>
              <a:rPr lang="zh-CN" altLang="en-US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举例子：茅盾的故乡乌镇</a:t>
            </a:r>
            <a:r>
              <a:rPr lang="en-US" altLang="zh-CN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r>
              <a:rPr lang="zh-CN" altLang="en-US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；南京长江大桥，钱塘江大桥</a:t>
            </a:r>
            <a:r>
              <a:rPr lang="en-US" altLang="zh-CN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endParaRPr lang="en-US" altLang="zh-CN" sz="2400" b="1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列数字：颐和园里仿造的卢沟桥只有</a:t>
            </a:r>
            <a:r>
              <a:rPr lang="en-US" altLang="zh-CN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r>
              <a:rPr lang="zh-CN" altLang="en-US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孔，苏州宝带桥</a:t>
            </a:r>
            <a:r>
              <a:rPr lang="en-US" altLang="zh-CN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r>
              <a:rPr lang="zh-CN" altLang="en-US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孔之多</a:t>
            </a:r>
            <a:endParaRPr lang="zh-CN" altLang="en-US" sz="2400" b="1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引用： “小桥流水人家”（第二节）</a:t>
            </a:r>
            <a:endParaRPr lang="zh-CN" altLang="en-US" sz="2400" b="1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摹状貌：湖水苍茫，水天一色，在一片单纯明亮的背景前突然出现一座长桥，卧龙一般</a:t>
            </a:r>
            <a:r>
              <a:rPr lang="en-US" altLang="zh-CN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endParaRPr lang="en-US" altLang="zh-CN" sz="2400" b="1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分类别：一类一类的桥（第四节）</a:t>
            </a:r>
            <a:endParaRPr lang="zh-CN" altLang="en-US" sz="2400" b="1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GB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作</a:t>
            </a:r>
            <a:r>
              <a:rPr lang="zh-CN" altLang="en-US" sz="2400" b="1" smtClean="0">
                <a:latin typeface="黑体" panose="02010600030101010101" pitchFamily="2" charset="-122"/>
                <a:ea typeface="黑体" panose="02010600030101010101" pitchFamily="2" charset="-122"/>
              </a:rPr>
              <a:t>比较：颐和园的仿卢沟桥和苏州宝带桥的桥洞作比较。</a:t>
            </a:r>
            <a:endParaRPr lang="zh-CN" altLang="en-US" sz="2400" b="1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作用：使文章生动、具体，深入浅出，浅显易懂。</a:t>
            </a:r>
            <a:endParaRPr lang="zh-CN" altLang="en-US" sz="2800" b="1" smtClean="0">
              <a:solidFill>
                <a:srgbClr val="FF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utoUpdateAnimBg="0"/>
      <p:bldP spid="66563" grpId="0" autoUpdateAnimBg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893763" y="981075"/>
            <a:ext cx="611187" cy="289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2800" b="1">
                <a:solidFill>
                  <a:schemeClr val="hlink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形式作用多种多样</a:t>
            </a:r>
            <a:endParaRPr kumimoji="1" lang="zh-CN" altLang="en-US" sz="2800" b="1">
              <a:solidFill>
                <a:schemeClr val="hlink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1376363" y="909638"/>
            <a:ext cx="1103312" cy="3743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和谐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不和谐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339975" y="476250"/>
            <a:ext cx="4167188" cy="447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苇丛</a:t>
            </a:r>
            <a:r>
              <a:rPr kumimoji="1"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拱形或方桥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细柳</a:t>
            </a:r>
            <a:r>
              <a:rPr kumimoji="1"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石桥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湖水</a:t>
            </a:r>
            <a:r>
              <a:rPr kumimoji="1"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长桥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飞瀑流泉</a:t>
            </a:r>
            <a:r>
              <a:rPr kumimoji="1"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风雨桥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行人船只</a:t>
            </a:r>
            <a:r>
              <a:rPr kumimoji="1"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桥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水波</a:t>
            </a:r>
            <a:r>
              <a:rPr kumimoji="1"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水桥或石桥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山岩、树丛、急流</a:t>
            </a:r>
            <a:r>
              <a:rPr kumimoji="1"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索桥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点、线、面</a:t>
            </a:r>
            <a:r>
              <a:rPr kumimoji="1"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南京长江大桥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六和塔</a:t>
            </a:r>
            <a:r>
              <a:rPr kumimoji="1"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钱塘江大桥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17" name="AutoShape 5"/>
          <p:cNvSpPr>
            <a:spLocks noChangeArrowheads="1"/>
          </p:cNvSpPr>
          <p:nvPr/>
        </p:nvSpPr>
        <p:spPr bwMode="auto">
          <a:xfrm>
            <a:off x="2162175" y="842963"/>
            <a:ext cx="3141663" cy="914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5727700" y="863600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对照反差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19" name="AutoShape 7"/>
          <p:cNvSpPr>
            <a:spLocks noChangeArrowheads="1"/>
          </p:cNvSpPr>
          <p:nvPr/>
        </p:nvSpPr>
        <p:spPr bwMode="auto">
          <a:xfrm>
            <a:off x="2085975" y="2062163"/>
            <a:ext cx="3840163" cy="8382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6011863" y="2205038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重叠交错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21" name="AutoShape 9"/>
          <p:cNvSpPr>
            <a:spLocks noChangeArrowheads="1"/>
          </p:cNvSpPr>
          <p:nvPr/>
        </p:nvSpPr>
        <p:spPr bwMode="auto">
          <a:xfrm>
            <a:off x="1187450" y="908050"/>
            <a:ext cx="6408738" cy="3025775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8172450" y="1196975"/>
            <a:ext cx="549275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0030101010101" pitchFamily="2" charset="-122"/>
              </a:rPr>
              <a:t>构成画面</a:t>
            </a:r>
            <a:endParaRPr kumimoji="1" lang="zh-CN" altLang="en-US" sz="24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2411413" y="4221163"/>
            <a:ext cx="4176712" cy="576262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24" name="Text Box 12"/>
          <p:cNvSpPr txBox="1">
            <a:spLocks noChangeArrowheads="1"/>
          </p:cNvSpPr>
          <p:nvPr/>
        </p:nvSpPr>
        <p:spPr bwMode="auto">
          <a:xfrm>
            <a:off x="5148263" y="4221163"/>
            <a:ext cx="29479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 i="1">
                <a:latin typeface="黑体" panose="02010600030101010101" pitchFamily="2" charset="-122"/>
                <a:ea typeface="黑体" panose="02010600030101010101" pitchFamily="2" charset="-122"/>
              </a:rPr>
              <a:t>        </a:t>
            </a:r>
            <a:r>
              <a:rPr kumimoji="1"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不构成画面</a:t>
            </a:r>
            <a:endParaRPr kumimoji="1" lang="zh-CN" altLang="en-US" sz="24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609600" y="5459413"/>
            <a:ext cx="87058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kumimoji="1" lang="zh-CN" altLang="en-US" sz="32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“凡是起到构成及联系之关键作用的形象，</a:t>
            </a:r>
            <a:endParaRPr kumimoji="1" lang="zh-CN" altLang="en-US" sz="32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kumimoji="1" lang="zh-CN" altLang="en-US" sz="32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其实也就具备了桥之美。”</a:t>
            </a:r>
            <a:endParaRPr kumimoji="1" lang="zh-CN" altLang="en-US" sz="32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5549" name="WordArt 6"/>
          <p:cNvSpPr>
            <a:spLocks noChangeArrowheads="1" noChangeShapeType="1" noTextEdit="1"/>
          </p:cNvSpPr>
          <p:nvPr/>
        </p:nvSpPr>
        <p:spPr bwMode="auto">
          <a:xfrm>
            <a:off x="755650" y="260350"/>
            <a:ext cx="14001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CC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小结：</a:t>
            </a:r>
            <a:endParaRPr lang="zh-CN" altLang="en-US" sz="3600" b="1" kern="10">
              <a:ln w="12700">
                <a:solidFill>
                  <a:srgbClr val="FFCC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utoUpdateAnimBg="0"/>
      <p:bldP spid="64515" grpId="0" autoUpdateAnimBg="0"/>
      <p:bldP spid="64516" grpId="0" autoUpdateAnimBg="0"/>
      <p:bldP spid="64517" grpId="0" bldLvl="0" animBg="1"/>
      <p:bldP spid="64518" grpId="0" autoUpdateAnimBg="0"/>
      <p:bldP spid="64519" grpId="0" bldLvl="0" animBg="1"/>
      <p:bldP spid="64520" grpId="0" autoUpdateAnimBg="0"/>
      <p:bldP spid="64521" grpId="0" bldLvl="0" animBg="1"/>
      <p:bldP spid="64522" grpId="0" autoUpdateAnimBg="0"/>
      <p:bldP spid="64523" grpId="0" bldLvl="0" animBg="1"/>
      <p:bldP spid="64524" grpId="0" autoUpdateAnimBg="0"/>
      <p:bldP spid="64525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2930" name="文本框 252929"/>
          <p:cNvSpPr txBox="1"/>
          <p:nvPr/>
        </p:nvSpPr>
        <p:spPr>
          <a:xfrm>
            <a:off x="2987675" y="0"/>
            <a:ext cx="35274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52931" name="表格 252930"/>
          <p:cNvGraphicFramePr/>
          <p:nvPr/>
        </p:nvGraphicFramePr>
        <p:xfrm>
          <a:off x="395288" y="1268413"/>
          <a:ext cx="7848600" cy="5407025"/>
        </p:xfrm>
        <a:graphic>
          <a:graphicData uri="http://schemas.openxmlformats.org/drawingml/2006/table">
            <a:tbl>
              <a:tblPr/>
              <a:tblGrid>
                <a:gridCol w="1368425"/>
                <a:gridCol w="2933700"/>
                <a:gridCol w="3546475"/>
              </a:tblGrid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b="1" dirty="0">
                          <a:ea typeface="Times New Roman" panose="02020603050405020304" pitchFamily="18" charset="0"/>
                        </a:rPr>
                        <a:t>《</a:t>
                      </a:r>
                      <a:r>
                        <a:rPr lang="zh-CN" altLang="en-US" b="1" dirty="0">
                          <a:ea typeface="Times New Roman" panose="02020603050405020304" pitchFamily="18" charset="0"/>
                        </a:rPr>
                        <a:t>中国石拱桥</a:t>
                      </a:r>
                      <a:r>
                        <a:rPr lang="en-US" altLang="zh-CN" b="1">
                          <a:ea typeface="Times New Roman" panose="02020603050405020304" pitchFamily="18" charset="0"/>
                        </a:rPr>
                        <a:t>》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b="1" dirty="0">
                          <a:ea typeface="Times New Roman" panose="02020603050405020304" pitchFamily="18" charset="0"/>
                        </a:rPr>
                        <a:t>   《</a:t>
                      </a:r>
                      <a:r>
                        <a:rPr lang="zh-CN" altLang="en-US" b="1" dirty="0">
                          <a:ea typeface="Times New Roman" panose="02020603050405020304" pitchFamily="18" charset="0"/>
                        </a:rPr>
                        <a:t>桥之美</a:t>
                      </a:r>
                      <a:r>
                        <a:rPr lang="en-US" altLang="zh-CN" b="1">
                          <a:ea typeface="Times New Roman" panose="02020603050405020304" pitchFamily="18" charset="0"/>
                        </a:rPr>
                        <a:t>》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2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en-US" altLang="zh-CN" dirty="0">
                        <a:ea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en-US" altLang="zh-CN" dirty="0">
                        <a:ea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b="1" dirty="0"/>
                        <a:t>内容</a:t>
                      </a:r>
                      <a:endParaRPr lang="zh-CN" altLang="en-US" b="1" dirty="0"/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b="1" dirty="0">
                        <a:ea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3600" b="1" dirty="0"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73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en-US" altLang="zh-CN" sz="3200" dirty="0">
                        <a:ea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en-US" altLang="zh-CN" sz="3200" dirty="0">
                        <a:ea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3200" b="1" dirty="0">
                          <a:ea typeface="Times New Roman" panose="02020603050405020304" pitchFamily="18" charset="0"/>
                        </a:rPr>
                        <a:t>写法</a:t>
                      </a:r>
                      <a:endParaRPr lang="zh-CN" altLang="en-US" sz="3200" b="1" dirty="0">
                        <a:ea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3200" dirty="0">
                        <a:ea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3200" dirty="0"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2949" name="矩形 252948"/>
          <p:cNvSpPr/>
          <p:nvPr/>
        </p:nvSpPr>
        <p:spPr>
          <a:xfrm>
            <a:off x="0" y="42052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>
              <a:spcBef>
                <a:spcPct val="0"/>
              </a:spcBef>
            </a:pPr>
            <a:endParaRPr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50" name="文本框 252949"/>
          <p:cNvSpPr txBox="1"/>
          <p:nvPr/>
        </p:nvSpPr>
        <p:spPr>
          <a:xfrm>
            <a:off x="1908175" y="1989138"/>
            <a:ext cx="29511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51" name="文本框 252950"/>
          <p:cNvSpPr txBox="1"/>
          <p:nvPr/>
        </p:nvSpPr>
        <p:spPr>
          <a:xfrm>
            <a:off x="1835150" y="1844675"/>
            <a:ext cx="273685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介绍石拱桥形式优美、结构坚固、历史悠久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52" name="文本框 252951"/>
          <p:cNvSpPr txBox="1"/>
          <p:nvPr/>
        </p:nvSpPr>
        <p:spPr>
          <a:xfrm>
            <a:off x="2051050" y="4437063"/>
            <a:ext cx="23050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53" name="文本框 252952"/>
          <p:cNvSpPr txBox="1"/>
          <p:nvPr/>
        </p:nvSpPr>
        <p:spPr>
          <a:xfrm>
            <a:off x="5003800" y="1773238"/>
            <a:ext cx="3024188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从美学角度发掘桥在不同环境中所产生的美学效果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54" name="文本框 252953"/>
          <p:cNvSpPr txBox="1"/>
          <p:nvPr/>
        </p:nvSpPr>
        <p:spPr>
          <a:xfrm>
            <a:off x="1908175" y="4149725"/>
            <a:ext cx="2735263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较为规范的说明文，用科学、平实的语言向读者解说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55" name="文本框 252954"/>
          <p:cNvSpPr txBox="1"/>
          <p:nvPr/>
        </p:nvSpPr>
        <p:spPr>
          <a:xfrm>
            <a:off x="4716463" y="4221163"/>
            <a:ext cx="37433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带说明性质的小品文，在举例时，或描写景物或抒发感情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56" name="矩形 252955"/>
          <p:cNvSpPr/>
          <p:nvPr/>
        </p:nvSpPr>
        <p:spPr>
          <a:xfrm>
            <a:off x="0" y="0"/>
            <a:ext cx="2808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600" b="1" dirty="0"/>
              <a:t>比较阅读：</a:t>
            </a:r>
            <a:endParaRPr lang="zh-CN" altLang="en-US" sz="3600"/>
          </a:p>
        </p:txBody>
      </p:sp>
      <p:sp>
        <p:nvSpPr>
          <p:cNvPr id="252957" name="文本框 252956"/>
          <p:cNvSpPr txBox="1"/>
          <p:nvPr/>
        </p:nvSpPr>
        <p:spPr>
          <a:xfrm>
            <a:off x="1979613" y="0"/>
            <a:ext cx="68754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同是写桥的文章，本文和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中国石拱桥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在内容和写法上有什么不同</a:t>
            </a:r>
            <a:r>
              <a:rPr lang="zh-CN" altLang="en-US" sz="2800" b="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？</a:t>
            </a:r>
            <a:endParaRPr lang="zh-CN" altLang="en-US" sz="2800" b="0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5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5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51" grpId="0"/>
      <p:bldP spid="252953" grpId="0"/>
      <p:bldP spid="252954" grpId="0"/>
      <p:bldP spid="25295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3954" name="标题 2539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作业：</a:t>
            </a:r>
            <a:endParaRPr lang="zh-CN" altLang="en-US" dirty="0"/>
          </a:p>
        </p:txBody>
      </p:sp>
      <p:sp>
        <p:nvSpPr>
          <p:cNvPr id="253955" name="文本占位符 25395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1</a:t>
            </a:r>
            <a:r>
              <a:rPr lang="zh-CN" altLang="en-US" dirty="0"/>
              <a:t>、整理笔记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、积累本课生字词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、完成同步训练一、二习题</a:t>
            </a:r>
            <a:endParaRPr lang="zh-CN" altLang="en-US" dirty="0"/>
          </a:p>
        </p:txBody>
      </p:sp>
    </p:spTree>
  </p:cSld>
  <p:clrMapOvr>
    <a:masterClrMapping/>
  </p:clrMapOvr>
  <p:transition spd="slow" advClick="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2455" name="组合 232454"/>
          <p:cNvGrpSpPr/>
          <p:nvPr/>
        </p:nvGrpSpPr>
        <p:grpSpPr>
          <a:xfrm>
            <a:off x="2165350" y="2606675"/>
            <a:ext cx="4813300" cy="1646238"/>
            <a:chOff x="0" y="0"/>
            <a:chExt cx="3032" cy="1037"/>
          </a:xfrm>
        </p:grpSpPr>
        <p:sp>
          <p:nvSpPr>
            <p:cNvPr id="232454" name="矩形 232453"/>
            <p:cNvSpPr/>
            <p:nvPr/>
          </p:nvSpPr>
          <p:spPr>
            <a:xfrm>
              <a:off x="0" y="0"/>
              <a:ext cx="3032" cy="1037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32453" name="组合 232452"/>
            <p:cNvGrpSpPr/>
            <p:nvPr/>
          </p:nvGrpSpPr>
          <p:grpSpPr>
            <a:xfrm>
              <a:off x="0" y="0"/>
              <a:ext cx="3032" cy="1037"/>
              <a:chOff x="0" y="0"/>
              <a:chExt cx="3032" cy="1037"/>
            </a:xfrm>
          </p:grpSpPr>
          <p:sp>
            <p:nvSpPr>
              <p:cNvPr id="232450" name="矩形 232449"/>
              <p:cNvSpPr/>
              <p:nvPr/>
            </p:nvSpPr>
            <p:spPr>
              <a:xfrm>
                <a:off x="0" y="0"/>
                <a:ext cx="3032" cy="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2451" name="矩形 232450"/>
              <p:cNvSpPr/>
              <p:nvPr/>
            </p:nvSpPr>
            <p:spPr>
              <a:xfrm>
                <a:off x="0" y="0"/>
                <a:ext cx="3032" cy="103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pPr lvl="0" algn="ctr">
                  <a:spcBef>
                    <a:spcPct val="0"/>
                  </a:spcBef>
                </a:pPr>
                <a:r>
                  <a:rPr lang="en-US" altLang="zh-CN" sz="900" b="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  </a:t>
                </a:r>
                <a:r>
                  <a:rPr lang="en-US" altLang="zh-CN" sz="9300" b="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 </a:t>
                </a:r>
                <a:r>
                  <a:rPr lang="en-US" altLang="zh-CN" sz="900" b="0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                                                                       </a:t>
                </a:r>
                <a:endParaRPr lang="en-US" altLang="zh-CN" sz="9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  <a:p>
                <a:pPr lvl="0" algn="ctr" eaLnBrk="0" hangingPunct="0">
                  <a:spcBef>
                    <a:spcPct val="0"/>
                  </a:spcBef>
                  <a:buClr>
                    <a:srgbClr val="000000"/>
                  </a:buClr>
                </a:pPr>
                <a:endParaRPr lang="en-US" altLang="zh-CN" sz="9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32452" name="图片 232451" descr="xin_e57b96347a374481a7cc48e5036cb59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8839200" cy="647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66" name="文本框 232465"/>
          <p:cNvSpPr txBox="1"/>
          <p:nvPr/>
        </p:nvSpPr>
        <p:spPr>
          <a:xfrm>
            <a:off x="1524000" y="609600"/>
            <a:ext cx="5562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6666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古浮桥之东津桥</a:t>
            </a:r>
            <a:endParaRPr lang="zh-CN" altLang="en-US" sz="6000" b="1" dirty="0">
              <a:solidFill>
                <a:srgbClr val="6666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5504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1426" name="文本框 231425"/>
          <p:cNvSpPr txBox="1"/>
          <p:nvPr/>
        </p:nvSpPr>
        <p:spPr>
          <a:xfrm>
            <a:off x="350838" y="1143000"/>
            <a:ext cx="11731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r>
              <a:rPr lang="en-US" altLang="zh-CN" sz="40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en-US" altLang="zh-CN" sz="40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29" name="矩形 231428"/>
          <p:cNvSpPr/>
          <p:nvPr/>
        </p:nvSpPr>
        <p:spPr>
          <a:xfrm>
            <a:off x="134938" y="25495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31431" name="图片 231430" descr="钱塘江桥，中国第一座公路、铁路两用梁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8839200" cy="647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1432" name="矩形 231431"/>
          <p:cNvSpPr/>
          <p:nvPr/>
        </p:nvSpPr>
        <p:spPr>
          <a:xfrm>
            <a:off x="0" y="31702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1433" name="矩形 231432"/>
          <p:cNvSpPr/>
          <p:nvPr/>
        </p:nvSpPr>
        <p:spPr>
          <a:xfrm>
            <a:off x="152400" y="1143000"/>
            <a:ext cx="8991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>
              <a:spcBef>
                <a:spcPct val="0"/>
              </a:spcBef>
            </a:pPr>
            <a:r>
              <a:rPr lang="zh-CN" altLang="en-US" sz="3600" b="1" dirty="0">
                <a:solidFill>
                  <a:srgbClr val="6666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钱塘江桥，中国第一座公路、铁路两用梁桥</a:t>
            </a:r>
            <a:endParaRPr lang="zh-CN" altLang="en-US" sz="3600" b="1" dirty="0">
              <a:solidFill>
                <a:srgbClr val="6666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5344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4508" name="组合 234507"/>
          <p:cNvGrpSpPr/>
          <p:nvPr/>
        </p:nvGrpSpPr>
        <p:grpSpPr>
          <a:xfrm>
            <a:off x="-120650" y="152400"/>
            <a:ext cx="9144000" cy="6477000"/>
            <a:chOff x="-76" y="96"/>
            <a:chExt cx="5760" cy="4080"/>
          </a:xfrm>
        </p:grpSpPr>
        <p:sp>
          <p:nvSpPr>
            <p:cNvPr id="234498" name="矩形 234497"/>
            <p:cNvSpPr/>
            <p:nvPr/>
          </p:nvSpPr>
          <p:spPr>
            <a:xfrm>
              <a:off x="-76" y="1035"/>
              <a:ext cx="576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234502" name="图片 234501" descr="广安门立交桥.jpg (26458 字节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6" y="96"/>
              <a:ext cx="5520" cy="4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4507" name="文本框 234506"/>
            <p:cNvSpPr txBox="1"/>
            <p:nvPr/>
          </p:nvSpPr>
          <p:spPr>
            <a:xfrm>
              <a:off x="2352" y="336"/>
              <a:ext cx="2784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6666FF"/>
                  </a:solidFill>
                  <a:effectDag name="">
                    <a:effect ref="fillLine"/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</a:effectDag>
                  <a:latin typeface="Arial" panose="020B0604020202020204" pitchFamily="34" charset="0"/>
                  <a:ea typeface="宋体" panose="02010600030101010101" pitchFamily="2" charset="-122"/>
                </a:rPr>
                <a:t>广安门立交桥</a:t>
              </a:r>
              <a:endParaRPr lang="zh-CN" altLang="en-US" sz="4400" b="1" dirty="0">
                <a:solidFill>
                  <a:srgbClr val="6666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4304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3475" name="图片 233474" descr="miyaluo12_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90500"/>
            <a:ext cx="8763000" cy="6494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476" name="文本框 233475"/>
          <p:cNvSpPr txBox="1"/>
          <p:nvPr/>
        </p:nvSpPr>
        <p:spPr>
          <a:xfrm>
            <a:off x="304800" y="304800"/>
            <a:ext cx="52578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600" b="1" dirty="0">
                <a:solidFill>
                  <a:srgbClr val="6666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四川岷江吊桥</a:t>
            </a:r>
            <a:endParaRPr lang="zh-CN" altLang="en-US" sz="6600" b="1" dirty="0">
              <a:solidFill>
                <a:srgbClr val="6666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456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58" name="图片 9625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568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7874" name="图片 207873" descr="Q-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8839200" cy="659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6016"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2858</Words>
  <PresentationFormat>在屏幕上显示</PresentationFormat>
  <Paragraphs>294</Paragraphs>
  <Slides>39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华文彩云</vt:lpstr>
      <vt:lpstr>隶书</vt:lpstr>
      <vt:lpstr>华文行楷</vt:lpstr>
      <vt:lpstr>华文新魏</vt:lpstr>
      <vt:lpstr>文鼎圆立体</vt:lpstr>
      <vt:lpstr>楷体_GB2312</vt:lpstr>
      <vt:lpstr>仿宋_GB2312</vt:lpstr>
      <vt:lpstr>黑体</vt:lpstr>
      <vt:lpstr>华文楷体</vt:lpstr>
      <vt:lpstr>微软雅黑</vt:lpstr>
      <vt:lpstr>默认设计模板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介绍作者</vt:lpstr>
      <vt:lpstr>基础识记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美句欣赏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各类说明方法的运用</vt:lpstr>
      <vt:lpstr>PowerPoint 演示文稿</vt:lpstr>
      <vt:lpstr>PowerPoint 演示文稿</vt:lpstr>
      <vt:lpstr>作业：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2016-10-29T13:20:00Z</dcterms:created>
  <dcterms:modified xsi:type="dcterms:W3CDTF">2018-11-13T06:09:15Z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2052-10.1.0.6028</vt:lpwstr>
  </property>
</Properties>
</file>