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7" r:id="rId1"/>
  </p:sldMasterIdLst>
  <p:notesMasterIdLst>
    <p:notesMasterId r:id="rId14"/>
  </p:notesMasterIdLst>
  <p:handoutMasterIdLst>
    <p:handoutMasterId r:id="rId15"/>
  </p:handoutMasterIdLst>
  <p:sldIdLst>
    <p:sldId id="1242" r:id="rId2"/>
    <p:sldId id="1231" r:id="rId3"/>
    <p:sldId id="1232" r:id="rId4"/>
    <p:sldId id="1233" r:id="rId5"/>
    <p:sldId id="1234" r:id="rId6"/>
    <p:sldId id="1235" r:id="rId7"/>
    <p:sldId id="1236" r:id="rId8"/>
    <p:sldId id="1237" r:id="rId9"/>
    <p:sldId id="1238" r:id="rId10"/>
    <p:sldId id="1239" r:id="rId11"/>
    <p:sldId id="1240" r:id="rId12"/>
    <p:sldId id="1241" r:id="rId1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1752" y="-1560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86"/>
        <p:guide pos="229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C7A61B5-8C9D-403E-988F-D40BF8145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8FE2921-57F9-4E29-BD4F-8C0EAAC9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54FCB11-0DCC-4DA9-880F-83A6180D1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712586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7B31B49-20F2-4473-B9FE-3A3851FE0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6629C4B-E3FA-4157-8833-BBC763527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C348FCC-0DFF-46E5-9152-03083B6314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FCBB04A-EE61-4C54-8104-254A254CB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6FD6D73-B7BA-4FC8-ADE0-6B4ACB6EF6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9369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2" y="483518"/>
            <a:ext cx="7488555" cy="3749040"/>
            <a:chOff x="431" y="1330"/>
            <a:chExt cx="11793" cy="5904"/>
          </a:xfrm>
        </p:grpSpPr>
        <p:sp>
          <p:nvSpPr>
            <p:cNvPr id="3" name="TextBox 48"/>
            <p:cNvSpPr txBox="1"/>
            <p:nvPr/>
          </p:nvSpPr>
          <p:spPr>
            <a:xfrm>
              <a:off x="431" y="1330"/>
              <a:ext cx="9005" cy="1599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square" rtlCol="0">
              <a:spAutoFit/>
            </a:bodyPr>
            <a:lstStyle/>
            <a:p>
              <a:r>
                <a:rPr lang="zh-CN" sz="60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  <a:reflection blurRad="6350" stA="60000" endA="900" endPos="60000" dist="29997" dir="5400000" sy="-100000" algn="bl" rotWithShape="0"/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习作</a:t>
              </a:r>
              <a:r>
                <a:rPr lang="en-US" altLang="zh-CN" sz="60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  <a:reflection blurRad="6350" stA="60000" endA="900" endPos="60000" dist="29997" dir="5400000" sy="-100000" algn="bl" rotWithShape="0"/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 ____</a:t>
              </a:r>
              <a:r>
                <a:rPr lang="zh-CN" altLang="en-US" sz="60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  <a:reflection blurRad="6350" stA="60000" endA="900" endPos="60000" dist="29997" dir="5400000" sy="-100000" algn="bl" rotWithShape="0"/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即景</a:t>
              </a:r>
              <a:endPara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Picture 2" descr="https://timgsa.baidu.com/timg?image&amp;quality=80&amp;size=b9999_10000&amp;sec=1554477327747&amp;di=a48d5ae45326627b6b7e8bea9f0b262e&amp;imgtype=0&amp;src=http%3A%2F%2Fimgsa.baidu.com%2Fexp%2Fw%3D500%2Fsign%3D621aa695851001e94e3c140f880f7b06%2F48540923dd54564e538e0b45bbde9c82d0584fe7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307" y="3371"/>
              <a:ext cx="6917" cy="386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8525" y="1038543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五、拟提纲，练习写作。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775970" y="2080895"/>
            <a:ext cx="73761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2425"/>
            <a:r>
              <a:rPr lang="zh-CN" sz="2800" b="1">
                <a:ea typeface="宋体" panose="02010600030101010101" pitchFamily="2" charset="-122"/>
                <a:cs typeface="Times New Roman" panose="02020603050405020304" pitchFamily="18" charset="0"/>
              </a:rPr>
              <a:t>1.在稿纸上简单记录交流后的收获。</a:t>
            </a:r>
          </a:p>
          <a:p>
            <a:pPr indent="352425"/>
            <a:r>
              <a:rPr lang="zh-CN" sz="2800" b="1">
                <a:ea typeface="宋体" panose="02010600030101010101" pitchFamily="2" charset="-122"/>
                <a:cs typeface="Times New Roman" panose="02020603050405020304" pitchFamily="18" charset="0"/>
              </a:rPr>
              <a:t>2.先把题目补充完整，再给自己的习作拟一      个提纲，包括：写哪儿的景物、先写什么，再写什么，最后如何结尾。</a:t>
            </a:r>
          </a:p>
          <a:p>
            <a:r>
              <a:rPr lang="zh-CN" sz="2800" b="1">
                <a:ea typeface="宋体" panose="02010600030101010101" pitchFamily="2" charset="-122"/>
                <a:cs typeface="Times New Roman" panose="02020603050405020304" pitchFamily="18" charset="0"/>
              </a:rPr>
              <a:t>    3.写作。</a:t>
            </a:r>
            <a:endParaRPr lang="zh-CN" altLang="en-US" sz="2800" b="1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1980" y="800418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2425"/>
            <a:r>
              <a:rPr lang="zh-CN" sz="3200" b="1">
                <a:ea typeface="宋体" panose="02010600030101010101" pitchFamily="2" charset="-122"/>
              </a:rPr>
              <a:t>六、组内评议，练习修改。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3470" y="1726565"/>
            <a:ext cx="60331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2425"/>
            <a:r>
              <a:rPr lang="zh-CN" sz="2800" b="1">
                <a:ea typeface="宋体" panose="02010600030101010101" pitchFamily="2" charset="-122"/>
                <a:cs typeface="Times New Roman" panose="02020603050405020304" pitchFamily="18" charset="0"/>
              </a:rPr>
              <a:t>1.展示自己的习作提纲，说说自己     打算怎样写，请大家提出意见或建议。</a:t>
            </a:r>
          </a:p>
          <a:p>
            <a:r>
              <a:rPr lang="zh-CN" sz="2800" b="1">
                <a:ea typeface="宋体" panose="02010600030101010101" pitchFamily="2" charset="-122"/>
                <a:cs typeface="Times New Roman" panose="02020603050405020304" pitchFamily="18" charset="0"/>
              </a:rPr>
              <a:t>    2.试着把你确定的内容写下来。</a:t>
            </a:r>
            <a:endParaRPr lang="zh-CN" altLang="en-US" sz="2800" b="1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7855" y="3719195"/>
            <a:ext cx="44646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新宋体" panose="02010609030101010101" charset="-122"/>
                <a:ea typeface="新宋体" panose="02010609030101010101" charset="-122"/>
              </a:rPr>
              <a:t>注意：要按一定顺序；语言要生动形象；要注意动态描写。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5970" y="1794510"/>
            <a:ext cx="69284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选材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cs typeface="Times New Roman" panose="02020603050405020304" pitchFamily="18" charset="0"/>
              </a:rPr>
              <a:t>---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写作方法   </a:t>
            </a:r>
            <a:endParaRPr lang="en-US" sz="36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即景                           </a:t>
            </a:r>
            <a:endParaRPr lang="en-US" sz="36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有条理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cs typeface="Times New Roman" panose="02020603050405020304" pitchFamily="18" charset="0"/>
              </a:rPr>
              <a:t>---</a:t>
            </a:r>
            <a:r>
              <a:rPr lang="zh-CN" sz="3600" b="1">
                <a:ea typeface="宋体" panose="02010600030101010101" pitchFamily="2" charset="-122"/>
              </a:rPr>
              <a:t>动态变化</a:t>
            </a:r>
            <a:endParaRPr lang="en-US" sz="36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endParaRPr lang="zh-CN" altLang="en-US" sz="3600" b="1"/>
          </a:p>
        </p:txBody>
      </p:sp>
      <p:pic>
        <p:nvPicPr>
          <p:cNvPr id="2" name="图片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12745" y="2211705"/>
            <a:ext cx="142875" cy="105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9400" y="635352"/>
            <a:ext cx="7222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大家看一看这些美丽的图片，这些景物是那样迷人。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37515" y="3366487"/>
            <a:ext cx="82683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/>
            <a:r>
              <a:rPr lang="en-US" altLang="zh-CN" sz="2400" b="1">
                <a:latin typeface="+mn-ea"/>
              </a:rPr>
              <a:t>  </a:t>
            </a:r>
            <a:r>
              <a:rPr lang="zh-CN" sz="2400" b="1">
                <a:latin typeface="+mn-ea"/>
              </a:rPr>
              <a:t>我们读过不少写景的文章，那些优美的景物描写让我们非常难忘。今天，我们也来写一写自己眼中的景物，也让我们用自己的笔把景物写下来，给别人以美的感受。</a:t>
            </a:r>
            <a:endParaRPr lang="zh-CN" altLang="en-US" sz="2400" b="1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8275" y="5147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一、创设情境，激发兴趣。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pic>
        <p:nvPicPr>
          <p:cNvPr id="6" name="图片 5" descr="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955" y="1204312"/>
            <a:ext cx="3843655" cy="2162175"/>
          </a:xfrm>
          <a:prstGeom prst="rect">
            <a:avLst/>
          </a:prstGeom>
        </p:spPr>
      </p:pic>
      <p:pic>
        <p:nvPicPr>
          <p:cNvPr id="7" name="图片 6" descr="timgZZ0T31P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91050" y="1203677"/>
            <a:ext cx="3508375" cy="2192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46363" y="1004793"/>
            <a:ext cx="36506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</a:rPr>
              <a:t>大家读一读题目，发现题目有什么特点？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2556088" y="2213833"/>
            <a:ext cx="4490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题目不完整，需要补充。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96978" y="3142838"/>
            <a:ext cx="29273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2425"/>
            <a:r>
              <a:rPr lang="zh-CN" sz="2800" b="1">
                <a:ea typeface="宋体" panose="02010600030101010101" pitchFamily="2" charset="-122"/>
              </a:rPr>
              <a:t>在写作的时候，我们首先要把题目补充完整。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748" y="195486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二、方法指导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21410" y="843558"/>
            <a:ext cx="64960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2425"/>
            <a:r>
              <a:rPr lang="zh-CN" sz="3200" b="1">
                <a:latin typeface="+mn-ea"/>
                <a:cs typeface="+mn-ea"/>
              </a:rPr>
              <a:t>习作要求：</a:t>
            </a:r>
          </a:p>
          <a:p>
            <a:pPr indent="352425"/>
            <a:endParaRPr lang="zh-CN" sz="3200" b="1">
              <a:latin typeface="+mn-ea"/>
              <a:cs typeface="+mn-ea"/>
            </a:endParaRPr>
          </a:p>
          <a:p>
            <a:r>
              <a:rPr lang="zh-CN" sz="3200" b="1">
                <a:latin typeface="+mn-ea"/>
                <a:cs typeface="+mn-ea"/>
              </a:rPr>
              <a:t>_______即景，在选材方面，可以写“雨中即景”、“日落即景”，可以写“田野即景”等。</a:t>
            </a:r>
            <a:endParaRPr lang="zh-CN" altLang="en-US" sz="3200" b="1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36980" y="1192530"/>
            <a:ext cx="59328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2425"/>
            <a:r>
              <a:rPr lang="en-US" altLang="zh-CN" sz="3200" b="1">
                <a:latin typeface="+mn-ea"/>
              </a:rPr>
              <a:t>  </a:t>
            </a:r>
            <a:r>
              <a:rPr lang="zh-CN" sz="3200" b="1">
                <a:latin typeface="+mn-ea"/>
              </a:rPr>
              <a:t>写作方法：认真观察，抓住景物的特点，重点观察景物的变化。语言尽量做到生动形象，在写作中要融入自己的真情实感。</a:t>
            </a:r>
            <a:endParaRPr lang="zh-CN" altLang="en-US" sz="3200" b="1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51000" y="1441852"/>
            <a:ext cx="58420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2425"/>
            <a:endParaRPr lang="zh-CN" sz="2800" b="1">
              <a:ea typeface="宋体" panose="02010600030101010101" pitchFamily="2" charset="-122"/>
            </a:endParaRPr>
          </a:p>
          <a:p>
            <a:pPr indent="352425"/>
            <a:endParaRPr lang="zh-CN" sz="2800" b="1">
              <a:ea typeface="宋体" panose="02010600030101010101" pitchFamily="2" charset="-122"/>
            </a:endParaRPr>
          </a:p>
          <a:p>
            <a:r>
              <a:rPr lang="zh-CN" sz="2800" b="1">
                <a:ea typeface="宋体" panose="02010600030101010101" pitchFamily="2" charset="-122"/>
              </a:rPr>
              <a:t>         我们具体应该怎样写呢？先让我们看看课本，看文中给我们进行了哪些提示。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1020445" y="1059582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>
                <a:ea typeface="宋体" panose="02010600030101010101" pitchFamily="2" charset="-122"/>
                <a:sym typeface="+mn-ea"/>
              </a:rPr>
              <a:t>三、师生共同讨论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1310" y="1517650"/>
            <a:ext cx="73621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2425"/>
            <a:endParaRPr lang="zh-CN" sz="2800" b="1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sz="2800" b="1">
                <a:ea typeface="宋体" panose="02010600030101010101" pitchFamily="2" charset="-122"/>
                <a:cs typeface="Times New Roman" panose="02020603050405020304" pitchFamily="18" charset="0"/>
              </a:rPr>
              <a:t>1.按照一定的顺序描写景物。我们可以根据需要按照空间顺序、观察顺序或者游览顺序等。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82550" y="3498215"/>
            <a:ext cx="8140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2425"/>
            <a:r>
              <a:rPr lang="zh-CN" sz="2800" b="1">
                <a:latin typeface="+mn-ea"/>
                <a:cs typeface="+mn-ea"/>
              </a:rPr>
              <a:t>2.注意写出景物的动态变化，使画面更加鲜活。</a:t>
            </a:r>
            <a:endParaRPr lang="zh-CN" altLang="en-US" sz="2800" b="1"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070" y="872490"/>
            <a:ext cx="33966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ea typeface="宋体" panose="02010600030101010101" pitchFamily="2" charset="-122"/>
                <a:sym typeface="+mn-ea"/>
              </a:rPr>
              <a:t>书中提示我们：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34465" y="1343025"/>
            <a:ext cx="61125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除了书中的提示，我们还有什么要补充的呢？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2760" y="2750820"/>
            <a:ext cx="44716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2425"/>
            <a:r>
              <a:rPr lang="en-US" altLang="zh-CN" sz="2800" b="1">
                <a:latin typeface="+mn-ea"/>
              </a:rPr>
              <a:t>  </a:t>
            </a:r>
            <a:r>
              <a:rPr lang="zh-CN" sz="2800" b="1">
                <a:latin typeface="+mn-ea"/>
              </a:rPr>
              <a:t>在写作的时候，要融入自己或喜悦、或赞叹等的情感。</a:t>
            </a:r>
            <a:endParaRPr lang="zh-CN" altLang="en-US" sz="2800" b="1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6235" y="569913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四、小组交流，练习表达。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2595" y="1356043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2425"/>
            <a:r>
              <a:rPr lang="zh-CN" sz="2400" b="1">
                <a:ea typeface="宋体" panose="02010600030101010101" pitchFamily="2" charset="-122"/>
                <a:cs typeface="Times New Roman" panose="02020603050405020304" pitchFamily="18" charset="0"/>
              </a:rPr>
              <a:t>1.选择一处景物或自然景观，思考其特点。</a:t>
            </a:r>
            <a:endParaRPr lang="zh-CN" altLang="en-US" sz="2400" b="1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95" y="2388235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2425"/>
            <a:r>
              <a:rPr lang="zh-CN" sz="2400" b="1">
                <a:ea typeface="宋体" panose="02010600030101010101" pitchFamily="2" charset="-122"/>
                <a:cs typeface="Times New Roman" panose="02020603050405020304" pitchFamily="18" charset="0"/>
              </a:rPr>
              <a:t>2.和小组成员交流：把自己所选的习作介绍给大家，请大家评价。</a:t>
            </a:r>
            <a:endParaRPr lang="zh-CN" altLang="en-US" sz="2400" b="1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6915" y="3553460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ea typeface="宋体" panose="02010600030101010101" pitchFamily="2" charset="-122"/>
                <a:cs typeface="Times New Roman" panose="02020603050405020304" pitchFamily="18" charset="0"/>
              </a:rPr>
              <a:t>3.班上交流：把自己的习作和全班同学交流，认真听取同学的一件，及时做出修改。</a:t>
            </a:r>
            <a:endParaRPr lang="zh-CN" altLang="en-US" sz="2400" b="1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2.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2.0" id="{89872886-46F3-4E68-9C39-3FF53BC49BF4}" vid="{33E7E2E6-B706-4EF9-853E-E9474634CB8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2.0</Template>
  <TotalTime>0</TotalTime>
  <Words>468</Words>
  <Application>Microsoft Office PowerPoint</Application>
  <PresentationFormat>全屏显示(16:9)</PresentationFormat>
  <Paragraphs>38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2.0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2017-03-17T02:28:00Z</dcterms:created>
  <dcterms:modified xsi:type="dcterms:W3CDTF">2020-08-27T08:47:51Z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