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74" r:id="rId2"/>
    <p:sldId id="265" r:id="rId3"/>
    <p:sldId id="366" r:id="rId4"/>
    <p:sldId id="376" r:id="rId5"/>
    <p:sldId id="377" r:id="rId6"/>
    <p:sldId id="378" r:id="rId7"/>
    <p:sldId id="379" r:id="rId8"/>
    <p:sldId id="375" r:id="rId9"/>
    <p:sldId id="275" r:id="rId10"/>
    <p:sldId id="380" r:id="rId11"/>
    <p:sldId id="381" r:id="rId12"/>
    <p:sldId id="382" r:id="rId13"/>
    <p:sldId id="361" r:id="rId14"/>
    <p:sldId id="383" r:id="rId15"/>
    <p:sldId id="362" r:id="rId16"/>
    <p:sldId id="384" r:id="rId17"/>
    <p:sldId id="385" r:id="rId18"/>
    <p:sldId id="386" r:id="rId19"/>
    <p:sldId id="270" r:id="rId20"/>
    <p:sldId id="387" r:id="rId21"/>
    <p:sldId id="388" r:id="rId22"/>
    <p:sldId id="389" r:id="rId23"/>
    <p:sldId id="277" r:id="rId24"/>
    <p:sldId id="390" r:id="rId25"/>
    <p:sldId id="391"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1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861171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205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项羽之死</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 id="2147483671"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8.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15.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项羽之死</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深入探究作品的思想内涵和人物的思想性格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研读《史记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项羽本纪》的有关情节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全面地分析项羽的性格特点。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钜鹿之战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破釜沉舟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骁勇善战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军事天才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坑秦卒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屠咸阳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烧阿房宫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好勇斗狠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大失民心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出卖曹无伤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冲动轻信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沽名钓誉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疑范增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走韩信、陈平、英布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多疑好忌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刚愎自用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重用项伯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任人唯亲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是非不分。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2605726"/>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wipe(down)">
                                      <p:cBhvr>
                                        <p:cTn id="16" dur="500"/>
                                        <p:tgtEl>
                                          <p:spTgt spid="2">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wipe(down)">
                                      <p:cBhvr>
                                        <p:cTn id="1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项羽自认为失败的原因是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天之亡我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造成项羽失败的真正原因有哪些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性格缺陷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优柔寡断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匹夫之勇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政治错误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不懂笼络人心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残暴凶狠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军事失败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分封天下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养虎为患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命运捉弄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田父指路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红颜祸水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儿女情长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沉迷女色。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0033746"/>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赏析作品刻画人物用的艺术手法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司马迁写人物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有时是一场写多人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有时是连续集中写一人。请从这一角度分析《鸿门宴》和《项羽之死》在写法上的不同。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《鸿门宴》是一场写多人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如宴会上写项羽、刘邦、范增、张良、项伯、樊哙等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主要通过项羽对刘邦、樊哙的态度表现项羽的思想性格。而《项羽之死》是连续集中地写项羽一人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写他在失败和死亡时的言行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刻画他的悲剧形象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表现他的英雄末路之悲。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477158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比较阅读李清照的《夏日绝句》和课文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思考诗中塑造了一个怎样的项羽形象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同司马迁笔下的项羽有何不同。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夏日绝句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死亦为鬼雄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不肯过江东。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死亦为鬼雄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这不是几个字的精致组合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而是一种精髓的凝练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是一种气魄的承载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是一种所向无惧的人生姿态。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仅一河之遥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却是生死之界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仅一念之间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却是存亡之抉择。项羽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为了无愧于英雄名节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无愧于七尺男儿之身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无愧于江东父老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以死相报。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可杀不可辱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死不惧而辱不受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的英雄豪气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便漫染纸面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力透纸背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令人叫绝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宁可无愧而死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不肯惭愧而生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其浩然正气、傲然风骨使人肃然起敬。何谓做人风骨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何谓做人气节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从项羽的身上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我们可以找到最为精准的答案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诗歌语言高度凝练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有很多跳跃和省略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侧重写的是项羽的精神和他的英雄豪气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较少对项羽的具体形象的刻画。而散文《项羽之死》把项羽刻画得有血有肉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更能给我们具体逼真的感受。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2744403"/>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再现英雄风姿</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司马迁《项羽之死》赏析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《项羽之死》是《项羽本纪》中的最后一个部分。全文就像一出戏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司马迁运用细节描写描写了垓下之围、东城快战、乌江自刎三个生死攸关的场面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对四面楚歌、霸王别姬、月夜突围、阴陵迷道、东城快战、拒渡赐马、自刎赠头等一连串的情节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进行了惟妙惟肖、生动传神的描绘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丰富和发展了一代枭雄项羽的鲜明个性和英雄品格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使拔山举鼎的悲剧英雄跃然纸上。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8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垓下之围是全剧的序幕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司马迁以舒缓的笔调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细腻描叙项羽在四面楚歌、骏马长嘶的惊魂之夜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点亮灯烛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夜起帐饮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慷慨悲歌的场景。项羽被围垓下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军情急迫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但此时此刻他最割舍不下的不是自己的生命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而是虞姬。一曲《垓下歌》唱出了项羽对虞姬的难舍之情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唱出了个人在命运面前的无奈。霸王别姬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泣数行下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流露出了盖世英雄的侠骨柔肠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流露出了英雄末路的悲哀惭愧。文章细描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把英雄豪气与儿女之情、无可奈何与眷恋不舍交汇在一起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真是力透纸背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泣鬼神。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东城快战是最紧张、最激烈的场面。在这一幕中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司马迁多角度、多层次地细描他的霸王之气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刻画他的性格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展现他的英雄风采。突围前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项羽指挥若定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展现了处乱不惊、临危不惧的大将风度。阴陵道中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田父骗他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指向左边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项羽便不假思索地驰向左边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表现了其不骗人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也不相信别人敢骗他的直率与粗犷。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9208500"/>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对乌江自刎这一悲剧场面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司马迁着意描写了拒渡、赐马、赠头等细节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展现了项羽宁死不屈、知耻重义的性格特征。经过奋力拼搏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项羽来到乌江。面对乌江亭长的苦口劝说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项羽在生与死、苟活与尊严之间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从容选择了后者。项王笑曰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天之亡我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我何渡为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且籍与江东子弟八千人渡江而西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今无一人还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纵江东父兄怜而王我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我何面目见之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纵彼不言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籍独不愧于心乎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拒渡时的镇定之笑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知耻近乎勇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特别是临大难不苟活的纯朴、真挚、重义之气。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必杀之以邀功取赏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项羽却慷慨赐头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吾为若德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。拒渡、赐马、赠头等细节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其中虽有传闻、揣度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但无一不使人感到可信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入情入理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情理兼胜。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2141083"/>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文中形象生动、色彩斑斓、蕴含丰富的细节描写凝聚着司马迁深邃的艺术匠心和独到的创作才华。项羽的一句话、一个动作、一件小事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都从不同的角度展示了其丰富多彩的个性特征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达到了艺术真实与历史真实的有机统一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具有较高的文学鉴赏价值和史学认识价值。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7703733"/>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英　　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残阳如血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如血的却不仅仅是残阳。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天边最后一抹斜晖掠过阴霾流连在垓下早已因战火而焦黑的土地上。断箭和长戈零落遍地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死亡的气息弥漫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让每一个生还的楚军将士战栗。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西楚霸王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江东项籍。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手抚乌骓略显失色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目光在江东的山水迷雾中游移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即使山下是淮阴侯的十万铁骑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他也能够杀出重围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再开一片天地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他坚信。回想当年少年意气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彼可取而代也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巨鹿之战怒斩宋义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破釜沉舟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身先士卒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大破秦军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各路诸侯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辕门低首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叩关入秦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自号西楚霸王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封赏天下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何其壮哉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904201"/>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秦末农民起义军领袖。名籍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秦末下相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今江苏宿迁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人。出身楚国贵族。秦二世元年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209),</a:t>
            </a:r>
            <a:r>
              <a:rPr lang="zh-CN" altLang="zh-CN" sz="2200" dirty="0">
                <a:solidFill>
                  <a:srgbClr val="000000"/>
                </a:solidFill>
                <a:latin typeface="Times New Roman" panose="02020603050405020304" pitchFamily="18" charset="0"/>
                <a:cs typeface="Times New Roman" panose="02020603050405020304" pitchFamily="18" charset="0"/>
              </a:rPr>
              <a:t>从叔父项梁起义。项梁战死后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秦将章邯围赵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项羽率兵破釜沉舟渡漳水救赵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在钜鹿之战中摧毁秦军主力。秦亡后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自立为西楚霸王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并大封诸侯王。在楚汉战争中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被刘邦击败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最后从垓下突围到乌江自杀。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《项羽之死》节选自《史记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项羽本纪》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它所描写的正是项羽最终惨败的那段人生经历</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起兵至今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他从来没有怀疑过自己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难道这垓下一役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前功尽弃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他更承受不了的是虞姬如此沉重的话语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你可知兵败势孤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原因在你自己。钜鹿大胜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你却活埋降卒二十万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称霸咸阳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你却火烧阿房三百里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定都彭城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赐死子婴、黔布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亚父极力反对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你却执迷不悟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一意孤行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你可知西楚早已失尽民心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是夜楚歌四起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士卒离散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各谋生计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可怜虞姬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香魂一缕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随风而逝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他相信自己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相信自己可以不去听从那些文臣武士们的妙计。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可是他错了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横亘在他面前的是浩浩荡荡、横无际涯的乌江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而步步紧逼他的是势如压城的千万铁骑。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8650825"/>
      </p:ext>
    </p:extLst>
  </p:cSld>
  <p:clrMapOvr>
    <a:masterClrMapping/>
  </p:clrMapOvr>
  <p:transition spd="slow">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远方的冠盖是汉王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一阵得意的欢笑震荡四野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你可知你为何败于我手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你自命天纵英才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可凭一己之力定天下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可你错了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我求贤若渴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用人不疑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夜追韩信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你一不知人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二不善任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气走范增。如此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你众叛亲离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我羽翼渐丰。不纳人言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你不见幽王烽火戏诸侯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代价是戎狄胡马摧雕楼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始皇奢掠黔首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代价是诛秦族万年遗臭。你一意孤行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我则充分听取臣子意见。函谷关前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范增劝你强攻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你按兵不动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张良让我谢罪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我以身脱险。项王啊项王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只该我大汉并吞八荒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横扫六合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包举宇内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席卷天下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。霸王怔怔地笑了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充满着苦涩与无奈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是对过分自信的怅惘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对未能听取意见的悔悟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还是那无奈的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此天之亡我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非战之罪也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。朝阳如火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如火的不仅仅是朝阳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喷薄而出的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还有霸王颈中的一腔热血</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36085552"/>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力拔山兮气盖世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时不利兮骓不逝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骓不逝兮可奈何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虞姬虞姬奈若何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他倒下了。空无一人的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是他背后的茫茫大地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作者借项羽兵败垓下的历史典故演绎话题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抒写善于听取别人意见的重要意义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切合题意。语言富于文采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极具艺术表现力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斜晖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焦黑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等词语描写战场的惨烈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主体部分采用大量排比句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将项王与刘邦进行对比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有力地表现了主题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结尾的描写富有悲剧意蕴而又意味深长。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237509"/>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秦末重要的反秦领袖之一。他是楚国将门后裔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随叔父项梁流亡吴中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今江苏苏州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。秦二世元年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209),</a:t>
            </a:r>
            <a:r>
              <a:rPr lang="zh-CN" altLang="zh-CN" sz="2200" dirty="0">
                <a:solidFill>
                  <a:srgbClr val="000000"/>
                </a:solidFill>
                <a:latin typeface="Times New Roman" panose="02020603050405020304" pitchFamily="18" charset="0"/>
                <a:cs typeface="Times New Roman" panose="02020603050405020304" pitchFamily="18" charset="0"/>
              </a:rPr>
              <a:t>陈胜、吴广在大泽乡振臂一呼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揭竿而起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项羽随项梁在吴中举兵响应。二十四岁的项羽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被人民起义的疾风暴雨推上了历史舞台。曾领导起义军消灭秦军主力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自立为西楚霸王。后被刘邦打败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突围至乌江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在今安徽和县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自刎而死。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这则材料可用在以下话题作文中。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人生设计、立志与成才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他少时聪明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志向远大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曾发出豪言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书足以记名姓而已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学万人敌。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秦始皇巡游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项羽与叔父同去观看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彼可取而代也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的惊人之语。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坦荡纯朴、以诚待人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在攻占黄城后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他听取了外黄城十二三岁小孩子关于收取民心的建议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迅速稳定形势。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鸿门宴上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对樊哙的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闯宴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大度且容忍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只因欣赏樊哙的英武气质。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在与刘邦的争斗中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对于刘邦划分鸿沟、约定中分天下的和解条约都信以为真并努力维持。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6110122"/>
      </p:ext>
    </p:extLst>
  </p:cSld>
  <p:clrMapOvr>
    <a:masterClrMapping/>
  </p:clrMapOvr>
  <p:transition spd="slow">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情谊、情义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恭敬慈爱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在垓下之围中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他悲歌辞美人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意气慷慨。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见人恭敬慈爱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言语呕呕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人有疾病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涕泣分饮食。他不杀刘邦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也不杀其父亲和妻儿。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在乌江畔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他马赠亭长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情调悲凉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自刎而死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为仇者成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性格的缺陷、成熟、意气、自信与他信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对于谋士范增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但是屡屡不采纳他的意见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被范增认为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竖子不足与谋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鸿门宴中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项羽优柔寡断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对范增的暗示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默然不应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致使刘邦逃离鸿门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丧失最佳时机。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自矜功伐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不善用人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使得范增离开他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陈平、韩信投向了刘邦。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0424642"/>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501185986"/>
              </p:ext>
            </p:extLst>
          </p:nvPr>
        </p:nvGraphicFramePr>
        <p:xfrm>
          <a:off x="508000" y="1485910"/>
          <a:ext cx="8128000" cy="4140179"/>
        </p:xfrm>
        <a:graphic>
          <a:graphicData uri="http://schemas.openxmlformats.org/presentationml/2006/ole">
            <p:oleObj spid="_x0000_s1027" name="文档" r:id="rId6" imgW="3896414" imgH="1983594" progId="Word.Document.12">
              <p:embed/>
            </p:oleObj>
          </a:graphicData>
        </a:graphic>
      </p:graphicFrame>
      <p:sp>
        <p:nvSpPr>
          <p:cNvPr id="8" name="矩形 7"/>
          <p:cNvSpPr/>
          <p:nvPr/>
        </p:nvSpPr>
        <p:spPr>
          <a:xfrm>
            <a:off x="5148064" y="4754120"/>
            <a:ext cx="57606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96136" y="4754120"/>
            <a:ext cx="57606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81681" y="5196926"/>
            <a:ext cx="55912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87732" y="5196926"/>
            <a:ext cx="148446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778457651"/>
              </p:ext>
            </p:extLst>
          </p:nvPr>
        </p:nvGraphicFramePr>
        <p:xfrm>
          <a:off x="508000" y="1700808"/>
          <a:ext cx="8128000" cy="4019879"/>
        </p:xfrm>
        <a:graphic>
          <a:graphicData uri="http://schemas.openxmlformats.org/presentationml/2006/ole">
            <p:oleObj spid="_x0000_s2051" name="文档" r:id="rId6" imgW="3948631" imgH="1952988" progId="Word.Document.12">
              <p:embed/>
            </p:oleObj>
          </a:graphicData>
        </a:graphic>
      </p:graphicFrame>
    </p:spTree>
    <p:extLst>
      <p:ext uri="{BB962C8B-B14F-4D97-AF65-F5344CB8AC3E}">
        <p14:creationId xmlns:p14="http://schemas.microsoft.com/office/powerpoint/2010/main" xmlns="" val="3195389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41191520"/>
              </p:ext>
            </p:extLst>
          </p:nvPr>
        </p:nvGraphicFramePr>
        <p:xfrm>
          <a:off x="508000" y="1412776"/>
          <a:ext cx="8128000" cy="4487544"/>
        </p:xfrm>
        <a:graphic>
          <a:graphicData uri="http://schemas.openxmlformats.org/presentationml/2006/ole">
            <p:oleObj spid="_x0000_s3075" name="文档" r:id="rId6" imgW="3839157" imgH="2118978" progId="Word.Document.12">
              <p:embed/>
            </p:oleObj>
          </a:graphicData>
        </a:graphic>
      </p:graphicFrame>
      <p:sp>
        <p:nvSpPr>
          <p:cNvPr id="8" name="矩形 7"/>
          <p:cNvSpPr/>
          <p:nvPr/>
        </p:nvSpPr>
        <p:spPr>
          <a:xfrm>
            <a:off x="1421302" y="2275906"/>
            <a:ext cx="329471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21302" y="3063627"/>
            <a:ext cx="3294714" cy="310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21302" y="3885832"/>
            <a:ext cx="3294714" cy="310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21302" y="4704205"/>
            <a:ext cx="3294714" cy="310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21302" y="5533336"/>
            <a:ext cx="3294714" cy="310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4244255"/>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405936679"/>
              </p:ext>
            </p:extLst>
          </p:nvPr>
        </p:nvGraphicFramePr>
        <p:xfrm>
          <a:off x="508000" y="1268760"/>
          <a:ext cx="8128000" cy="2474031"/>
        </p:xfrm>
        <a:graphic>
          <a:graphicData uri="http://schemas.openxmlformats.org/presentationml/2006/ole">
            <p:oleObj spid="_x0000_s4100" name="文档" r:id="rId6" imgW="3839157" imgH="1167688"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282864424"/>
              </p:ext>
            </p:extLst>
          </p:nvPr>
        </p:nvGraphicFramePr>
        <p:xfrm>
          <a:off x="508000" y="3890944"/>
          <a:ext cx="8128000" cy="2832886"/>
        </p:xfrm>
        <a:graphic>
          <a:graphicData uri="http://schemas.openxmlformats.org/presentationml/2006/ole">
            <p:oleObj spid="_x0000_s4101" name="文档" r:id="rId7" imgW="3898215" imgH="1358882" progId="Word.Document.12">
              <p:embed/>
            </p:oleObj>
          </a:graphicData>
        </a:graphic>
      </p:graphicFrame>
      <p:sp>
        <p:nvSpPr>
          <p:cNvPr id="9" name="矩形 8"/>
          <p:cNvSpPr/>
          <p:nvPr/>
        </p:nvSpPr>
        <p:spPr>
          <a:xfrm>
            <a:off x="1414406" y="1761092"/>
            <a:ext cx="25202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14406" y="2575662"/>
            <a:ext cx="416570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14406" y="3399058"/>
            <a:ext cx="416570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8039481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12" name="矩形 1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此天之亡我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非战之罪也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然今卒困于此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被动句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纵彼不言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籍独不愧于心乎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项王渡淮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骑能属者百余人耳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吾闻汉购我头千金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邑万户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省略介词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4259452" y="2802444"/>
            <a:ext cx="117664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87824" y="3201252"/>
            <a:ext cx="117664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72000" y="3604324"/>
            <a:ext cx="230425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44008" y="4015822"/>
            <a:ext cx="230425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72000" y="4414262"/>
            <a:ext cx="288032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2720429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项羽之死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情节　　细节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个性形象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垓下之围　　泣　　多情善感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东城快战　　叱　　自负勇猛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乌江自刎　　笑　　知耻重义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本文通过写项羽在与刘邦决战失利的最后阶段的言行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表现了他的英勇顽强的斗志、拔山盖世的意气和个人英雄主义的性格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透露了他无面目见江东父老的羞愧自耻心理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对他在幸存与尊严之间选择后者的举动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表现出深深的赞叹和惋惜之情。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4199"/>
            <a:ext cx="8128000" cy="208480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整体感知文章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赏析作品的人物形象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课文描写了哪几个场面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垓下被围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东城快战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乌江自刎。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从语言、写法方面举例分析其反映的人物特点。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91983992"/>
              </p:ext>
            </p:extLst>
          </p:nvPr>
        </p:nvGraphicFramePr>
        <p:xfrm>
          <a:off x="508000" y="3429000"/>
          <a:ext cx="8128000" cy="3196441"/>
        </p:xfrm>
        <a:graphic>
          <a:graphicData uri="http://schemas.openxmlformats.org/presentationml/2006/ole">
            <p:oleObj spid="_x0000_s5123" name="文档" r:id="rId6" imgW="3911490" imgH="1538198"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350</TotalTime>
  <Words>2624</Words>
  <Application>Microsoft Office PowerPoint</Application>
  <PresentationFormat>全屏显示(4:3)</PresentationFormat>
  <Paragraphs>146</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项羽之死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2017-11-07T08:06:36Z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