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notesSlides/notesSlide13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notesSlides/notesSlide129.xml" ContentType="application/vnd.openxmlformats-officedocument.presentationml.notesSlide+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notesSlides/notesSlide13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27.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Default Extension="docx" ContentType="application/vnd.openxmlformats-officedocument.wordprocessingml.document"/>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notesSlides/notesSlide128.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139"/>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 id="635" r:id="rId77"/>
    <p:sldId id="636" r:id="rId78"/>
    <p:sldId id="637" r:id="rId79"/>
    <p:sldId id="638" r:id="rId80"/>
    <p:sldId id="639" r:id="rId81"/>
    <p:sldId id="640" r:id="rId82"/>
    <p:sldId id="641" r:id="rId83"/>
    <p:sldId id="642" r:id="rId84"/>
    <p:sldId id="643" r:id="rId85"/>
    <p:sldId id="644" r:id="rId86"/>
    <p:sldId id="645" r:id="rId87"/>
    <p:sldId id="646" r:id="rId88"/>
    <p:sldId id="647" r:id="rId89"/>
    <p:sldId id="648" r:id="rId90"/>
    <p:sldId id="649" r:id="rId91"/>
    <p:sldId id="650" r:id="rId92"/>
    <p:sldId id="651" r:id="rId93"/>
    <p:sldId id="652" r:id="rId94"/>
    <p:sldId id="653" r:id="rId95"/>
    <p:sldId id="654" r:id="rId96"/>
    <p:sldId id="655" r:id="rId97"/>
    <p:sldId id="656" r:id="rId98"/>
    <p:sldId id="657" r:id="rId99"/>
    <p:sldId id="658" r:id="rId100"/>
    <p:sldId id="659" r:id="rId101"/>
    <p:sldId id="660" r:id="rId102"/>
    <p:sldId id="661" r:id="rId103"/>
    <p:sldId id="662" r:id="rId104"/>
    <p:sldId id="663" r:id="rId105"/>
    <p:sldId id="664" r:id="rId106"/>
    <p:sldId id="665" r:id="rId107"/>
    <p:sldId id="666" r:id="rId108"/>
    <p:sldId id="667" r:id="rId109"/>
    <p:sldId id="668" r:id="rId110"/>
    <p:sldId id="669" r:id="rId111"/>
    <p:sldId id="670" r:id="rId112"/>
    <p:sldId id="671" r:id="rId113"/>
    <p:sldId id="672" r:id="rId114"/>
    <p:sldId id="673" r:id="rId115"/>
    <p:sldId id="674" r:id="rId116"/>
    <p:sldId id="675" r:id="rId117"/>
    <p:sldId id="676" r:id="rId118"/>
    <p:sldId id="677" r:id="rId119"/>
    <p:sldId id="678" r:id="rId120"/>
    <p:sldId id="679" r:id="rId121"/>
    <p:sldId id="680" r:id="rId122"/>
    <p:sldId id="681" r:id="rId123"/>
    <p:sldId id="682" r:id="rId124"/>
    <p:sldId id="683" r:id="rId125"/>
    <p:sldId id="684" r:id="rId126"/>
    <p:sldId id="685" r:id="rId127"/>
    <p:sldId id="686" r:id="rId128"/>
    <p:sldId id="687" r:id="rId129"/>
    <p:sldId id="688" r:id="rId130"/>
    <p:sldId id="689" r:id="rId131"/>
    <p:sldId id="690" r:id="rId132"/>
    <p:sldId id="691" r:id="rId133"/>
    <p:sldId id="692" r:id="rId134"/>
    <p:sldId id="693" r:id="rId135"/>
    <p:sldId id="694" r:id="rId136"/>
    <p:sldId id="695" r:id="rId137"/>
    <p:sldId id="696" r:id="rId1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90" d="100"/>
          <a:sy n="90" d="100"/>
        </p:scale>
        <p:origin x="-996" y="-10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37871149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101</a:t>
            </a:fld>
            <a:endParaRPr lang="zh-CN" altLang="en-US"/>
          </a:p>
        </p:txBody>
      </p:sp>
    </p:spTree>
    <p:extLst>
      <p:ext uri="{BB962C8B-B14F-4D97-AF65-F5344CB8AC3E}">
        <p14:creationId xmlns:p14="http://schemas.microsoft.com/office/powerpoint/2010/main" xmlns="" val="4265421122"/>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102</a:t>
            </a:fld>
            <a:endParaRPr lang="zh-CN" altLang="en-US"/>
          </a:p>
        </p:txBody>
      </p:sp>
    </p:spTree>
    <p:extLst>
      <p:ext uri="{BB962C8B-B14F-4D97-AF65-F5344CB8AC3E}">
        <p14:creationId xmlns:p14="http://schemas.microsoft.com/office/powerpoint/2010/main" xmlns="" val="96705550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103</a:t>
            </a:fld>
            <a:endParaRPr lang="zh-CN" altLang="en-US"/>
          </a:p>
        </p:txBody>
      </p:sp>
    </p:spTree>
    <p:extLst>
      <p:ext uri="{BB962C8B-B14F-4D97-AF65-F5344CB8AC3E}">
        <p14:creationId xmlns:p14="http://schemas.microsoft.com/office/powerpoint/2010/main" xmlns="" val="153939381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104</a:t>
            </a:fld>
            <a:endParaRPr lang="zh-CN" altLang="en-US"/>
          </a:p>
        </p:txBody>
      </p:sp>
    </p:spTree>
    <p:extLst>
      <p:ext uri="{BB962C8B-B14F-4D97-AF65-F5344CB8AC3E}">
        <p14:creationId xmlns:p14="http://schemas.microsoft.com/office/powerpoint/2010/main" xmlns="" val="301184617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105</a:t>
            </a:fld>
            <a:endParaRPr lang="zh-CN" altLang="en-US"/>
          </a:p>
        </p:txBody>
      </p:sp>
    </p:spTree>
    <p:extLst>
      <p:ext uri="{BB962C8B-B14F-4D97-AF65-F5344CB8AC3E}">
        <p14:creationId xmlns:p14="http://schemas.microsoft.com/office/powerpoint/2010/main" xmlns="" val="1610640927"/>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106</a:t>
            </a:fld>
            <a:endParaRPr lang="zh-CN" altLang="en-US"/>
          </a:p>
        </p:txBody>
      </p:sp>
    </p:spTree>
    <p:extLst>
      <p:ext uri="{BB962C8B-B14F-4D97-AF65-F5344CB8AC3E}">
        <p14:creationId xmlns:p14="http://schemas.microsoft.com/office/powerpoint/2010/main" xmlns="" val="350838471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107</a:t>
            </a:fld>
            <a:endParaRPr lang="zh-CN" altLang="en-US"/>
          </a:p>
        </p:txBody>
      </p:sp>
    </p:spTree>
    <p:extLst>
      <p:ext uri="{BB962C8B-B14F-4D97-AF65-F5344CB8AC3E}">
        <p14:creationId xmlns:p14="http://schemas.microsoft.com/office/powerpoint/2010/main" xmlns="" val="1039323823"/>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108</a:t>
            </a:fld>
            <a:endParaRPr lang="zh-CN" altLang="en-US"/>
          </a:p>
        </p:txBody>
      </p:sp>
    </p:spTree>
    <p:extLst>
      <p:ext uri="{BB962C8B-B14F-4D97-AF65-F5344CB8AC3E}">
        <p14:creationId xmlns:p14="http://schemas.microsoft.com/office/powerpoint/2010/main" xmlns="" val="152162674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109</a:t>
            </a:fld>
            <a:endParaRPr lang="zh-CN" altLang="en-US"/>
          </a:p>
        </p:txBody>
      </p:sp>
    </p:spTree>
    <p:extLst>
      <p:ext uri="{BB962C8B-B14F-4D97-AF65-F5344CB8AC3E}">
        <p14:creationId xmlns:p14="http://schemas.microsoft.com/office/powerpoint/2010/main" xmlns="" val="357752356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110</a:t>
            </a:fld>
            <a:endParaRPr lang="zh-CN" altLang="en-US"/>
          </a:p>
        </p:txBody>
      </p:sp>
    </p:spTree>
    <p:extLst>
      <p:ext uri="{BB962C8B-B14F-4D97-AF65-F5344CB8AC3E}">
        <p14:creationId xmlns:p14="http://schemas.microsoft.com/office/powerpoint/2010/main" xmlns="" val="1657100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24273352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111</a:t>
            </a:fld>
            <a:endParaRPr lang="zh-CN" altLang="en-US"/>
          </a:p>
        </p:txBody>
      </p:sp>
    </p:spTree>
    <p:extLst>
      <p:ext uri="{BB962C8B-B14F-4D97-AF65-F5344CB8AC3E}">
        <p14:creationId xmlns:p14="http://schemas.microsoft.com/office/powerpoint/2010/main" xmlns="" val="20464614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112</a:t>
            </a:fld>
            <a:endParaRPr lang="zh-CN" altLang="en-US"/>
          </a:p>
        </p:txBody>
      </p:sp>
    </p:spTree>
    <p:extLst>
      <p:ext uri="{BB962C8B-B14F-4D97-AF65-F5344CB8AC3E}">
        <p14:creationId xmlns:p14="http://schemas.microsoft.com/office/powerpoint/2010/main" xmlns="" val="354441264"/>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113</a:t>
            </a:fld>
            <a:endParaRPr lang="zh-CN" altLang="en-US"/>
          </a:p>
        </p:txBody>
      </p:sp>
    </p:spTree>
    <p:extLst>
      <p:ext uri="{BB962C8B-B14F-4D97-AF65-F5344CB8AC3E}">
        <p14:creationId xmlns:p14="http://schemas.microsoft.com/office/powerpoint/2010/main" xmlns="" val="173367055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114</a:t>
            </a:fld>
            <a:endParaRPr lang="zh-CN" altLang="en-US"/>
          </a:p>
        </p:txBody>
      </p:sp>
    </p:spTree>
    <p:extLst>
      <p:ext uri="{BB962C8B-B14F-4D97-AF65-F5344CB8AC3E}">
        <p14:creationId xmlns:p14="http://schemas.microsoft.com/office/powerpoint/2010/main" xmlns="" val="3298747316"/>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115</a:t>
            </a:fld>
            <a:endParaRPr lang="zh-CN" altLang="en-US"/>
          </a:p>
        </p:txBody>
      </p:sp>
    </p:spTree>
    <p:extLst>
      <p:ext uri="{BB962C8B-B14F-4D97-AF65-F5344CB8AC3E}">
        <p14:creationId xmlns:p14="http://schemas.microsoft.com/office/powerpoint/2010/main" xmlns="" val="228933823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116</a:t>
            </a:fld>
            <a:endParaRPr lang="zh-CN" altLang="en-US"/>
          </a:p>
        </p:txBody>
      </p:sp>
    </p:spTree>
    <p:extLst>
      <p:ext uri="{BB962C8B-B14F-4D97-AF65-F5344CB8AC3E}">
        <p14:creationId xmlns:p14="http://schemas.microsoft.com/office/powerpoint/2010/main" xmlns="" val="246875323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117</a:t>
            </a:fld>
            <a:endParaRPr lang="zh-CN" altLang="en-US"/>
          </a:p>
        </p:txBody>
      </p:sp>
    </p:spTree>
    <p:extLst>
      <p:ext uri="{BB962C8B-B14F-4D97-AF65-F5344CB8AC3E}">
        <p14:creationId xmlns:p14="http://schemas.microsoft.com/office/powerpoint/2010/main" xmlns="" val="41947219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118</a:t>
            </a:fld>
            <a:endParaRPr lang="zh-CN" altLang="en-US"/>
          </a:p>
        </p:txBody>
      </p:sp>
    </p:spTree>
    <p:extLst>
      <p:ext uri="{BB962C8B-B14F-4D97-AF65-F5344CB8AC3E}">
        <p14:creationId xmlns:p14="http://schemas.microsoft.com/office/powerpoint/2010/main" xmlns="" val="74732470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119</a:t>
            </a:fld>
            <a:endParaRPr lang="zh-CN" altLang="en-US"/>
          </a:p>
        </p:txBody>
      </p:sp>
    </p:spTree>
    <p:extLst>
      <p:ext uri="{BB962C8B-B14F-4D97-AF65-F5344CB8AC3E}">
        <p14:creationId xmlns:p14="http://schemas.microsoft.com/office/powerpoint/2010/main" xmlns="" val="237538333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120</a:t>
            </a:fld>
            <a:endParaRPr lang="zh-CN" altLang="en-US"/>
          </a:p>
        </p:txBody>
      </p:sp>
    </p:spTree>
    <p:extLst>
      <p:ext uri="{BB962C8B-B14F-4D97-AF65-F5344CB8AC3E}">
        <p14:creationId xmlns:p14="http://schemas.microsoft.com/office/powerpoint/2010/main" xmlns="" val="291619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21777284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121</a:t>
            </a:fld>
            <a:endParaRPr lang="zh-CN" altLang="en-US"/>
          </a:p>
        </p:txBody>
      </p:sp>
    </p:spTree>
    <p:extLst>
      <p:ext uri="{BB962C8B-B14F-4D97-AF65-F5344CB8AC3E}">
        <p14:creationId xmlns:p14="http://schemas.microsoft.com/office/powerpoint/2010/main" xmlns="" val="250530491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122</a:t>
            </a:fld>
            <a:endParaRPr lang="zh-CN" altLang="en-US"/>
          </a:p>
        </p:txBody>
      </p:sp>
    </p:spTree>
    <p:extLst>
      <p:ext uri="{BB962C8B-B14F-4D97-AF65-F5344CB8AC3E}">
        <p14:creationId xmlns:p14="http://schemas.microsoft.com/office/powerpoint/2010/main" xmlns="" val="270637563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123</a:t>
            </a:fld>
            <a:endParaRPr lang="zh-CN" altLang="en-US"/>
          </a:p>
        </p:txBody>
      </p:sp>
    </p:spTree>
    <p:extLst>
      <p:ext uri="{BB962C8B-B14F-4D97-AF65-F5344CB8AC3E}">
        <p14:creationId xmlns:p14="http://schemas.microsoft.com/office/powerpoint/2010/main" xmlns="" val="19625485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124</a:t>
            </a:fld>
            <a:endParaRPr lang="zh-CN" altLang="en-US"/>
          </a:p>
        </p:txBody>
      </p:sp>
    </p:spTree>
    <p:extLst>
      <p:ext uri="{BB962C8B-B14F-4D97-AF65-F5344CB8AC3E}">
        <p14:creationId xmlns:p14="http://schemas.microsoft.com/office/powerpoint/2010/main" xmlns="" val="151550177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125</a:t>
            </a:fld>
            <a:endParaRPr lang="zh-CN" altLang="en-US"/>
          </a:p>
        </p:txBody>
      </p:sp>
    </p:spTree>
    <p:extLst>
      <p:ext uri="{BB962C8B-B14F-4D97-AF65-F5344CB8AC3E}">
        <p14:creationId xmlns:p14="http://schemas.microsoft.com/office/powerpoint/2010/main" xmlns="" val="396912724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126</a:t>
            </a:fld>
            <a:endParaRPr lang="zh-CN" altLang="en-US"/>
          </a:p>
        </p:txBody>
      </p:sp>
    </p:spTree>
    <p:extLst>
      <p:ext uri="{BB962C8B-B14F-4D97-AF65-F5344CB8AC3E}">
        <p14:creationId xmlns:p14="http://schemas.microsoft.com/office/powerpoint/2010/main" xmlns="" val="310363284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127</a:t>
            </a:fld>
            <a:endParaRPr lang="zh-CN" altLang="en-US"/>
          </a:p>
        </p:txBody>
      </p:sp>
    </p:spTree>
    <p:extLst>
      <p:ext uri="{BB962C8B-B14F-4D97-AF65-F5344CB8AC3E}">
        <p14:creationId xmlns:p14="http://schemas.microsoft.com/office/powerpoint/2010/main" xmlns="" val="40153154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128</a:t>
            </a:fld>
            <a:endParaRPr lang="zh-CN" altLang="en-US"/>
          </a:p>
        </p:txBody>
      </p:sp>
    </p:spTree>
    <p:extLst>
      <p:ext uri="{BB962C8B-B14F-4D97-AF65-F5344CB8AC3E}">
        <p14:creationId xmlns:p14="http://schemas.microsoft.com/office/powerpoint/2010/main" xmlns="" val="661313272"/>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129</a:t>
            </a:fld>
            <a:endParaRPr lang="zh-CN" altLang="en-US"/>
          </a:p>
        </p:txBody>
      </p:sp>
    </p:spTree>
    <p:extLst>
      <p:ext uri="{BB962C8B-B14F-4D97-AF65-F5344CB8AC3E}">
        <p14:creationId xmlns:p14="http://schemas.microsoft.com/office/powerpoint/2010/main" xmlns="" val="2381272629"/>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130</a:t>
            </a:fld>
            <a:endParaRPr lang="zh-CN" altLang="en-US"/>
          </a:p>
        </p:txBody>
      </p:sp>
    </p:spTree>
    <p:extLst>
      <p:ext uri="{BB962C8B-B14F-4D97-AF65-F5344CB8AC3E}">
        <p14:creationId xmlns:p14="http://schemas.microsoft.com/office/powerpoint/2010/main" xmlns="" val="16216417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173353297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131</a:t>
            </a:fld>
            <a:endParaRPr lang="zh-CN" altLang="en-US"/>
          </a:p>
        </p:txBody>
      </p:sp>
    </p:spTree>
    <p:extLst>
      <p:ext uri="{BB962C8B-B14F-4D97-AF65-F5344CB8AC3E}">
        <p14:creationId xmlns:p14="http://schemas.microsoft.com/office/powerpoint/2010/main" xmlns="" val="15245337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132</a:t>
            </a:fld>
            <a:endParaRPr lang="zh-CN" altLang="en-US"/>
          </a:p>
        </p:txBody>
      </p:sp>
    </p:spTree>
    <p:extLst>
      <p:ext uri="{BB962C8B-B14F-4D97-AF65-F5344CB8AC3E}">
        <p14:creationId xmlns:p14="http://schemas.microsoft.com/office/powerpoint/2010/main" xmlns="" val="279737232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133</a:t>
            </a:fld>
            <a:endParaRPr lang="zh-CN" altLang="en-US"/>
          </a:p>
        </p:txBody>
      </p:sp>
    </p:spTree>
    <p:extLst>
      <p:ext uri="{BB962C8B-B14F-4D97-AF65-F5344CB8AC3E}">
        <p14:creationId xmlns:p14="http://schemas.microsoft.com/office/powerpoint/2010/main" xmlns="" val="4125706188"/>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134</a:t>
            </a:fld>
            <a:endParaRPr lang="zh-CN" altLang="en-US"/>
          </a:p>
        </p:txBody>
      </p:sp>
    </p:spTree>
    <p:extLst>
      <p:ext uri="{BB962C8B-B14F-4D97-AF65-F5344CB8AC3E}">
        <p14:creationId xmlns:p14="http://schemas.microsoft.com/office/powerpoint/2010/main" xmlns="" val="35243803"/>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135</a:t>
            </a:fld>
            <a:endParaRPr lang="zh-CN" altLang="en-US"/>
          </a:p>
        </p:txBody>
      </p:sp>
    </p:spTree>
    <p:extLst>
      <p:ext uri="{BB962C8B-B14F-4D97-AF65-F5344CB8AC3E}">
        <p14:creationId xmlns:p14="http://schemas.microsoft.com/office/powerpoint/2010/main" xmlns="" val="23975872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136</a:t>
            </a:fld>
            <a:endParaRPr lang="zh-CN" altLang="en-US"/>
          </a:p>
        </p:txBody>
      </p:sp>
    </p:spTree>
    <p:extLst>
      <p:ext uri="{BB962C8B-B14F-4D97-AF65-F5344CB8AC3E}">
        <p14:creationId xmlns:p14="http://schemas.microsoft.com/office/powerpoint/2010/main" xmlns="" val="39913308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137</a:t>
            </a:fld>
            <a:endParaRPr lang="zh-CN" altLang="en-US"/>
          </a:p>
        </p:txBody>
      </p:sp>
    </p:spTree>
    <p:extLst>
      <p:ext uri="{BB962C8B-B14F-4D97-AF65-F5344CB8AC3E}">
        <p14:creationId xmlns:p14="http://schemas.microsoft.com/office/powerpoint/2010/main" xmlns="" val="284254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28080964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358521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38636173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2803125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33871755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528740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30860957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4004696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2287140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2317371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463005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8009653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37055599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8444375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4164282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10165446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4104335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25513781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12391361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21197792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42294578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40639105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15083146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2399259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12757270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17244634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46127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11757629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17629014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7299945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755933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6954515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192873817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9888453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12856860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1878263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91943709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36524702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258662145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30071189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33650271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41336050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8646268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2217789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363876631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p14="http://schemas.microsoft.com/office/powerpoint/2010/main" xmlns="" val="239855515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58</a:t>
            </a:fld>
            <a:endParaRPr lang="zh-CN" altLang="en-US"/>
          </a:p>
        </p:txBody>
      </p:sp>
    </p:spTree>
    <p:extLst>
      <p:ext uri="{BB962C8B-B14F-4D97-AF65-F5344CB8AC3E}">
        <p14:creationId xmlns:p14="http://schemas.microsoft.com/office/powerpoint/2010/main" xmlns="" val="174804670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59</a:t>
            </a:fld>
            <a:endParaRPr lang="zh-CN" altLang="en-US"/>
          </a:p>
        </p:txBody>
      </p:sp>
    </p:spTree>
    <p:extLst>
      <p:ext uri="{BB962C8B-B14F-4D97-AF65-F5344CB8AC3E}">
        <p14:creationId xmlns:p14="http://schemas.microsoft.com/office/powerpoint/2010/main" xmlns="" val="14835939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60</a:t>
            </a:fld>
            <a:endParaRPr lang="zh-CN" altLang="en-US"/>
          </a:p>
        </p:txBody>
      </p:sp>
    </p:spTree>
    <p:extLst>
      <p:ext uri="{BB962C8B-B14F-4D97-AF65-F5344CB8AC3E}">
        <p14:creationId xmlns:p14="http://schemas.microsoft.com/office/powerpoint/2010/main" xmlns="" val="12824348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3065746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61</a:t>
            </a:fld>
            <a:endParaRPr lang="zh-CN" altLang="en-US"/>
          </a:p>
        </p:txBody>
      </p:sp>
    </p:spTree>
    <p:extLst>
      <p:ext uri="{BB962C8B-B14F-4D97-AF65-F5344CB8AC3E}">
        <p14:creationId xmlns:p14="http://schemas.microsoft.com/office/powerpoint/2010/main" xmlns="" val="101751054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62</a:t>
            </a:fld>
            <a:endParaRPr lang="zh-CN" altLang="en-US"/>
          </a:p>
        </p:txBody>
      </p:sp>
    </p:spTree>
    <p:extLst>
      <p:ext uri="{BB962C8B-B14F-4D97-AF65-F5344CB8AC3E}">
        <p14:creationId xmlns:p14="http://schemas.microsoft.com/office/powerpoint/2010/main" xmlns="" val="13268469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63</a:t>
            </a:fld>
            <a:endParaRPr lang="zh-CN" altLang="en-US"/>
          </a:p>
        </p:txBody>
      </p:sp>
    </p:spTree>
    <p:extLst>
      <p:ext uri="{BB962C8B-B14F-4D97-AF65-F5344CB8AC3E}">
        <p14:creationId xmlns:p14="http://schemas.microsoft.com/office/powerpoint/2010/main" xmlns="" val="393133549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64</a:t>
            </a:fld>
            <a:endParaRPr lang="zh-CN" altLang="en-US"/>
          </a:p>
        </p:txBody>
      </p:sp>
    </p:spTree>
    <p:extLst>
      <p:ext uri="{BB962C8B-B14F-4D97-AF65-F5344CB8AC3E}">
        <p14:creationId xmlns:p14="http://schemas.microsoft.com/office/powerpoint/2010/main" xmlns="" val="25196521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65</a:t>
            </a:fld>
            <a:endParaRPr lang="zh-CN" altLang="en-US"/>
          </a:p>
        </p:txBody>
      </p:sp>
    </p:spTree>
    <p:extLst>
      <p:ext uri="{BB962C8B-B14F-4D97-AF65-F5344CB8AC3E}">
        <p14:creationId xmlns:p14="http://schemas.microsoft.com/office/powerpoint/2010/main" xmlns="" val="31400770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66</a:t>
            </a:fld>
            <a:endParaRPr lang="zh-CN" altLang="en-US"/>
          </a:p>
        </p:txBody>
      </p:sp>
    </p:spTree>
    <p:extLst>
      <p:ext uri="{BB962C8B-B14F-4D97-AF65-F5344CB8AC3E}">
        <p14:creationId xmlns:p14="http://schemas.microsoft.com/office/powerpoint/2010/main" xmlns="" val="245275175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67</a:t>
            </a:fld>
            <a:endParaRPr lang="zh-CN" altLang="en-US"/>
          </a:p>
        </p:txBody>
      </p:sp>
    </p:spTree>
    <p:extLst>
      <p:ext uri="{BB962C8B-B14F-4D97-AF65-F5344CB8AC3E}">
        <p14:creationId xmlns:p14="http://schemas.microsoft.com/office/powerpoint/2010/main" xmlns="" val="222978666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68</a:t>
            </a:fld>
            <a:endParaRPr lang="zh-CN" altLang="en-US"/>
          </a:p>
        </p:txBody>
      </p:sp>
    </p:spTree>
    <p:extLst>
      <p:ext uri="{BB962C8B-B14F-4D97-AF65-F5344CB8AC3E}">
        <p14:creationId xmlns:p14="http://schemas.microsoft.com/office/powerpoint/2010/main" xmlns="" val="40561164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69</a:t>
            </a:fld>
            <a:endParaRPr lang="zh-CN" altLang="en-US"/>
          </a:p>
        </p:txBody>
      </p:sp>
    </p:spTree>
    <p:extLst>
      <p:ext uri="{BB962C8B-B14F-4D97-AF65-F5344CB8AC3E}">
        <p14:creationId xmlns:p14="http://schemas.microsoft.com/office/powerpoint/2010/main" xmlns="" val="215606716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70</a:t>
            </a:fld>
            <a:endParaRPr lang="zh-CN" altLang="en-US"/>
          </a:p>
        </p:txBody>
      </p:sp>
    </p:spTree>
    <p:extLst>
      <p:ext uri="{BB962C8B-B14F-4D97-AF65-F5344CB8AC3E}">
        <p14:creationId xmlns:p14="http://schemas.microsoft.com/office/powerpoint/2010/main" xmlns="" val="16713579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409818581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71</a:t>
            </a:fld>
            <a:endParaRPr lang="zh-CN" altLang="en-US"/>
          </a:p>
        </p:txBody>
      </p:sp>
    </p:spTree>
    <p:extLst>
      <p:ext uri="{BB962C8B-B14F-4D97-AF65-F5344CB8AC3E}">
        <p14:creationId xmlns:p14="http://schemas.microsoft.com/office/powerpoint/2010/main" xmlns="" val="17022548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72</a:t>
            </a:fld>
            <a:endParaRPr lang="zh-CN" altLang="en-US"/>
          </a:p>
        </p:txBody>
      </p:sp>
    </p:spTree>
    <p:extLst>
      <p:ext uri="{BB962C8B-B14F-4D97-AF65-F5344CB8AC3E}">
        <p14:creationId xmlns:p14="http://schemas.microsoft.com/office/powerpoint/2010/main" xmlns="" val="63581040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73</a:t>
            </a:fld>
            <a:endParaRPr lang="zh-CN" altLang="en-US"/>
          </a:p>
        </p:txBody>
      </p:sp>
    </p:spTree>
    <p:extLst>
      <p:ext uri="{BB962C8B-B14F-4D97-AF65-F5344CB8AC3E}">
        <p14:creationId xmlns:p14="http://schemas.microsoft.com/office/powerpoint/2010/main" xmlns="" val="224266778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74</a:t>
            </a:fld>
            <a:endParaRPr lang="zh-CN" altLang="en-US"/>
          </a:p>
        </p:txBody>
      </p:sp>
    </p:spTree>
    <p:extLst>
      <p:ext uri="{BB962C8B-B14F-4D97-AF65-F5344CB8AC3E}">
        <p14:creationId xmlns:p14="http://schemas.microsoft.com/office/powerpoint/2010/main" xmlns="" val="363416373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75</a:t>
            </a:fld>
            <a:endParaRPr lang="zh-CN" altLang="en-US"/>
          </a:p>
        </p:txBody>
      </p:sp>
    </p:spTree>
    <p:extLst>
      <p:ext uri="{BB962C8B-B14F-4D97-AF65-F5344CB8AC3E}">
        <p14:creationId xmlns:p14="http://schemas.microsoft.com/office/powerpoint/2010/main" xmlns="" val="242376584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76</a:t>
            </a:fld>
            <a:endParaRPr lang="zh-CN" altLang="en-US"/>
          </a:p>
        </p:txBody>
      </p:sp>
    </p:spTree>
    <p:extLst>
      <p:ext uri="{BB962C8B-B14F-4D97-AF65-F5344CB8AC3E}">
        <p14:creationId xmlns:p14="http://schemas.microsoft.com/office/powerpoint/2010/main" xmlns="" val="322454823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77</a:t>
            </a:fld>
            <a:endParaRPr lang="zh-CN" altLang="en-US"/>
          </a:p>
        </p:txBody>
      </p:sp>
    </p:spTree>
    <p:extLst>
      <p:ext uri="{BB962C8B-B14F-4D97-AF65-F5344CB8AC3E}">
        <p14:creationId xmlns:p14="http://schemas.microsoft.com/office/powerpoint/2010/main" xmlns="" val="58198085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78</a:t>
            </a:fld>
            <a:endParaRPr lang="zh-CN" altLang="en-US"/>
          </a:p>
        </p:txBody>
      </p:sp>
    </p:spTree>
    <p:extLst>
      <p:ext uri="{BB962C8B-B14F-4D97-AF65-F5344CB8AC3E}">
        <p14:creationId xmlns:p14="http://schemas.microsoft.com/office/powerpoint/2010/main" xmlns="" val="105198743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79</a:t>
            </a:fld>
            <a:endParaRPr lang="zh-CN" altLang="en-US"/>
          </a:p>
        </p:txBody>
      </p:sp>
    </p:spTree>
    <p:extLst>
      <p:ext uri="{BB962C8B-B14F-4D97-AF65-F5344CB8AC3E}">
        <p14:creationId xmlns:p14="http://schemas.microsoft.com/office/powerpoint/2010/main" xmlns="" val="94889926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80</a:t>
            </a:fld>
            <a:endParaRPr lang="zh-CN" altLang="en-US"/>
          </a:p>
        </p:txBody>
      </p:sp>
    </p:spTree>
    <p:extLst>
      <p:ext uri="{BB962C8B-B14F-4D97-AF65-F5344CB8AC3E}">
        <p14:creationId xmlns:p14="http://schemas.microsoft.com/office/powerpoint/2010/main" xmlns="" val="11256457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322177450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81</a:t>
            </a:fld>
            <a:endParaRPr lang="zh-CN" altLang="en-US"/>
          </a:p>
        </p:txBody>
      </p:sp>
    </p:spTree>
    <p:extLst>
      <p:ext uri="{BB962C8B-B14F-4D97-AF65-F5344CB8AC3E}">
        <p14:creationId xmlns:p14="http://schemas.microsoft.com/office/powerpoint/2010/main" xmlns="" val="376378400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82</a:t>
            </a:fld>
            <a:endParaRPr lang="zh-CN" altLang="en-US"/>
          </a:p>
        </p:txBody>
      </p:sp>
    </p:spTree>
    <p:extLst>
      <p:ext uri="{BB962C8B-B14F-4D97-AF65-F5344CB8AC3E}">
        <p14:creationId xmlns:p14="http://schemas.microsoft.com/office/powerpoint/2010/main" xmlns="" val="3092563588"/>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83</a:t>
            </a:fld>
            <a:endParaRPr lang="zh-CN" altLang="en-US"/>
          </a:p>
        </p:txBody>
      </p:sp>
    </p:spTree>
    <p:extLst>
      <p:ext uri="{BB962C8B-B14F-4D97-AF65-F5344CB8AC3E}">
        <p14:creationId xmlns:p14="http://schemas.microsoft.com/office/powerpoint/2010/main" xmlns="" val="25071542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84</a:t>
            </a:fld>
            <a:endParaRPr lang="zh-CN" altLang="en-US"/>
          </a:p>
        </p:txBody>
      </p:sp>
    </p:spTree>
    <p:extLst>
      <p:ext uri="{BB962C8B-B14F-4D97-AF65-F5344CB8AC3E}">
        <p14:creationId xmlns:p14="http://schemas.microsoft.com/office/powerpoint/2010/main" xmlns="" val="3620044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85</a:t>
            </a:fld>
            <a:endParaRPr lang="zh-CN" altLang="en-US"/>
          </a:p>
        </p:txBody>
      </p:sp>
    </p:spTree>
    <p:extLst>
      <p:ext uri="{BB962C8B-B14F-4D97-AF65-F5344CB8AC3E}">
        <p14:creationId xmlns:p14="http://schemas.microsoft.com/office/powerpoint/2010/main" xmlns="" val="23016631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86</a:t>
            </a:fld>
            <a:endParaRPr lang="zh-CN" altLang="en-US"/>
          </a:p>
        </p:txBody>
      </p:sp>
    </p:spTree>
    <p:extLst>
      <p:ext uri="{BB962C8B-B14F-4D97-AF65-F5344CB8AC3E}">
        <p14:creationId xmlns:p14="http://schemas.microsoft.com/office/powerpoint/2010/main" xmlns="" val="311293967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87</a:t>
            </a:fld>
            <a:endParaRPr lang="zh-CN" altLang="en-US"/>
          </a:p>
        </p:txBody>
      </p:sp>
    </p:spTree>
    <p:extLst>
      <p:ext uri="{BB962C8B-B14F-4D97-AF65-F5344CB8AC3E}">
        <p14:creationId xmlns:p14="http://schemas.microsoft.com/office/powerpoint/2010/main" xmlns="" val="10890152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88</a:t>
            </a:fld>
            <a:endParaRPr lang="zh-CN" altLang="en-US"/>
          </a:p>
        </p:txBody>
      </p:sp>
    </p:spTree>
    <p:extLst>
      <p:ext uri="{BB962C8B-B14F-4D97-AF65-F5344CB8AC3E}">
        <p14:creationId xmlns:p14="http://schemas.microsoft.com/office/powerpoint/2010/main" xmlns="" val="1359256042"/>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89</a:t>
            </a:fld>
            <a:endParaRPr lang="zh-CN" altLang="en-US"/>
          </a:p>
        </p:txBody>
      </p:sp>
    </p:spTree>
    <p:extLst>
      <p:ext uri="{BB962C8B-B14F-4D97-AF65-F5344CB8AC3E}">
        <p14:creationId xmlns:p14="http://schemas.microsoft.com/office/powerpoint/2010/main" xmlns="" val="30680653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90</a:t>
            </a:fld>
            <a:endParaRPr lang="zh-CN" altLang="en-US"/>
          </a:p>
        </p:txBody>
      </p:sp>
    </p:spTree>
    <p:extLst>
      <p:ext uri="{BB962C8B-B14F-4D97-AF65-F5344CB8AC3E}">
        <p14:creationId xmlns:p14="http://schemas.microsoft.com/office/powerpoint/2010/main" xmlns="" val="23596716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0333828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91</a:t>
            </a:fld>
            <a:endParaRPr lang="zh-CN" altLang="en-US"/>
          </a:p>
        </p:txBody>
      </p:sp>
    </p:spTree>
    <p:extLst>
      <p:ext uri="{BB962C8B-B14F-4D97-AF65-F5344CB8AC3E}">
        <p14:creationId xmlns:p14="http://schemas.microsoft.com/office/powerpoint/2010/main" xmlns="" val="21508827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92</a:t>
            </a:fld>
            <a:endParaRPr lang="zh-CN" altLang="en-US"/>
          </a:p>
        </p:txBody>
      </p:sp>
    </p:spTree>
    <p:extLst>
      <p:ext uri="{BB962C8B-B14F-4D97-AF65-F5344CB8AC3E}">
        <p14:creationId xmlns:p14="http://schemas.microsoft.com/office/powerpoint/2010/main" xmlns="" val="381998210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93</a:t>
            </a:fld>
            <a:endParaRPr lang="zh-CN" altLang="en-US"/>
          </a:p>
        </p:txBody>
      </p:sp>
    </p:spTree>
    <p:extLst>
      <p:ext uri="{BB962C8B-B14F-4D97-AF65-F5344CB8AC3E}">
        <p14:creationId xmlns:p14="http://schemas.microsoft.com/office/powerpoint/2010/main" xmlns="" val="2036127460"/>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94</a:t>
            </a:fld>
            <a:endParaRPr lang="zh-CN" altLang="en-US"/>
          </a:p>
        </p:txBody>
      </p:sp>
    </p:spTree>
    <p:extLst>
      <p:ext uri="{BB962C8B-B14F-4D97-AF65-F5344CB8AC3E}">
        <p14:creationId xmlns:p14="http://schemas.microsoft.com/office/powerpoint/2010/main" xmlns="" val="418859708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95</a:t>
            </a:fld>
            <a:endParaRPr lang="zh-CN" altLang="en-US"/>
          </a:p>
        </p:txBody>
      </p:sp>
    </p:spTree>
    <p:extLst>
      <p:ext uri="{BB962C8B-B14F-4D97-AF65-F5344CB8AC3E}">
        <p14:creationId xmlns:p14="http://schemas.microsoft.com/office/powerpoint/2010/main" xmlns="" val="88697489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96</a:t>
            </a:fld>
            <a:endParaRPr lang="zh-CN" altLang="en-US"/>
          </a:p>
        </p:txBody>
      </p:sp>
    </p:spTree>
    <p:extLst>
      <p:ext uri="{BB962C8B-B14F-4D97-AF65-F5344CB8AC3E}">
        <p14:creationId xmlns:p14="http://schemas.microsoft.com/office/powerpoint/2010/main" xmlns="" val="20748698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97</a:t>
            </a:fld>
            <a:endParaRPr lang="zh-CN" altLang="en-US"/>
          </a:p>
        </p:txBody>
      </p:sp>
    </p:spTree>
    <p:extLst>
      <p:ext uri="{BB962C8B-B14F-4D97-AF65-F5344CB8AC3E}">
        <p14:creationId xmlns:p14="http://schemas.microsoft.com/office/powerpoint/2010/main" xmlns="" val="253801541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98</a:t>
            </a:fld>
            <a:endParaRPr lang="zh-CN" altLang="en-US"/>
          </a:p>
        </p:txBody>
      </p:sp>
    </p:spTree>
    <p:extLst>
      <p:ext uri="{BB962C8B-B14F-4D97-AF65-F5344CB8AC3E}">
        <p14:creationId xmlns:p14="http://schemas.microsoft.com/office/powerpoint/2010/main" xmlns="" val="61067880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99</a:t>
            </a:fld>
            <a:endParaRPr lang="zh-CN" altLang="en-US"/>
          </a:p>
        </p:txBody>
      </p:sp>
    </p:spTree>
    <p:extLst>
      <p:ext uri="{BB962C8B-B14F-4D97-AF65-F5344CB8AC3E}">
        <p14:creationId xmlns:p14="http://schemas.microsoft.com/office/powerpoint/2010/main" xmlns="" val="291181579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100</a:t>
            </a:fld>
            <a:endParaRPr lang="zh-CN" altLang="en-US"/>
          </a:p>
        </p:txBody>
      </p:sp>
    </p:spTree>
    <p:extLst>
      <p:ext uri="{BB962C8B-B14F-4D97-AF65-F5344CB8AC3E}">
        <p14:creationId xmlns:p14="http://schemas.microsoft.com/office/powerpoint/2010/main" xmlns="" val="791114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3/15/2019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3/15/2019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3/15/2019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3/15/2019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2" r:id="rId13"/>
    <p:sldLayoutId id="2147483683" r:id="rId14"/>
    <p:sldLayoutId id="2147483661" r:id="rId15"/>
    <p:sldLayoutId id="2147483664" r:id="rId16"/>
    <p:sldLayoutId id="2147483665" r:id="rId17"/>
    <p:sldLayoutId id="2147483666" r:id="rId18"/>
    <p:sldLayoutId id="2147483667" r:id="rId19"/>
    <p:sldLayoutId id="2147483654" r:id="rId20"/>
    <p:sldLayoutId id="2147483656" r:id="rId21"/>
    <p:sldLayoutId id="2147483657" r:id="rId22"/>
    <p:sldLayoutId id="2147483658" r:id="rId23"/>
    <p:sldLayoutId id="2147483659" r:id="rId24"/>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6.docx"/></Relationships>
</file>

<file path=ppt/slides/_rels/slide10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1.xml.rels><?xml version="1.0" encoding="UTF-8" standalone="yes"?>
<Relationships xmlns="http://schemas.openxmlformats.org/package/2006/relationships"><Relationship Id="rId8" Type="http://schemas.openxmlformats.org/officeDocument/2006/relationships/slide" Target="slide94.xml"/><Relationship Id="rId3" Type="http://schemas.openxmlformats.org/officeDocument/2006/relationships/notesSlide" Target="../notesSlides/notesSlide100.xml"/><Relationship Id="rId7" Type="http://schemas.openxmlformats.org/officeDocument/2006/relationships/slide" Target="slide74.xml"/><Relationship Id="rId2" Type="http://schemas.openxmlformats.org/officeDocument/2006/relationships/slideLayout" Target="../slideLayouts/slideLayout14.xml"/><Relationship Id="rId1" Type="http://schemas.openxmlformats.org/officeDocument/2006/relationships/vmlDrawing" Target="../drawings/vmlDrawing23.vml"/><Relationship Id="rId6" Type="http://schemas.openxmlformats.org/officeDocument/2006/relationships/slide" Target="slide54.xml"/><Relationship Id="rId11" Type="http://schemas.openxmlformats.org/officeDocument/2006/relationships/slide" Target="slide132.xml"/><Relationship Id="rId5" Type="http://schemas.openxmlformats.org/officeDocument/2006/relationships/slide" Target="slide34.xml"/><Relationship Id="rId10" Type="http://schemas.openxmlformats.org/officeDocument/2006/relationships/slide" Target="slide116.xml"/><Relationship Id="rId4" Type="http://schemas.openxmlformats.org/officeDocument/2006/relationships/package" Target="../embeddings/Microsoft_Office_Word___23.docx"/><Relationship Id="rId9" Type="http://schemas.openxmlformats.org/officeDocument/2006/relationships/slide" Target="slide107.xml"/></Relationships>
</file>

<file path=ppt/slides/_rels/slide10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8.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7.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0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vmlDrawing" Target="../drawings/vmlDrawing7.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7.docx"/></Relationships>
</file>

<file path=ppt/slides/_rels/slide11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0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2.xml.rels><?xml version="1.0" encoding="UTF-8" standalone="yes"?>
<Relationships xmlns="http://schemas.openxmlformats.org/package/2006/relationships"><Relationship Id="rId8" Type="http://schemas.openxmlformats.org/officeDocument/2006/relationships/slide" Target="slide94.xml"/><Relationship Id="rId3" Type="http://schemas.openxmlformats.org/officeDocument/2006/relationships/notesSlide" Target="../notesSlides/notesSlide111.xml"/><Relationship Id="rId7" Type="http://schemas.openxmlformats.org/officeDocument/2006/relationships/slide" Target="slide74.xml"/><Relationship Id="rId2" Type="http://schemas.openxmlformats.org/officeDocument/2006/relationships/slideLayout" Target="../slideLayouts/slideLayout14.xml"/><Relationship Id="rId1" Type="http://schemas.openxmlformats.org/officeDocument/2006/relationships/vmlDrawing" Target="../drawings/vmlDrawing24.vml"/><Relationship Id="rId6" Type="http://schemas.openxmlformats.org/officeDocument/2006/relationships/slide" Target="slide54.xml"/><Relationship Id="rId11" Type="http://schemas.openxmlformats.org/officeDocument/2006/relationships/slide" Target="slide132.xml"/><Relationship Id="rId5" Type="http://schemas.openxmlformats.org/officeDocument/2006/relationships/slide" Target="slide34.xml"/><Relationship Id="rId10" Type="http://schemas.openxmlformats.org/officeDocument/2006/relationships/slide" Target="slide116.xml"/><Relationship Id="rId4" Type="http://schemas.openxmlformats.org/officeDocument/2006/relationships/package" Target="../embeddings/Microsoft_Office_Word___24.docx"/><Relationship Id="rId9" Type="http://schemas.openxmlformats.org/officeDocument/2006/relationships/slide" Target="slide107.xml"/></Relationships>
</file>

<file path=ppt/slides/_rels/slide11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8.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7.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1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vmlDrawing" Target="../drawings/vmlDrawing8.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8.docx"/></Relationships>
</file>

<file path=ppt/slides/_rels/slide12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1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6.xml.rels><?xml version="1.0" encoding="UTF-8" standalone="yes"?>
<Relationships xmlns="http://schemas.openxmlformats.org/package/2006/relationships"><Relationship Id="rId8" Type="http://schemas.openxmlformats.org/officeDocument/2006/relationships/slide" Target="slide94.xml"/><Relationship Id="rId3" Type="http://schemas.openxmlformats.org/officeDocument/2006/relationships/notesSlide" Target="../notesSlides/notesSlide125.xml"/><Relationship Id="rId7" Type="http://schemas.openxmlformats.org/officeDocument/2006/relationships/slide" Target="slide74.xml"/><Relationship Id="rId2" Type="http://schemas.openxmlformats.org/officeDocument/2006/relationships/slideLayout" Target="../slideLayouts/slideLayout14.xml"/><Relationship Id="rId1" Type="http://schemas.openxmlformats.org/officeDocument/2006/relationships/vmlDrawing" Target="../drawings/vmlDrawing25.vml"/><Relationship Id="rId6" Type="http://schemas.openxmlformats.org/officeDocument/2006/relationships/slide" Target="slide54.xml"/><Relationship Id="rId11" Type="http://schemas.openxmlformats.org/officeDocument/2006/relationships/slide" Target="slide132.xml"/><Relationship Id="rId5" Type="http://schemas.openxmlformats.org/officeDocument/2006/relationships/slide" Target="slide34.xml"/><Relationship Id="rId10" Type="http://schemas.openxmlformats.org/officeDocument/2006/relationships/slide" Target="slide116.xml"/><Relationship Id="rId4" Type="http://schemas.openxmlformats.org/officeDocument/2006/relationships/package" Target="../embeddings/Microsoft_Office_Word___25.docx"/><Relationship Id="rId9" Type="http://schemas.openxmlformats.org/officeDocument/2006/relationships/slide" Target="slide107.xml"/></Relationships>
</file>

<file path=ppt/slides/_rels/slide12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8.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7.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2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vmlDrawing" Target="../drawings/vmlDrawing9.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9.docx"/></Relationships>
</file>

<file path=ppt/slides/_rels/slide13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2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3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3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3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3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3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3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34.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image" Target="../media/image31.jpeg"/><Relationship Id="rId7" Type="http://schemas.openxmlformats.org/officeDocument/2006/relationships/slide" Target="slide94.xml"/><Relationship Id="rId2" Type="http://schemas.openxmlformats.org/officeDocument/2006/relationships/notesSlide" Target="../notesSlides/notesSlide133.xml"/><Relationship Id="rId1" Type="http://schemas.openxmlformats.org/officeDocument/2006/relationships/slideLayout" Target="../slideLayouts/slideLayout14.xml"/><Relationship Id="rId6" Type="http://schemas.openxmlformats.org/officeDocument/2006/relationships/slide" Target="slide74.xml"/><Relationship Id="rId5" Type="http://schemas.openxmlformats.org/officeDocument/2006/relationships/slide" Target="slide54.xml"/><Relationship Id="rId10" Type="http://schemas.openxmlformats.org/officeDocument/2006/relationships/slide" Target="slide132.xml"/><Relationship Id="rId4" Type="http://schemas.openxmlformats.org/officeDocument/2006/relationships/slide" Target="slide34.xml"/><Relationship Id="rId9" Type="http://schemas.openxmlformats.org/officeDocument/2006/relationships/slide" Target="slide116.xml"/></Relationships>
</file>

<file path=ppt/slides/_rels/slide135.xml.rels><?xml version="1.0" encoding="UTF-8" standalone="yes"?>
<Relationships xmlns="http://schemas.openxmlformats.org/package/2006/relationships"><Relationship Id="rId8" Type="http://schemas.openxmlformats.org/officeDocument/2006/relationships/slide" Target="slide94.xml"/><Relationship Id="rId3" Type="http://schemas.openxmlformats.org/officeDocument/2006/relationships/notesSlide" Target="../notesSlides/notesSlide134.xml"/><Relationship Id="rId7" Type="http://schemas.openxmlformats.org/officeDocument/2006/relationships/slide" Target="slide74.xml"/><Relationship Id="rId2" Type="http://schemas.openxmlformats.org/officeDocument/2006/relationships/slideLayout" Target="../slideLayouts/slideLayout14.xml"/><Relationship Id="rId1" Type="http://schemas.openxmlformats.org/officeDocument/2006/relationships/vmlDrawing" Target="../drawings/vmlDrawing26.vml"/><Relationship Id="rId6" Type="http://schemas.openxmlformats.org/officeDocument/2006/relationships/slide" Target="slide54.xml"/><Relationship Id="rId11" Type="http://schemas.openxmlformats.org/officeDocument/2006/relationships/slide" Target="slide132.xml"/><Relationship Id="rId5" Type="http://schemas.openxmlformats.org/officeDocument/2006/relationships/slide" Target="slide34.xml"/><Relationship Id="rId10" Type="http://schemas.openxmlformats.org/officeDocument/2006/relationships/slide" Target="slide116.xml"/><Relationship Id="rId4" Type="http://schemas.openxmlformats.org/officeDocument/2006/relationships/package" Target="../embeddings/Microsoft_Office_Word___26.docx"/><Relationship Id="rId9" Type="http://schemas.openxmlformats.org/officeDocument/2006/relationships/slide" Target="slide107.xml"/></Relationships>
</file>

<file path=ppt/slides/_rels/slide13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3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3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13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vmlDrawing" Target="../drawings/vmlDrawing10.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0.docx"/></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vmlDrawing" Target="../drawings/vmlDrawing11.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1.docx"/></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vmlDrawing" Target="../drawings/vmlDrawing12.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2.docx"/></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vmlDrawing" Target="../drawings/vmlDrawing13.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3.docx"/></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vmlDrawing" Target="../drawings/vmlDrawing14.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4.docx"/></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3.xml"/><Relationship Id="rId1" Type="http://schemas.openxmlformats.org/officeDocument/2006/relationships/vmlDrawing" Target="../drawings/vmlDrawing15.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5.docx"/></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3.xml"/><Relationship Id="rId1" Type="http://schemas.openxmlformats.org/officeDocument/2006/relationships/vmlDrawing" Target="../drawings/vmlDrawing16.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6.docx"/></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vmlDrawing" Target="../drawings/vmlDrawing17.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7.docx"/></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3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3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3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3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3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3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38.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3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1.docx"/></Relationships>
</file>

<file path=ppt/slides/_rels/slide4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3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47.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notesSlide" Target="../notesSlides/notesSlide46.xml"/><Relationship Id="rId7" Type="http://schemas.openxmlformats.org/officeDocument/2006/relationships/slide" Target="slide94.xml"/><Relationship Id="rId2" Type="http://schemas.openxmlformats.org/officeDocument/2006/relationships/slideLayout" Target="../slideLayouts/slideLayout14.xml"/><Relationship Id="rId1" Type="http://schemas.openxmlformats.org/officeDocument/2006/relationships/vmlDrawing" Target="../drawings/vmlDrawing18.vml"/><Relationship Id="rId6" Type="http://schemas.openxmlformats.org/officeDocument/2006/relationships/slide" Target="slide74.xml"/><Relationship Id="rId11" Type="http://schemas.openxmlformats.org/officeDocument/2006/relationships/package" Target="../embeddings/Microsoft_Office_Word___18.docx"/><Relationship Id="rId5" Type="http://schemas.openxmlformats.org/officeDocument/2006/relationships/slide" Target="slide54.xml"/><Relationship Id="rId10" Type="http://schemas.openxmlformats.org/officeDocument/2006/relationships/slide" Target="slide132.xml"/><Relationship Id="rId4" Type="http://schemas.openxmlformats.org/officeDocument/2006/relationships/slide" Target="slide34.xml"/><Relationship Id="rId9" Type="http://schemas.openxmlformats.org/officeDocument/2006/relationships/slide" Target="slide116.xml"/></Relationships>
</file>

<file path=ppt/slides/_rels/slide48.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notesSlide" Target="../notesSlides/notesSlide47.xml"/><Relationship Id="rId7" Type="http://schemas.openxmlformats.org/officeDocument/2006/relationships/slide" Target="slide94.xml"/><Relationship Id="rId2" Type="http://schemas.openxmlformats.org/officeDocument/2006/relationships/slideLayout" Target="../slideLayouts/slideLayout14.xml"/><Relationship Id="rId1" Type="http://schemas.openxmlformats.org/officeDocument/2006/relationships/vmlDrawing" Target="../drawings/vmlDrawing19.vml"/><Relationship Id="rId6" Type="http://schemas.openxmlformats.org/officeDocument/2006/relationships/slide" Target="slide74.xml"/><Relationship Id="rId11" Type="http://schemas.openxmlformats.org/officeDocument/2006/relationships/package" Target="../embeddings/Microsoft_Office_Word___19.docx"/><Relationship Id="rId5" Type="http://schemas.openxmlformats.org/officeDocument/2006/relationships/slide" Target="slide54.xml"/><Relationship Id="rId10" Type="http://schemas.openxmlformats.org/officeDocument/2006/relationships/slide" Target="slide132.xml"/><Relationship Id="rId4" Type="http://schemas.openxmlformats.org/officeDocument/2006/relationships/slide" Target="slide34.xml"/><Relationship Id="rId9" Type="http://schemas.openxmlformats.org/officeDocument/2006/relationships/slide" Target="slide116.xml"/></Relationships>
</file>

<file path=ppt/slides/_rels/slide4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slide" Target="slide21.xml"/></Relationships>
</file>

<file path=ppt/slides/_rels/slide5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4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8.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7.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5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2.docx"/></Relationships>
</file>

<file path=ppt/slides/_rels/slide6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5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68.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notesSlide" Target="../notesSlides/notesSlide67.xml"/><Relationship Id="rId7" Type="http://schemas.openxmlformats.org/officeDocument/2006/relationships/slide" Target="slide94.xml"/><Relationship Id="rId2" Type="http://schemas.openxmlformats.org/officeDocument/2006/relationships/slideLayout" Target="../slideLayouts/slideLayout14.xml"/><Relationship Id="rId1" Type="http://schemas.openxmlformats.org/officeDocument/2006/relationships/vmlDrawing" Target="../drawings/vmlDrawing20.vml"/><Relationship Id="rId6" Type="http://schemas.openxmlformats.org/officeDocument/2006/relationships/slide" Target="slide74.xml"/><Relationship Id="rId11" Type="http://schemas.openxmlformats.org/officeDocument/2006/relationships/package" Target="../embeddings/Microsoft_Office_Word___20.docx"/><Relationship Id="rId5" Type="http://schemas.openxmlformats.org/officeDocument/2006/relationships/slide" Target="slide54.xml"/><Relationship Id="rId10" Type="http://schemas.openxmlformats.org/officeDocument/2006/relationships/slide" Target="slide132.xml"/><Relationship Id="rId4" Type="http://schemas.openxmlformats.org/officeDocument/2006/relationships/slide" Target="slide34.xml"/><Relationship Id="rId9" Type="http://schemas.openxmlformats.org/officeDocument/2006/relationships/slide" Target="slide116.xml"/></Relationships>
</file>

<file path=ppt/slides/_rels/slide69.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notesSlide" Target="../notesSlides/notesSlide68.xml"/><Relationship Id="rId7" Type="http://schemas.openxmlformats.org/officeDocument/2006/relationships/slide" Target="slide94.xml"/><Relationship Id="rId2" Type="http://schemas.openxmlformats.org/officeDocument/2006/relationships/slideLayout" Target="../slideLayouts/slideLayout14.xml"/><Relationship Id="rId1" Type="http://schemas.openxmlformats.org/officeDocument/2006/relationships/vmlDrawing" Target="../drawings/vmlDrawing21.vml"/><Relationship Id="rId6" Type="http://schemas.openxmlformats.org/officeDocument/2006/relationships/slide" Target="slide74.xml"/><Relationship Id="rId11" Type="http://schemas.openxmlformats.org/officeDocument/2006/relationships/package" Target="../embeddings/Microsoft_Office_Word___21.docx"/><Relationship Id="rId5" Type="http://schemas.openxmlformats.org/officeDocument/2006/relationships/slide" Target="slide54.xml"/><Relationship Id="rId10" Type="http://schemas.openxmlformats.org/officeDocument/2006/relationships/slide" Target="slide132.xml"/><Relationship Id="rId4" Type="http://schemas.openxmlformats.org/officeDocument/2006/relationships/slide" Target="slide34.xml"/><Relationship Id="rId9" Type="http://schemas.openxmlformats.org/officeDocument/2006/relationships/slide" Target="slide11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3.docx"/></Relationships>
</file>

<file path=ppt/slides/_rels/slide7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6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8.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7.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7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4.docx"/></Relationships>
</file>

<file path=ppt/slides/_rels/slide8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7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88.xml.rels><?xml version="1.0" encoding="UTF-8" standalone="yes"?>
<Relationships xmlns="http://schemas.openxmlformats.org/package/2006/relationships"><Relationship Id="rId8" Type="http://schemas.openxmlformats.org/officeDocument/2006/relationships/slide" Target="slide94.xml"/><Relationship Id="rId3" Type="http://schemas.openxmlformats.org/officeDocument/2006/relationships/notesSlide" Target="../notesSlides/notesSlide87.xml"/><Relationship Id="rId7" Type="http://schemas.openxmlformats.org/officeDocument/2006/relationships/slide" Target="slide74.xml"/><Relationship Id="rId2" Type="http://schemas.openxmlformats.org/officeDocument/2006/relationships/slideLayout" Target="../slideLayouts/slideLayout14.xml"/><Relationship Id="rId1" Type="http://schemas.openxmlformats.org/officeDocument/2006/relationships/vmlDrawing" Target="../drawings/vmlDrawing22.vml"/><Relationship Id="rId6" Type="http://schemas.openxmlformats.org/officeDocument/2006/relationships/slide" Target="slide54.xml"/><Relationship Id="rId11" Type="http://schemas.openxmlformats.org/officeDocument/2006/relationships/slide" Target="slide132.xml"/><Relationship Id="rId5" Type="http://schemas.openxmlformats.org/officeDocument/2006/relationships/slide" Target="slide34.xml"/><Relationship Id="rId10" Type="http://schemas.openxmlformats.org/officeDocument/2006/relationships/slide" Target="slide116.xml"/><Relationship Id="rId4" Type="http://schemas.openxmlformats.org/officeDocument/2006/relationships/package" Target="../embeddings/Microsoft_Office_Word___22.docx"/><Relationship Id="rId9" Type="http://schemas.openxmlformats.org/officeDocument/2006/relationships/slide" Target="slide107.xml"/></Relationships>
</file>

<file path=ppt/slides/_rels/slide8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slide" Target="slide21.xml"/><Relationship Id="rId5" Type="http://schemas.openxmlformats.org/officeDocument/2006/relationships/slide" Target="slide2.xml"/><Relationship Id="rId4" Type="http://schemas.openxmlformats.org/officeDocument/2006/relationships/package" Target="../embeddings/Microsoft_Office_Word___5.docx"/></Relationships>
</file>

<file path=ppt/slides/_rels/slide90.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89.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1.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0.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2.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1.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3.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2.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4.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3.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5.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4.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6.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5.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7.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6.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8.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7.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_rels/slide99.xml.rels><?xml version="1.0" encoding="UTF-8" standalone="yes"?>
<Relationships xmlns="http://schemas.openxmlformats.org/package/2006/relationships"><Relationship Id="rId8" Type="http://schemas.openxmlformats.org/officeDocument/2006/relationships/slide" Target="slide116.xml"/><Relationship Id="rId3" Type="http://schemas.openxmlformats.org/officeDocument/2006/relationships/slide" Target="slide34.xml"/><Relationship Id="rId7" Type="http://schemas.openxmlformats.org/officeDocument/2006/relationships/slide" Target="slide107.xml"/><Relationship Id="rId2" Type="http://schemas.openxmlformats.org/officeDocument/2006/relationships/notesSlide" Target="../notesSlides/notesSlide98.xml"/><Relationship Id="rId1" Type="http://schemas.openxmlformats.org/officeDocument/2006/relationships/slideLayout" Target="../slideLayouts/slideLayout14.xml"/><Relationship Id="rId6" Type="http://schemas.openxmlformats.org/officeDocument/2006/relationships/slide" Target="slide94.xml"/><Relationship Id="rId5" Type="http://schemas.openxmlformats.org/officeDocument/2006/relationships/slide" Target="slide74.xml"/><Relationship Id="rId4" Type="http://schemas.openxmlformats.org/officeDocument/2006/relationships/slide" Target="slide54.xml"/><Relationship Id="rId9" Type="http://schemas.openxmlformats.org/officeDocument/2006/relationships/slide" Target="slide13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996952"/>
            <a:ext cx="6379528" cy="864096"/>
          </a:xfrm>
        </p:spPr>
        <p:txBody>
          <a:bodyPr/>
          <a:lstStyle/>
          <a:p>
            <a:r>
              <a:rPr lang="zh-CN" altLang="zh-CN" sz="3200"/>
              <a:t>专题二　辨析并修改病句</a:t>
            </a:r>
          </a:p>
        </p:txBody>
      </p:sp>
    </p:spTree>
    <p:extLst>
      <p:ext uri="{BB962C8B-B14F-4D97-AF65-F5344CB8AC3E}">
        <p14:creationId xmlns:p14="http://schemas.microsoft.com/office/powerpoint/2010/main" xmlns="" val="39785868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061539114"/>
              </p:ext>
            </p:extLst>
          </p:nvPr>
        </p:nvGraphicFramePr>
        <p:xfrm>
          <a:off x="508000" y="2132856"/>
          <a:ext cx="8128000" cy="3814585"/>
        </p:xfrm>
        <a:graphic>
          <a:graphicData uri="http://schemas.openxmlformats.org/presentationml/2006/ole">
            <p:oleObj spid="_x0000_s59394" name="文档" r:id="rId4" imgW="3957084" imgH="185792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4801596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100</a:t>
            </a:fld>
            <a:r>
              <a:rPr lang="en-US" altLang="zh-CN" dirty="0" smtClean="0"/>
              <a:t>-</a:t>
            </a:r>
            <a:endParaRPr lang="zh-CN" altLang="en-US" dirty="0"/>
          </a:p>
        </p:txBody>
      </p:sp>
      <p:sp>
        <p:nvSpPr>
          <p:cNvPr id="4" name="矩形 3"/>
          <p:cNvSpPr>
            <a:spLocks noChangeAspect="1"/>
          </p:cNvSpPr>
          <p:nvPr/>
        </p:nvSpPr>
        <p:spPr>
          <a:xfrm>
            <a:off x="508000" y="1654945"/>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③</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作者观察细致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一泓清潭、汩汩流水、朗朗歌声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都能激发他的灵感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都能从中找到抒情叙事的切入点。</a:t>
            </a:r>
            <a:endParaRPr lang="zh-CN" altLang="zh-CN" sz="2200">
              <a:solidFill>
                <a:srgbClr val="000000"/>
              </a:solidFill>
              <a:latin typeface="NEU-BZ-S92"/>
              <a:ea typeface="方正书宋_GBK"/>
              <a:cs typeface="Times New Roman" panose="02020603050405020304" pitchFamily="18" charset="0"/>
            </a:endParaRPr>
          </a:p>
        </p:txBody>
      </p:sp>
      <p:sp>
        <p:nvSpPr>
          <p:cNvPr id="6" name="矩形 5"/>
          <p:cNvSpPr>
            <a:spLocks noChangeAspect="1"/>
          </p:cNvSpPr>
          <p:nvPr/>
        </p:nvSpPr>
        <p:spPr>
          <a:xfrm>
            <a:off x="508000" y="2564904"/>
            <a:ext cx="3884397"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第二个</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都能</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3332201"/>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一般人常常忽略的生活小事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作者却能够慧眼独具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将之信手拈来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寻找其叙述的价值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成为小说的有机组成部分。</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8" name="矩形 7"/>
          <p:cNvSpPr>
            <a:spLocks noChangeAspect="1"/>
          </p:cNvSpPr>
          <p:nvPr/>
        </p:nvSpPr>
        <p:spPr>
          <a:xfrm>
            <a:off x="508000" y="4274581"/>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成为小说的有机组成部分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9" name="圆角矩形 8">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3" name="圆角矩形 12">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6" name="圆角矩形 15">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7749556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101</a:t>
            </a:fld>
            <a:r>
              <a:rPr lang="en-US" altLang="zh-CN" dirty="0" smtClean="0"/>
              <a:t>-</a:t>
            </a:r>
            <a:endParaRPr lang="zh-CN" altLang="en-US" dirty="0"/>
          </a:p>
        </p:txBody>
      </p:sp>
      <p:sp>
        <p:nvSpPr>
          <p:cNvPr id="2" name="矩形 1"/>
          <p:cNvSpPr>
            <a:spLocks noChangeAspect="1"/>
          </p:cNvSpPr>
          <p:nvPr/>
        </p:nvSpPr>
        <p:spPr>
          <a:xfrm>
            <a:off x="508000" y="1850282"/>
            <a:ext cx="166103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总结</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986781061"/>
              </p:ext>
            </p:extLst>
          </p:nvPr>
        </p:nvGraphicFramePr>
        <p:xfrm>
          <a:off x="508000" y="2348880"/>
          <a:ext cx="8128000" cy="3363311"/>
        </p:xfrm>
        <a:graphic>
          <a:graphicData uri="http://schemas.openxmlformats.org/presentationml/2006/ole">
            <p:oleObj spid="_x0000_s76802" name="文档" r:id="rId4" imgW="3913417" imgH="1618982" progId="Word.Document.12">
              <p:embed/>
            </p:oleObj>
          </a:graphicData>
        </a:graphic>
      </p:graphicFrame>
      <p:sp>
        <p:nvSpPr>
          <p:cNvPr id="6" name="圆角矩形 5">
            <a:hlinkClick r:id="rId5"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0" name="圆角矩形 9">
            <a:hlinkClick r:id="rId9"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11"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5143997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102</a:t>
            </a:fld>
            <a:r>
              <a:rPr lang="en-US" altLang="zh-CN" dirty="0" smtClean="0"/>
              <a:t>-</a:t>
            </a:r>
            <a:endParaRPr lang="zh-CN" altLang="en-US" dirty="0"/>
          </a:p>
        </p:txBody>
      </p:sp>
      <p:sp>
        <p:nvSpPr>
          <p:cNvPr id="3" name="矩形 2"/>
          <p:cNvSpPr>
            <a:spLocks noChangeAspect="1"/>
          </p:cNvSpPr>
          <p:nvPr/>
        </p:nvSpPr>
        <p:spPr>
          <a:xfrm>
            <a:off x="508000" y="2291038"/>
            <a:ext cx="8128000" cy="2529923"/>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b="1">
                <a:solidFill>
                  <a:srgbClr val="000000"/>
                </a:solidFill>
                <a:latin typeface="黑体" panose="02010609060101010101" pitchFamily="49" charset="-122"/>
                <a:ea typeface="黑体" panose="02010609060101010101" pitchFamily="49" charset="-122"/>
                <a:cs typeface="Times New Roman" panose="02020603050405020304" pitchFamily="18" charset="0"/>
              </a:rPr>
              <a:t>即学即练</a:t>
            </a:r>
            <a:endParaRPr lang="zh-CN"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阅读下面的文字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完成后面的问题。</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刘禹锡写过两句很有名的诗</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旧时王谢堂前燕</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飞入寻常百姓家。</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王导</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谢</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谢安。他们的家族是两个最有实力的北方大家族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东晋时期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这两大家族扶持了一代王朝。</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这样的大家族往往办家学</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不仅收本姓人</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外姓人也可以来上学</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在中国古代非常兴盛</a:t>
            </a:r>
            <a:r>
              <a:rPr lang="zh-CN" altLang="en-US" sz="2200" u="sng"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7223880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103</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文中画横线的部分有语病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这样的大家族往往办家学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不仅收本姓人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也收外姓人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在中国古代非常兴盛。</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这样的大家族往往办家学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本姓人能上学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外姓人也可以来上学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在中国古代非常兴盛。</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这样的大家族往往办家学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不仅收本姓人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也收外姓人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这些家学在中国古代非常兴盛。</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这样的大家族往往办家学</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收本姓人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同时也收外姓人</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在中国古代非常兴盛。</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270422" y="1701069"/>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xmlns="" val="41626123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104</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画线语句存在两处语病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一处是中途易辙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一处是藕断丝连。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不仅收本姓人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外姓人也可以来上学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主语不一致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不仅收本姓人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也收外姓人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在中国古代非常兴盛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的主语应是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家学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这样的大家族往往办家学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。准确修改这两处即可。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5789502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105</a:t>
            </a:fld>
            <a:r>
              <a:rPr lang="en-US" altLang="zh-CN" dirty="0" smtClean="0"/>
              <a:t>-</a:t>
            </a:r>
            <a:endParaRPr lang="zh-CN" altLang="en-US" dirty="0"/>
          </a:p>
        </p:txBody>
      </p:sp>
      <p:sp>
        <p:nvSpPr>
          <p:cNvPr id="2" name="矩形 1"/>
          <p:cNvSpPr>
            <a:spLocks noChangeAspect="1"/>
          </p:cNvSpPr>
          <p:nvPr/>
        </p:nvSpPr>
        <p:spPr>
          <a:xfrm>
            <a:off x="508000" y="1412776"/>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很多青年人喜欢向那些成功者请教何以成功的秘诀</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给他们的答案往往如出一辙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去做你最喜欢的事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这样你才会焕发出全部的热忱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并坚持到底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取得成功。这的确有道理。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文中画横线的部分有语病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很多青年人喜欢向那些成功者请教什么是成功的秘诀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答案往往如出一辙。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很多青年人喜欢向那些成功者请教成功的秘诀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给他们的答案往往如出一辙。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很多青年人喜欢向那些成功者请教何以成功的秘诀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答案往往如出一辙。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很多青年人喜欢向那些成功者请教成功的秘诀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他们得到的答案往往如出一辙。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164288" y="3068960"/>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xmlns="" val="7318016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106</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这句话存在结构混乱的问题。首先要调整的是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给他们的答案往往如出一辙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这句话中途易辙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应调整为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他们得到的答案往往如出一辙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因为前一句的主语是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很多青年人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何以成功的秘诀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属于重复赘余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何以成功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成功的秘诀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只能保留一个。</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213610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107</a:t>
            </a:fld>
            <a:r>
              <a:rPr lang="en-US" altLang="zh-CN" dirty="0" smtClean="0"/>
              <a:t>-</a:t>
            </a:r>
            <a:endParaRPr lang="zh-CN" altLang="en-US" dirty="0"/>
          </a:p>
        </p:txBody>
      </p:sp>
      <p:sp>
        <p:nvSpPr>
          <p:cNvPr id="4" name="矩形 3"/>
          <p:cNvSpPr>
            <a:spLocks noChangeAspect="1"/>
          </p:cNvSpPr>
          <p:nvPr/>
        </p:nvSpPr>
        <p:spPr>
          <a:xfrm>
            <a:off x="467544" y="1485822"/>
            <a:ext cx="8240464" cy="4967514"/>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表意不明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表意不明主要有两种情况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一是有歧义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二是指代不明。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辨析表意不明有两种方法。</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区分真假歧义句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真歧义是指一句话既能这样理解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又能那样理解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使人无所适从。假歧义是指有的句子就局部看具备了歧义句的特征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但在具体的语言环境中不会让人产生不同的理解。</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辨表意不明词</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一看数量短语。数量短语与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常会产生歧义。二看多音、多义词。它往往容易造成歧义。三看代词。代词如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等在句中易出现指代不明的情况。四看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既可作介词又可作连词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因为词义不同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在句中作用也不同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容易产生歧义。</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30067758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108</a:t>
            </a:fld>
            <a:r>
              <a:rPr lang="en-US" altLang="zh-CN" dirty="0" smtClean="0"/>
              <a:t>-</a:t>
            </a:r>
            <a:endParaRPr lang="zh-CN" altLang="en-US" dirty="0"/>
          </a:p>
        </p:txBody>
      </p:sp>
      <p:sp>
        <p:nvSpPr>
          <p:cNvPr id="4" name="矩形 3"/>
          <p:cNvSpPr>
            <a:spLocks noChangeAspect="1"/>
          </p:cNvSpPr>
          <p:nvPr/>
        </p:nvSpPr>
        <p:spPr>
          <a:xfrm>
            <a:off x="508000" y="2494171"/>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有</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歧义</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有歧义包括两种情况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一是因多义词造成歧义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开刀的是他的父亲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既可以理解为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是医生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也可以理解为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父亲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是病人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二是因结构不定造成歧义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一个身患重病的工人的女儿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身患重病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不明确</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1382477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109</a:t>
            </a:fld>
            <a:r>
              <a:rPr lang="en-US" altLang="zh-CN" dirty="0" smtClean="0"/>
              <a:t>-</a:t>
            </a:r>
            <a:endParaRPr lang="zh-CN" altLang="en-US" dirty="0"/>
          </a:p>
        </p:txBody>
      </p:sp>
      <p:sp>
        <p:nvSpPr>
          <p:cNvPr id="4" name="矩形 3"/>
          <p:cNvSpPr>
            <a:spLocks noChangeAspect="1"/>
          </p:cNvSpPr>
          <p:nvPr/>
        </p:nvSpPr>
        <p:spPr>
          <a:xfrm>
            <a:off x="508000" y="1708603"/>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en-US" sz="2200">
                <a:solidFill>
                  <a:srgbClr val="000000"/>
                </a:solidFill>
                <a:latin typeface="Times New Roman" panose="02020603050405020304" pitchFamily="18" charset="0"/>
                <a:cs typeface="Times New Roman" panose="02020603050405020304" pitchFamily="18" charset="0"/>
              </a:rPr>
              <a:t>①</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警察反复观察了两个目击者提供的弹壳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并进行技术分析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确定它们和从案发现场得到的弹壳并不是出自同一支枪。</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日本在野党强烈指责财务大臣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口无遮拦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公开谈及政府去年入市干预日元具体汇率的行为是极不负责任的。</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66643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两个目击者提供的多个弹壳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还是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一个目击者提供的两个弹壳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表意不明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移至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弹壳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657295"/>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该句句意可有两种理解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一是日本在野党的指责是极不负责任的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一是财务大臣的行为是极不负责任的。可将全句改为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财务大臣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口无遮拦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、公开谈及政府去年入市干预日元具体汇率的行为是极不负责任的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日本在野党对此强烈指责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5371629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3" name="矩形 2"/>
          <p:cNvSpPr>
            <a:spLocks noChangeAspect="1"/>
          </p:cNvSpPr>
          <p:nvPr/>
        </p:nvSpPr>
        <p:spPr>
          <a:xfrm>
            <a:off x="508000" y="1836668"/>
            <a:ext cx="1603324"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复杂</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单句</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817954891"/>
              </p:ext>
            </p:extLst>
          </p:nvPr>
        </p:nvGraphicFramePr>
        <p:xfrm>
          <a:off x="508000" y="2348880"/>
          <a:ext cx="8128000" cy="3107093"/>
        </p:xfrm>
        <a:graphic>
          <a:graphicData uri="http://schemas.openxmlformats.org/presentationml/2006/ole">
            <p:oleObj spid="_x0000_s60418" name="文档" r:id="rId4" imgW="3957084" imgH="1512106" progId="Word.Document.12">
              <p:embed/>
            </p:oleObj>
          </a:graphicData>
        </a:graphic>
      </p:graphicFrame>
      <p:sp>
        <p:nvSpPr>
          <p:cNvPr id="5" name="圆角矩形 4">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40348995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110</a:t>
            </a:fld>
            <a:r>
              <a:rPr lang="en-US" altLang="zh-CN" dirty="0" smtClean="0"/>
              <a:t>-</a:t>
            </a:r>
            <a:endParaRPr lang="zh-CN" altLang="en-US" dirty="0"/>
          </a:p>
        </p:txBody>
      </p:sp>
      <p:sp>
        <p:nvSpPr>
          <p:cNvPr id="4" name="矩形 3"/>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指</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代不明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句子前面叙述了多种事实情况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后面又用指示代词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等来替代这些事实情况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由于前面叙述的是多种情况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所以对代词指代的对象会有多种理解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从而造成指代不明。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这位前方记者采访到的专家表示</a:t>
            </a:r>
            <a:r>
              <a:rPr lang="en-US" altLang="zh-CN" sz="2200">
                <a:solidFill>
                  <a:srgbClr val="000000"/>
                </a:solidFill>
                <a:latin typeface="Times New Roman" panose="02020603050405020304" pitchFamily="18" charset="0"/>
                <a:cs typeface="Times New Roman" panose="02020603050405020304" pitchFamily="18" charset="0"/>
              </a:rPr>
              <a:t>,C919</a:t>
            </a:r>
            <a:r>
              <a:rPr lang="zh-CN" altLang="zh-CN" sz="2200">
                <a:solidFill>
                  <a:srgbClr val="000000"/>
                </a:solidFill>
                <a:latin typeface="Times New Roman" panose="02020603050405020304" pitchFamily="18" charset="0"/>
                <a:cs typeface="Times New Roman" panose="02020603050405020304" pitchFamily="18" charset="0"/>
              </a:rPr>
              <a:t>的试飞成功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标志着我国大型商用飞机的研制已达到国际先进水平。</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43711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指代不明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前方记者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还是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专家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不明确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放到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专家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55619108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111</a:t>
            </a:fld>
            <a:r>
              <a:rPr lang="en-US" altLang="zh-CN" dirty="0"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熟悉他的人都知道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生活中的他不像在银幕上那样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是个性格开朗外向、不拘小节的人。</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对于那些指责这一学说缺乏理论支持、说它不以实验而以先验方式作一般性推理的人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这表明他们对这一学说缺乏深入认识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还没有掌握其精髓。</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492896"/>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是个性格开朗外向、不拘小节的人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可理解为他生活中的状态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也可理解为他银幕上的形象</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应把</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不像在银幕上那样</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移至句末。</a:t>
            </a:r>
            <a:endParaRPr lang="zh-CN" altLang="en-US" sz="2200"/>
          </a:p>
        </p:txBody>
      </p:sp>
      <p:sp>
        <p:nvSpPr>
          <p:cNvPr id="6" name="矩形 5"/>
          <p:cNvSpPr>
            <a:spLocks noChangeAspect="1"/>
          </p:cNvSpPr>
          <p:nvPr/>
        </p:nvSpPr>
        <p:spPr>
          <a:xfrm>
            <a:off x="508000" y="4840249"/>
            <a:ext cx="8128000" cy="1272271"/>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这表明</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中的</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指代不明确</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从句子来看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应指上文</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指责这一学说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的行为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但因为用了</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造成</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指代不明确。</a:t>
            </a:r>
            <a:endParaRPr lang="zh-CN" altLang="en-US" sz="2200"/>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6114735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112</a:t>
            </a:fld>
            <a:r>
              <a:rPr lang="en-US" altLang="zh-CN" dirty="0" smtClean="0"/>
              <a:t>-</a:t>
            </a:r>
            <a:endParaRPr lang="zh-CN" altLang="en-US" dirty="0"/>
          </a:p>
        </p:txBody>
      </p:sp>
      <p:sp>
        <p:nvSpPr>
          <p:cNvPr id="2" name="矩形 1"/>
          <p:cNvSpPr>
            <a:spLocks noChangeAspect="1"/>
          </p:cNvSpPr>
          <p:nvPr/>
        </p:nvSpPr>
        <p:spPr>
          <a:xfrm>
            <a:off x="508000" y="1751620"/>
            <a:ext cx="166103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总结</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780286605"/>
              </p:ext>
            </p:extLst>
          </p:nvPr>
        </p:nvGraphicFramePr>
        <p:xfrm>
          <a:off x="508000" y="2276872"/>
          <a:ext cx="8128000" cy="3765589"/>
        </p:xfrm>
        <a:graphic>
          <a:graphicData uri="http://schemas.openxmlformats.org/presentationml/2006/ole">
            <p:oleObj spid="_x0000_s77826" name="文档" r:id="rId4" imgW="3913417" imgH="1813663" progId="Word.Document.12">
              <p:embed/>
            </p:oleObj>
          </a:graphicData>
        </a:graphic>
      </p:graphicFrame>
      <p:sp>
        <p:nvSpPr>
          <p:cNvPr id="6" name="圆角矩形 5">
            <a:hlinkClick r:id="rId5"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1" name="圆角矩形 10">
            <a:hlinkClick r:id="rId10"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11"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0966070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113</a:t>
            </a:fld>
            <a:r>
              <a:rPr lang="en-US" altLang="zh-CN" dirty="0" smtClean="0"/>
              <a:t>-</a:t>
            </a:r>
            <a:endParaRPr lang="zh-CN" altLang="en-US" dirty="0"/>
          </a:p>
        </p:txBody>
      </p:sp>
      <p:sp>
        <p:nvSpPr>
          <p:cNvPr id="3" name="矩形 2"/>
          <p:cNvSpPr>
            <a:spLocks noChangeAspect="1"/>
          </p:cNvSpPr>
          <p:nvPr/>
        </p:nvSpPr>
        <p:spPr>
          <a:xfrm>
            <a:off x="241246" y="1423050"/>
            <a:ext cx="8744520" cy="4561249"/>
          </a:xfrm>
          <a:prstGeom prst="rect">
            <a:avLst/>
          </a:prstGeom>
        </p:spPr>
        <p:txBody>
          <a:bodyPr wrap="square">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b="1">
                <a:solidFill>
                  <a:srgbClr val="000000"/>
                </a:solidFill>
                <a:latin typeface="黑体" panose="02010609060101010101" pitchFamily="49" charset="-122"/>
                <a:ea typeface="黑体" panose="02010609060101010101" pitchFamily="49" charset="-122"/>
                <a:cs typeface="Times New Roman" panose="02020603050405020304" pitchFamily="18" charset="0"/>
              </a:rPr>
              <a:t>即学即练</a:t>
            </a:r>
            <a:endParaRPr lang="zh-CN"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阅读下面的文字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完成后面的问题。</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对生命意义的寻求是人的最基本的需要。当这种需要找不到明确的指向时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人就会感到精神空虚</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弗兰克称之为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存在的空虚</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。有人对弗兰克的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存在的空虚</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说法并不认同并提出批判。</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我们认为其缺乏理论支持</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缺少事实依据</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这是毫无道理的。</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文中画横线的部分有语病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我们认为指责的人缺乏理论支持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缺少事实依据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这是毫无道理的。</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我们认为指责的人缺乏理论支持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缺少事实依据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是毫无道理的。</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我们认为弗兰克缺乏理论支持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缺少事实依据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这种指责毫无道理。</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指责弗兰克缺乏理论支持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缺少事实依据</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我们是毫无道理的。</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6957131" y="3861048"/>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40564118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114</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2" name="矩形 1"/>
          <p:cNvSpPr>
            <a:spLocks noChangeAspect="1"/>
          </p:cNvSpPr>
          <p:nvPr/>
        </p:nvSpPr>
        <p:spPr>
          <a:xfrm>
            <a:off x="508000" y="3122997"/>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画线语句存在表意不明的问题。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指代不明。根据语境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最简明、最符合文段整体意思的修改方式为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667008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115</a:t>
            </a:fld>
            <a:r>
              <a:rPr lang="en-US" altLang="zh-CN" dirty="0" smtClean="0"/>
              <a:t>-</a:t>
            </a:r>
            <a:endParaRPr lang="zh-CN" altLang="en-US" dirty="0"/>
          </a:p>
        </p:txBody>
      </p:sp>
      <p:sp>
        <p:nvSpPr>
          <p:cNvPr id="2" name="矩形 1"/>
          <p:cNvSpPr>
            <a:spLocks noChangeAspect="1"/>
          </p:cNvSpPr>
          <p:nvPr/>
        </p:nvSpPr>
        <p:spPr>
          <a:xfrm>
            <a:off x="508000" y="1412776"/>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据两个当事人提供的材料看</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明显存在前后矛盾的问题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办案人员认为这些材料没有价值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只好另寻其他线索与证据。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文中画横线的部分有语病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从两个当事人提供的材料看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明显存在前后矛盾的问题。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据当事人提供的两个材料看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明显存在前后矛盾的问题。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看当事人提供的两份材料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明显存在前后矛盾的问题。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据两个当事人提供的材料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明显存在前后矛盾的问题。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6956865" y="2633687"/>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sp>
        <p:nvSpPr>
          <p:cNvPr id="3" name="矩形 2"/>
          <p:cNvSpPr>
            <a:spLocks noChangeAspect="1"/>
          </p:cNvSpPr>
          <p:nvPr/>
        </p:nvSpPr>
        <p:spPr>
          <a:xfrm>
            <a:off x="508000" y="4716373"/>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这句话有两处语病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指代不明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是当事人还是材料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搭配不当。结合语境看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是当事人提供的两份材料前后矛盾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而不是两个当事人前后矛盾。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1579445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116</a:t>
            </a:fld>
            <a:r>
              <a:rPr lang="en-US" altLang="zh-CN" dirty="0" smtClean="0"/>
              <a:t>-</a:t>
            </a:r>
            <a:endParaRPr lang="zh-CN" altLang="en-US" dirty="0"/>
          </a:p>
        </p:txBody>
      </p:sp>
      <p:sp>
        <p:nvSpPr>
          <p:cNvPr id="4" name="矩形 3"/>
          <p:cNvSpPr>
            <a:spLocks noChangeAspect="1"/>
          </p:cNvSpPr>
          <p:nvPr/>
        </p:nvSpPr>
        <p:spPr>
          <a:xfrm>
            <a:off x="508000" y="1429600"/>
            <a:ext cx="8128000" cy="5298886"/>
          </a:xfrm>
          <a:prstGeom prst="rect">
            <a:avLst/>
          </a:prstGeom>
        </p:spPr>
        <p:txBody>
          <a:bodyPr>
            <a:spAutoFit/>
          </a:bodyPr>
          <a:lstStyle/>
          <a:p>
            <a:pPr indent="304800">
              <a:lnSpc>
                <a:spcPts val="29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不合逻辑</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就是句子表达的意思没有道理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不符合客观事实。这种语病有的是由于作者对客观事物认识错误而产生的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有的是由于语言表达不妥而产生的。具体有概念混乱、否定不当、主客倒置、数量误用、关系不当等。</a:t>
            </a:r>
            <a:endParaRPr lang="zh-CN" altLang="zh-CN" sz="2200">
              <a:solidFill>
                <a:srgbClr val="000000"/>
              </a:solidFill>
              <a:latin typeface="NEU-BZ-S92"/>
              <a:ea typeface="方正书宋_GBK"/>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辨析不合逻辑的方法如下</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看多个并列的概念是否清楚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看多重否定中的否定是否弄错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看是否强加因果。</a:t>
            </a:r>
            <a:endParaRPr lang="zh-CN" altLang="zh-CN" sz="2200">
              <a:solidFill>
                <a:srgbClr val="000000"/>
              </a:solidFill>
              <a:latin typeface="NEU-BZ-S92"/>
              <a:ea typeface="方正书宋_GBK"/>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注意句中的一些表示范围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尤其是带有绝对意义的词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、表示判断和表示程度的词语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检查是否自相矛盾。</a:t>
            </a:r>
            <a:endParaRPr lang="zh-CN" altLang="zh-CN" sz="2200">
              <a:solidFill>
                <a:srgbClr val="000000"/>
              </a:solidFill>
              <a:latin typeface="NEU-BZ-S92"/>
              <a:ea typeface="方正书宋_GBK"/>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抓住句子中带有否定意义的词语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看是否前后矛盾。</a:t>
            </a:r>
            <a:endParaRPr lang="zh-CN" altLang="zh-CN" sz="2200">
              <a:solidFill>
                <a:srgbClr val="000000"/>
              </a:solidFill>
              <a:latin typeface="NEU-BZ-S92"/>
              <a:ea typeface="方正书宋_GBK"/>
              <a:cs typeface="Times New Roman" panose="02020603050405020304" pitchFamily="18" charset="0"/>
            </a:endParaRPr>
          </a:p>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看是否有数量误用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至少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51757407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117</a:t>
            </a:fld>
            <a:r>
              <a:rPr lang="en-US" altLang="zh-CN" dirty="0" smtClean="0"/>
              <a:t>-</a:t>
            </a:r>
            <a:endParaRPr lang="zh-CN" altLang="en-US" dirty="0"/>
          </a:p>
        </p:txBody>
      </p:sp>
      <p:sp>
        <p:nvSpPr>
          <p:cNvPr id="4" name="矩形 3"/>
          <p:cNvSpPr>
            <a:spLocks noChangeAspect="1"/>
          </p:cNvSpPr>
          <p:nvPr/>
        </p:nvSpPr>
        <p:spPr>
          <a:xfrm>
            <a:off x="508000" y="1649487"/>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混乱</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互相并列的概念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应该是按同一标准划分的种概念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如果标准混乱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就会造成属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概念并列的错误。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a:t>
            </a:r>
            <a:r>
              <a:rPr lang="zh-CN" altLang="zh-CN" sz="2200" smtClean="0">
                <a:solidFill>
                  <a:srgbClr val="000000"/>
                </a:solidFill>
                <a:latin typeface="Times New Roman" panose="02020603050405020304" pitchFamily="18" charset="0"/>
                <a:cs typeface="Times New Roman" panose="02020603050405020304" pitchFamily="18" charset="0"/>
              </a:rPr>
              <a:t>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五大道历史体验馆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项目以五大道历史为背景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以洋楼文化为主线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结合历史图片、历史资料、历史物品、历史人物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通过多媒体手段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展现当年的洋楼生活。</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509120"/>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历史图片、历史资料、历史物品、历史人物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并列不当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历史资料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7990608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118</a:t>
            </a:fld>
            <a:r>
              <a:rPr lang="en-US" altLang="zh-CN" dirty="0" smtClean="0"/>
              <a:t>-</a:t>
            </a:r>
            <a:endParaRPr lang="zh-CN" altLang="en-US" dirty="0"/>
          </a:p>
        </p:txBody>
      </p:sp>
      <p:sp>
        <p:nvSpPr>
          <p:cNvPr id="4" name="矩形 3"/>
          <p:cNvSpPr>
            <a:spLocks noChangeAspect="1"/>
          </p:cNvSpPr>
          <p:nvPr/>
        </p:nvSpPr>
        <p:spPr>
          <a:xfrm>
            <a:off x="508000" y="1556792"/>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大庆石化总公司的老少职工们同台竞赛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年轻职工积极踊跃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老年职工更是不让须眉。</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教育主管部门要求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各级各类学校学生的生活用品以及床上用品都应由学生自主选购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不得统一配备。</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49098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须眉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是男子的代称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老年职工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须眉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不能并列使用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须眉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年轻职工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509120"/>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种属并列而致不合逻辑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床上用品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从属于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生活用品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以及床上用品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。若要强调床上用品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尤其是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78073459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119</a:t>
            </a:fld>
            <a:r>
              <a:rPr lang="en-US" altLang="zh-CN" dirty="0" smtClean="0"/>
              <a:t>-</a:t>
            </a:r>
            <a:endParaRPr lang="zh-CN" altLang="en-US" dirty="0"/>
          </a:p>
        </p:txBody>
      </p:sp>
      <p:sp>
        <p:nvSpPr>
          <p:cNvPr id="4" name="矩形 3"/>
          <p:cNvSpPr>
            <a:spLocks noChangeAspect="1"/>
          </p:cNvSpPr>
          <p:nvPr/>
        </p:nvSpPr>
        <p:spPr>
          <a:xfrm>
            <a:off x="508000" y="1721495"/>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否定</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不当</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多重否定可以增强表达效果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但若运用不当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很容易将本意弄反了。导致此类语病的原因有两个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一是误用了否定副词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二是不理解肯定式反问句本身就表示了一重否定。</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今年五一节前夕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发改委发出紧急通知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禁止空调厂商和经销商不得以价格战的手段进行不正当竞争。</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581128"/>
            <a:ext cx="561564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禁止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自相矛盾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3166962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080015656"/>
              </p:ext>
            </p:extLst>
          </p:nvPr>
        </p:nvGraphicFramePr>
        <p:xfrm>
          <a:off x="508000" y="1700808"/>
          <a:ext cx="8128000" cy="4169962"/>
        </p:xfrm>
        <a:graphic>
          <a:graphicData uri="http://schemas.openxmlformats.org/presentationml/2006/ole">
            <p:oleObj spid="_x0000_s61442" name="文档" r:id="rId4" imgW="3957084" imgH="203065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8092191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120</a:t>
            </a:fld>
            <a:r>
              <a:rPr lang="en-US" altLang="zh-CN" dirty="0"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一项好的政策照理会带来好的效果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但在现阶段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必须强化阳光操作、民主监督等制约措施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因为好经也要提防不被念歪。</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女性学者被称为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美女学者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我还听过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美女主持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美女政治家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估计没被我漏举的还有不少。</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924944"/>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提防</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表隐性否定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表显性否定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前后连用表双重否定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941168"/>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否定不当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漏举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都表否定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3641602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121</a:t>
            </a:fld>
            <a:r>
              <a:rPr lang="en-US" altLang="zh-CN" dirty="0" smtClean="0"/>
              <a:t>-</a:t>
            </a:r>
            <a:endParaRPr lang="zh-CN" altLang="en-US" dirty="0"/>
          </a:p>
        </p:txBody>
      </p:sp>
      <p:sp>
        <p:nvSpPr>
          <p:cNvPr id="4" name="矩形 3"/>
          <p:cNvSpPr>
            <a:spLocks noChangeAspect="1"/>
          </p:cNvSpPr>
          <p:nvPr/>
        </p:nvSpPr>
        <p:spPr>
          <a:xfrm>
            <a:off x="508000" y="1438363"/>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主客颠倒</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主体与客体存在着主要与次要、认知与被认知、主动与被动等关系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如果颠倒了位置就可能造成关系的错位和表达的混乱。</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跟随广播学习英语不失为一种有效的方法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不过大部分电台英语广播的语速较快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对于初学英语的人听起来确实感到困难。</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365104"/>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主客颠倒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后一分句主干是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语速较快感到困难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宜采用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来说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的结构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来说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作后一分句的主语。</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564737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122</a:t>
            </a:fld>
            <a:r>
              <a:rPr lang="en-US" altLang="zh-CN" dirty="0"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说起饺子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每一个中国人都不感到陌生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中国的饺子对外国人也充满了难以抗拒的诱惑。</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为了使这项住房政策真正受惠于低收入家庭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香港政府制定了非常严格的申请程序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一旦发现诈骗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处罚极其严厉。</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780928"/>
            <a:ext cx="564770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主客颠倒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对外国人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来说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725144"/>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主客颠倒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这项住房政策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低收入家庭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调换位置。</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98804702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123</a:t>
            </a:fld>
            <a:r>
              <a:rPr lang="en-US" altLang="zh-CN" dirty="0" smtClean="0"/>
              <a:t>-</a:t>
            </a:r>
            <a:endParaRPr lang="zh-CN" altLang="en-US" dirty="0"/>
          </a:p>
        </p:txBody>
      </p:sp>
      <p:sp>
        <p:nvSpPr>
          <p:cNvPr id="4" name="矩形 3"/>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4</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数量</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误用</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缩小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降低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就要考虑倍数、分数的运用与具体语境是否相符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要用倍数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要用分数。</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①(2014·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报告中值得注意的是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约</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以上的人表示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看完电子书就不再买纸质书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这一比例较上一年有所上升。</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509120"/>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约</a:t>
            </a:r>
            <a:r>
              <a:rPr lang="en-US" altLang="zh-CN" sz="2200">
                <a:solidFill>
                  <a:srgbClr val="FF0000"/>
                </a:solidFill>
                <a:latin typeface="Times New Roman" panose="02020603050405020304" pitchFamily="18" charset="0"/>
                <a:cs typeface="Times New Roman" panose="02020603050405020304" pitchFamily="18" charset="0"/>
              </a:rPr>
              <a:t>90%</a:t>
            </a:r>
            <a:r>
              <a:rPr lang="zh-CN" altLang="zh-CN" sz="2200">
                <a:solidFill>
                  <a:srgbClr val="FF0000"/>
                </a:solidFill>
                <a:latin typeface="Times New Roman" panose="02020603050405020304" pitchFamily="18" charset="0"/>
                <a:cs typeface="Times New Roman" panose="02020603050405020304" pitchFamily="18" charset="0"/>
              </a:rPr>
              <a:t>以上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前后矛盾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接近</a:t>
            </a:r>
            <a:r>
              <a:rPr lang="en-US" altLang="zh-CN" sz="2200">
                <a:solidFill>
                  <a:srgbClr val="FF0000"/>
                </a:solidFill>
                <a:latin typeface="Times New Roman" panose="02020603050405020304" pitchFamily="18" charset="0"/>
                <a:cs typeface="Times New Roman" panose="02020603050405020304" pitchFamily="18" charset="0"/>
              </a:rPr>
              <a:t>90%</a:t>
            </a:r>
            <a:r>
              <a:rPr lang="zh-CN" altLang="zh-CN" sz="2200">
                <a:solidFill>
                  <a:srgbClr val="FF0000"/>
                </a:solidFill>
                <a:latin typeface="Times New Roman" panose="02020603050405020304" pitchFamily="18" charset="0"/>
                <a:cs typeface="Times New Roman" panose="02020603050405020304" pitchFamily="18" charset="0"/>
              </a:rPr>
              <a:t>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过了</a:t>
            </a:r>
            <a:r>
              <a:rPr lang="en-US" altLang="zh-CN" sz="2200">
                <a:solidFill>
                  <a:srgbClr val="FF0000"/>
                </a:solidFill>
                <a:latin typeface="Times New Roman" panose="02020603050405020304" pitchFamily="18" charset="0"/>
                <a:cs typeface="Times New Roman" panose="02020603050405020304" pitchFamily="18" charset="0"/>
              </a:rPr>
              <a:t>90%</a:t>
            </a:r>
            <a:r>
              <a:rPr lang="zh-CN" altLang="zh-CN" sz="2200">
                <a:solidFill>
                  <a:srgbClr val="FF0000"/>
                </a:solidFill>
                <a:latin typeface="Times New Roman" panose="02020603050405020304" pitchFamily="18" charset="0"/>
                <a:cs typeface="Times New Roman" panose="02020603050405020304" pitchFamily="18" charset="0"/>
              </a:rPr>
              <a:t>才能说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二者不可连用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应删去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80779008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124</a:t>
            </a:fld>
            <a:r>
              <a:rPr lang="en-US" altLang="zh-CN" dirty="0" smtClean="0"/>
              <a:t>-</a:t>
            </a:r>
            <a:endParaRPr lang="zh-CN" altLang="en-US" dirty="0"/>
          </a:p>
        </p:txBody>
      </p:sp>
      <p:sp>
        <p:nvSpPr>
          <p:cNvPr id="2" name="矩形 1"/>
          <p:cNvSpPr>
            <a:spLocks noChangeAspect="1"/>
          </p:cNvSpPr>
          <p:nvPr/>
        </p:nvSpPr>
        <p:spPr>
          <a:xfrm>
            <a:off x="508000" y="220486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该型飞机在运营成本上是其他同级别机型的</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Times New Roman" panose="02020603050405020304" pitchFamily="18" charset="0"/>
                <a:cs typeface="Times New Roman" panose="02020603050405020304" pitchFamily="18" charset="0"/>
              </a:rPr>
              <a:t>至</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优势明显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在商载、航程、航速等方面也极具竞争力。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3079909"/>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原句主语“该型飞机”与谓语结构“是</a:t>
            </a:r>
            <a:r>
              <a:rPr lang="en-US" altLang="zh-CN" sz="2200">
                <a:solidFill>
                  <a:srgbClr val="FF0000"/>
                </a:solidFill>
                <a:latin typeface="Times New Roman" panose="02020603050405020304" pitchFamily="18" charset="0"/>
                <a:cs typeface="Times New Roman" panose="02020603050405020304" pitchFamily="18" charset="0"/>
              </a:rPr>
              <a:t>……1.3</a:t>
            </a:r>
            <a:r>
              <a:rPr lang="zh-CN" altLang="en-US" sz="2200">
                <a:solidFill>
                  <a:srgbClr val="FF0000"/>
                </a:solidFill>
                <a:latin typeface="Times New Roman" panose="02020603050405020304" pitchFamily="18" charset="0"/>
                <a:cs typeface="Times New Roman" panose="02020603050405020304" pitchFamily="18" charset="0"/>
              </a:rPr>
              <a:t>至</a:t>
            </a:r>
            <a:r>
              <a:rPr lang="en-US" altLang="zh-CN" sz="2200">
                <a:solidFill>
                  <a:srgbClr val="FF0000"/>
                </a:solidFill>
                <a:latin typeface="Times New Roman" panose="02020603050405020304" pitchFamily="18" charset="0"/>
                <a:cs typeface="Times New Roman" panose="02020603050405020304" pitchFamily="18" charset="0"/>
              </a:rPr>
              <a:t>2</a:t>
            </a:r>
            <a:r>
              <a:rPr lang="zh-CN" altLang="en-US" sz="2200">
                <a:solidFill>
                  <a:srgbClr val="FF0000"/>
                </a:solidFill>
                <a:latin typeface="Times New Roman" panose="02020603050405020304" pitchFamily="18" charset="0"/>
                <a:cs typeface="Times New Roman" panose="02020603050405020304" pitchFamily="18" charset="0"/>
              </a:rPr>
              <a:t>倍”不搭配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数量误用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不合逻辑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运营成本”“是其他同级别机型的</a:t>
            </a:r>
            <a:r>
              <a:rPr lang="en-US" altLang="zh-CN" sz="2200">
                <a:solidFill>
                  <a:srgbClr val="FF0000"/>
                </a:solidFill>
                <a:latin typeface="Times New Roman" panose="02020603050405020304" pitchFamily="18" charset="0"/>
                <a:cs typeface="Times New Roman" panose="02020603050405020304" pitchFamily="18" charset="0"/>
              </a:rPr>
              <a:t>1.3</a:t>
            </a:r>
            <a:r>
              <a:rPr lang="zh-CN" altLang="en-US" sz="2200">
                <a:solidFill>
                  <a:srgbClr val="FF0000"/>
                </a:solidFill>
                <a:latin typeface="Times New Roman" panose="02020603050405020304" pitchFamily="18" charset="0"/>
                <a:cs typeface="Times New Roman" panose="02020603050405020304" pitchFamily="18" charset="0"/>
              </a:rPr>
              <a:t>至</a:t>
            </a:r>
            <a:r>
              <a:rPr lang="en-US" altLang="zh-CN" sz="2200">
                <a:solidFill>
                  <a:srgbClr val="FF0000"/>
                </a:solidFill>
                <a:latin typeface="Times New Roman" panose="02020603050405020304" pitchFamily="18" charset="0"/>
                <a:cs typeface="Times New Roman" panose="02020603050405020304" pitchFamily="18" charset="0"/>
              </a:rPr>
              <a:t>2</a:t>
            </a:r>
            <a:r>
              <a:rPr lang="zh-CN" altLang="en-US" sz="2200">
                <a:solidFill>
                  <a:srgbClr val="FF0000"/>
                </a:solidFill>
                <a:latin typeface="Times New Roman" panose="02020603050405020304" pitchFamily="18" charset="0"/>
                <a:cs typeface="Times New Roman" panose="02020603050405020304" pitchFamily="18" charset="0"/>
              </a:rPr>
              <a:t>倍”与“优势明显”相矛盾。</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3906608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125</a:t>
            </a:fld>
            <a:r>
              <a:rPr lang="en-US" altLang="zh-CN" dirty="0" smtClean="0"/>
              <a:t>-</a:t>
            </a:r>
            <a:endParaRPr lang="zh-CN" altLang="en-US" dirty="0"/>
          </a:p>
        </p:txBody>
      </p:sp>
      <p:sp>
        <p:nvSpPr>
          <p:cNvPr id="4" name="矩形 3"/>
          <p:cNvSpPr>
            <a:spLocks noChangeAspect="1"/>
          </p:cNvSpPr>
          <p:nvPr/>
        </p:nvSpPr>
        <p:spPr>
          <a:xfrm>
            <a:off x="508000" y="1585972"/>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5</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不当</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复句中分句间总离不开某种关系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而这种关系的外在表现形式就是关联词语。在一些句子中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若没有弄清分句间是否存在某种关系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就把关联词强加于句子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则会造成病句。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生态保护意识渐入人心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所以当社会经济发展与林地保护管理发生冲突时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一些地方在权衡之后往往会选择前者。</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5042356"/>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前后构不成因果关系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自相矛盾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40499273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126</a:t>
            </a:fld>
            <a:r>
              <a:rPr lang="en-US" altLang="zh-CN" dirty="0" smtClean="0"/>
              <a:t>-</a:t>
            </a:r>
            <a:endParaRPr lang="zh-CN" altLang="en-US" dirty="0"/>
          </a:p>
        </p:txBody>
      </p:sp>
      <p:sp>
        <p:nvSpPr>
          <p:cNvPr id="2" name="矩形 1"/>
          <p:cNvSpPr>
            <a:spLocks noChangeAspect="1"/>
          </p:cNvSpPr>
          <p:nvPr/>
        </p:nvSpPr>
        <p:spPr>
          <a:xfrm>
            <a:off x="508000" y="1297346"/>
            <a:ext cx="166103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总结</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284105768"/>
              </p:ext>
            </p:extLst>
          </p:nvPr>
        </p:nvGraphicFramePr>
        <p:xfrm>
          <a:off x="508000" y="1772816"/>
          <a:ext cx="8128000" cy="5401081"/>
        </p:xfrm>
        <a:graphic>
          <a:graphicData uri="http://schemas.openxmlformats.org/presentationml/2006/ole">
            <p:oleObj spid="_x0000_s78850" name="文档" r:id="rId4" imgW="3913417" imgH="2599944" progId="Word.Document.12">
              <p:embed/>
            </p:oleObj>
          </a:graphicData>
        </a:graphic>
      </p:graphicFrame>
      <p:sp>
        <p:nvSpPr>
          <p:cNvPr id="6" name="圆角矩形 5">
            <a:hlinkClick r:id="rId5"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2" name="圆角矩形 11">
            <a:hlinkClick r:id="rId11"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77133455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127</a:t>
            </a:fld>
            <a:r>
              <a:rPr lang="en-US" altLang="zh-CN" dirty="0" smtClean="0"/>
              <a:t>-</a:t>
            </a:r>
            <a:endParaRPr lang="zh-CN" altLang="en-US" dirty="0"/>
          </a:p>
        </p:txBody>
      </p:sp>
      <p:sp>
        <p:nvSpPr>
          <p:cNvPr id="3" name="矩形 2"/>
          <p:cNvSpPr>
            <a:spLocks noChangeAspect="1"/>
          </p:cNvSpPr>
          <p:nvPr/>
        </p:nvSpPr>
        <p:spPr>
          <a:xfrm>
            <a:off x="508000" y="2291038"/>
            <a:ext cx="8128000" cy="2529923"/>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b="1">
                <a:solidFill>
                  <a:srgbClr val="000000"/>
                </a:solidFill>
                <a:latin typeface="黑体" panose="02010609060101010101" pitchFamily="49" charset="-122"/>
                <a:ea typeface="黑体" panose="02010609060101010101" pitchFamily="49" charset="-122"/>
                <a:cs typeface="Times New Roman" panose="02020603050405020304" pitchFamily="18" charset="0"/>
              </a:rPr>
              <a:t>即学即练</a:t>
            </a:r>
            <a:endParaRPr lang="zh-CN"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阅读下面的文字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完成后面的问题。</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因为春节就在立春的时节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是春天到来的季节</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春天是生命力勃发的季节。</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春天可以给我们带来不同以往的新的感觉</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所以自然的节气我们要顺应</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借此激发我们人性的力量</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让我们有一个昂扬的姿态和精神</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在一年里走得顺畅</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获得幸福感和满足感</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4437614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128</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文中画横线的部分有语病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春天可以给我们带来新感觉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所以自然的节气我们要顺应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借此激发我们人性的力量。</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春天可以给我们带来不同以往的新的感觉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所以我们要顺应自然的节气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借此激发我们的力量。</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春天可以给我们带来不同以往的感觉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所以自然的节气我们要顺应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借此激发我们人性的力量。</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春天可以给我们带来多方面的新的感觉</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所以我们要顺应自然的节气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借此激发我们青春的力量。</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305245" y="1728345"/>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xmlns="" val="40459994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129</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画线的语句有多处不合逻辑的地方。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不同以往的新的感觉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不同以往的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可删除一处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自然的节气我们要顺应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主客颠倒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我们要顺应自然的节气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季节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没有必然的关系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青春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之类的词语。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79582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637371632"/>
              </p:ext>
            </p:extLst>
          </p:nvPr>
        </p:nvGraphicFramePr>
        <p:xfrm>
          <a:off x="508000" y="1412776"/>
          <a:ext cx="8128000" cy="5262172"/>
        </p:xfrm>
        <a:graphic>
          <a:graphicData uri="http://schemas.openxmlformats.org/presentationml/2006/ole">
            <p:oleObj spid="_x0000_s62466" name="文档" r:id="rId4" imgW="3957084" imgH="2562159"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8817924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130</a:t>
            </a:fld>
            <a:r>
              <a:rPr lang="en-US" altLang="zh-CN" dirty="0" smtClean="0"/>
              <a:t>-</a:t>
            </a:r>
            <a:endParaRPr lang="zh-CN" altLang="en-US" dirty="0"/>
          </a:p>
        </p:txBody>
      </p:sp>
      <p:sp>
        <p:nvSpPr>
          <p:cNvPr id="3" name="矩形 2"/>
          <p:cNvSpPr>
            <a:spLocks noChangeAspect="1"/>
          </p:cNvSpPr>
          <p:nvPr/>
        </p:nvSpPr>
        <p:spPr>
          <a:xfrm>
            <a:off x="508000" y="1437652"/>
            <a:ext cx="8128000" cy="5298886"/>
          </a:xfrm>
          <a:prstGeom prst="rect">
            <a:avLst/>
          </a:prstGeom>
        </p:spPr>
        <p:txBody>
          <a:bodyPr>
            <a:spAutoFit/>
          </a:bodyPr>
          <a:lstStyle/>
          <a:p>
            <a:pPr lvl="0" indent="266700" eaLnBrk="0" fontAlgn="base" hangingPunct="0">
              <a:lnSpc>
                <a:spcPts val="29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阅读下面的文字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完成后面的问题。</a:t>
            </a:r>
            <a:endParaRPr lang="zh-CN" altLang="en-US" sz="2200"/>
          </a:p>
          <a:p>
            <a:pPr lvl="0" indent="26670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儿童早期的思维方式与原始人的思维方式十分相似</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被称为</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我向思维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我向思维</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的主要特点是以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为中心</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一切都等同于有生命的</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我</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把身边的人、手中的玩具</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还有整个世界都作为有生命的和有情感的对象对它们加以对待。</a:t>
            </a:r>
            <a:endParaRPr lang="zh-CN" altLang="en-US" sz="2200"/>
          </a:p>
          <a:p>
            <a:pPr lvl="0" indent="266700" eaLnBrk="0" fontAlgn="base" hangingPunct="0">
              <a:lnSpc>
                <a:spcPts val="29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文中画横线的部分有语病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把身边的人、手中的玩具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甚至整个世界都作为有生命的和有情感的对象加以对待。</a:t>
            </a:r>
            <a:endParaRPr lang="zh-CN" altLang="en-US" sz="2200"/>
          </a:p>
          <a:p>
            <a:pPr lvl="0" indent="26670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把身边的人、手中的玩具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还有整个世界都作为有生命的和有情感的对象对待它们。</a:t>
            </a:r>
            <a:endParaRPr lang="zh-CN" altLang="en-US" sz="2200"/>
          </a:p>
          <a:p>
            <a:pPr lvl="0" indent="26670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把身边的人、手中的玩具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以及整个世界都作为有生命的和有情感的对象对待它们。</a:t>
            </a:r>
            <a:endParaRPr lang="zh-CN" altLang="en-US" sz="2200"/>
          </a:p>
          <a:p>
            <a:pPr lvl="0" indent="266700" eaLnBrk="0" fontAlgn="base" hangingPunct="0">
              <a:lnSpc>
                <a:spcPts val="29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把身边的人、手中的玩具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包括整个世界都作为有生命的和有情感的对象加以对待。</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236296" y="3284984"/>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A</a:t>
            </a:r>
            <a:endParaRPr lang="zh-CN" altLang="en-US" sz="2200"/>
          </a:p>
        </p:txBody>
      </p:sp>
    </p:spTree>
    <p:extLst>
      <p:ext uri="{BB962C8B-B14F-4D97-AF65-F5344CB8AC3E}">
        <p14:creationId xmlns:p14="http://schemas.microsoft.com/office/powerpoint/2010/main" xmlns="" val="15292167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131</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一是并列的词语不合逻辑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整个世界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身边的人、手中的玩具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对象对它们加以对待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啰唆重复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需要删除重复赘余的词语。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103819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132</a:t>
            </a:fld>
            <a:r>
              <a:rPr lang="en-US" altLang="zh-CN" dirty="0" smtClean="0"/>
              <a:t>-</a:t>
            </a:r>
            <a:endParaRPr lang="zh-CN" altLang="en-US" dirty="0"/>
          </a:p>
        </p:txBody>
      </p:sp>
      <p:sp>
        <p:nvSpPr>
          <p:cNvPr id="2" name="矩形 1"/>
          <p:cNvSpPr>
            <a:spLocks noChangeAspect="1"/>
          </p:cNvSpPr>
          <p:nvPr/>
        </p:nvSpPr>
        <p:spPr>
          <a:xfrm>
            <a:off x="508000" y="2494171"/>
            <a:ext cx="8128000" cy="212365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病句修改的原则和方法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每一个病句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几乎都可以从语法、修辞、逻辑的角度来分析其造成语病的原因。因此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同一个病句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也就可以有多种不同的修改方法。至于用哪一种方法修改更加合适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这就要看病句本身的语病类型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看表达的需要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看具体的语境</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p>
        </p:txBody>
      </p:sp>
    </p:spTree>
    <p:extLst>
      <p:ext uri="{BB962C8B-B14F-4D97-AF65-F5344CB8AC3E}">
        <p14:creationId xmlns:p14="http://schemas.microsoft.com/office/powerpoint/2010/main" xmlns="" val="5996140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133</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病句修改的原则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总的原则是保证语意不变。在此前提下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能够用调整语序的方法来修改就尽量不要增删词语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改一处可以解决问题就决不改两处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修改后要做到句式或陈述对象一致。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病句修改的方法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修改病句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首先要通读文句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力求从语感的角度发现问题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如若不行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则在通读的基础上逐句从语法的角度分析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找出问题所在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并针对病句类型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成分残缺的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多余的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用词不妥当的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啰唆不简明的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不搭配、不照应的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的方式修改。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p>
        </p:txBody>
      </p:sp>
    </p:spTree>
    <p:extLst>
      <p:ext uri="{BB962C8B-B14F-4D97-AF65-F5344CB8AC3E}">
        <p14:creationId xmlns:p14="http://schemas.microsoft.com/office/powerpoint/2010/main" xmlns="" val="225542904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134</a:t>
            </a:fld>
            <a:r>
              <a:rPr lang="en-US" altLang="zh-CN" dirty="0" smtClean="0"/>
              <a:t>-</a:t>
            </a:r>
            <a:endParaRPr lang="zh-CN" altLang="en-US" dirty="0"/>
          </a:p>
        </p:txBody>
      </p:sp>
      <p:pic>
        <p:nvPicPr>
          <p:cNvPr id="4" name="尖子生错题本.eps" descr="id:2147487226;FounderCES"/>
          <p:cNvPicPr>
            <a:picLocks noChangeAspect="1"/>
          </p:cNvPicPr>
          <p:nvPr/>
        </p:nvPicPr>
        <p:blipFill>
          <a:blip r:embed="rId3"/>
          <a:stretch>
            <a:fillRect/>
          </a:stretch>
        </p:blipFill>
        <p:spPr>
          <a:xfrm>
            <a:off x="508000" y="1772816"/>
            <a:ext cx="8128000" cy="458989"/>
          </a:xfrm>
          <a:prstGeom prst="rect">
            <a:avLst/>
          </a:prstGeom>
        </p:spPr>
      </p:pic>
      <p:sp>
        <p:nvSpPr>
          <p:cNvPr id="2" name="矩形 1"/>
          <p:cNvSpPr>
            <a:spLocks noChangeAspect="1"/>
          </p:cNvSpPr>
          <p:nvPr/>
        </p:nvSpPr>
        <p:spPr>
          <a:xfrm>
            <a:off x="508000" y="2312754"/>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各类环境污染呈高发态势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成为民生之患、民心之痛。</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修复长江生态环境</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目前当务之急是刹住无序开发</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限制排污总量</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依法从严从快打击非法排污、非法采砂等破坏沿岸生态。</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万里长江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上中下游共进退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一损俱损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一荣俱荣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有关部门和沿江省市在治理长江的过程中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不仅要各自守土有责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还要在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上下功夫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建立健全长江生态环境协同保护体制机制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密切合作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形成整体合力。</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圆角矩形 5">
            <a:hlinkClick r:id="rId4"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10" action="ppaction://hlinksldjump"/>
          </p:cNvPr>
          <p:cNvSpPr/>
          <p:nvPr/>
        </p:nvSpPr>
        <p:spPr>
          <a:xfrm>
            <a:off x="6369991"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p>
        </p:txBody>
      </p:sp>
    </p:spTree>
    <p:extLst>
      <p:ext uri="{BB962C8B-B14F-4D97-AF65-F5344CB8AC3E}">
        <p14:creationId xmlns:p14="http://schemas.microsoft.com/office/powerpoint/2010/main" xmlns="" val="8437349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135</a:t>
            </a:fld>
            <a:r>
              <a:rPr lang="en-US" altLang="zh-CN" dirty="0" smtClean="0"/>
              <a:t>-</a:t>
            </a:r>
            <a:endParaRPr lang="zh-CN" altLang="en-US" dirty="0"/>
          </a:p>
        </p:txBody>
      </p:sp>
      <p:sp>
        <p:nvSpPr>
          <p:cNvPr id="4" name="矩形 3"/>
          <p:cNvSpPr>
            <a:spLocks noChangeAspect="1"/>
          </p:cNvSpPr>
          <p:nvPr/>
        </p:nvSpPr>
        <p:spPr>
          <a:xfrm>
            <a:off x="508000" y="1496206"/>
            <a:ext cx="8128000" cy="4119589"/>
          </a:xfrm>
          <a:prstGeom prst="rect">
            <a:avLst/>
          </a:prstGeom>
        </p:spPr>
        <p:txBody>
          <a:bodyPr>
            <a:spAutoFit/>
          </a:bodyPr>
          <a:lstStyle/>
          <a:p>
            <a:pPr lvl="0" eaLnBrk="0" fontAlgn="base" hangingPunct="0">
              <a:lnSpc>
                <a:spcPct val="120000"/>
              </a:lnSpc>
              <a:spcBef>
                <a:spcPct val="0"/>
              </a:spcBef>
              <a:spcAft>
                <a:spcPct val="0"/>
              </a:spcAft>
              <a:tabLst>
                <a:tab pos="1028700" algn="l"/>
                <a:tab pos="1851025" algn="l"/>
                <a:tab pos="2538413" algn="l"/>
                <a:tab pos="3222625" algn="l"/>
              </a:tabLst>
            </a:pPr>
            <a:r>
              <a:rPr lang="zh-CN" altLang="zh-CN" sz="2200">
                <a:solidFill>
                  <a:srgbClr val="000000"/>
                </a:solidFill>
                <a:latin typeface="宋体" panose="02010600030101010101" pitchFamily="2" charset="-122"/>
                <a:cs typeface="Times New Roman" panose="02020603050405020304" pitchFamily="18" charset="0"/>
              </a:rPr>
              <a:t>文中画横线的句子有语病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zh-CN" altLang="en-US" sz="2200">
                <a:solidFill>
                  <a:srgbClr val="000000"/>
                </a:solidFill>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修复长江生态环境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目前当务之急是刹住无序开发之风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限制排污总量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依法从严从快打击非法排污、非法采砂等破坏沿岸生态。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修复长江生态环境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当务之急是刹住无序开发之风</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限制排污总量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依法从严从快打击非法排污、非法采砂等破坏沿岸生态行为。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修复长江生态环境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目前当务之急是刹住无序开发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限制排污总量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依法从严从快打击非法排污、非法采砂等破坏沿岸生态行为。</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修复长江生态环境</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当务之急是刹住无序开发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限制排污总量</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依法从严从快打击非法排污、非法采砂等破坏沿岸生态。</a:t>
            </a:r>
            <a:endParaRPr lang="zh-CN" altLang="en-US" sz="2200"/>
          </a:p>
          <a:p>
            <a:pPr lvl="0" eaLnBrk="0" fontAlgn="base" hangingPunct="0">
              <a:lnSpc>
                <a:spcPct val="120000"/>
              </a:lnSpc>
              <a:spcBef>
                <a:spcPct val="0"/>
              </a:spcBef>
              <a:spcAft>
                <a:spcPct val="0"/>
              </a:spcAft>
              <a:tabLst>
                <a:tab pos="1028700" algn="l"/>
                <a:tab pos="1851025" algn="l"/>
                <a:tab pos="2538413" algn="l"/>
                <a:tab pos="3222625" algn="l"/>
              </a:tabLst>
            </a:pPr>
            <a:endParaRPr lang="zh-CN" altLang="en-US" sz="2200"/>
          </a:p>
        </p:txBody>
      </p:sp>
      <p:graphicFrame>
        <p:nvGraphicFramePr>
          <p:cNvPr id="5" name="对象 4"/>
          <p:cNvGraphicFramePr>
            <a:graphicFrameLocks noChangeAspect="1"/>
          </p:cNvGraphicFramePr>
          <p:nvPr>
            <p:extLst>
              <p:ext uri="{D42A27DB-BD31-4B8C-83A1-F6EECF244321}">
                <p14:modId xmlns:p14="http://schemas.microsoft.com/office/powerpoint/2010/main" xmlns="" val="2150334506"/>
              </p:ext>
            </p:extLst>
          </p:nvPr>
        </p:nvGraphicFramePr>
        <p:xfrm>
          <a:off x="508000" y="5229200"/>
          <a:ext cx="8128000" cy="1348059"/>
        </p:xfrm>
        <a:graphic>
          <a:graphicData uri="http://schemas.openxmlformats.org/presentationml/2006/ole">
            <p:oleObj spid="_x0000_s79874" name="文档" r:id="rId4" imgW="3904756" imgH="647737" progId="Word.Document.12">
              <p:embed/>
            </p:oleObj>
          </a:graphicData>
        </a:graphic>
      </p:graphicFrame>
      <p:sp>
        <p:nvSpPr>
          <p:cNvPr id="6" name="圆角矩形 5">
            <a:hlinkClick r:id="rId5"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11" action="ppaction://hlinksldjump"/>
          </p:cNvPr>
          <p:cNvSpPr/>
          <p:nvPr/>
        </p:nvSpPr>
        <p:spPr>
          <a:xfrm>
            <a:off x="6369991"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p>
        </p:txBody>
      </p:sp>
    </p:spTree>
    <p:extLst>
      <p:ext uri="{BB962C8B-B14F-4D97-AF65-F5344CB8AC3E}">
        <p14:creationId xmlns:p14="http://schemas.microsoft.com/office/powerpoint/2010/main" xmlns="" val="23986854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136</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r>
              <a:rPr lang="zh-CN" altLang="zh-CN" sz="2200">
                <a:solidFill>
                  <a:srgbClr val="000000"/>
                </a:solidFill>
                <a:latin typeface="Times New Roman" panose="02020603050405020304" pitchFamily="18" charset="0"/>
                <a:cs typeface="Times New Roman" panose="02020603050405020304" pitchFamily="18" charset="0"/>
              </a:rPr>
              <a:t>从原句看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目前当务之急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存在重复赘余的问题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的意思是现在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当务之急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是当前任务中最急切要办的事。可删除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项。另外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刹住无序开发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依法从严从快打击非法排污、非法采砂等破坏沿岸生态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均存在成分残缺的问题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刹住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补出合适的宾语。</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项没有补出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刹住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的宾语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项没有补出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的宾语。故选</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p>
        </p:txBody>
      </p:sp>
    </p:spTree>
    <p:extLst>
      <p:ext uri="{BB962C8B-B14F-4D97-AF65-F5344CB8AC3E}">
        <p14:creationId xmlns:p14="http://schemas.microsoft.com/office/powerpoint/2010/main" xmlns="" val="3728865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137</a:t>
            </a:fld>
            <a:r>
              <a:rPr lang="en-US" altLang="zh-CN" dirty="0" smtClean="0"/>
              <a:t>-</a:t>
            </a:r>
            <a:endParaRPr lang="zh-CN" altLang="en-US" dirty="0"/>
          </a:p>
        </p:txBody>
      </p:sp>
      <p:sp>
        <p:nvSpPr>
          <p:cNvPr id="2" name="矩形 1"/>
          <p:cNvSpPr>
            <a:spLocks noChangeAspect="1"/>
          </p:cNvSpPr>
          <p:nvPr/>
        </p:nvSpPr>
        <p:spPr>
          <a:xfrm>
            <a:off x="508000" y="1417815"/>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看画线句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找语病。首先要看文段画线的原句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找出语病所在。要注意找全找准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这类题目的画线句语病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一般有两到三处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选项对病句的修改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有的只改出了其中一两处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找准找全是关键。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看修改处。对横线处语病的修改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有对与错、优与劣的区别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有的选项修改的不是问题所在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即修改错误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有的选项虽然对错误处进行了修改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但修改得不到位、不简洁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甚至改变了原意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导致出现新的语病。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看优劣。对四个选项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也可以采用对比的方式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看哪一项修改得准确到位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或哪一项没有改掉语病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用排除法选出答案。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重难特训</a:t>
            </a:r>
          </a:p>
        </p:txBody>
      </p:sp>
    </p:spTree>
    <p:extLst>
      <p:ext uri="{BB962C8B-B14F-4D97-AF65-F5344CB8AC3E}">
        <p14:creationId xmlns:p14="http://schemas.microsoft.com/office/powerpoint/2010/main" xmlns="" val="210115713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326672673"/>
              </p:ext>
            </p:extLst>
          </p:nvPr>
        </p:nvGraphicFramePr>
        <p:xfrm>
          <a:off x="508000" y="1826396"/>
          <a:ext cx="8128000" cy="3459208"/>
        </p:xfrm>
        <a:graphic>
          <a:graphicData uri="http://schemas.openxmlformats.org/presentationml/2006/ole">
            <p:oleObj spid="_x0000_s63490" name="文档" r:id="rId4" imgW="3957084" imgH="1684836"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2346356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请借助单句的语法知识修改下列病句。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平昌冬奥会闭幕式上的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北京八分钟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用智能科技完美营造了唯美中国的气度和神韵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展现了文明古国的现代活力。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青岛海洋科学与技术国家实验室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由中国海洋大学等</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家驻山东高校和科研单位共同发起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透明海洋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工程的实施者。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3501008"/>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营造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气度和神韵</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搭配失当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营造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展示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5238843"/>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实验室由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组成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293725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 name="矩形 1"/>
          <p:cNvSpPr>
            <a:spLocks noChangeAspect="1"/>
          </p:cNvSpPr>
          <p:nvPr/>
        </p:nvSpPr>
        <p:spPr>
          <a:xfrm>
            <a:off x="508000" y="1911735"/>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此次出台的能源协同规划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是首次京津冀联合发布的区域能源协同发展规划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内容涵盖能源设施协同、能源治理协同等八大领域。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本月底北京市保利剧院举办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濮存昕读美文朗诵会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成功进行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这位著名表演艺术家在现场讲述了自己对朗诵的理解与深厚的感情。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
        <p:nvSpPr>
          <p:cNvPr id="6" name="矩形 5"/>
          <p:cNvSpPr>
            <a:spLocks noChangeAspect="1"/>
          </p:cNvSpPr>
          <p:nvPr/>
        </p:nvSpPr>
        <p:spPr>
          <a:xfrm>
            <a:off x="508000" y="3140968"/>
            <a:ext cx="536557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首次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移到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京津冀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5301208"/>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举办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成功进行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句子杂糅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成功进行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168967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跨省异地就医直接结算并不意味着医保实现了全国漫游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如果医保全国漫游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会在一定程度上导致无序就医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加剧看病难、看病贵。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芯片行业是国内目前产品需求增长非常快、技术水平与海外差距又非常大的阶段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国内芯片行业想要实现赶超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就离不开国家的大力支持。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3146426"/>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加剧</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缺少宾语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可在句末加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的问题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173527"/>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行业是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行业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行业处于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阶段</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171649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 name="矩形 1"/>
          <p:cNvSpPr>
            <a:spLocks noChangeAspect="1"/>
          </p:cNvSpPr>
          <p:nvPr/>
        </p:nvSpPr>
        <p:spPr>
          <a:xfrm>
            <a:off x="508000" y="1916832"/>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为配合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厕所革命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市旅游局要求各风景区要加强对景区厕所的建设和管理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整治不文明旅游的各种顽疾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有效引领景区的服务水平。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只有紧紧把握产业变革带来的质量提升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我国才有望实现制造业跨越式发展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加快提升中国制造的内涵价值与国际声誉。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3526530"/>
            <a:ext cx="4801314"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引领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提高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256450"/>
            <a:ext cx="564770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成分残缺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质量提升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机遇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01826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开征环境保护税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有利于发挥环境治理的协同效应。环境保护税的立法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也增强了社会的环境保护意识和企业治污减排的责任。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cs typeface="Times New Roman" panose="02020603050405020304" pitchFamily="18" charset="0"/>
              </a:rPr>
              <a:t>在中国人的餐饮中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远不是一个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字能够概括的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它包含了独具中国特色的文化内涵和异常丰厚的人文情怀。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3326130"/>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增强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责任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责任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责任感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011927"/>
            <a:ext cx="3954929"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缺少主语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88610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2" name="矩形 1"/>
          <p:cNvSpPr>
            <a:spLocks noChangeAspect="1"/>
          </p:cNvSpPr>
          <p:nvPr/>
        </p:nvSpPr>
        <p:spPr>
          <a:xfrm>
            <a:off x="508000" y="2310467"/>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从语法角度分清成分与关系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了解和掌握一定的语法知识是正确辨析病句的前提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语法知识的欠缺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直接影响了对病句题、句式变换题和文言文词类活用、文言句式的正确把握。只有明晰了语法规则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才能判断什么样的句子是正确的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也才能辨别什么样的句子是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的。在此基础上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才能对症下药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有针对性地进行修改。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 name="矩形 1"/>
          <p:cNvSpPr>
            <a:spLocks noChangeAspect="1"/>
          </p:cNvSpPr>
          <p:nvPr/>
        </p:nvSpPr>
        <p:spPr>
          <a:xfrm>
            <a:off x="508000" y="1772816"/>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引</a:t>
            </a:r>
            <a:r>
              <a:rPr lang="zh-CN" altLang="zh-CN" sz="2200">
                <a:solidFill>
                  <a:srgbClr val="000000"/>
                </a:solidFill>
                <a:latin typeface="Times New Roman" panose="02020603050405020304" pitchFamily="18" charset="0"/>
                <a:cs typeface="Times New Roman" panose="02020603050405020304" pitchFamily="18" charset="0"/>
              </a:rPr>
              <a:t>人关注的是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中国申报的甲骨文能否顺利通过联合国教科文组织相关委员会的评审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将关系到成功入选《世界记忆名录》。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韩国</a:t>
            </a:r>
            <a:r>
              <a:rPr lang="zh-CN" altLang="zh-CN" sz="2200">
                <a:solidFill>
                  <a:srgbClr val="000000"/>
                </a:solidFill>
                <a:latin typeface="Times New Roman" panose="02020603050405020304" pitchFamily="18" charset="0"/>
                <a:cs typeface="Times New Roman" panose="02020603050405020304" pitchFamily="18" charset="0"/>
              </a:rPr>
              <a:t>周边大国林立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又深陷半岛问题的风暴眼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处在朝核问题的最前沿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能否把握好外交是韩国保持繁荣稳定的关键锁钥。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图片 3"/>
          <p:cNvPicPr/>
          <p:nvPr/>
        </p:nvPicPr>
        <p:blipFill>
          <a:blip r:embed="rId3"/>
          <a:stretch>
            <a:fillRect/>
          </a:stretch>
        </p:blipFill>
        <p:spPr>
          <a:xfrm>
            <a:off x="806946" y="1904187"/>
            <a:ext cx="281429" cy="281429"/>
          </a:xfrm>
          <a:prstGeom prst="rect">
            <a:avLst/>
          </a:prstGeom>
        </p:spPr>
      </p:pic>
      <p:pic>
        <p:nvPicPr>
          <p:cNvPr id="5" name="图片 4"/>
          <p:cNvPicPr/>
          <p:nvPr/>
        </p:nvPicPr>
        <p:blipFill>
          <a:blip r:embed="rId4"/>
          <a:stretch>
            <a:fillRect/>
          </a:stretch>
        </p:blipFill>
        <p:spPr>
          <a:xfrm>
            <a:off x="806946" y="3492160"/>
            <a:ext cx="281429" cy="281429"/>
          </a:xfrm>
          <a:prstGeom prst="rect">
            <a:avLst/>
          </a:prstGeom>
        </p:spPr>
      </p:pic>
      <p:sp>
        <p:nvSpPr>
          <p:cNvPr id="6" name="圆角矩形 5">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776124" y="3007507"/>
            <a:ext cx="8128000" cy="498598"/>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能否</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成功入选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双起单承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成功入选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能否</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8" name="矩形 7"/>
          <p:cNvSpPr>
            <a:spLocks noChangeAspect="1"/>
          </p:cNvSpPr>
          <p:nvPr/>
        </p:nvSpPr>
        <p:spPr>
          <a:xfrm>
            <a:off x="508000" y="4646049"/>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两面对一面。前面说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后面只提及了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韩国保持繁荣稳定的关键锁钥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1148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二、复句及其类型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复句是由两个或两个以上意义上相关、结构上互不作句子成分的分句加上贯通全句的句调构成的。分句之间的关系常用连词、副词以及一部分起关联作用的短语来表示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复句中的分句之间有着一定的逻辑关系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根据分句之间不同的逻辑关系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可以把复句分为并列、承接、递进、选择、转折、因果、假设、条件、解说、目的等类型。如下表。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24682228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799232380"/>
              </p:ext>
            </p:extLst>
          </p:nvPr>
        </p:nvGraphicFramePr>
        <p:xfrm>
          <a:off x="508000" y="1700808"/>
          <a:ext cx="8128000" cy="4525337"/>
        </p:xfrm>
        <a:graphic>
          <a:graphicData uri="http://schemas.openxmlformats.org/presentationml/2006/ole">
            <p:oleObj spid="_x0000_s64514" name="文档" r:id="rId4" imgW="3957084" imgH="220374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27716384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735199999"/>
              </p:ext>
            </p:extLst>
          </p:nvPr>
        </p:nvGraphicFramePr>
        <p:xfrm>
          <a:off x="508000" y="1368665"/>
          <a:ext cx="8128000" cy="5617548"/>
        </p:xfrm>
        <a:graphic>
          <a:graphicData uri="http://schemas.openxmlformats.org/presentationml/2006/ole">
            <p:oleObj spid="_x0000_s65538" name="文档" r:id="rId4" imgW="3957084" imgH="2734889"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26543116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60087961"/>
              </p:ext>
            </p:extLst>
          </p:nvPr>
        </p:nvGraphicFramePr>
        <p:xfrm>
          <a:off x="508000" y="1844824"/>
          <a:ext cx="8128000" cy="4169962"/>
        </p:xfrm>
        <a:graphic>
          <a:graphicData uri="http://schemas.openxmlformats.org/presentationml/2006/ole">
            <p:oleObj spid="_x0000_s66562" name="文档" r:id="rId4" imgW="3957084" imgH="203065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2604860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524391796"/>
              </p:ext>
            </p:extLst>
          </p:nvPr>
        </p:nvGraphicFramePr>
        <p:xfrm>
          <a:off x="508000" y="1844824"/>
          <a:ext cx="8128000" cy="4169962"/>
        </p:xfrm>
        <a:graphic>
          <a:graphicData uri="http://schemas.openxmlformats.org/presentationml/2006/ole">
            <p:oleObj spid="_x0000_s67586" name="文档" r:id="rId4" imgW="3957084" imgH="203065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339651434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834911"/>
              </p:ext>
            </p:extLst>
          </p:nvPr>
        </p:nvGraphicFramePr>
        <p:xfrm>
          <a:off x="508000" y="1916832"/>
          <a:ext cx="8128000" cy="3814585"/>
        </p:xfrm>
        <a:graphic>
          <a:graphicData uri="http://schemas.openxmlformats.org/presentationml/2006/ole">
            <p:oleObj spid="_x0000_s68610" name="文档" r:id="rId4" imgW="3957084" imgH="185792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16840662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764470581"/>
              </p:ext>
            </p:extLst>
          </p:nvPr>
        </p:nvGraphicFramePr>
        <p:xfrm>
          <a:off x="508000" y="1556792"/>
          <a:ext cx="8128000" cy="4880712"/>
        </p:xfrm>
        <a:graphic>
          <a:graphicData uri="http://schemas.openxmlformats.org/presentationml/2006/ole">
            <p:oleObj spid="_x0000_s69634" name="文档" r:id="rId4" imgW="3957084" imgH="237647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223193572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975639739"/>
              </p:ext>
            </p:extLst>
          </p:nvPr>
        </p:nvGraphicFramePr>
        <p:xfrm>
          <a:off x="508000" y="1826396"/>
          <a:ext cx="8128000" cy="3459208"/>
        </p:xfrm>
        <a:graphic>
          <a:graphicData uri="http://schemas.openxmlformats.org/presentationml/2006/ole">
            <p:oleObj spid="_x0000_s70658" name="文档" r:id="rId4" imgW="3971520" imgH="1684836"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Tree>
    <p:extLst>
      <p:ext uri="{BB962C8B-B14F-4D97-AF65-F5344CB8AC3E}">
        <p14:creationId xmlns:p14="http://schemas.microsoft.com/office/powerpoint/2010/main" xmlns="" val="421044288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2" name="矩形 1"/>
          <p:cNvSpPr>
            <a:spLocks noChangeAspect="1"/>
          </p:cNvSpPr>
          <p:nvPr/>
        </p:nvSpPr>
        <p:spPr>
          <a:xfrm>
            <a:off x="508000" y="1302338"/>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请借助复句的语法知识修改下列病句。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生活条件尽管那么优越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富豪巴菲特却有着理性的消费准则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他崇尚简单和节俭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从来不吃超过</a:t>
            </a:r>
            <a:r>
              <a:rPr lang="en-US" altLang="zh-CN" sz="2200">
                <a:solidFill>
                  <a:srgbClr val="000000"/>
                </a:solidFill>
                <a:latin typeface="Times New Roman" panose="02020603050405020304" pitchFamily="18" charset="0"/>
                <a:cs typeface="Times New Roman" panose="02020603050405020304" pitchFamily="18" charset="0"/>
              </a:rPr>
              <a:t>3.17</a:t>
            </a:r>
            <a:r>
              <a:rPr lang="zh-CN" altLang="zh-CN" sz="2200">
                <a:solidFill>
                  <a:srgbClr val="000000"/>
                </a:solidFill>
                <a:latin typeface="Times New Roman" panose="02020603050405020304" pitchFamily="18" charset="0"/>
                <a:cs typeface="Times New Roman" panose="02020603050405020304" pitchFamily="18" charset="0"/>
              </a:rPr>
              <a:t>美元的早餐。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每一首民谣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都是时代、地域、创作者们共同造就的产物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都是关于世界的观察、表达和记录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它穿越时光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流传下来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一代又一代。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3326130"/>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复句中关联词语位置失当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尽管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调至句首</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388779"/>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观察、表达和记录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顺序不当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观察、记录和表达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781140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一、单句及其成分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单句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不能分析成两个或两个以上的分句的句子。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句子成分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句子成分就是句子的组成部分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有主语、谓语、宾语、定语、补语和状语六种。按被陈述与陈述的关系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可以把句子划分为两个部分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即主语部分和谓语部分。主语和谓语是句子的主干成分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其中谓语动词支配、涉及的对象是宾语。谓语后面补充说明谓语的成分是补语。修饰、限制主语或宾语的成分是定语。修饰限制谓语的成分是状语。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99199252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台湾薪资尽管低迷已是公开的秘密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但当知道台北平均薪资输给北京时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岛内居民仍然感到惊讶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《联合报》为此发表社论质问民进党。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粤港澳自贸区由于致力于营造国际化、法治化、市场化的营商环境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更多金融、物流等专业人才有机会拿到远超同行水平的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国际工资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3140968"/>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复句中关联词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尽管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位置不当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应调到句首</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5272412"/>
            <a:ext cx="4551246"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结构混乱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放在句首</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8074974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村庄改造在保护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原汁原味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的基础上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传统民俗、民居得到了保护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农村传统文化得以传承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群众在潜移默化中传承传统、接受熏陶。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MG</a:t>
            </a:r>
            <a:r>
              <a:rPr lang="zh-CN" altLang="zh-CN" sz="2200" dirty="0">
                <a:solidFill>
                  <a:srgbClr val="000000"/>
                </a:solidFill>
                <a:latin typeface="Times New Roman" panose="02020603050405020304" pitchFamily="18" charset="0"/>
                <a:cs typeface="Times New Roman" panose="02020603050405020304" pitchFamily="18" charset="0"/>
              </a:rPr>
              <a:t>电子游戏平台在整个游戏产业链中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占据了中游资源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不仅成为海外市场拓展的先行者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而且是中国民族网络游戏、移动互联网市场应用的领跑者。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3306701"/>
            <a:ext cx="4801314"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中途易辙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传统民俗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5439096"/>
            <a:ext cx="7741222" cy="45974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复句中语序不当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不仅”和“而且”后面的分句内容互换。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05853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2" name="矩形 1"/>
          <p:cNvSpPr>
            <a:spLocks noChangeAspect="1"/>
          </p:cNvSpPr>
          <p:nvPr/>
        </p:nvSpPr>
        <p:spPr>
          <a:xfrm>
            <a:off x="508000" y="1911735"/>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⑦</a:t>
            </a:r>
            <a:r>
              <a:rPr lang="zh-CN" altLang="zh-CN" sz="2200">
                <a:solidFill>
                  <a:srgbClr val="000000"/>
                </a:solidFill>
                <a:latin typeface="Times New Roman" panose="02020603050405020304" pitchFamily="18" charset="0"/>
                <a:cs typeface="Times New Roman" panose="02020603050405020304" pitchFamily="18" charset="0"/>
              </a:rPr>
              <a:t>一个播音员要想在直播中读得准确流畅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靠的不仅是扎实的基本功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而且是丰富的学养和人生积累才能做得到。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smtClean="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⑧</a:t>
            </a:r>
            <a:r>
              <a:rPr lang="zh-CN" altLang="zh-CN" sz="2200">
                <a:solidFill>
                  <a:srgbClr val="000000"/>
                </a:solidFill>
                <a:latin typeface="Times New Roman" panose="02020603050405020304" pitchFamily="18" charset="0"/>
                <a:cs typeface="Times New Roman" panose="02020603050405020304" pitchFamily="18" charset="0"/>
              </a:rPr>
              <a:t>我们需要认真总结一下</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个月来的学习经验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因为我们的学习目的是明确的。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3130530"/>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“靠的不仅是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而且是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才能做得到”句式杂糅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可删除“才能做得到”。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508000" y="5197340"/>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强加因果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前后两个分句之间没有因果关系。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9490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2" name="矩形 1"/>
          <p:cNvSpPr>
            <a:spLocks noChangeAspect="1"/>
          </p:cNvSpPr>
          <p:nvPr/>
        </p:nvSpPr>
        <p:spPr>
          <a:xfrm>
            <a:off x="508000" y="155679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⑨</a:t>
            </a:r>
            <a:r>
              <a:rPr lang="zh-CN" altLang="zh-CN" sz="2200">
                <a:solidFill>
                  <a:srgbClr val="000000"/>
                </a:solidFill>
                <a:latin typeface="Times New Roman" panose="02020603050405020304" pitchFamily="18" charset="0"/>
                <a:cs typeface="Times New Roman" panose="02020603050405020304" pitchFamily="18" charset="0"/>
              </a:rPr>
              <a:t>近两年来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他的科研成果的水平又有新的提高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其中有两项不但达到了国际先进水平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而且也填补了国内这方面的空白。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⑩</a:t>
            </a:r>
            <a:r>
              <a:rPr lang="zh-CN" altLang="zh-CN" sz="2200">
                <a:solidFill>
                  <a:srgbClr val="000000"/>
                </a:solidFill>
                <a:latin typeface="Times New Roman" panose="02020603050405020304" pitchFamily="18" charset="0"/>
                <a:cs typeface="Times New Roman" panose="02020603050405020304" pitchFamily="18" charset="0"/>
              </a:rPr>
              <a:t>在抢险防洪的战斗中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经过四个多小时惊心动魄的搏斗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同志们奋不顾身地跳进汹涌澎湃的激流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保住了大坝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战胜了洪水。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二</a:t>
            </a:r>
            <a:endParaRPr lang="zh-CN" altLang="en-US" sz="1400" dirty="0">
              <a:solidFill>
                <a:srgbClr val="E75E22"/>
              </a:solidFill>
              <a:latin typeface="+mj-ea"/>
              <a:ea typeface="+mj-ea"/>
            </a:endParaRPr>
          </a:p>
        </p:txBody>
      </p:sp>
      <p:sp>
        <p:nvSpPr>
          <p:cNvPr id="6" name="矩形 5"/>
          <p:cNvSpPr>
            <a:spLocks noChangeAspect="1"/>
          </p:cNvSpPr>
          <p:nvPr/>
        </p:nvSpPr>
        <p:spPr>
          <a:xfrm>
            <a:off x="508000" y="2775587"/>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构成递进关系的内容位置颠倒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应改为“不但填补了国内这方面的空白</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而且达到了国际先进水平”。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4842397"/>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构成承接关系的内容位置次序混乱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应改为“在抢险防洪的战斗中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同志们奋不顾身地跳进汹涌澎湃的激流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经过四个多小时惊心动魄的搏斗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终于战胜了洪水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保住了大坝”。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7360006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5" name="圆角矩形 1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114868"/>
            <a:ext cx="8128000" cy="2936188"/>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从六个角度辨析并修改病句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辨析并修改病句是每年高考语文的必考题</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年的病句题一改以往对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辨析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侧重于对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正误的判断。所给语句的语病类型依然是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搭配不当</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次序不当</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成分残缺或赘余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表意不明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六大类。解答修改病句题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一是对六大病句类型要有清楚的了解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知道错在哪里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二是对每一类的修改方法要了然于胸。</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2" name="矩形 1"/>
          <p:cNvSpPr>
            <a:spLocks noChangeAspect="1"/>
          </p:cNvSpPr>
          <p:nvPr/>
        </p:nvSpPr>
        <p:spPr>
          <a:xfrm>
            <a:off x="508000" y="1911735"/>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角度一</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Arial" panose="020B0604020202020204" pitchFamily="34" charset="0"/>
                <a:ea typeface="黑体" panose="02010609060101010101" pitchFamily="49" charset="-122"/>
                <a:cs typeface="Times New Roman" panose="02020603050405020304" pitchFamily="18" charset="0"/>
              </a:rPr>
              <a:t>语序不当</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主要有多层定语</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多层状语</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关联词语的位置不当、并列词语或</a:t>
            </a:r>
            <a:r>
              <a:rPr lang="zh-CN" altLang="zh-CN" sz="2200" smtClean="0">
                <a:solidFill>
                  <a:srgbClr val="000000"/>
                </a:solidFill>
                <a:latin typeface="Times New Roman" panose="02020603050405020304" pitchFamily="18" charset="0"/>
                <a:cs typeface="Times New Roman" panose="02020603050405020304" pitchFamily="18" charset="0"/>
              </a:rPr>
              <a:t>分句</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等</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辨析</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方法有两个。</a:t>
            </a:r>
            <a:endParaRPr lang="zh-CN" altLang="zh-CN" sz="2200">
              <a:solidFill>
                <a:srgbClr val="000000"/>
              </a:solidFill>
              <a:latin typeface="NEU-BZ-S92"/>
              <a:ea typeface="方正书宋_GBK"/>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语感审读法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先凭借语感检索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从感性上看是否别扭。如感觉别扭则再做分析比较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明辨原因。也可直接把认为不当的地方调整过来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看看是否更顺当、更准确。</a:t>
            </a:r>
            <a:endParaRPr lang="zh-CN" altLang="zh-CN" sz="2200">
              <a:solidFill>
                <a:srgbClr val="000000"/>
              </a:solidFill>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58677041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4" name="矩形 3"/>
          <p:cNvSpPr>
            <a:spLocks noChangeAspect="1"/>
          </p:cNvSpPr>
          <p:nvPr/>
        </p:nvSpPr>
        <p:spPr>
          <a:xfrm>
            <a:off x="508000" y="1911735"/>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语法分析法</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①看到有多层修饰语的复杂语句时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应仔细辨析是否存在修饰语位置不当的错误。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②看到关联词时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应注意是否存在位置不当的问题。</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③看到并列的词语或短语时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特别是并列的动词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应首先考虑是否</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问题。</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④看到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等表示递进关系的关联词语时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应首先考虑所关涉的内容是否因不符合逻辑而</a:t>
            </a:r>
            <a:r>
              <a:rPr lang="zh-CN" altLang="zh-CN" sz="2200" smtClean="0">
                <a:solidFill>
                  <a:srgbClr val="000000"/>
                </a:solidFill>
                <a:latin typeface="Times New Roman" panose="02020603050405020304" pitchFamily="18" charset="0"/>
                <a:cs typeface="Times New Roman" panose="02020603050405020304" pitchFamily="18" charset="0"/>
              </a:rPr>
              <a:t>造成</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问题。</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84422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4" name="矩形 3"/>
          <p:cNvSpPr>
            <a:spLocks noChangeAspect="1"/>
          </p:cNvSpPr>
          <p:nvPr/>
        </p:nvSpPr>
        <p:spPr>
          <a:xfrm>
            <a:off x="508000" y="2318000"/>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多层</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定语</a:t>
            </a:r>
            <a:r>
              <a:rPr lang="zh-CN" altLang="en-US" sz="2200">
                <a:solidFill>
                  <a:srgbClr val="000000"/>
                </a:solidFill>
                <a:latin typeface="Arial" panose="020B0604020202020204" pitchFamily="34" charset="0"/>
                <a:ea typeface="黑体" panose="02010609060101010101" pitchFamily="49" charset="-122"/>
                <a:cs typeface="Times New Roman" panose="02020603050405020304" pitchFamily="18" charset="0"/>
              </a:rPr>
              <a:t>次序</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不当</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多层定语一般可按以下次序排列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①表领属性的或表时间、处所的短语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②指称或数量短语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③动词或动词短语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④形容词或形容词短语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⑤名词或名词短语。可简记为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属数动形名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的定语放在不带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的定语之前。如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她是国家队的一位有</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多年教学经验的优秀的篮球女教练。</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915162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4" name="矩形 3"/>
          <p:cNvSpPr>
            <a:spLocks noChangeAspect="1"/>
          </p:cNvSpPr>
          <p:nvPr/>
        </p:nvSpPr>
        <p:spPr>
          <a:xfrm>
            <a:off x="508000" y="163425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在第</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个国际博物馆日到来之际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本市历时三年开展的第一次全国可移动文物普查工作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昨日交出了首份答卷。</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《四川省农村扶贫开发条例》是首次四川针对贫困人群制定的地方性法规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将精准扶贫确定为重要原则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从最贫困村户入手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让老乡过上好日子</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家风是最为宝贵的一个家族的精神财富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也是一个有影响力有美誉度的家族必备的要素</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2837846"/>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历时三年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放到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开展的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同时在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历时三年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445699"/>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首次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四川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位置对调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首次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修饰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针对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四川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666706"/>
            <a:ext cx="5295039"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最为宝贵的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应放在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精神财富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9" name="圆角矩形 8">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9785913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4" name="矩形 3"/>
          <p:cNvSpPr>
            <a:spLocks noChangeAspect="1"/>
          </p:cNvSpPr>
          <p:nvPr/>
        </p:nvSpPr>
        <p:spPr>
          <a:xfrm>
            <a:off x="508000" y="2318000"/>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多层</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状语</a:t>
            </a:r>
            <a:r>
              <a:rPr lang="zh-CN" altLang="en-US"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次序不当</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多层状语排列顺序一般是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①表目的或原因的介宾短语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②表时间的名词或介宾短语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③表处所的名词或介宾短语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④副词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表范围或频率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⑤形容词或动词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表情态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⑥表对象的介宾短语。如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许多老师昨天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在休息室里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处所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热情地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情态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交谈。</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0548716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矩形 2"/>
          <p:cNvSpPr>
            <a:spLocks noChangeAspect="1"/>
          </p:cNvSpPr>
          <p:nvPr/>
        </p:nvSpPr>
        <p:spPr>
          <a:xfrm>
            <a:off x="508000" y="2019817"/>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在一个完整、典型的句子中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句子各种成分之间的关系、顺序一般是</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对句子成分的划分和标注通常采用加线法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bl">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状语用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补语用</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cs typeface="Times New Roman" panose="02020603050405020304" pitchFamily="18" charset="0"/>
              </a:rPr>
              <a:t>表示。</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456108760"/>
              </p:ext>
            </p:extLst>
          </p:nvPr>
        </p:nvGraphicFramePr>
        <p:xfrm>
          <a:off x="404440" y="2924944"/>
          <a:ext cx="8128000" cy="824871"/>
        </p:xfrm>
        <a:graphic>
          <a:graphicData uri="http://schemas.openxmlformats.org/presentationml/2006/ole">
            <p:oleObj spid="_x0000_s54274" name="文档" r:id="rId4" imgW="3847376" imgH="390082" progId="Word.Document.12">
              <p:embed/>
            </p:oleObj>
          </a:graphicData>
        </a:graphic>
      </p:graphicFrame>
      <p:sp>
        <p:nvSpPr>
          <p:cNvPr id="5" name="圆角矩形 4">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7336670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4" name="矩形 3"/>
          <p:cNvSpPr>
            <a:spLocks noChangeAspect="1"/>
          </p:cNvSpPr>
          <p:nvPr/>
        </p:nvSpPr>
        <p:spPr>
          <a:xfrm>
            <a:off x="508000" y="1378407"/>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为了培养学生关心他人的美德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我们学校决定组织开展义工服务活动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三个月内要求每名学生完成</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个小时的义工服务。</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为纪念抗日战争暨世界反法西斯战争胜利</a:t>
            </a:r>
            <a:r>
              <a:rPr lang="en-US" altLang="zh-CN" sz="2200">
                <a:solidFill>
                  <a:srgbClr val="000000"/>
                </a:solidFill>
                <a:latin typeface="Times New Roman" panose="02020603050405020304" pitchFamily="18" charset="0"/>
                <a:cs typeface="Times New Roman" panose="02020603050405020304" pitchFamily="18" charset="0"/>
              </a:rPr>
              <a:t>70</a:t>
            </a:r>
            <a:r>
              <a:rPr lang="zh-CN" altLang="zh-CN" sz="2200">
                <a:solidFill>
                  <a:srgbClr val="000000"/>
                </a:solidFill>
                <a:latin typeface="Times New Roman" panose="02020603050405020304" pitchFamily="18" charset="0"/>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从现在起到年底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国家大剧院宣布将承办</a:t>
            </a:r>
            <a:r>
              <a:rPr lang="en-US" altLang="zh-CN" sz="2200">
                <a:solidFill>
                  <a:srgbClr val="000000"/>
                </a:solidFill>
                <a:latin typeface="Times New Roman" panose="02020603050405020304" pitchFamily="18" charset="0"/>
                <a:cs typeface="Times New Roman" panose="02020603050405020304" pitchFamily="18" charset="0"/>
              </a:rPr>
              <a:t>31</a:t>
            </a:r>
            <a:r>
              <a:rPr lang="zh-CN" altLang="zh-CN" sz="2200">
                <a:solidFill>
                  <a:srgbClr val="000000"/>
                </a:solidFill>
                <a:latin typeface="Times New Roman" panose="02020603050405020304" pitchFamily="18" charset="0"/>
                <a:cs typeface="Times New Roman" panose="02020603050405020304" pitchFamily="18" charset="0"/>
              </a:rPr>
              <a:t>场精心策划的演出。</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155080"/>
            <a:ext cx="4730782"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三个月内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调到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每名学生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004881"/>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从现在起到年底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应该放到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国家大剧院宣布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修饰限定承办演出的时间段。</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6381048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英国政府计划从今年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月开始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推行</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岁幼童将接受语文和算术能力的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基准测验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此政策遭到了教师工会的强烈反对。</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大纲卷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他家离铁路不远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小时候常常去看火车玩儿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火车每当鸣着汽笛从他身边飞驰而过时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他就很兴奋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觉得自己也被赋予了一种力量。</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85293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字调至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推行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推行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缺少宾语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宋体" panose="02010600030101010101" pitchFamily="2" charset="-122"/>
                <a:ea typeface="方正书宋_GBK"/>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基准测验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的政策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357231"/>
            <a:ext cx="360226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每当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移至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火车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9113132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4" name="矩形 3"/>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关联词语的位置不当</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复句中关联词语的位置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前后两个分句主语一致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关联词语放在第一个分句的主语之后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前后两个分句的主语不一致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关联词语放在第一个分句的主语之前。如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不管鸟的翅膀多么完美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如果不凭借空气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鸟就永远都不能飞到高空。</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327413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4" name="矩形 3"/>
          <p:cNvSpPr>
            <a:spLocks noChangeAspect="1"/>
          </p:cNvSpPr>
          <p:nvPr/>
        </p:nvSpPr>
        <p:spPr>
          <a:xfrm>
            <a:off x="508000" y="1417904"/>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找出下列</a:t>
            </a:r>
            <a:r>
              <a:rPr lang="zh-CN" altLang="zh-CN" sz="2200" dirty="0" smtClean="0">
                <a:solidFill>
                  <a:srgbClr val="000000"/>
                </a:solidFill>
                <a:latin typeface="Times New Roman" panose="02020603050405020304" pitchFamily="18" charset="0"/>
                <a:cs typeface="Times New Roman" panose="02020603050405020304" pitchFamily="18" charset="0"/>
              </a:rPr>
              <a:t>语句</a:t>
            </a:r>
            <a:r>
              <a:rPr lang="zh-CN" altLang="en-US" sz="2200" dirty="0">
                <a:solidFill>
                  <a:srgbClr val="000000"/>
                </a:solidFill>
                <a:latin typeface="Times New Roman" panose="02020603050405020304" pitchFamily="18" charset="0"/>
                <a:cs typeface="Times New Roman" panose="02020603050405020304" pitchFamily="18" charset="0"/>
              </a:rPr>
              <a:t>中</a:t>
            </a:r>
            <a:r>
              <a:rPr lang="zh-CN" altLang="zh-CN" sz="2200" dirty="0" smtClean="0">
                <a:solidFill>
                  <a:srgbClr val="000000"/>
                </a:solidFill>
                <a:latin typeface="Times New Roman" panose="02020603050405020304" pitchFamily="18" charset="0"/>
                <a:cs typeface="Times New Roman" panose="02020603050405020304" pitchFamily="18" charset="0"/>
              </a:rPr>
              <a:t>存在</a:t>
            </a:r>
            <a:r>
              <a:rPr lang="zh-CN" altLang="zh-CN" sz="2200" dirty="0">
                <a:solidFill>
                  <a:srgbClr val="000000"/>
                </a:solidFill>
                <a:latin typeface="Times New Roman" panose="02020603050405020304" pitchFamily="18" charset="0"/>
                <a:cs typeface="Times New Roman" panose="02020603050405020304" pitchFamily="18" charset="0"/>
              </a:rPr>
              <a:t>的语病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a:t>
            </a:r>
            <a:r>
              <a:rPr lang="zh-CN" altLang="zh-CN" sz="2200" dirty="0" smtClean="0">
                <a:solidFill>
                  <a:srgbClr val="000000"/>
                </a:solidFill>
                <a:latin typeface="Times New Roman" panose="02020603050405020304" pitchFamily="18" charset="0"/>
                <a:cs typeface="Times New Roman" panose="02020603050405020304" pitchFamily="18" charset="0"/>
              </a:rPr>
              <a:t>加以</a:t>
            </a:r>
            <a:r>
              <a:rPr lang="zh-CN" altLang="en-US" sz="2200" dirty="0">
                <a:solidFill>
                  <a:srgbClr val="000000"/>
                </a:solidFill>
                <a:latin typeface="Times New Roman" panose="02020603050405020304" pitchFamily="18" charset="0"/>
                <a:cs typeface="Times New Roman" panose="02020603050405020304" pitchFamily="18" charset="0"/>
              </a:rPr>
              <a:t>修改</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在线教师时薪过万的消息自从引发社会关注后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每一个教育工作者都应当意识到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如何与力量巨大的互联网相处正成为教育不得不直面的问题。</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东汉虽然已经是名存实亡了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但是汉献帝为曹操的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挟天子以令诸侯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的方针增加了不少人气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使曹操有了剿灭各路诸侯的理由和旗帜。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140968"/>
            <a:ext cx="2787943"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自从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应放句首</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1" y="5113331"/>
            <a:ext cx="8024440" cy="904863"/>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smtClean="0">
                <a:solidFill>
                  <a:srgbClr val="FF0000"/>
                </a:solidFill>
                <a:latin typeface="Times New Roman" panose="02020603050405020304" pitchFamily="18" charset="0"/>
                <a:cs typeface="Times New Roman" panose="02020603050405020304" pitchFamily="18" charset="0"/>
              </a:rPr>
              <a:t>东汉</a:t>
            </a:r>
            <a:r>
              <a:rPr lang="zh-CN" altLang="en-US" sz="2200">
                <a:solidFill>
                  <a:srgbClr val="FF0000"/>
                </a:solidFill>
                <a:latin typeface="Times New Roman" panose="02020603050405020304" pitchFamily="18" charset="0"/>
                <a:cs typeface="Times New Roman" panose="02020603050405020304" pitchFamily="18" charset="0"/>
              </a:rPr>
              <a:t>虽然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但是汉献帝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关联词语位置不当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把“虽然”调至句首。</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7125103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4" name="矩形 3"/>
          <p:cNvSpPr>
            <a:spLocks noChangeAspect="1"/>
          </p:cNvSpPr>
          <p:nvPr/>
        </p:nvSpPr>
        <p:spPr>
          <a:xfrm>
            <a:off x="508000" y="2521133"/>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并列词语或</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分句</a:t>
            </a:r>
            <a:r>
              <a:rPr lang="zh-CN" altLang="en-US"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次序不当</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在一个句子中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并列词语或短语之间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往往有先后、轻重之别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在一个复句中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分句与分句间也有这种区别。如果不注意这些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也会</a:t>
            </a:r>
            <a:r>
              <a:rPr lang="zh-CN" altLang="zh-CN" sz="2200" smtClean="0">
                <a:solidFill>
                  <a:srgbClr val="000000"/>
                </a:solidFill>
                <a:latin typeface="Times New Roman" panose="02020603050405020304" pitchFamily="18" charset="0"/>
                <a:cs typeface="Times New Roman" panose="02020603050405020304" pitchFamily="18" charset="0"/>
              </a:rPr>
              <a:t>造成</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要特别注意关联词语前后的分句是否存在颠倒问题。</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40914536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4" name="矩形 3"/>
          <p:cNvSpPr>
            <a:spLocks noChangeAspect="1"/>
          </p:cNvSpPr>
          <p:nvPr/>
        </p:nvSpPr>
        <p:spPr>
          <a:xfrm>
            <a:off x="508000" y="1719585"/>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一种观念只有被人们普遍接受、理解和掌握并转化为整个社会的群体意识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才能成为人们自觉遵守和奉行的准则。</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如何引导有运动天赋的青少年热爱并且投身于滑雪运动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从而培养这些青少年对滑雪运动的兴趣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是北京冬奥申委正在关注的问题。</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028118"/>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应将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接受、理解和掌握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理解、接受和掌握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01126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递进关系不恰当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培养有运动天赋的青少年对滑雪运动的兴趣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从而引导这些青少年热爱并且投身于滑雪运动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946086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4" name="矩形 3"/>
          <p:cNvSpPr>
            <a:spLocks noChangeAspect="1"/>
          </p:cNvSpPr>
          <p:nvPr/>
        </p:nvSpPr>
        <p:spPr>
          <a:xfrm>
            <a:off x="508000" y="244667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由此可见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当时的设计者们不仅希望该过程中艺术活动是富有创造性的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而且技术活动也是富有创造性的。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508000" y="335699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语序不当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应改为“当时的设计者们希望该过程中不仅技术活动是富有创造性的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而且艺术活动也是富有创造性的”。</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7622714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5" name="圆角矩形 4">
            <a:hlinkClick r:id="rId4"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1423167"/>
            <a:ext cx="166103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总结</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127379250"/>
              </p:ext>
            </p:extLst>
          </p:nvPr>
        </p:nvGraphicFramePr>
        <p:xfrm>
          <a:off x="508000" y="1932616"/>
          <a:ext cx="8128000" cy="4603119"/>
        </p:xfrm>
        <a:graphic>
          <a:graphicData uri="http://schemas.openxmlformats.org/presentationml/2006/ole">
            <p:oleObj spid="_x0000_s71682" name="文档" r:id="rId11" imgW="3913417" imgH="2216340" progId="Word.Document.12">
              <p:embed/>
            </p:oleObj>
          </a:graphicData>
        </a:graphic>
      </p:graphicFrame>
    </p:spTree>
    <p:extLst>
      <p:ext uri="{BB962C8B-B14F-4D97-AF65-F5344CB8AC3E}">
        <p14:creationId xmlns:p14="http://schemas.microsoft.com/office/powerpoint/2010/main" xmlns="" val="16218521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5" name="圆角矩形 4">
            <a:hlinkClick r:id="rId4"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5"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graphicFrame>
        <p:nvGraphicFramePr>
          <p:cNvPr id="2" name="对象 1"/>
          <p:cNvGraphicFramePr>
            <a:graphicFrameLocks noChangeAspect="1"/>
          </p:cNvGraphicFramePr>
          <p:nvPr>
            <p:extLst>
              <p:ext uri="{D42A27DB-BD31-4B8C-83A1-F6EECF244321}">
                <p14:modId xmlns:p14="http://schemas.microsoft.com/office/powerpoint/2010/main" xmlns="" val="983098387"/>
              </p:ext>
            </p:extLst>
          </p:nvPr>
        </p:nvGraphicFramePr>
        <p:xfrm>
          <a:off x="508000" y="1704946"/>
          <a:ext cx="8128000" cy="3884294"/>
        </p:xfrm>
        <a:graphic>
          <a:graphicData uri="http://schemas.openxmlformats.org/presentationml/2006/ole">
            <p:oleObj spid="_x0000_s72706" name="文档" r:id="rId11" imgW="3913417" imgH="1870520" progId="Word.Document.12">
              <p:embed/>
            </p:oleObj>
          </a:graphicData>
        </a:graphic>
      </p:graphicFrame>
    </p:spTree>
    <p:extLst>
      <p:ext uri="{BB962C8B-B14F-4D97-AF65-F5344CB8AC3E}">
        <p14:creationId xmlns:p14="http://schemas.microsoft.com/office/powerpoint/2010/main" xmlns="" val="183412855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现实道德生活中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我们应当真正张扬并且应当给予利益回报或允诺的仁善之举</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往往不是追求自我利益驱动的行为。</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如果道德重建不仅是治理道德问题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也包括肯定和宣传正面典范的话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利益的考量不仅不应该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也是不需要的。道德理论与经验告诉我们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人们践履道德要求的动机并非个人利益的获取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至少不是为了那种确定无疑、当下可见的利益回馈</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8468839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2" name="矩形 1"/>
          <p:cNvSpPr>
            <a:spLocks noChangeAspect="1"/>
          </p:cNvSpPr>
          <p:nvPr/>
        </p:nvSpPr>
        <p:spPr>
          <a:xfrm>
            <a:off x="508000" y="1911735"/>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句子成分的位置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bl">
                <a:solidFill>
                  <a:srgbClr val="000000"/>
                </a:solidFill>
                <a:uFill>
                  <a:solidFill>
                    <a:srgbClr val="000000"/>
                  </a:solidFill>
                </a:uFill>
                <a:latin typeface="Times New Roman" panose="02020603050405020304" pitchFamily="18" charset="0"/>
                <a:cs typeface="Times New Roman" panose="02020603050405020304" pitchFamily="18" charset="0"/>
              </a:rPr>
              <a:t>主语中心词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谓语中心词</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cs typeface="Times New Roman" panose="02020603050405020304" pitchFamily="18" charset="0"/>
              </a:rPr>
              <a:t>补语</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cs typeface="Times New Roman" panose="02020603050405020304" pitchFamily="18" charset="0"/>
              </a:rPr>
              <a:t>定语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宾语中心词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bl">
                <a:solidFill>
                  <a:srgbClr val="000000"/>
                </a:solidFill>
                <a:uFill>
                  <a:solidFill>
                    <a:srgbClr val="000000"/>
                  </a:solidFill>
                </a:uFill>
                <a:latin typeface="Times New Roman" panose="02020603050405020304" pitchFamily="18" charset="0"/>
                <a:cs typeface="Times New Roman" panose="02020603050405020304" pitchFamily="18" charset="0"/>
              </a:rPr>
              <a:t>突击队员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准备</a:t>
            </a:r>
            <a:r>
              <a:rPr lang="en-US" altLang="zh-CN" sz="2200">
                <a:solidFill>
                  <a:srgbClr val="000000"/>
                </a:solidFill>
                <a:latin typeface="Times New Roman" panose="02020603050405020304" pitchFamily="18" charset="0"/>
                <a:cs typeface="Times New Roman" panose="02020603050405020304" pitchFamily="18" charset="0"/>
              </a:rPr>
              <a:t>&lt;</a:t>
            </a:r>
            <a:r>
              <a:rPr lang="zh-CN" altLang="zh-CN" sz="2200">
                <a:solidFill>
                  <a:srgbClr val="000000"/>
                </a:solidFill>
                <a:latin typeface="Times New Roman" panose="02020603050405020304" pitchFamily="18" charset="0"/>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&gt;</a:t>
            </a:r>
            <a:r>
              <a:rPr lang="zh-CN" altLang="zh-CN" sz="2200">
                <a:solidFill>
                  <a:srgbClr val="000000"/>
                </a:solidFill>
                <a:latin typeface="Times New Roman" panose="02020603050405020304" pitchFamily="18" charset="0"/>
                <a:cs typeface="Times New Roman" panose="02020603050405020304" pitchFamily="18" charset="0"/>
              </a:rPr>
              <a:t>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wavy">
                <a:solidFill>
                  <a:srgbClr val="000000"/>
                </a:solidFill>
                <a:uFill>
                  <a:solidFill>
                    <a:srgbClr val="000000"/>
                  </a:solidFill>
                </a:uFill>
                <a:latin typeface="Times New Roman" panose="02020603050405020304" pitchFamily="18" charset="0"/>
                <a:cs typeface="Times New Roman" panose="02020603050405020304" pitchFamily="18" charset="0"/>
              </a:rPr>
              <a:t>武器</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掌握六大句子成分的相对位置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对准确</a:t>
            </a:r>
            <a:r>
              <a:rPr lang="zh-CN" altLang="zh-CN" sz="2200" smtClean="0">
                <a:solidFill>
                  <a:srgbClr val="000000"/>
                </a:solidFill>
                <a:latin typeface="Times New Roman" panose="02020603050405020304" pitchFamily="18" charset="0"/>
                <a:cs typeface="Times New Roman" panose="02020603050405020304" pitchFamily="18" charset="0"/>
              </a:rPr>
              <a:t>辨析</a:t>
            </a:r>
            <a:r>
              <a:rPr lang="zh-CN" altLang="en-US" sz="2200" smtClean="0">
                <a:solidFill>
                  <a:srgbClr val="000000"/>
                </a:solidFill>
                <a:latin typeface="Times New Roman" panose="02020603050405020304" pitchFamily="18" charset="0"/>
                <a:cs typeface="Times New Roman" panose="02020603050405020304" pitchFamily="18" charset="0"/>
              </a:rPr>
              <a:t>次序不当</a:t>
            </a:r>
            <a:r>
              <a:rPr lang="zh-CN"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搭配不当、成分残缺或赘余、结构混乱等语病十分重要。因为各个句子成分的位置是相对固定的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在把握了句子意思的基础上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如果确定了某个成分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其他成分就可以根据彼此间的相对位置和语意关系逐一确定。据此也可以判断出句子是否有语病或修改是否正确。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4522982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2" name="矩形 1"/>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文中画横线的部分有语病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我们应当真正张扬并且应当给予利益允诺或回报的仁善之举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往往不是追求自我利益驱动的行为。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我们真正应当张扬并且应当给予利益回报或允诺的仁善之举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往往不是追求自我利益驱动的行为。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我们应当给予利益回报或允诺并且真正应当张扬的仁善之举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往往不是追求自我利益驱动的行为。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我们真正应当张扬并且应当给予利益允诺或回报的仁善之举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往往不是追求自我利益驱动的行为。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164288" y="1726049"/>
            <a:ext cx="38824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xmlns="" val="323183262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在这个病句中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有两处语病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一是状语的位置不当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一是并列词语的位置不当。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应当真正张扬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真正应当张扬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利益回报或允诺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利益允诺或回报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7433740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3" name="矩形 2"/>
          <p:cNvSpPr>
            <a:spLocks noChangeAspect="1"/>
          </p:cNvSpPr>
          <p:nvPr/>
        </p:nvSpPr>
        <p:spPr>
          <a:xfrm>
            <a:off x="508000" y="2291038"/>
            <a:ext cx="8128000" cy="2529923"/>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阅读下面的文字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完成后面的问题。</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文化大革命</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时期</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儒家思想成为众矢之的</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有人必欲清除扫尽而快之。改革开放后</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把历史还给历史成为思想学术界的共同呼声。孔子由被幼童也参与唾骂的斯文扫地变为正常的文化古人。</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所经历的</a:t>
            </a:r>
            <a:r>
              <a:rPr lang="zh-CN" altLang="en-US"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毁圣弃知</a:t>
            </a:r>
            <a:r>
              <a:rPr lang="zh-CN" altLang="en-US"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的时间由于实在太长</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难免积非成是</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改变学界部分人士乃至世人的成见尚需时日</a:t>
            </a:r>
            <a:r>
              <a:rPr lang="zh-CN" altLang="en-US" sz="2200" u="sng"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332373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2" name="矩形 1"/>
          <p:cNvSpPr>
            <a:spLocks noChangeAspect="1"/>
          </p:cNvSpPr>
          <p:nvPr/>
        </p:nvSpPr>
        <p:spPr>
          <a:xfrm>
            <a:off x="508000" y="1484784"/>
            <a:ext cx="8128000" cy="3709862"/>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文中画横线的部分有语病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由于所经历的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毁圣弃知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的时间实在太长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难免积非成是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改变学界部分人士乃至世人的成见尚需时日。</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由于所经历的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毁圣弃知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的时间实在太长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难免积非成是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改变世人乃至学界部分人士的成见尚需时日。</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所经历的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毁圣弃知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的时间由于实在太长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难免积非成是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改变世人乃至学界部分人士的成见尚需时日。</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所经历的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毁圣弃知</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的时间由于实在太长</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难免积非成是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乃至学界部分人士改变世人的成见尚需时日。</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164288" y="1509764"/>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
        <p:nvSpPr>
          <p:cNvPr id="3" name="矩形 2"/>
          <p:cNvSpPr>
            <a:spLocks noChangeAspect="1"/>
          </p:cNvSpPr>
          <p:nvPr/>
        </p:nvSpPr>
        <p:spPr>
          <a:xfrm>
            <a:off x="508000" y="5194646"/>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2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smtClean="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画线语句的语病有两处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都是语序不当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一是关联词语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使用位置不当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应放在句首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学界部分人士乃至世人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中语序不当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世人乃至学界部分人士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。能准确改正的是</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87496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4" name="矩形 3"/>
          <p:cNvSpPr>
            <a:spLocks noChangeAspect="1"/>
          </p:cNvSpPr>
          <p:nvPr/>
        </p:nvSpPr>
        <p:spPr>
          <a:xfrm>
            <a:off x="508000" y="1497936"/>
            <a:ext cx="8128000" cy="21236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搭配不当</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句子是由词或短语组成的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词语之间的搭配都有一定的规范性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如果违背这些规范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就会出现搭配不当的错误。具体表现为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主谓搭配不当、动宾搭配不当、主宾搭配不当、修饰语与中心语搭配不当、两面与一面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或一面与两面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搭配不当等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362159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主谓</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搭配不当</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所谓主谓搭配不当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是指句子的主语和谓语组合起来不符合常理或者不符合语言习惯。主谓搭配不当的原因是多方面的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主要是对词语的意思或词性的误解。</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13" name="圆角矩形 12">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14" name="圆角矩形 13">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16" name="圆角矩形 15">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7" name="圆角矩形 16">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8" name="圆角矩形 17">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9" name="圆角矩形 18">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20" name="圆角矩形 19">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9204747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4" name="矩形 3"/>
          <p:cNvSpPr>
            <a:spLocks noChangeAspect="1"/>
          </p:cNvSpPr>
          <p:nvPr/>
        </p:nvSpPr>
        <p:spPr>
          <a:xfrm>
            <a:off x="508000" y="1484784"/>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找出下列</a:t>
            </a:r>
            <a:r>
              <a:rPr lang="zh-CN" altLang="zh-CN" sz="2200" dirty="0" smtClean="0">
                <a:solidFill>
                  <a:srgbClr val="000000"/>
                </a:solidFill>
                <a:latin typeface="Times New Roman" panose="02020603050405020304" pitchFamily="18" charset="0"/>
                <a:cs typeface="Times New Roman" panose="02020603050405020304" pitchFamily="18" charset="0"/>
              </a:rPr>
              <a:t>语句</a:t>
            </a:r>
            <a:r>
              <a:rPr lang="zh-CN" altLang="en-US" sz="2200" dirty="0">
                <a:solidFill>
                  <a:srgbClr val="000000"/>
                </a:solidFill>
                <a:latin typeface="Times New Roman" panose="02020603050405020304" pitchFamily="18" charset="0"/>
                <a:cs typeface="Times New Roman" panose="02020603050405020304" pitchFamily="18" charset="0"/>
              </a:rPr>
              <a:t>中</a:t>
            </a:r>
            <a:r>
              <a:rPr lang="zh-CN" altLang="zh-CN" sz="2200" dirty="0" smtClean="0">
                <a:solidFill>
                  <a:srgbClr val="000000"/>
                </a:solidFill>
                <a:latin typeface="Times New Roman" panose="02020603050405020304" pitchFamily="18" charset="0"/>
                <a:cs typeface="Times New Roman" panose="02020603050405020304" pitchFamily="18" charset="0"/>
              </a:rPr>
              <a:t>存在</a:t>
            </a:r>
            <a:r>
              <a:rPr lang="zh-CN" altLang="zh-CN" sz="2200" dirty="0">
                <a:solidFill>
                  <a:srgbClr val="000000"/>
                </a:solidFill>
                <a:latin typeface="Times New Roman" panose="02020603050405020304" pitchFamily="18" charset="0"/>
                <a:cs typeface="Times New Roman" panose="02020603050405020304" pitchFamily="18" charset="0"/>
              </a:rPr>
              <a:t>的语病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a:t>
            </a:r>
            <a:r>
              <a:rPr lang="zh-CN" altLang="zh-CN" sz="2200" dirty="0" smtClean="0">
                <a:solidFill>
                  <a:srgbClr val="000000"/>
                </a:solidFill>
                <a:latin typeface="Times New Roman" panose="02020603050405020304" pitchFamily="18" charset="0"/>
                <a:cs typeface="Times New Roman" panose="02020603050405020304" pitchFamily="18" charset="0"/>
              </a:rPr>
              <a:t>加以</a:t>
            </a:r>
            <a:r>
              <a:rPr lang="zh-CN" altLang="en-US" sz="2200" dirty="0">
                <a:solidFill>
                  <a:srgbClr val="000000"/>
                </a:solidFill>
                <a:latin typeface="Times New Roman" panose="02020603050405020304" pitchFamily="18" charset="0"/>
                <a:cs typeface="Times New Roman" panose="02020603050405020304" pitchFamily="18" charset="0"/>
              </a:rPr>
              <a:t>修改</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Times New Roman" panose="02020603050405020304" pitchFamily="18" charset="0"/>
                <a:cs typeface="Times New Roman" panose="02020603050405020304" pitchFamily="18" charset="0"/>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近日刚刚建成的西红门创业大街和青年创新创业大赛同步启动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绿色设计和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农业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设计是本次赛事的两大主题。</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(2014·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自</a:t>
            </a:r>
            <a:r>
              <a:rPr lang="en-US" altLang="zh-CN" sz="2200" dirty="0">
                <a:solidFill>
                  <a:srgbClr val="000000"/>
                </a:solidFill>
                <a:latin typeface="Times New Roman" panose="02020603050405020304" pitchFamily="18" charset="0"/>
                <a:cs typeface="Times New Roman" panose="02020603050405020304" pitchFamily="18" charset="0"/>
              </a:rPr>
              <a:t>1993</a:t>
            </a:r>
            <a:r>
              <a:rPr lang="zh-CN" altLang="zh-CN" sz="2200" dirty="0">
                <a:solidFill>
                  <a:srgbClr val="000000"/>
                </a:solidFill>
                <a:latin typeface="Times New Roman" panose="02020603050405020304" pitchFamily="18" charset="0"/>
                <a:cs typeface="Times New Roman" panose="02020603050405020304" pitchFamily="18" charset="0"/>
              </a:rPr>
              <a:t>年进入老龄化社会以来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我市老龄化速度加快。据统计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我市</a:t>
            </a:r>
            <a:r>
              <a:rPr lang="en-US" altLang="zh-CN" sz="2200" dirty="0">
                <a:solidFill>
                  <a:srgbClr val="000000"/>
                </a:solidFill>
                <a:latin typeface="Times New Roman" panose="02020603050405020304" pitchFamily="18" charset="0"/>
                <a:cs typeface="Times New Roman" panose="02020603050405020304" pitchFamily="18" charset="0"/>
              </a:rPr>
              <a:t>60</a:t>
            </a:r>
            <a:r>
              <a:rPr lang="zh-CN" altLang="zh-CN" sz="2200" dirty="0">
                <a:solidFill>
                  <a:srgbClr val="000000"/>
                </a:solidFill>
                <a:latin typeface="Times New Roman" panose="02020603050405020304" pitchFamily="18" charset="0"/>
                <a:cs typeface="Times New Roman" panose="02020603050405020304" pitchFamily="18" charset="0"/>
              </a:rPr>
              <a:t>周岁以上的老龄人口已达</a:t>
            </a:r>
            <a:r>
              <a:rPr lang="en-US" altLang="zh-CN" sz="2200" dirty="0">
                <a:solidFill>
                  <a:srgbClr val="000000"/>
                </a:solidFill>
                <a:latin typeface="Times New Roman" panose="02020603050405020304" pitchFamily="18" charset="0"/>
                <a:cs typeface="Times New Roman" panose="02020603050405020304" pitchFamily="18" charset="0"/>
              </a:rPr>
              <a:t>145.6</a:t>
            </a:r>
            <a:r>
              <a:rPr lang="zh-CN" altLang="zh-CN" sz="2200" dirty="0">
                <a:solidFill>
                  <a:srgbClr val="000000"/>
                </a:solidFill>
                <a:latin typeface="Times New Roman" panose="02020603050405020304" pitchFamily="18" charset="0"/>
                <a:cs typeface="Times New Roman" panose="02020603050405020304" pitchFamily="18" charset="0"/>
              </a:rPr>
              <a:t>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占总人口的</a:t>
            </a:r>
            <a:r>
              <a:rPr lang="en-US" altLang="zh-CN" sz="2200" dirty="0">
                <a:solidFill>
                  <a:srgbClr val="000000"/>
                </a:solidFill>
                <a:latin typeface="Times New Roman" panose="02020603050405020304" pitchFamily="18" charset="0"/>
                <a:cs typeface="Times New Roman" panose="02020603050405020304" pitchFamily="18" charset="0"/>
              </a:rPr>
              <a:t>17.7%,</a:t>
            </a:r>
            <a:r>
              <a:rPr lang="zh-CN" altLang="zh-CN" sz="2200" dirty="0">
                <a:solidFill>
                  <a:srgbClr val="000000"/>
                </a:solidFill>
                <a:latin typeface="Times New Roman" panose="02020603050405020304" pitchFamily="18" charset="0"/>
                <a:cs typeface="Times New Roman" panose="02020603050405020304" pitchFamily="18" charset="0"/>
              </a:rPr>
              <a:t>老龄人口高于全国平均水平。</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267746"/>
            <a:ext cx="4166525"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启动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主谓不搭配</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319435"/>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老龄人口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高于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老龄人口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0276036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4" name="矩形 3"/>
          <p:cNvSpPr>
            <a:spLocks noChangeAspect="1"/>
          </p:cNvSpPr>
          <p:nvPr/>
        </p:nvSpPr>
        <p:spPr>
          <a:xfrm>
            <a:off x="508000" y="2708920"/>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报告还显示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成年国民人均电子书的阅读量有所增加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而报刊的阅读率明显减少。</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3650121"/>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阅读率明显减少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阅读率明显下降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90590806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sp>
        <p:nvSpPr>
          <p:cNvPr id="4" name="矩形 3"/>
          <p:cNvSpPr>
            <a:spLocks noChangeAspect="1"/>
          </p:cNvSpPr>
          <p:nvPr/>
        </p:nvSpPr>
        <p:spPr>
          <a:xfrm>
            <a:off x="508000" y="2521133"/>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动</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宾搭配不当</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当谓语动词和宾语中心语之间加了很长的修饰限定成分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谓语动词和宾语中心语间隔很远时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宾语中心语往往会和前面的谓语动词不搭配。另外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当一个谓语动词后面带有两个或两个以上的宾语时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其中一个宾语也容易和这个谓语动词不搭配。</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6480004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58</a:t>
            </a:fld>
            <a:r>
              <a:rPr lang="en-US" altLang="zh-CN" dirty="0" smtClean="0"/>
              <a:t>-</a:t>
            </a:r>
            <a:endParaRPr lang="zh-CN" altLang="en-US" dirty="0"/>
          </a:p>
        </p:txBody>
      </p:sp>
      <p:sp>
        <p:nvSpPr>
          <p:cNvPr id="4" name="矩形 3"/>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找出下列</a:t>
            </a:r>
            <a:r>
              <a:rPr lang="zh-CN" altLang="zh-CN" sz="2200" dirty="0" smtClean="0">
                <a:solidFill>
                  <a:srgbClr val="000000"/>
                </a:solidFill>
                <a:latin typeface="Times New Roman" panose="02020603050405020304" pitchFamily="18" charset="0"/>
                <a:cs typeface="Times New Roman" panose="02020603050405020304" pitchFamily="18" charset="0"/>
              </a:rPr>
              <a:t>语句</a:t>
            </a:r>
            <a:r>
              <a:rPr lang="zh-CN" altLang="en-US" sz="2200" dirty="0">
                <a:solidFill>
                  <a:srgbClr val="000000"/>
                </a:solidFill>
                <a:latin typeface="Times New Roman" panose="02020603050405020304" pitchFamily="18" charset="0"/>
                <a:cs typeface="Times New Roman" panose="02020603050405020304" pitchFamily="18" charset="0"/>
              </a:rPr>
              <a:t>中</a:t>
            </a:r>
            <a:r>
              <a:rPr lang="zh-CN" altLang="zh-CN" sz="2200" dirty="0" smtClean="0">
                <a:solidFill>
                  <a:srgbClr val="000000"/>
                </a:solidFill>
                <a:latin typeface="Times New Roman" panose="02020603050405020304" pitchFamily="18" charset="0"/>
                <a:cs typeface="Times New Roman" panose="02020603050405020304" pitchFamily="18" charset="0"/>
              </a:rPr>
              <a:t>存在</a:t>
            </a:r>
            <a:r>
              <a:rPr lang="zh-CN" altLang="zh-CN" sz="2200" dirty="0">
                <a:solidFill>
                  <a:srgbClr val="000000"/>
                </a:solidFill>
                <a:latin typeface="Times New Roman" panose="02020603050405020304" pitchFamily="18" charset="0"/>
                <a:cs typeface="Times New Roman" panose="02020603050405020304" pitchFamily="18" charset="0"/>
              </a:rPr>
              <a:t>的语病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a:t>
            </a:r>
            <a:r>
              <a:rPr lang="zh-CN" altLang="zh-CN" sz="2200" dirty="0" smtClean="0">
                <a:solidFill>
                  <a:srgbClr val="000000"/>
                </a:solidFill>
                <a:latin typeface="Times New Roman" panose="02020603050405020304" pitchFamily="18" charset="0"/>
                <a:cs typeface="Times New Roman" panose="02020603050405020304" pitchFamily="18" charset="0"/>
              </a:rPr>
              <a:t>加以</a:t>
            </a:r>
            <a:r>
              <a:rPr lang="zh-CN" altLang="en-US" sz="2200" dirty="0">
                <a:solidFill>
                  <a:srgbClr val="000000"/>
                </a:solidFill>
                <a:latin typeface="Times New Roman" panose="02020603050405020304" pitchFamily="18" charset="0"/>
                <a:cs typeface="Times New Roman" panose="02020603050405020304" pitchFamily="18" charset="0"/>
              </a:rPr>
              <a:t>修改</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①</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Times New Roman" panose="02020603050405020304" pitchFamily="18" charset="0"/>
                <a:cs typeface="Times New Roman" panose="02020603050405020304" pitchFamily="18" charset="0"/>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在互联网时代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各领域发展都需要速度更快、成本更低的信息网络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网络提速降费能够推动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快速发展和企业广泛受益。</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Times New Roman" panose="02020603050405020304" pitchFamily="18" charset="0"/>
                <a:cs typeface="Times New Roman" panose="02020603050405020304" pitchFamily="18" charset="0"/>
              </a:rPr>
              <a:t>Ⅲ</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经过几代航天人的艰苦奋斗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中国的航天事业开创了以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两弹一星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、载人航天、月球探测为代表的辉煌成就。</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21297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推动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企业广泛受益</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动宾搭配不当</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可改为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推动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互联网</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FF0000"/>
                </a:solidFill>
                <a:latin typeface="宋体" panose="02010600030101010101" pitchFamily="2" charset="-122"/>
                <a:ea typeface="方正书宋_GBK"/>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快速发展</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让企业广泛受益</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200627"/>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开创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开创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取得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42764502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59</a:t>
            </a:fld>
            <a:r>
              <a:rPr lang="en-US" altLang="zh-CN" dirty="0" smtClean="0"/>
              <a:t>-</a:t>
            </a:r>
            <a:endParaRPr lang="zh-CN" altLang="en-US" dirty="0"/>
          </a:p>
        </p:txBody>
      </p:sp>
      <p:sp>
        <p:nvSpPr>
          <p:cNvPr id="4" name="矩形 3"/>
          <p:cNvSpPr>
            <a:spLocks noChangeAspect="1"/>
          </p:cNvSpPr>
          <p:nvPr/>
        </p:nvSpPr>
        <p:spPr>
          <a:xfrm>
            <a:off x="508000" y="242088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这家公司虽然待遇一般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发展前景却非常好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很多同学都投了简历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但最后公司只录取了我们学校推荐的两个名额。</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383528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谓语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录取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和宾语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名额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不能搭配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两个名额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两个人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41208738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矩形 2"/>
          <p:cNvSpPr>
            <a:spLocks noChangeAspect="1"/>
          </p:cNvSpPr>
          <p:nvPr/>
        </p:nvSpPr>
        <p:spPr>
          <a:xfrm>
            <a:off x="508000" y="1379495"/>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一般单句</a:t>
            </a:r>
            <a:endParaRPr lang="zh-CN" altLang="zh-CN" sz="2200">
              <a:solidFill>
                <a:srgbClr val="000000"/>
              </a:solidFill>
              <a:effectLst/>
              <a:latin typeface="NEU-BZ-S92"/>
              <a:ea typeface="方正书宋_GBK"/>
              <a:cs typeface="Times New Roman" panose="02020603050405020304" pitchFamily="18" charset="0"/>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636993373"/>
              </p:ext>
            </p:extLst>
          </p:nvPr>
        </p:nvGraphicFramePr>
        <p:xfrm>
          <a:off x="508000" y="1839236"/>
          <a:ext cx="8128000" cy="5262172"/>
        </p:xfrm>
        <a:graphic>
          <a:graphicData uri="http://schemas.openxmlformats.org/presentationml/2006/ole">
            <p:oleObj spid="_x0000_s55298" name="文档" r:id="rId4" imgW="3957084" imgH="2562159" progId="Word.Document.12">
              <p:embed/>
            </p:oleObj>
          </a:graphicData>
        </a:graphic>
      </p:graphicFrame>
      <p:sp>
        <p:nvSpPr>
          <p:cNvPr id="5" name="圆角矩形 4">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3381964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60</a:t>
            </a:fld>
            <a:r>
              <a:rPr lang="en-US" altLang="zh-CN" dirty="0" smtClean="0"/>
              <a:t>-</a:t>
            </a:r>
            <a:endParaRPr lang="zh-CN" altLang="en-US" dirty="0"/>
          </a:p>
        </p:txBody>
      </p:sp>
      <p:sp>
        <p:nvSpPr>
          <p:cNvPr id="4" name="矩形 3"/>
          <p:cNvSpPr>
            <a:spLocks noChangeAspect="1"/>
          </p:cNvSpPr>
          <p:nvPr/>
        </p:nvSpPr>
        <p:spPr>
          <a:xfrm>
            <a:off x="508000" y="2919864"/>
            <a:ext cx="8128000" cy="131112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主</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宾搭配不当</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主语和宾语要在意思上和语法上搭配。当一个主语同时和两个或两个以上的宾语搭配时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后面的宾语容易出现与主语不搭配的问题。</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059374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61</a:t>
            </a:fld>
            <a:r>
              <a:rPr lang="en-US" altLang="zh-CN" dirty="0" smtClean="0"/>
              <a:t>-</a:t>
            </a:r>
            <a:endParaRPr lang="zh-CN" altLang="en-US" dirty="0"/>
          </a:p>
        </p:txBody>
      </p:sp>
      <p:sp>
        <p:nvSpPr>
          <p:cNvPr id="4" name="矩形 3"/>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国产大飞机</a:t>
            </a:r>
            <a:r>
              <a:rPr lang="en-US" altLang="zh-CN" sz="2200">
                <a:solidFill>
                  <a:srgbClr val="000000"/>
                </a:solidFill>
                <a:latin typeface="Times New Roman" panose="02020603050405020304" pitchFamily="18" charset="0"/>
                <a:cs typeface="Times New Roman" panose="02020603050405020304" pitchFamily="18" charset="0"/>
              </a:rPr>
              <a:t>C919</a:t>
            </a:r>
            <a:r>
              <a:rPr lang="zh-CN" altLang="zh-CN" sz="2200">
                <a:solidFill>
                  <a:srgbClr val="000000"/>
                </a:solidFill>
                <a:latin typeface="Times New Roman" panose="02020603050405020304" pitchFamily="18" charset="0"/>
                <a:cs typeface="Times New Roman" panose="02020603050405020304" pitchFamily="18" charset="0"/>
              </a:rPr>
              <a:t>首飞成功后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各参研参试单位纷纷表示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要发奋努力把大型客机打造成建设创新型国家和制造强国的标志性工程。</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京剧是中国独有的表演艺术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它的审美情趣和艺术品位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是中国文化的形象代言之一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是世界艺术之林的奇葩。</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284984"/>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大型客机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标志性工程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不搭配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大型客机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的研制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26622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审美情趣和艺术品位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形象代言之一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奇葩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它的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具有独特的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京剧</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作主语。</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8605236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62</a:t>
            </a:fld>
            <a:r>
              <a:rPr lang="en-US" altLang="zh-CN" dirty="0"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全民阅读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活动是丰富市民文化生活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引导市民多读书、读好书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使读书成为一种体现百姓精神追求的生活方式。</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现在的重庆夜景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随着光彩工程的实施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现代科技的运用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更加璀璨夺目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已进入世界四大夜景城市之一。</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708920"/>
            <a:ext cx="370486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主宾搭配不当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237919"/>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重庆夜景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已进入世界四大夜景城市之一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主宾搭配不当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夜景城市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城市夜景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另外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进入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之一</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也搭配不当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进入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33745279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63</a:t>
            </a:fld>
            <a:r>
              <a:rPr lang="en-US" altLang="zh-CN" dirty="0" smtClean="0"/>
              <a:t>-</a:t>
            </a:r>
            <a:endParaRPr lang="zh-CN" altLang="en-US" dirty="0"/>
          </a:p>
        </p:txBody>
      </p:sp>
      <p:sp>
        <p:nvSpPr>
          <p:cNvPr id="4" name="矩形 3"/>
          <p:cNvSpPr>
            <a:spLocks noChangeAspect="1"/>
          </p:cNvSpPr>
          <p:nvPr/>
        </p:nvSpPr>
        <p:spPr>
          <a:xfrm>
            <a:off x="508000" y="2724265"/>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4</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修饰语与</a:t>
            </a:r>
            <a:r>
              <a:rPr lang="zh-CN" altLang="en-US" sz="2200">
                <a:solidFill>
                  <a:srgbClr val="000000"/>
                </a:solidFill>
                <a:latin typeface="Arial" panose="020B0604020202020204" pitchFamily="34" charset="0"/>
                <a:ea typeface="黑体" panose="02010609060101010101" pitchFamily="49" charset="-122"/>
                <a:cs typeface="Times New Roman" panose="02020603050405020304" pitchFamily="18" charset="0"/>
              </a:rPr>
              <a:t>中心词</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搭配</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不当</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修饰或限制语在中心语前面不合习惯或不合事理的应用会造成表达上搭配不当的情况。主要有定语与中心语搭配不当、状语与中心语搭配不当、补语与中心语搭配不当等。</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77816581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64</a:t>
            </a:fld>
            <a:r>
              <a:rPr lang="en-US" altLang="zh-CN" dirty="0" smtClean="0"/>
              <a:t>-</a:t>
            </a:r>
            <a:endParaRPr lang="zh-CN" altLang="en-US" dirty="0"/>
          </a:p>
        </p:txBody>
      </p:sp>
      <p:sp>
        <p:nvSpPr>
          <p:cNvPr id="6" name="矩形 5"/>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我国的改革在不断深化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那种什么事情都由政府包揽的现象正在改变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各种社会组织纷纷成立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这有利于社会矛盾和社会责任的分担。</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数字化时代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文字记录方式发生了重大变化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致使很多人提笔忘字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长此以往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将影响到汉字文化能否很好地传承。</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3212976"/>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宋体" panose="02010600030101010101" pitchFamily="2" charset="-122"/>
                <a:ea typeface="方正书宋_GBK"/>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社会矛盾和社会责任的分担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其中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矛盾</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分担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搭配。</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5606530"/>
            <a:ext cx="533351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能否很好地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传承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9" name="圆角矩形 8">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11" name="圆角矩形 10">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3" name="圆角矩形 12">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6" name="圆角矩形 15">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0457013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65</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一面对两面搭配不当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一面对两面搭配不当是指句子前面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出现表示两方面意思的词语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如成败、升降、高低、好坏、优劣、强弱、得失、能否、是否、有无等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却只有表示一方面意思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的词语与之相对应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从而造成前后内容搭配不协调的现象。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必须注意的是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有些句子看起来有上述之类的两面词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两面对一面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不搭配的问题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切不可机械地记忆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单起单承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双起双承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而忽略了句意逻辑。因为有些词语本身就会有两面性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行动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质量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等词属隐性均衡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不可一律当成病句看。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8557573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66</a:t>
            </a:fld>
            <a:r>
              <a:rPr lang="en-US" altLang="zh-CN" dirty="0" smtClean="0"/>
              <a:t>-</a:t>
            </a:r>
            <a:endParaRPr lang="zh-CN" altLang="en-US" dirty="0"/>
          </a:p>
        </p:txBody>
      </p:sp>
      <p:sp>
        <p:nvSpPr>
          <p:cNvPr id="4" name="矩形 3"/>
          <p:cNvSpPr>
            <a:spLocks noChangeAspect="1"/>
          </p:cNvSpPr>
          <p:nvPr/>
        </p:nvSpPr>
        <p:spPr>
          <a:xfrm>
            <a:off x="508000" y="191173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除了驾驶员要有熟练的驾驶技术、丰富的驾驶经验之外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汽车本身的状况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也是保证行车安全的重要条件之一。</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每一个学生都具有创新的潜能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要激发这种潜能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就要看能否培养学生自主学习的能力。</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284984"/>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汽车本身的状况</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可能好也可能坏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属于两方面情况</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保证行车安全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是一方面情况</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二者不能呼应。</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274940"/>
            <a:ext cx="4269117"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一面对两面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看能否</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0870122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67</a:t>
            </a:fld>
            <a:r>
              <a:rPr lang="en-US" altLang="zh-CN" dirty="0" smtClean="0"/>
              <a:t>-</a:t>
            </a:r>
            <a:endParaRPr lang="zh-CN" altLang="en-US" dirty="0"/>
          </a:p>
        </p:txBody>
      </p:sp>
      <p:sp>
        <p:nvSpPr>
          <p:cNvPr id="4" name="矩形 3"/>
          <p:cNvSpPr>
            <a:spLocks noChangeAspect="1"/>
          </p:cNvSpPr>
          <p:nvPr/>
        </p:nvSpPr>
        <p:spPr>
          <a:xfrm>
            <a:off x="508000" y="1911735"/>
            <a:ext cx="8128000" cy="293618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在此次重庆市青少年科技创新大赛中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同学们常围在一起相互鼓劲并认真总结得失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赢得的远远不只是比赛的胜负。</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在那个民族独立和民族解放斗争风起云涌的时代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能激发人们的爱国热情是评判一部文学作品好坏的非常重要的标准。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285293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胜负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是两面词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赢得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胜利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赢得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胜负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胜利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869160"/>
            <a:ext cx="5077031" cy="459741"/>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一面对两面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把“能”改为“能否”。</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0711450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68</a:t>
            </a:fld>
            <a:r>
              <a:rPr lang="en-US" altLang="zh-CN" dirty="0" smtClean="0"/>
              <a:t>-</a:t>
            </a:r>
            <a:endParaRPr lang="zh-CN" altLang="en-US" dirty="0"/>
          </a:p>
        </p:txBody>
      </p:sp>
      <p:sp>
        <p:nvSpPr>
          <p:cNvPr id="5" name="圆角矩形 4">
            <a:hlinkClick r:id="rId4"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1525619"/>
            <a:ext cx="166103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总结</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33946466"/>
              </p:ext>
            </p:extLst>
          </p:nvPr>
        </p:nvGraphicFramePr>
        <p:xfrm>
          <a:off x="508000" y="2023245"/>
          <a:ext cx="8128000" cy="4296466"/>
        </p:xfrm>
        <a:graphic>
          <a:graphicData uri="http://schemas.openxmlformats.org/presentationml/2006/ole">
            <p:oleObj spid="_x0000_s73730" name="文档" r:id="rId11" imgW="3913417" imgH="2068800" progId="Word.Document.12">
              <p:embed/>
            </p:oleObj>
          </a:graphicData>
        </a:graphic>
      </p:graphicFrame>
    </p:spTree>
    <p:extLst>
      <p:ext uri="{BB962C8B-B14F-4D97-AF65-F5344CB8AC3E}">
        <p14:creationId xmlns:p14="http://schemas.microsoft.com/office/powerpoint/2010/main" xmlns="" val="2587978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69</a:t>
            </a:fld>
            <a:r>
              <a:rPr lang="en-US" altLang="zh-CN" dirty="0" smtClean="0"/>
              <a:t>-</a:t>
            </a:r>
            <a:endParaRPr lang="zh-CN" altLang="en-US" dirty="0"/>
          </a:p>
        </p:txBody>
      </p:sp>
      <p:sp>
        <p:nvSpPr>
          <p:cNvPr id="5" name="圆角矩形 4">
            <a:hlinkClick r:id="rId4"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6"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graphicFrame>
        <p:nvGraphicFramePr>
          <p:cNvPr id="2" name="对象 1"/>
          <p:cNvGraphicFramePr>
            <a:graphicFrameLocks noChangeAspect="1"/>
          </p:cNvGraphicFramePr>
          <p:nvPr>
            <p:extLst>
              <p:ext uri="{D42A27DB-BD31-4B8C-83A1-F6EECF244321}">
                <p14:modId xmlns:p14="http://schemas.microsoft.com/office/powerpoint/2010/main" xmlns="" val="417308231"/>
              </p:ext>
            </p:extLst>
          </p:nvPr>
        </p:nvGraphicFramePr>
        <p:xfrm>
          <a:off x="508000" y="1588563"/>
          <a:ext cx="8128000" cy="4576741"/>
        </p:xfrm>
        <a:graphic>
          <a:graphicData uri="http://schemas.openxmlformats.org/presentationml/2006/ole">
            <p:oleObj spid="_x0000_s74754" name="文档" r:id="rId11" imgW="3913417" imgH="2203745" progId="Word.Document.12">
              <p:embed/>
            </p:oleObj>
          </a:graphicData>
        </a:graphic>
      </p:graphicFrame>
    </p:spTree>
    <p:extLst>
      <p:ext uri="{BB962C8B-B14F-4D97-AF65-F5344CB8AC3E}">
        <p14:creationId xmlns:p14="http://schemas.microsoft.com/office/powerpoint/2010/main" xmlns="" val="20027899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282182747"/>
              </p:ext>
            </p:extLst>
          </p:nvPr>
        </p:nvGraphicFramePr>
        <p:xfrm>
          <a:off x="508000" y="1844824"/>
          <a:ext cx="8128000" cy="4169962"/>
        </p:xfrm>
        <a:graphic>
          <a:graphicData uri="http://schemas.openxmlformats.org/presentationml/2006/ole">
            <p:oleObj spid="_x0000_s56322" name="文档" r:id="rId4" imgW="3957084" imgH="203065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27893377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70</a:t>
            </a:fld>
            <a:r>
              <a:rPr lang="en-US" altLang="zh-CN" dirty="0" smtClean="0"/>
              <a:t>-</a:t>
            </a:r>
            <a:endParaRPr lang="zh-CN" altLang="en-US" dirty="0"/>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知识创新是充满高风险、需要高投入、具有高难度的智力活动。很多人能熟练应用旧知识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只有极少数人能在知识存量的基础上发展出新知识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而知识创新的成果恰恰是人类福利增进和社会进步的源泉。</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能否尊重、保护创造性智力成果</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发挥人们的创新热情</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并为持续创新奠定基础。</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如果人人都可以搭便车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从事知识创新的人就无法得到足够的补偿与激励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持续创新就会丧失动力</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53068347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71</a:t>
            </a:fld>
            <a:r>
              <a:rPr lang="en-US" altLang="zh-CN" dirty="0" smtClean="0"/>
              <a:t>-</a:t>
            </a:r>
            <a:endParaRPr lang="zh-CN" altLang="en-US" dirty="0"/>
          </a:p>
        </p:txBody>
      </p:sp>
      <p:sp>
        <p:nvSpPr>
          <p:cNvPr id="2" name="矩形 1"/>
          <p:cNvSpPr>
            <a:spLocks noChangeAspect="1"/>
          </p:cNvSpPr>
          <p:nvPr/>
        </p:nvSpPr>
        <p:spPr>
          <a:xfrm>
            <a:off x="508000" y="1556792"/>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文中画横线的部分有语病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只有尊重、保护创造性智力成果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才能发挥人们的创新热情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并为持续创新奠定基础。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尊重、保护创造性智力成果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是发挥人们的创新热情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并为持续创新奠定基础的关键。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只有尊重、保护创造性智力成果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才能激发人们的创新热情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并为持续创新奠定基础。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能否尊重、保护创造性智力成果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激发人们的创新热情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成了能否持续创新的基础。</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020272" y="1630941"/>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C</a:t>
            </a:r>
            <a:endParaRPr lang="zh-CN" altLang="en-US" sz="2200"/>
          </a:p>
        </p:txBody>
      </p:sp>
      <p:sp>
        <p:nvSpPr>
          <p:cNvPr id="4" name="矩形 3"/>
          <p:cNvSpPr>
            <a:spLocks noChangeAspect="1"/>
          </p:cNvSpPr>
          <p:nvPr/>
        </p:nvSpPr>
        <p:spPr>
          <a:xfrm>
            <a:off x="508000" y="5251586"/>
            <a:ext cx="8128000" cy="12572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此题中画线句的语病是搭配不当。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与后面的内容造成两面对一面搭配不当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发挥</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动宾搭配不当。针对这两处进行修改即可。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613851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72</a:t>
            </a:fld>
            <a:r>
              <a:rPr lang="en-US" altLang="zh-CN" dirty="0" smtClean="0"/>
              <a:t>-</a:t>
            </a:r>
            <a:endParaRPr lang="zh-CN" altLang="en-US" dirty="0"/>
          </a:p>
        </p:txBody>
      </p:sp>
      <p:sp>
        <p:nvSpPr>
          <p:cNvPr id="3" name="矩形 2"/>
          <p:cNvSpPr>
            <a:spLocks noChangeAspect="1"/>
          </p:cNvSpPr>
          <p:nvPr/>
        </p:nvSpPr>
        <p:spPr>
          <a:xfrm>
            <a:off x="508000" y="2087906"/>
            <a:ext cx="8128000" cy="2936188"/>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阅读下面的文字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完成后面的问题。</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据说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行人靠右走这一规则来源于军队的队列。在冷兵器时代</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士兵的主要武器装备是长矛和刀剑</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当两队士兵相遇时</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他们肩上的长矛总会误伤别人。为了避免这种伤害</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两队人只好不约而同地分开</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都将左边让给对方</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自己紧靠右边行走。</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久而久之</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这条不成文的规定就演化成了一项重要的交通规则</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时至今日</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我们还是遵守这一规则</a:t>
            </a:r>
            <a:r>
              <a:rPr lang="zh-CN" altLang="en-US" sz="2200" u="sng"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6856535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73</a:t>
            </a:fld>
            <a:r>
              <a:rPr lang="en-US" altLang="zh-CN" dirty="0" smtClean="0"/>
              <a:t>-</a:t>
            </a:r>
            <a:endParaRPr lang="zh-CN" altLang="en-US" dirty="0"/>
          </a:p>
        </p:txBody>
      </p:sp>
      <p:sp>
        <p:nvSpPr>
          <p:cNvPr id="2" name="矩形 1"/>
          <p:cNvSpPr>
            <a:spLocks noChangeAspect="1"/>
          </p:cNvSpPr>
          <p:nvPr/>
        </p:nvSpPr>
        <p:spPr>
          <a:xfrm>
            <a:off x="508000" y="1412776"/>
            <a:ext cx="8128000" cy="3709862"/>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文中画横线的部分有语病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久而久之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这条不成文的规定就演变成了一项重要的交通规则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时至今日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我们还是遵守这一规则。</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久而久之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这条不成文的规定就演化成了一项重要的交通规则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时至今日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我们还要遵守这一规则。</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久而久之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这条不成文的规定就变成了一项重要的交通规则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时至今日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我们还需要遵守这一规则。</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久而久之</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这条不成文的规定就演变成了一项重要的交通规则</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时至今日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我们依然遵守这一规则。</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285016" y="1469980"/>
            <a:ext cx="38824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D</a:t>
            </a:r>
            <a:endParaRPr lang="zh-CN" altLang="en-US" sz="2200"/>
          </a:p>
        </p:txBody>
      </p:sp>
      <p:sp>
        <p:nvSpPr>
          <p:cNvPr id="3" name="矩形 2"/>
          <p:cNvSpPr>
            <a:spLocks noChangeAspect="1"/>
          </p:cNvSpPr>
          <p:nvPr/>
        </p:nvSpPr>
        <p:spPr>
          <a:xfrm>
            <a:off x="508000" y="5054362"/>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zh-CN" sz="22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smtClean="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画线语句存在两处搭配不当的问题。第一处是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演化成了</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规则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演化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演变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第二处是修饰语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和中心词搭配不当。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最恰当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应选</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7505686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74</a:t>
            </a:fld>
            <a:r>
              <a:rPr lang="en-US" altLang="zh-CN" dirty="0" smtClean="0"/>
              <a:t>-</a:t>
            </a:r>
            <a:endParaRPr lang="zh-CN" altLang="en-US" dirty="0"/>
          </a:p>
        </p:txBody>
      </p:sp>
      <p:sp>
        <p:nvSpPr>
          <p:cNvPr id="4" name="矩形 3"/>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成分残缺或赘余</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按现代汉语的语法规范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凡是应该有的句子成分而没有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导致意思模糊不清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甚至不可理解的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就是句子成分残缺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无主句、独词句和省略句除外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。其中主语和宾语的残缺在高考中考查频率较高。成分赘余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二是句子里多了本不该有的成分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造成意思不通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不好理解。包括主语赘余、谓语赘余、宾语赘余、修饰成分赘余等。</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9445806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75</a:t>
            </a:fld>
            <a:r>
              <a:rPr lang="en-US" altLang="zh-CN" dirty="0" smtClean="0"/>
              <a:t>-</a:t>
            </a:r>
            <a:endParaRPr lang="zh-CN" altLang="en-US" dirty="0"/>
          </a:p>
        </p:txBody>
      </p:sp>
      <p:sp>
        <p:nvSpPr>
          <p:cNvPr id="4" name="矩形 3"/>
          <p:cNvSpPr>
            <a:spLocks noChangeAspect="1"/>
          </p:cNvSpPr>
          <p:nvPr/>
        </p:nvSpPr>
        <p:spPr>
          <a:xfrm>
            <a:off x="508000" y="191173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1</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主语</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残缺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在现代汉语的语法规范中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除无主句、独词句和省略句外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一般句子都要有主语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有些病句由于句首滥用介词或省略或暗换主语而使主语残缺。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书法是我国优秀的传统文化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近年来在教育部门大力扶持下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使得中小学书法教育蓬勃发展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学生水平大幅提高。</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797152"/>
            <a:ext cx="4903907"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滥用介词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缺少主语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可去掉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1853616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76</a:t>
            </a:fld>
            <a:r>
              <a:rPr lang="en-US" altLang="zh-CN" dirty="0"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在那些父母性格温和、情绪平和的孩子身上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往往笑容更多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幸福感更强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抗挫折能力更突出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看待世界也更加宽容。</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骑自行车健身时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因为在周期性的有氧运动中使锻炼者能够消耗较多的热量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所以减肥、塑身效果都比较明显。</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326130"/>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滥用介词导致主语缺失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可去掉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身上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192956"/>
            <a:ext cx="533351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滥用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导致主语残缺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4237409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77</a:t>
            </a:fld>
            <a:r>
              <a:rPr lang="en-US" altLang="zh-CN" dirty="0" smtClean="0"/>
              <a:t>-</a:t>
            </a:r>
            <a:endParaRPr lang="zh-CN" altLang="en-US" dirty="0"/>
          </a:p>
        </p:txBody>
      </p:sp>
      <p:sp>
        <p:nvSpPr>
          <p:cNvPr id="4" name="矩形 3"/>
          <p:cNvSpPr>
            <a:spLocks noChangeAspect="1"/>
          </p:cNvSpPr>
          <p:nvPr/>
        </p:nvSpPr>
        <p:spPr>
          <a:xfrm>
            <a:off x="508000" y="220486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④</a:t>
            </a:r>
            <a:r>
              <a:rPr lang="en-US" altLang="zh-CN" sz="2200" dirty="0">
                <a:solidFill>
                  <a:srgbClr val="000000"/>
                </a:solidFill>
                <a:latin typeface="Times New Roman" panose="02020603050405020304" pitchFamily="18" charset="0"/>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dirty="0">
                <a:solidFill>
                  <a:srgbClr val="000000"/>
                </a:solidFill>
                <a:latin typeface="Times New Roman" panose="02020603050405020304" pitchFamily="18" charset="0"/>
                <a:cs typeface="Times New Roman" panose="02020603050405020304" pitchFamily="18" charset="0"/>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实时性是以互联网为载体的新媒体的重要特点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是通过图片、声音、文字对新近发生和正在发生的事件进行传播的。</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341612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是通过图片、声音、文字对新近发生和正在发生的事件进行传播的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主语不能是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实时性</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是通过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前面添加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新媒体</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10310263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78</a:t>
            </a:fld>
            <a:r>
              <a:rPr lang="en-US" altLang="zh-CN" dirty="0" smtClean="0"/>
              <a:t>-</a:t>
            </a:r>
            <a:endParaRPr lang="zh-CN" altLang="en-US" dirty="0"/>
          </a:p>
        </p:txBody>
      </p:sp>
      <p:sp>
        <p:nvSpPr>
          <p:cNvPr id="4" name="矩形 3"/>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谓语</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残缺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谓语残缺的主要原因是对某些词语词性的误判。另外还有两种情况需要注意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一是句首陈述对象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缺乏相应的谓语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却另起一个开头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产生了一个新的主语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造成谓语残缺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二是缺少与宾语呼应的中心词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造成谓语残缺。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找出下列</a:t>
            </a:r>
            <a:r>
              <a:rPr lang="zh-CN" altLang="zh-CN" sz="2200" smtClean="0">
                <a:solidFill>
                  <a:srgbClr val="000000"/>
                </a:solidFill>
                <a:latin typeface="Times New Roman" panose="02020603050405020304" pitchFamily="18" charset="0"/>
                <a:cs typeface="Times New Roman" panose="02020603050405020304" pitchFamily="18" charset="0"/>
              </a:rPr>
              <a:t>语句</a:t>
            </a:r>
            <a:r>
              <a:rPr lang="zh-CN" altLang="en-US" sz="2200">
                <a:solidFill>
                  <a:srgbClr val="000000"/>
                </a:solidFill>
                <a:latin typeface="Times New Roman" panose="02020603050405020304" pitchFamily="18" charset="0"/>
                <a:cs typeface="Times New Roman" panose="02020603050405020304" pitchFamily="18" charset="0"/>
              </a:rPr>
              <a:t>中</a:t>
            </a:r>
            <a:r>
              <a:rPr lang="zh-CN" altLang="zh-CN" sz="2200" smtClean="0">
                <a:solidFill>
                  <a:srgbClr val="000000"/>
                </a:solidFill>
                <a:latin typeface="Times New Roman" panose="02020603050405020304" pitchFamily="18" charset="0"/>
                <a:cs typeface="Times New Roman" panose="02020603050405020304" pitchFamily="18" charset="0"/>
              </a:rPr>
              <a:t>存在</a:t>
            </a:r>
            <a:r>
              <a:rPr lang="zh-CN" altLang="zh-CN" sz="2200">
                <a:solidFill>
                  <a:srgbClr val="000000"/>
                </a:solidFill>
                <a:latin typeface="Times New Roman" panose="02020603050405020304" pitchFamily="18" charset="0"/>
                <a:cs typeface="Times New Roman" panose="02020603050405020304" pitchFamily="18" charset="0"/>
              </a:rPr>
              <a:t>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a:t>
            </a:r>
            <a:r>
              <a:rPr lang="zh-CN" altLang="zh-CN" sz="2200" smtClean="0">
                <a:solidFill>
                  <a:srgbClr val="000000"/>
                </a:solidFill>
                <a:latin typeface="Times New Roman" panose="02020603050405020304" pitchFamily="18" charset="0"/>
                <a:cs typeface="Times New Roman" panose="02020603050405020304" pitchFamily="18" charset="0"/>
              </a:rPr>
              <a:t>加以</a:t>
            </a:r>
            <a:r>
              <a:rPr lang="zh-CN" altLang="en-US" sz="2200">
                <a:solidFill>
                  <a:srgbClr val="000000"/>
                </a:solidFill>
                <a:latin typeface="Times New Roman" panose="02020603050405020304" pitchFamily="18" charset="0"/>
                <a:cs typeface="Times New Roman" panose="02020603050405020304" pitchFamily="18" charset="0"/>
              </a:rPr>
              <a:t>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全国国民阅读调查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由中国新闻出版研究院组织开展的调查项目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到目前为止已经开展了</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次。</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869160"/>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前面加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也可理解为成分赘余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的调查项目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1786831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79</a:t>
            </a:fld>
            <a:r>
              <a:rPr lang="en-US" altLang="zh-CN" dirty="0"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新《旅游法》的颁布实施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让很多旅行社必须面对新规定带来的各种新问题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不少旅行社正从过去拼价格向未来拼服务转型的阵痛。</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《美丽中国》以歌舞为主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融入京剧演唱、茶艺表演、少林武术等元素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加上奇幻的灯光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震撼的音响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一幅美丽中国的大写意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声光舞影流溢着浓郁的中国情。</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852936"/>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缺少与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阵痛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相应的动词谓语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后面加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经受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也可删除</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的阵痛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229200"/>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《美丽中国》</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大写意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是主宾关系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不是并列的分句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前加谓语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构成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2290663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428402595"/>
              </p:ext>
            </p:extLst>
          </p:nvPr>
        </p:nvGraphicFramePr>
        <p:xfrm>
          <a:off x="508000" y="1772816"/>
          <a:ext cx="8128000" cy="4525337"/>
        </p:xfrm>
        <a:graphic>
          <a:graphicData uri="http://schemas.openxmlformats.org/presentationml/2006/ole">
            <p:oleObj spid="_x0000_s57346" name="文档" r:id="rId4" imgW="3957084" imgH="220374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16312584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80</a:t>
            </a:fld>
            <a:r>
              <a:rPr lang="en-US" altLang="zh-CN" dirty="0" smtClean="0"/>
              <a:t>-</a:t>
            </a:r>
            <a:endParaRPr lang="zh-CN" altLang="en-US" dirty="0"/>
          </a:p>
        </p:txBody>
      </p:sp>
      <p:sp>
        <p:nvSpPr>
          <p:cNvPr id="4" name="矩形 3"/>
          <p:cNvSpPr>
            <a:spLocks noChangeAspect="1"/>
          </p:cNvSpPr>
          <p:nvPr/>
        </p:nvSpPr>
        <p:spPr>
          <a:xfrm>
            <a:off x="508000" y="1911735"/>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宾语</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残缺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一般来说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结构简单的语句不会存在宾语残缺的问题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所以应重点关注修饰限制成分多、结构复杂的语句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看是否存在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定长忘宾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以定代宾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现象。</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桃花乡走可持续发展之路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按照建成生态环境和谐优美、资源集约节约利用、经济社会协调发展的生态乡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制定了五年发展建设规划。</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5247099"/>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按照</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后缺少宾语中心词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生态乡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的目标</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4066091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81</a:t>
            </a:fld>
            <a:r>
              <a:rPr lang="en-US" altLang="zh-CN" dirty="0" smtClean="0"/>
              <a:t>-</a:t>
            </a:r>
            <a:endParaRPr lang="zh-CN" altLang="en-US" dirty="0"/>
          </a:p>
        </p:txBody>
      </p:sp>
      <p:sp>
        <p:nvSpPr>
          <p:cNvPr id="4" name="矩形 3"/>
          <p:cNvSpPr>
            <a:spLocks noChangeAspect="1"/>
          </p:cNvSpPr>
          <p:nvPr/>
        </p:nvSpPr>
        <p:spPr>
          <a:xfrm>
            <a:off x="508000" y="1776213"/>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国务院近日发布盐业体制改革方案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提出不再核准新增食盐定点生产批发企业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取消食盐批发企业只能在指定范围内销售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允许它们开展跨区域经营</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学校宿舍、教学楼等人群密集区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一旦发生火灾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后果不堪设想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因此学生掌握火灾中自救互救相当重要。</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318956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提出不再核准新增食盐定点生产批发企业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的要求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取消食盐批发企业只能在指定范围内销售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的规定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162650"/>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学生掌握火灾中自救互救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的方法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422843008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82</a:t>
            </a:fld>
            <a:r>
              <a:rPr lang="en-US" altLang="zh-CN" dirty="0" smtClean="0"/>
              <a:t>-</a:t>
            </a:r>
            <a:endParaRPr lang="zh-CN" altLang="en-US" dirty="0"/>
          </a:p>
        </p:txBody>
      </p:sp>
      <p:sp>
        <p:nvSpPr>
          <p:cNvPr id="4" name="矩形 3"/>
          <p:cNvSpPr>
            <a:spLocks noChangeAspect="1"/>
          </p:cNvSpPr>
          <p:nvPr/>
        </p:nvSpPr>
        <p:spPr>
          <a:xfrm>
            <a:off x="508000" y="1708603"/>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英国皇家莎士比亚剧团艺术总监对昆曲《牡丹亭》华美的唱腔和演员娴熟的技巧惊叹不已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赞美昆曲精美绝伦的服装与简洁的舞台设计形成了奇妙的平衡。</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3155080"/>
            <a:ext cx="4730782"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最后一句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缺少宾语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艺术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8248500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83</a:t>
            </a:fld>
            <a:r>
              <a:rPr lang="en-US" altLang="zh-CN" dirty="0" smtClean="0"/>
              <a:t>-</a:t>
            </a:r>
            <a:endParaRPr lang="zh-CN" altLang="en-US" dirty="0"/>
          </a:p>
        </p:txBody>
      </p:sp>
      <p:sp>
        <p:nvSpPr>
          <p:cNvPr id="4" name="矩形 3"/>
          <p:cNvSpPr>
            <a:spLocks noChangeAspect="1"/>
          </p:cNvSpPr>
          <p:nvPr/>
        </p:nvSpPr>
        <p:spPr>
          <a:xfrm>
            <a:off x="508000" y="1505471"/>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4</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虚词</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残缺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在结构复杂的长句中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或连词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和介词结构相连接使用时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往往有遗漏虚词的问题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这类问题十分隐蔽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要特别注意。如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他就是与他关系密切的同学在一起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也从不说心里话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后面缺介词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后面加介词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市防汛指挥部指出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今年防汛形势依然严峻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有关部门要对人民群众生命财产和城市发展高度负责的态度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扎扎实实地把防汛部署落到实处。</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5200627"/>
            <a:ext cx="4166525"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有关部门要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73631314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84</a:t>
            </a:fld>
            <a:r>
              <a:rPr lang="en-US" altLang="zh-CN" dirty="0" smtClean="0"/>
              <a:t>-</a:t>
            </a:r>
            <a:endParaRPr lang="zh-CN" altLang="en-US" dirty="0"/>
          </a:p>
        </p:txBody>
      </p:sp>
      <p:sp>
        <p:nvSpPr>
          <p:cNvPr id="4" name="矩形 3"/>
          <p:cNvSpPr>
            <a:spLocks noChangeAspect="1"/>
          </p:cNvSpPr>
          <p:nvPr/>
        </p:nvSpPr>
        <p:spPr>
          <a:xfrm>
            <a:off x="508000" y="1708603"/>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②</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湖南卷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新生代农民工除了关注工资待遇外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对工作环境和社会保障条件也越发重视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那些环境恶劣、保障缺失的企业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他们将说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在网络时代到来以后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争鸣性质的学术文章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更强调要得到作者本人认可的文本为学术争论的起点。</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326130"/>
            <a:ext cx="8128000" cy="498598"/>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那些环境恶劣、保障缺失的企业</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6" name="矩形 5"/>
          <p:cNvSpPr>
            <a:spLocks noChangeAspect="1"/>
          </p:cNvSpPr>
          <p:nvPr/>
        </p:nvSpPr>
        <p:spPr>
          <a:xfrm>
            <a:off x="508000" y="5154098"/>
            <a:ext cx="2730235" cy="498598"/>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要</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后加</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3072907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85</a:t>
            </a:fld>
            <a:r>
              <a:rPr lang="en-US" altLang="zh-CN" dirty="0" smtClean="0"/>
              <a:t>-</a:t>
            </a:r>
            <a:endParaRPr lang="zh-CN" altLang="en-US" dirty="0"/>
          </a:p>
        </p:txBody>
      </p:sp>
      <p:sp>
        <p:nvSpPr>
          <p:cNvPr id="4" name="矩形 3"/>
          <p:cNvSpPr>
            <a:spLocks noChangeAspect="1"/>
          </p:cNvSpPr>
          <p:nvPr/>
        </p:nvSpPr>
        <p:spPr>
          <a:xfrm>
            <a:off x="508000" y="1916832"/>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5</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成分</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赘余</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在日常口语或书面语中常见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它的主要特征是语意重复。</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随着厂商陆续推出新车型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消费者又再次将目光聚焦到新能源车上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不少新能源车的增长在</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cs typeface="Times New Roman" panose="02020603050405020304" pitchFamily="18" charset="0"/>
              </a:rPr>
              <a:t>左右。</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454753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又</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再次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保留其一</a:t>
            </a:r>
            <a:r>
              <a:rPr lang="en-US" altLang="zh-CN" sz="2200">
                <a:solidFill>
                  <a:srgbClr val="FF0000"/>
                </a:solidFill>
                <a:latin typeface="Times New Roman" panose="02020603050405020304" pitchFamily="18" charset="0"/>
                <a:cs typeface="Times New Roman" panose="02020603050405020304" pitchFamily="18" charset="0"/>
              </a:rPr>
              <a:t>;“15%</a:t>
            </a:r>
            <a:r>
              <a:rPr lang="zh-CN" altLang="zh-CN" sz="2200">
                <a:solidFill>
                  <a:srgbClr val="FF0000"/>
                </a:solidFill>
                <a:latin typeface="Times New Roman" panose="02020603050405020304" pitchFamily="18" charset="0"/>
                <a:cs typeface="Times New Roman" panose="02020603050405020304" pitchFamily="18" charset="0"/>
              </a:rPr>
              <a:t>到</a:t>
            </a:r>
            <a:r>
              <a:rPr lang="en-US" altLang="zh-CN" sz="2200">
                <a:solidFill>
                  <a:srgbClr val="FF0000"/>
                </a:solidFill>
                <a:latin typeface="Times New Roman" panose="02020603050405020304" pitchFamily="18" charset="0"/>
                <a:cs typeface="Times New Roman" panose="02020603050405020304" pitchFamily="18" charset="0"/>
              </a:rPr>
              <a:t>30%”</a:t>
            </a:r>
            <a:r>
              <a:rPr lang="zh-CN" altLang="zh-CN" sz="2200">
                <a:solidFill>
                  <a:srgbClr val="FF0000"/>
                </a:solidFill>
                <a:latin typeface="Times New Roman" panose="02020603050405020304" pitchFamily="18" charset="0"/>
                <a:cs typeface="Times New Roman" panose="02020603050405020304" pitchFamily="18" charset="0"/>
              </a:rPr>
              <a:t>是一个概数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可删掉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左右</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8064950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86</a:t>
            </a:fld>
            <a:r>
              <a:rPr lang="en-US" altLang="zh-CN" dirty="0" smtClean="0"/>
              <a:t>-</a:t>
            </a:r>
            <a:endParaRPr lang="zh-CN" altLang="en-US" dirty="0"/>
          </a:p>
        </p:txBody>
      </p:sp>
      <p:sp>
        <p:nvSpPr>
          <p:cNvPr id="4" name="矩形 3"/>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据说当年徽州男人大多出外经商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家中皆是妇孺及孩童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徽州的古村落老宅子大多为高墙深院、重门窄窗的建筑。</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江西卷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虽然有国家资源做支撑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但面临重重困难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国有企业能取得现在这样的成绩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确实可说堪称不易。</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3219446"/>
            <a:ext cx="5622052"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妇孺</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包括妇女和幼儿</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孩童</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不能并列</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6" name="矩形 5"/>
          <p:cNvSpPr>
            <a:spLocks noChangeAspect="1"/>
          </p:cNvSpPr>
          <p:nvPr/>
        </p:nvSpPr>
        <p:spPr>
          <a:xfrm>
            <a:off x="508000" y="4999016"/>
            <a:ext cx="8128000" cy="866006"/>
          </a:xfrm>
          <a:prstGeom prst="rect">
            <a:avLst/>
          </a:prstGeom>
        </p:spPr>
        <p:txBody>
          <a:bodyPr>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可说</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堪称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堪称</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就是</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可以称作</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保留其中一个即可。</a:t>
            </a:r>
            <a:endParaRPr lang="zh-CN" altLang="en-US" sz="2200"/>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8685092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87</a:t>
            </a:fld>
            <a:r>
              <a:rPr lang="en-US" altLang="zh-CN" dirty="0" smtClean="0"/>
              <a:t>-</a:t>
            </a:r>
            <a:endParaRPr lang="zh-CN" altLang="en-US" dirty="0"/>
          </a:p>
        </p:txBody>
      </p:sp>
      <p:sp>
        <p:nvSpPr>
          <p:cNvPr id="4" name="矩形 3"/>
          <p:cNvSpPr>
            <a:spLocks noChangeAspect="1"/>
          </p:cNvSpPr>
          <p:nvPr/>
        </p:nvSpPr>
        <p:spPr>
          <a:xfrm>
            <a:off x="508000" y="2492896"/>
            <a:ext cx="8128000" cy="212365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神木县属陕北黄土丘陵区向内蒙古高原的过渡地带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境内煤矿资源主要分布在北部的风沙草滩区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生态环境非常脆弱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一旦破坏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短期内难以一时恢复。</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3861048"/>
            <a:ext cx="5307863"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短期内</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一时</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语意重复</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一时</a:t>
            </a:r>
            <a:r>
              <a:rPr lang="en-US" altLang="zh-CN" sz="2200">
                <a:solidFill>
                  <a:srgbClr val="FF0000"/>
                </a:solidFill>
                <a:latin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6" name="圆角矩形 5">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423555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88</a:t>
            </a:fld>
            <a:r>
              <a:rPr lang="en-US" altLang="zh-CN" dirty="0" smtClean="0"/>
              <a:t>-</a:t>
            </a:r>
            <a:endParaRPr lang="zh-CN" altLang="en-US" dirty="0"/>
          </a:p>
        </p:txBody>
      </p:sp>
      <p:sp>
        <p:nvSpPr>
          <p:cNvPr id="2" name="矩形 1"/>
          <p:cNvSpPr>
            <a:spLocks noChangeAspect="1"/>
          </p:cNvSpPr>
          <p:nvPr/>
        </p:nvSpPr>
        <p:spPr>
          <a:xfrm>
            <a:off x="508000" y="1562250"/>
            <a:ext cx="1661032"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方法</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总结</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960090647"/>
              </p:ext>
            </p:extLst>
          </p:nvPr>
        </p:nvGraphicFramePr>
        <p:xfrm>
          <a:off x="508000" y="2060848"/>
          <a:ext cx="8128000" cy="4731718"/>
        </p:xfrm>
        <a:graphic>
          <a:graphicData uri="http://schemas.openxmlformats.org/presentationml/2006/ole">
            <p:oleObj spid="_x0000_s75778" name="文档" r:id="rId4" imgW="3913417" imgH="2277515" progId="Word.Document.12">
              <p:embed/>
            </p:oleObj>
          </a:graphicData>
        </a:graphic>
      </p:graphicFrame>
      <p:sp>
        <p:nvSpPr>
          <p:cNvPr id="6" name="圆角矩形 5">
            <a:hlinkClick r:id="rId5"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8"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11"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4602527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89</a:t>
            </a:fld>
            <a:r>
              <a:rPr lang="en-US" altLang="zh-CN" dirty="0" smtClean="0"/>
              <a:t>-</a:t>
            </a:r>
            <a:endParaRPr lang="zh-CN" altLang="en-US" dirty="0"/>
          </a:p>
        </p:txBody>
      </p:sp>
      <p:sp>
        <p:nvSpPr>
          <p:cNvPr id="3" name="矩形 2"/>
          <p:cNvSpPr>
            <a:spLocks noChangeAspect="1"/>
          </p:cNvSpPr>
          <p:nvPr/>
        </p:nvSpPr>
        <p:spPr>
          <a:xfrm>
            <a:off x="508000" y="2291038"/>
            <a:ext cx="8128000" cy="2529923"/>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zh-CN" sz="2200" b="1">
                <a:solidFill>
                  <a:srgbClr val="000000"/>
                </a:solidFill>
                <a:latin typeface="黑体" panose="02010609060101010101" pitchFamily="49" charset="-122"/>
                <a:ea typeface="黑体" panose="02010609060101010101" pitchFamily="49" charset="-122"/>
                <a:cs typeface="Times New Roman" panose="02020603050405020304" pitchFamily="18" charset="0"/>
              </a:rPr>
              <a:t>即学即练</a:t>
            </a:r>
            <a:endParaRPr lang="zh-CN"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1</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阅读下面的文字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完成后面的问题。</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从人类利益出发考虑</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我们所希望的不是与人类利益相敌对的生态</a:t>
            </a:r>
            <a:r>
              <a:rPr lang="en-US" altLang="zh-CN" sz="2200" u="sng">
                <a:solidFill>
                  <a:srgbClr val="000000"/>
                </a:solidFill>
                <a:cs typeface="Times New Roman" panose="02020603050405020304" pitchFamily="18" charset="0"/>
              </a:rPr>
              <a:t>,</a:t>
            </a:r>
            <a:r>
              <a:rPr lang="zh-CN" altLang="en-US" sz="2200" u="sng">
                <a:solidFill>
                  <a:srgbClr val="000000"/>
                </a:solidFill>
                <a:latin typeface="楷体" panose="02010609060101010101" pitchFamily="49" charset="-122"/>
                <a:ea typeface="楷体" panose="02010609060101010101" pitchFamily="49" charset="-122"/>
                <a:cs typeface="Times New Roman" panose="02020603050405020304" pitchFamily="18" charset="0"/>
              </a:rPr>
              <a:t>而是有利于人类生存与发展的生态。</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然而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生态自有其规律</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完全不会迎合人类。人类唯一能做的就是通过自身的努力</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调节人与生态的矛盾</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尽量实现文明与生态的协调发展</a:t>
            </a:r>
            <a:r>
              <a:rPr lang="zh-CN" altLang="en-US" sz="220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37766392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2830778479"/>
              </p:ext>
            </p:extLst>
          </p:nvPr>
        </p:nvGraphicFramePr>
        <p:xfrm>
          <a:off x="508000" y="1628800"/>
          <a:ext cx="8128000" cy="4525337"/>
        </p:xfrm>
        <a:graphic>
          <a:graphicData uri="http://schemas.openxmlformats.org/presentationml/2006/ole">
            <p:oleObj spid="_x0000_s58370" name="文档" r:id="rId4" imgW="3971520" imgH="2203745" progId="Word.Document.12">
              <p:embed/>
            </p:oleObj>
          </a:graphicData>
        </a:graphic>
      </p:graphicFrame>
      <p:sp>
        <p:nvSpPr>
          <p:cNvPr id="4" name="圆角矩形 3">
            <a:hlinkClick r:id="rId5"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一</a:t>
            </a:r>
            <a:endParaRPr lang="zh-CN" altLang="en-US" sz="1400" dirty="0">
              <a:solidFill>
                <a:srgbClr val="E75E22"/>
              </a:solidFill>
              <a:latin typeface="+mj-ea"/>
              <a:ea typeface="+mj-ea"/>
            </a:endParaRPr>
          </a:p>
        </p:txBody>
      </p:sp>
      <p:sp>
        <p:nvSpPr>
          <p:cNvPr id="5" name="圆角矩形 4">
            <a:hlinkClick r:id="rId6"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二</a:t>
            </a:r>
            <a:endParaRPr lang="zh-CN" altLang="en-US" sz="1400" dirty="0">
              <a:solidFill>
                <a:schemeClr val="bg1">
                  <a:lumMod val="65000"/>
                </a:schemeClr>
              </a:solidFill>
              <a:latin typeface="+mj-ea"/>
              <a:ea typeface="+mj-ea"/>
            </a:endParaRPr>
          </a:p>
        </p:txBody>
      </p:sp>
    </p:spTree>
    <p:extLst>
      <p:ext uri="{BB962C8B-B14F-4D97-AF65-F5344CB8AC3E}">
        <p14:creationId xmlns:p14="http://schemas.microsoft.com/office/powerpoint/2010/main" xmlns="" val="454751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90</a:t>
            </a:fld>
            <a:r>
              <a:rPr lang="en-US" altLang="zh-CN" dirty="0" smtClean="0"/>
              <a:t>-</a:t>
            </a:r>
            <a:endParaRPr lang="zh-CN" altLang="en-US" dirty="0"/>
          </a:p>
        </p:txBody>
      </p:sp>
      <p:sp>
        <p:nvSpPr>
          <p:cNvPr id="2" name="矩形 1"/>
          <p:cNvSpPr>
            <a:spLocks noChangeAspect="1"/>
          </p:cNvSpPr>
          <p:nvPr/>
        </p:nvSpPr>
        <p:spPr>
          <a:xfrm>
            <a:off x="508000" y="1701069"/>
            <a:ext cx="8128000" cy="3709862"/>
          </a:xfrm>
          <a:prstGeom prst="rect">
            <a:avLst/>
          </a:prstGeom>
        </p:spPr>
        <p:txBody>
          <a:bodyPr>
            <a:spAutoFit/>
          </a:bodyPr>
          <a:lstStyle/>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宋体" panose="02010600030101010101" pitchFamily="2" charset="-122"/>
                <a:cs typeface="Times New Roman" panose="02020603050405020304" pitchFamily="18" charset="0"/>
              </a:rPr>
              <a:t>文中画横线的部分有语病</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下列修改最恰当的一项是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从人类利益出发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我们所希望的生态不是与人类利益相敌对的生态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而是有利于人类生存与发展的生态。</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从人类利益考虑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我们所希望的不是与人类利益相敌对的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而是有利于人类生存与发展的生态。</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以人类利益为出发点</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我们所希望的不是与人类利益相敌对的生态</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而是有利于人类生存与发展的生态。</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从人类利益角度考虑</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我们所希望的生态不是与人类利益相敌对的</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而是有利于人类生存与发展的生态。</a:t>
            </a:r>
            <a:endParaRPr lang="zh-CN" altLang="en-US" sz="220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7305245" y="1701069"/>
            <a:ext cx="360040" cy="430887"/>
          </a:xfrm>
          <a:prstGeom prst="rect">
            <a:avLst/>
          </a:prstGeom>
        </p:spPr>
        <p:txBody>
          <a:bodyPr wrap="square">
            <a:spAutoFit/>
          </a:bodyPr>
          <a:lstStyle/>
          <a:p>
            <a:r>
              <a:rPr lang="en-US" altLang="zh-CN" sz="2200">
                <a:solidFill>
                  <a:srgbClr val="FF0000"/>
                </a:solidFill>
                <a:latin typeface="Times New Roman" panose="02020603050405020304" pitchFamily="18" charset="0"/>
              </a:rPr>
              <a:t>A</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xmlns="" val="313431448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91</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画线语句有两处语病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从人类利益出发考虑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是典型的成分赘余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要删除一个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我们所希望的不是与人类利益相敌对的生态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这句话成分残缺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所希望的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缺少中心词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根据后面的提示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应补上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如果不补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整个语句须调整为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我们所希望的不是与人类利益相敌对的而是有利于人类生存与发展的生态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中间不能用逗号停顿。</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654299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92</a:t>
            </a:fld>
            <a:r>
              <a:rPr lang="en-US" altLang="zh-CN" dirty="0" smtClean="0"/>
              <a:t>-</a:t>
            </a:r>
            <a:endParaRPr lang="zh-CN" altLang="en-US" dirty="0"/>
          </a:p>
        </p:txBody>
      </p:sp>
      <p:sp>
        <p:nvSpPr>
          <p:cNvPr id="2" name="矩形 1"/>
          <p:cNvSpPr>
            <a:spLocks noChangeAspect="1"/>
          </p:cNvSpPr>
          <p:nvPr/>
        </p:nvSpPr>
        <p:spPr>
          <a:xfrm>
            <a:off x="363984" y="1417104"/>
            <a:ext cx="8456488" cy="5373779"/>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完成后面的问题。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建设的基本理念是互利共赢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表现在语言理念上就是提倡平等互惠。</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在各种概念的中外翻译中</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应尊重各种文化的语言使用习惯</a:t>
            </a:r>
            <a:r>
              <a:rPr lang="en-US"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特别要能让更多的人看得明白、看着顺眼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注意词语使用得体。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文中画横线的部分有语病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对中外各种概念的翻译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应尊重各种文化的语言使用习惯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特别要能让更多的人看得明白、看着顺眼。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各种概念的中外翻译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应尊重各种文化的语言使用习惯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特别要注意能让更多的人看得明白、看着顺眼。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在各种概念的中外翻译中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应尊重各种语言文化使用的习惯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特别要能让更多的人看得明白、看着顺眼。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在各种概念的中外翻译中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应尊重各种文化的语言使用习惯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特别是能让更多的人看得明白、看着顺眼。</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12" name="矩形 11"/>
          <p:cNvSpPr/>
          <p:nvPr/>
        </p:nvSpPr>
        <p:spPr>
          <a:xfrm>
            <a:off x="6928390" y="3068960"/>
            <a:ext cx="360040" cy="430887"/>
          </a:xfrm>
          <a:prstGeom prst="rect">
            <a:avLst/>
          </a:prstGeom>
        </p:spPr>
        <p:txBody>
          <a:bodyPr wrap="squar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37559162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93</a:t>
            </a:fld>
            <a:r>
              <a:rPr lang="en-US" altLang="zh-CN" dirty="0" smtClean="0"/>
              <a:t>-</a:t>
            </a:r>
            <a:endParaRPr lang="zh-CN" altLang="en-US" dirty="0"/>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
        <p:nvSpPr>
          <p:cNvPr id="3" name="矩形 2"/>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在这个画线的语句中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有两处语病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一是介词结构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赘余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特别要能让更多的人看得明白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成分残缺。修改方法是删除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后加谓语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915080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94</a:t>
            </a:fld>
            <a:r>
              <a:rPr lang="en-US" altLang="zh-CN" dirty="0" smtClean="0"/>
              <a:t>-</a:t>
            </a:r>
            <a:endParaRPr lang="zh-CN" altLang="en-US" dirty="0"/>
          </a:p>
        </p:txBody>
      </p:sp>
      <p:sp>
        <p:nvSpPr>
          <p:cNvPr id="4" name="矩形 3"/>
          <p:cNvSpPr>
            <a:spLocks noChangeAspect="1"/>
          </p:cNvSpPr>
          <p:nvPr/>
        </p:nvSpPr>
        <p:spPr>
          <a:xfrm>
            <a:off x="508000" y="2900436"/>
            <a:ext cx="8128000" cy="131112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结构混乱</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结构混乱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是指将两个意思或两种句式缠绕在一起说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造成句式杂糅、中途易辙或藕断丝连等语病的语言现象</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67781589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95</a:t>
            </a:fld>
            <a:r>
              <a:rPr lang="en-US" altLang="zh-CN" dirty="0" smtClean="0"/>
              <a:t>-</a:t>
            </a:r>
            <a:endParaRPr lang="zh-CN" altLang="en-US" dirty="0"/>
          </a:p>
        </p:txBody>
      </p:sp>
      <p:sp>
        <p:nvSpPr>
          <p:cNvPr id="4" name="矩形 3"/>
          <p:cNvSpPr>
            <a:spLocks noChangeAspect="1"/>
          </p:cNvSpPr>
          <p:nvPr/>
        </p:nvSpPr>
        <p:spPr>
          <a:xfrm>
            <a:off x="508000" y="1453962"/>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句式</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杂糅</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句式杂糅是把两种或两种以上的句式混杂在一个句子中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该结束的地方不结束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前后交叉错叠的现象。这种病句类型已经成为近年病句考查的热点和难点。</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dirty="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并加以修改</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运用互联网思维有助于优化治理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最多跑一次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办事程序能删繁就简的原因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仰赖的就是政务数据的互联互通和办事流程的全面再造。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653136"/>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可以去掉“的原因”或“仰赖的”。</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085184"/>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②</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根据本报和部分出版机构联合开展的调查显示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儿童的阅读启蒙集中在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岁之间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并且阅读时长是随着年龄的增长而增加的</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6257860"/>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根据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宋体" panose="02010600030101010101" pitchFamily="2" charset="-122"/>
                <a:ea typeface="方正书宋_GBK"/>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显示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两种句式杂糅在一起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保留一种即可。</a:t>
            </a:r>
            <a:endParaRPr lang="zh-CN" altLang="zh-CN" sz="2200">
              <a:solidFill>
                <a:srgbClr val="000000"/>
              </a:solidFill>
              <a:effectLst/>
              <a:latin typeface="NEU-BZ-S92"/>
              <a:ea typeface="方正书宋_GBK"/>
              <a:cs typeface="Times New Roman" panose="02020603050405020304" pitchFamily="18" charset="0"/>
            </a:endParaRPr>
          </a:p>
        </p:txBody>
      </p:sp>
      <p:sp>
        <p:nvSpPr>
          <p:cNvPr id="9" name="圆角矩形 8">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10" name="圆角矩形 9">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1" name="圆角矩形 10">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2" name="圆角矩形 11">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3" name="圆角矩形 12">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4" name="圆角矩形 13">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6" name="圆角矩形 15">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315054228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96</a:t>
            </a:fld>
            <a:r>
              <a:rPr lang="en-US" altLang="zh-CN" dirty="0" smtClean="0"/>
              <a:t>-</a:t>
            </a:r>
            <a:endParaRPr lang="zh-CN" altLang="en-US" dirty="0"/>
          </a:p>
        </p:txBody>
      </p:sp>
      <p:sp>
        <p:nvSpPr>
          <p:cNvPr id="4" name="矩形 3"/>
          <p:cNvSpPr>
            <a:spLocks noChangeAspect="1"/>
          </p:cNvSpPr>
          <p:nvPr/>
        </p:nvSpPr>
        <p:spPr>
          <a:xfrm>
            <a:off x="508000" y="1708603"/>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广西传统文化既具有典型的本土特色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又兼有受中原文化、客家文化、湘楚文化共同影响下形成的其他特点。</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a:solidFill>
                  <a:srgbClr val="000000"/>
                </a:solidFill>
                <a:latin typeface="Times New Roman" panose="02020603050405020304" pitchFamily="18" charset="0"/>
                <a:cs typeface="Times New Roman" panose="02020603050405020304" pitchFamily="18" charset="0"/>
              </a:rPr>
              <a:t>④</a:t>
            </a: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双创特区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以围绕聚集青年大学生、高校和科研院所科技人才、海外人才、企事业人员四类人才为重点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创新创业。</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852936"/>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影响形成的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或</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影响下形成的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100988"/>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为重点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句式杂糅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为重点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围绕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两种句式保留其一。</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69870455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97</a:t>
            </a:fld>
            <a:r>
              <a:rPr lang="en-US" altLang="zh-CN" dirty="0" smtClean="0"/>
              <a:t>-</a:t>
            </a:r>
            <a:endParaRPr lang="zh-CN" altLang="en-US" dirty="0"/>
          </a:p>
        </p:txBody>
      </p:sp>
      <p:sp>
        <p:nvSpPr>
          <p:cNvPr id="4" name="矩形 3"/>
          <p:cNvSpPr>
            <a:spLocks noChangeAspect="1"/>
          </p:cNvSpPr>
          <p:nvPr/>
        </p:nvSpPr>
        <p:spPr>
          <a:xfrm>
            <a:off x="508000" y="1556792"/>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中途</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易辙</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中途易辙是指一句话说了一半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忽然另起炉灶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重新说起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使前一半意思游离。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截至</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月底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我院已经推出了</a:t>
            </a:r>
            <a:r>
              <a:rPr lang="en-US" altLang="zh-CN" sz="2200">
                <a:solidFill>
                  <a:srgbClr val="000000"/>
                </a:solidFill>
                <a:latin typeface="Times New Roman" panose="02020603050405020304" pitchFamily="18" charset="0"/>
                <a:cs typeface="Times New Roman" panose="02020603050405020304" pitchFamily="18" charset="0"/>
              </a:rPr>
              <a:t>40</a:t>
            </a:r>
            <a:r>
              <a:rPr lang="zh-CN" altLang="zh-CN" sz="2200">
                <a:solidFill>
                  <a:srgbClr val="000000"/>
                </a:solidFill>
                <a:latin typeface="Times New Roman" panose="02020603050405020304" pitchFamily="18" charset="0"/>
                <a:cs typeface="Times New Roman" panose="02020603050405020304" pitchFamily="18" charset="0"/>
              </a:rPr>
              <a:t>多次以声光电技术打造的主题鲜明的展览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是建院</a:t>
            </a:r>
            <a:r>
              <a:rPr lang="en-US" altLang="zh-CN" sz="2200">
                <a:solidFill>
                  <a:srgbClr val="000000"/>
                </a:solidFill>
                <a:latin typeface="Times New Roman" panose="02020603050405020304" pitchFamily="18" charset="0"/>
                <a:cs typeface="Times New Roman" panose="02020603050405020304" pitchFamily="18" charset="0"/>
              </a:rPr>
              <a:t>90</a:t>
            </a:r>
            <a:r>
              <a:rPr lang="zh-CN" altLang="zh-CN" sz="2200">
                <a:solidFill>
                  <a:srgbClr val="000000"/>
                </a:solidFill>
                <a:latin typeface="Times New Roman" panose="02020603050405020304" pitchFamily="18" charset="0"/>
                <a:cs typeface="Times New Roman" panose="02020603050405020304" pitchFamily="18" charset="0"/>
              </a:rPr>
              <a:t>年来展览次数最多的一年</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effectLst/>
              <a:latin typeface="Times New Roman" panose="02020603050405020304" pitchFamily="18" charset="0"/>
              <a:ea typeface="方正书宋_GBK"/>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天津卷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河道综合治理工程完成后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将为尽早实现京津冀北运河全线通航打好基础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并将成为北运河的一个重要旅游节点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
        <p:nvSpPr>
          <p:cNvPr id="5" name="矩形 4"/>
          <p:cNvSpPr>
            <a:spLocks noChangeAspect="1"/>
          </p:cNvSpPr>
          <p:nvPr/>
        </p:nvSpPr>
        <p:spPr>
          <a:xfrm>
            <a:off x="508000" y="4005064"/>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最后一句偷换主语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是建院</a:t>
            </a:r>
            <a:r>
              <a:rPr lang="en-US" altLang="zh-CN" sz="2200">
                <a:solidFill>
                  <a:srgbClr val="FF0000"/>
                </a:solidFill>
                <a:latin typeface="Times New Roman" panose="02020603050405020304" pitchFamily="18" charset="0"/>
                <a:cs typeface="Times New Roman" panose="02020603050405020304" pitchFamily="18" charset="0"/>
              </a:rPr>
              <a:t>90</a:t>
            </a:r>
            <a:r>
              <a:rPr lang="zh-CN" altLang="zh-CN" sz="2200">
                <a:solidFill>
                  <a:srgbClr val="FF0000"/>
                </a:solidFill>
                <a:latin typeface="Times New Roman" panose="02020603050405020304" pitchFamily="18" charset="0"/>
                <a:cs typeface="Times New Roman" panose="02020603050405020304" pitchFamily="18" charset="0"/>
              </a:rPr>
              <a:t>年来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前加上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今年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266122"/>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最后一个句子偷换了主语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主语不应该是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河道综合治理工程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03276571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98</a:t>
            </a:fld>
            <a:r>
              <a:rPr lang="en-US" altLang="zh-CN" dirty="0" smtClean="0"/>
              <a:t>-</a:t>
            </a:r>
            <a:endParaRPr lang="zh-CN" altLang="en-US" dirty="0"/>
          </a:p>
        </p:txBody>
      </p:sp>
      <p:sp>
        <p:nvSpPr>
          <p:cNvPr id="4" name="矩形 3"/>
          <p:cNvSpPr>
            <a:spLocks noChangeAspect="1"/>
          </p:cNvSpPr>
          <p:nvPr/>
        </p:nvSpPr>
        <p:spPr>
          <a:xfrm>
            <a:off x="508000" y="1556792"/>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③</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这部小说中的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边缘人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是一个玩世不恭、富有破坏性却真实坦白的群体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人们面对这类形象时会引起深深的思索。</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508000" y="2837679"/>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句子前两分句的主语是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边缘人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这类形象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而最后一个分句把主语偷换成了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造成句子结构混乱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可以把最后一个分句修改为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这类形象会引起人们深深的思索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231791"/>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说到人才培养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人们往往想到要学好各门课程的基础理论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而对与这些理论密切相关的逻辑思维训练却常常被忽视。</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233889"/>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前半部分的主语是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人们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最后一个分句主语被偷换成了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与这些理论密切相关的逻辑思维训练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删去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2" name="圆角矩形 11">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177864762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99</a:t>
            </a:fld>
            <a:r>
              <a:rPr lang="en-US" altLang="zh-CN" dirty="0" smtClean="0"/>
              <a:t>-</a:t>
            </a:r>
            <a:endParaRPr lang="zh-CN" altLang="en-US" dirty="0"/>
          </a:p>
        </p:txBody>
      </p:sp>
      <p:sp>
        <p:nvSpPr>
          <p:cNvPr id="4" name="矩形 3"/>
          <p:cNvSpPr>
            <a:spLocks noChangeAspect="1"/>
          </p:cNvSpPr>
          <p:nvPr/>
        </p:nvSpPr>
        <p:spPr>
          <a:xfrm>
            <a:off x="508000" y="1484784"/>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3</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藕断丝连</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藕断丝连是指一句话的结构本已完整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却又把它的最后一部分用作另一部分的开头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也就是把两句话不恰当地合并成一句话。也叫前后两兼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将一个句子的结尾部分兼作另一个句子的开头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smtClean="0">
                <a:solidFill>
                  <a:srgbClr val="000000"/>
                </a:solidFill>
                <a:latin typeface="Times New Roman" panose="02020603050405020304" pitchFamily="18" charset="0"/>
                <a:cs typeface="Times New Roman" panose="02020603050405020304" pitchFamily="18" charset="0"/>
              </a:rPr>
              <a:t>找出下列语句中存在的语病</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smtClean="0">
                <a:solidFill>
                  <a:srgbClr val="000000"/>
                </a:solidFill>
                <a:latin typeface="Times New Roman" panose="02020603050405020304" pitchFamily="18" charset="0"/>
                <a:cs typeface="Times New Roman" panose="02020603050405020304" pitchFamily="18" charset="0"/>
              </a:rPr>
              <a:t>并加以修改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Times New Roman" panose="02020603050405020304" pitchFamily="18" charset="0"/>
                <a:cs typeface="Times New Roman" panose="02020603050405020304" pitchFamily="18" charset="0"/>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传统文化中的餐桌礼仪是很受重视的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老人常说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看一个人的吃相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往往会暴露他的性格特点和教养情况。</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地坛书市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曾经是北京市民非常喜爱的一个文化品牌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去年更名为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北京书市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并落户朝阳公园后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依旧热情不减。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313595"/>
            <a:ext cx="370486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藕断丝连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去掉</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5568553"/>
            <a:ext cx="8462573" cy="850939"/>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FF0000"/>
                </a:solidFill>
                <a:latin typeface="Times New Roman" panose="02020603050405020304" pitchFamily="18" charset="0"/>
                <a:cs typeface="Times New Roman" panose="02020603050405020304" pitchFamily="18" charset="0"/>
              </a:rPr>
              <a:t>暗换主语。前半句主语是“地坛书市”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en-US" sz="2200">
                <a:solidFill>
                  <a:srgbClr val="FF0000"/>
                </a:solidFill>
                <a:latin typeface="Times New Roman" panose="02020603050405020304" pitchFamily="18" charset="0"/>
                <a:cs typeface="Times New Roman" panose="02020603050405020304" pitchFamily="18" charset="0"/>
              </a:rPr>
              <a:t>后半句</a:t>
            </a:r>
            <a:r>
              <a:rPr lang="zh-CN" altLang="en-US" sz="2200" smtClean="0">
                <a:solidFill>
                  <a:srgbClr val="FF0000"/>
                </a:solidFill>
                <a:latin typeface="Times New Roman" panose="02020603050405020304" pitchFamily="18" charset="0"/>
                <a:cs typeface="Times New Roman" panose="02020603050405020304" pitchFamily="18" charset="0"/>
              </a:rPr>
              <a:t>“依旧热情不减”</a:t>
            </a:r>
            <a:endParaRPr lang="en-US" altLang="zh-CN" sz="2200" smtClean="0">
              <a:solidFill>
                <a:srgbClr val="FF0000"/>
              </a:solidFill>
              <a:latin typeface="Times New Roman" panose="02020603050405020304" pitchFamily="18" charset="0"/>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en-US" sz="2200" smtClean="0">
                <a:solidFill>
                  <a:srgbClr val="FF0000"/>
                </a:solidFill>
                <a:latin typeface="Times New Roman" panose="02020603050405020304" pitchFamily="18" charset="0"/>
                <a:cs typeface="Times New Roman" panose="02020603050405020304" pitchFamily="18" charset="0"/>
              </a:rPr>
              <a:t>的</a:t>
            </a:r>
            <a:r>
              <a:rPr lang="zh-CN" altLang="en-US" sz="2200">
                <a:solidFill>
                  <a:srgbClr val="FF0000"/>
                </a:solidFill>
                <a:latin typeface="Times New Roman" panose="02020603050405020304" pitchFamily="18" charset="0"/>
                <a:cs typeface="Times New Roman" panose="02020603050405020304" pitchFamily="18" charset="0"/>
              </a:rPr>
              <a:t>主语就暗换为“北京市民”了。</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256148" y="1124521"/>
            <a:ext cx="925615"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259632" y="1123849"/>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28166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303693" y="1123626"/>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1" name="圆角矩形 10">
            <a:hlinkClick r:id="rId7" action="ppaction://hlinksldjump"/>
          </p:cNvPr>
          <p:cNvSpPr/>
          <p:nvPr/>
        </p:nvSpPr>
        <p:spPr>
          <a:xfrm>
            <a:off x="4325722"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347753"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369991" y="1123626"/>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重难特训</a:t>
            </a:r>
          </a:p>
        </p:txBody>
      </p:sp>
    </p:spTree>
    <p:extLst>
      <p:ext uri="{BB962C8B-B14F-4D97-AF65-F5344CB8AC3E}">
        <p14:creationId xmlns:p14="http://schemas.microsoft.com/office/powerpoint/2010/main" xmlns="" val="2366795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6">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611</TotalTime>
  <Words>12813</Words>
  <Application>Microsoft Office PowerPoint</Application>
  <PresentationFormat>全屏显示(4:3)</PresentationFormat>
  <Paragraphs>1706</Paragraphs>
  <Slides>137</Slides>
  <Notes>136</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137</vt:i4>
      </vt:variant>
    </vt:vector>
  </HeadingPairs>
  <TitlesOfParts>
    <vt:vector size="139" baseType="lpstr">
      <vt:lpstr>6</vt:lpstr>
      <vt:lpstr>文档</vt:lpstr>
      <vt:lpstr>专题二　辨析并修改病句</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2019-03-15T07:55:29Z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