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15"/>
  </p:handoutMasterIdLst>
  <p:sldIdLst>
    <p:sldId id="268" r:id="rId3"/>
    <p:sldId id="262" r:id="rId4"/>
    <p:sldId id="263" r:id="rId5"/>
    <p:sldId id="269" r:id="rId6"/>
    <p:sldId id="261" r:id="rId7"/>
    <p:sldId id="260" r:id="rId8"/>
    <p:sldId id="264" r:id="rId9"/>
    <p:sldId id="265" r:id="rId10"/>
    <p:sldId id="266" r:id="rId11"/>
    <p:sldId id="267" r:id="rId12"/>
    <p:sldId id="270" r:id="rId13"/>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66FFFF"/>
    <a:srgbClr val="B7B4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61803" autoAdjust="0"/>
  </p:normalViewPr>
  <p:slideViewPr>
    <p:cSldViewPr>
      <p:cViewPr>
        <p:scale>
          <a:sx n="100" d="100"/>
          <a:sy n="100" d="100"/>
        </p:scale>
        <p:origin x="-294" y="-264"/>
      </p:cViewPr>
      <p:guideLst>
        <p:guide orient="horz" pos="2160"/>
        <p:guide pos="2880"/>
      </p:guideLst>
    </p:cSldViewPr>
  </p:slideViewPr>
  <p:notesTextViewPr>
    <p:cViewPr>
      <p:scale>
        <a:sx n="100" d="100"/>
        <a:sy n="100" d="100"/>
      </p:scale>
      <p:origin x="0" y="0"/>
    </p:cViewPr>
  </p:notesTextViewPr>
  <p:sorterViewPr>
    <p:cViewPr>
      <p:scale>
        <a:sx n="126" d="100"/>
        <a:sy n="12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0D652786-9778-437B-A4A6-E47F5A4F4AFB}"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latin typeface="Arial" panose="020B0604020202020204" pitchFamily="34" charset="0"/>
              </a:defRPr>
            </a:lvl1pPr>
          </a:lstStyle>
          <a:p>
            <a:pPr>
              <a:defRPr/>
            </a:pP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89EC2B81-9445-4279-8248-D8D8A193DC5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Picture 16" descr="1"/>
          <p:cNvPicPr>
            <a:picLocks noChangeAspect="1" noChangeArrowheads="1"/>
          </p:cNvPicPr>
          <p:nvPr/>
        </p:nvPicPr>
        <p:blipFill>
          <a:blip r:embed="rId2" cstate="email"/>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1" name="Rectangle 3"/>
          <p:cNvSpPr>
            <a:spLocks noGrp="1" noChangeArrowheads="1"/>
          </p:cNvSpPr>
          <p:nvPr>
            <p:ph type="ctrTitle"/>
          </p:nvPr>
        </p:nvSpPr>
        <p:spPr>
          <a:xfrm>
            <a:off x="609600" y="4343400"/>
            <a:ext cx="7772400" cy="1012825"/>
          </a:xfrm>
        </p:spPr>
        <p:txBody>
          <a:bodyPr/>
          <a:lstStyle>
            <a:lvl1pPr>
              <a:defRPr sz="3600"/>
            </a:lvl1pPr>
          </a:lstStyle>
          <a:p>
            <a:r>
              <a:rPr lang="zh-CN" altLang="en-US" smtClean="0"/>
              <a:t>单击此处编辑母版标题样式</a:t>
            </a:r>
            <a:endParaRPr lang="zh-CN" altLang="en-US"/>
          </a:p>
        </p:txBody>
      </p:sp>
      <p:sp>
        <p:nvSpPr>
          <p:cNvPr id="94212" name="Rectangle 4"/>
          <p:cNvSpPr>
            <a:spLocks noGrp="1" noChangeArrowheads="1"/>
          </p:cNvSpPr>
          <p:nvPr>
            <p:ph type="subTitle" idx="1"/>
          </p:nvPr>
        </p:nvSpPr>
        <p:spPr>
          <a:xfrm>
            <a:off x="609600" y="5486400"/>
            <a:ext cx="6400800" cy="762000"/>
          </a:xfrm>
        </p:spPr>
        <p:txBody>
          <a:bodyPr/>
          <a:lstStyle>
            <a:lvl1pPr marL="0" indent="0">
              <a:buFontTx/>
              <a:buNone/>
              <a:defRPr>
                <a:ea typeface="黑体" panose="02010609060101010101" pitchFamily="49" charset="-122"/>
                <a:cs typeface="宋体" panose="02010600030101010101" pitchFamily="2" charset="-122"/>
              </a:defRPr>
            </a:lvl1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3525" y="76200"/>
            <a:ext cx="2051050" cy="6232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6200"/>
            <a:ext cx="6003925" cy="6232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76200"/>
            <a:ext cx="7696200" cy="762000"/>
          </a:xfrm>
        </p:spPr>
        <p:txBody>
          <a:bodyPr/>
          <a:lstStyle/>
          <a:p>
            <a:r>
              <a:rPr lang="zh-CN" altLang="en-US" smtClean="0"/>
              <a:t>单击此处编辑母版标题样式</a:t>
            </a:r>
            <a:endParaRPr lang="zh-CN" altLang="en-US"/>
          </a:p>
        </p:txBody>
      </p:sp>
      <p:sp>
        <p:nvSpPr>
          <p:cNvPr id="3" name="表格占位符 2"/>
          <p:cNvSpPr>
            <a:spLocks noGrp="1"/>
          </p:cNvSpPr>
          <p:nvPr>
            <p:ph type="tbl" idx="1" hasCustomPrompt="1"/>
          </p:nvPr>
        </p:nvSpPr>
        <p:spPr>
          <a:xfrm>
            <a:off x="457200" y="1052513"/>
            <a:ext cx="8207375" cy="5256212"/>
          </a:xfrm>
        </p:spPr>
        <p:txBody>
          <a:bodyPr/>
          <a:lstStyle/>
          <a:p>
            <a:pPr lvl="0"/>
            <a:r>
              <a:rPr lang="zh-CN" altLang="en-US" noProof="0" smtClean="0"/>
              <a:t>单击图标添加表格</a:t>
            </a:r>
            <a:endParaRPr lang="zh-CN" altLang="en-US" noProof="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52513"/>
            <a:ext cx="402748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37088" y="1052513"/>
            <a:ext cx="4027487"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8194" name="Picture 25" descr="2"/>
          <p:cNvPicPr>
            <a:picLocks noChangeAspect="1" noChangeArrowheads="1"/>
          </p:cNvPicPr>
          <p:nvPr/>
        </p:nvPicPr>
        <p:blipFill>
          <a:blip r:embed="rId13" cstate="email"/>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12"/>
          <p:cNvSpPr>
            <a:spLocks noGrp="1" noChangeArrowheads="1"/>
          </p:cNvSpPr>
          <p:nvPr>
            <p:ph type="title"/>
          </p:nvPr>
        </p:nvSpPr>
        <p:spPr bwMode="auto">
          <a:xfrm>
            <a:off x="609600" y="76200"/>
            <a:ext cx="7696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8196" name="Rectangle 31"/>
          <p:cNvSpPr>
            <a:spLocks noGrp="1" noChangeArrowheads="1"/>
          </p:cNvSpPr>
          <p:nvPr>
            <p:ph type="body" idx="1"/>
          </p:nvPr>
        </p:nvSpPr>
        <p:spPr bwMode="auto">
          <a:xfrm>
            <a:off x="457200" y="1052513"/>
            <a:ext cx="8207375"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800">
          <a:solidFill>
            <a:schemeClr val="tx1"/>
          </a:solidFill>
          <a:latin typeface="+mj-lt"/>
          <a:ea typeface="+mj-ea"/>
          <a:cs typeface="+mj-cs"/>
        </a:defRPr>
      </a:lvl1pPr>
      <a:lvl2pPr algn="l" rtl="0" eaLnBrk="1" fontAlgn="base" hangingPunct="1">
        <a:spcBef>
          <a:spcPct val="0"/>
        </a:spcBef>
        <a:spcAft>
          <a:spcPct val="0"/>
        </a:spcAft>
        <a:defRPr sz="2800">
          <a:solidFill>
            <a:schemeClr val="tx1"/>
          </a:solidFill>
          <a:latin typeface="Arial" panose="020B0604020202020204" pitchFamily="34" charset="0"/>
          <a:ea typeface="宋体" panose="02010600030101010101" pitchFamily="2" charset="-122"/>
        </a:defRPr>
      </a:lvl2pPr>
      <a:lvl3pPr algn="l" rtl="0" eaLnBrk="1" fontAlgn="base" hangingPunct="1">
        <a:spcBef>
          <a:spcPct val="0"/>
        </a:spcBef>
        <a:spcAft>
          <a:spcPct val="0"/>
        </a:spcAft>
        <a:defRPr sz="2800">
          <a:solidFill>
            <a:schemeClr val="tx1"/>
          </a:solidFill>
          <a:latin typeface="Arial" panose="020B0604020202020204" pitchFamily="34" charset="0"/>
          <a:ea typeface="宋体" panose="02010600030101010101" pitchFamily="2" charset="-122"/>
        </a:defRPr>
      </a:lvl3pPr>
      <a:lvl4pPr algn="l" rtl="0" eaLnBrk="1" fontAlgn="base" hangingPunct="1">
        <a:spcBef>
          <a:spcPct val="0"/>
        </a:spcBef>
        <a:spcAft>
          <a:spcPct val="0"/>
        </a:spcAft>
        <a:defRPr sz="2800">
          <a:solidFill>
            <a:schemeClr val="tx1"/>
          </a:solidFill>
          <a:latin typeface="Arial" panose="020B0604020202020204" pitchFamily="34" charset="0"/>
          <a:ea typeface="宋体" panose="02010600030101010101" pitchFamily="2" charset="-122"/>
        </a:defRPr>
      </a:lvl4pPr>
      <a:lvl5pPr algn="l" rtl="0" eaLnBrk="1" fontAlgn="base" hangingPunct="1">
        <a:spcBef>
          <a:spcPct val="0"/>
        </a:spcBef>
        <a:spcAft>
          <a:spcPct val="0"/>
        </a:spcAft>
        <a:defRPr sz="2800">
          <a:solidFill>
            <a:schemeClr val="tx1"/>
          </a:solidFill>
          <a:latin typeface="Arial" panose="020B0604020202020204" pitchFamily="34" charset="0"/>
          <a:ea typeface="宋体" panose="02010600030101010101" pitchFamily="2" charset="-122"/>
        </a:defRPr>
      </a:lvl5pPr>
      <a:lvl6pPr marL="457200" algn="l" rtl="0" eaLnBrk="1" fontAlgn="base" hangingPunct="1">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914400" algn="l" rtl="0" eaLnBrk="1" fontAlgn="base" hangingPunct="1">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1371600" algn="l" rtl="0" eaLnBrk="1" fontAlgn="base" hangingPunct="1">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1828800" algn="l" rtl="0" eaLnBrk="1" fontAlgn="base" hangingPunct="1">
        <a:spcBef>
          <a:spcPct val="0"/>
        </a:spcBef>
        <a:spcAft>
          <a:spcPct val="0"/>
        </a:spcAft>
        <a:defRPr sz="2800">
          <a:solidFill>
            <a:schemeClr val="tx1"/>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a:solidFill>
            <a:schemeClr val="tx1"/>
          </a:solidFill>
          <a:latin typeface="+mn-lt"/>
          <a:ea typeface="+mn-ea"/>
        </a:defRPr>
      </a:lvl2pPr>
      <a:lvl3pPr marL="1143000" indent="-228600" algn="l" rtl="0" eaLnBrk="1" fontAlgn="base" hangingPunct="1">
        <a:spcBef>
          <a:spcPct val="20000"/>
        </a:spcBef>
        <a:spcAft>
          <a:spcPct val="0"/>
        </a:spcAft>
        <a:buChar char="•"/>
        <a:defRPr sz="1400">
          <a:solidFill>
            <a:schemeClr val="tx1"/>
          </a:solidFill>
          <a:latin typeface="+mn-lt"/>
          <a:ea typeface="+mn-ea"/>
        </a:defRPr>
      </a:lvl3pPr>
      <a:lvl4pPr marL="1600200" indent="-228600" algn="l" rtl="0" eaLnBrk="1" fontAlgn="base" hangingPunct="1">
        <a:spcBef>
          <a:spcPct val="20000"/>
        </a:spcBef>
        <a:spcAft>
          <a:spcPct val="0"/>
        </a:spcAft>
        <a:buChar char="–"/>
        <a:defRPr sz="12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611560" y="4365104"/>
            <a:ext cx="4680520"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800" dirty="0">
                <a:latin typeface="华文行楷" pitchFamily="2" charset="-122"/>
                <a:ea typeface="华文行楷" pitchFamily="2" charset="-122"/>
              </a:rPr>
              <a:t>书湖阴先生壁</a:t>
            </a:r>
            <a:endParaRPr lang="zh-CN" altLang="en-US" sz="5800" dirty="0">
              <a:latin typeface="华文行楷" pitchFamily="2" charset="-122"/>
              <a:ea typeface="华文行楷"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27649"/>
          <p:cNvSpPr>
            <a:spLocks noChangeArrowheads="1"/>
          </p:cNvSpPr>
          <p:nvPr/>
        </p:nvSpPr>
        <p:spPr bwMode="auto">
          <a:xfrm>
            <a:off x="457200" y="685800"/>
            <a:ext cx="6380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altLang="zh-CN" sz="3600" b="1" dirty="0">
                <a:latin typeface="宋体" panose="02010600030101010101" pitchFamily="2" charset="-122"/>
              </a:rPr>
              <a:t>1.</a:t>
            </a:r>
            <a:r>
              <a:rPr lang="zh-CN" altLang="en-US" sz="3600" b="1" dirty="0">
                <a:latin typeface="宋体" panose="02010600030101010101" pitchFamily="2" charset="-122"/>
              </a:rPr>
              <a:t>这首诗按怎样的次序写景？ </a:t>
            </a:r>
            <a:endParaRPr lang="zh-CN" altLang="en-US" sz="3600" b="1" dirty="0">
              <a:latin typeface="宋体" panose="02010600030101010101" pitchFamily="2" charset="-122"/>
            </a:endParaRPr>
          </a:p>
        </p:txBody>
      </p:sp>
      <p:sp>
        <p:nvSpPr>
          <p:cNvPr id="27651" name="矩形 27650"/>
          <p:cNvSpPr>
            <a:spLocks noChangeArrowheads="1"/>
          </p:cNvSpPr>
          <p:nvPr/>
        </p:nvSpPr>
        <p:spPr bwMode="auto">
          <a:xfrm>
            <a:off x="762000" y="1431925"/>
            <a:ext cx="4314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sz="3600" b="1" dirty="0">
                <a:solidFill>
                  <a:srgbClr val="FF0000"/>
                </a:solidFill>
                <a:latin typeface="宋体" panose="02010600030101010101" pitchFamily="2" charset="-122"/>
              </a:rPr>
              <a:t>由近及远的次序。 </a:t>
            </a:r>
            <a:r>
              <a:rPr lang="zh-CN" altLang="en-US" sz="3600" b="1" dirty="0">
                <a:latin typeface="宋体" panose="02010600030101010101" pitchFamily="2" charset="-122"/>
              </a:rPr>
              <a:t> </a:t>
            </a:r>
            <a:endParaRPr lang="zh-CN" altLang="en-US" sz="3600" b="1" dirty="0">
              <a:latin typeface="宋体" panose="02010600030101010101" pitchFamily="2" charset="-122"/>
            </a:endParaRPr>
          </a:p>
        </p:txBody>
      </p:sp>
      <p:sp>
        <p:nvSpPr>
          <p:cNvPr id="15363" name="矩形 27651"/>
          <p:cNvSpPr>
            <a:spLocks noChangeArrowheads="1"/>
          </p:cNvSpPr>
          <p:nvPr/>
        </p:nvSpPr>
        <p:spPr bwMode="auto">
          <a:xfrm>
            <a:off x="457200" y="2270125"/>
            <a:ext cx="48371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altLang="zh-CN" sz="3600" b="1" dirty="0">
                <a:latin typeface="宋体" panose="02010600030101010101" pitchFamily="2" charset="-122"/>
              </a:rPr>
              <a:t>2.</a:t>
            </a:r>
            <a:r>
              <a:rPr lang="zh-CN" altLang="en-US" sz="3600" b="1" dirty="0">
                <a:latin typeface="宋体" panose="02010600030101010101" pitchFamily="2" charset="-122"/>
              </a:rPr>
              <a:t>后两句分别写什么？</a:t>
            </a:r>
            <a:r>
              <a:rPr lang="zh-CN" altLang="en-US" b="1" dirty="0">
                <a:ea typeface="楷体_GB2312" pitchFamily="49" charset="-122"/>
              </a:rPr>
              <a:t> </a:t>
            </a:r>
            <a:endParaRPr lang="zh-CN" altLang="en-US" b="1" dirty="0">
              <a:ea typeface="楷体_GB2312" pitchFamily="49" charset="-122"/>
            </a:endParaRPr>
          </a:p>
        </p:txBody>
      </p:sp>
      <p:sp>
        <p:nvSpPr>
          <p:cNvPr id="27653" name="矩形 27652"/>
          <p:cNvSpPr>
            <a:spLocks noChangeArrowheads="1"/>
          </p:cNvSpPr>
          <p:nvPr/>
        </p:nvSpPr>
        <p:spPr bwMode="auto">
          <a:xfrm>
            <a:off x="762000" y="3048000"/>
            <a:ext cx="71294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sz="3600" b="1">
                <a:solidFill>
                  <a:srgbClr val="FF0000"/>
                </a:solidFill>
              </a:rPr>
              <a:t>上句写河水、稻田、下句写青山。</a:t>
            </a:r>
            <a:r>
              <a:rPr lang="zh-CN" altLang="en-US" b="1">
                <a:solidFill>
                  <a:srgbClr val="FF0000"/>
                </a:solidFill>
                <a:ea typeface="楷体_GB2312" pitchFamily="49" charset="-122"/>
              </a:rPr>
              <a:t> </a:t>
            </a:r>
            <a:endParaRPr lang="zh-CN" altLang="en-US" b="1">
              <a:solidFill>
                <a:srgbClr val="FF0000"/>
              </a:solidFill>
              <a:ea typeface="楷体_GB2312" pitchFamily="49" charset="-122"/>
            </a:endParaRPr>
          </a:p>
        </p:txBody>
      </p:sp>
      <p:sp>
        <p:nvSpPr>
          <p:cNvPr id="15365" name="矩形 27653"/>
          <p:cNvSpPr>
            <a:spLocks noChangeArrowheads="1"/>
          </p:cNvSpPr>
          <p:nvPr/>
        </p:nvSpPr>
        <p:spPr bwMode="auto">
          <a:xfrm>
            <a:off x="457200" y="3886200"/>
            <a:ext cx="80486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altLang="zh-CN" sz="3600" b="1" dirty="0">
                <a:latin typeface="宋体" panose="02010600030101010101" pitchFamily="2" charset="-122"/>
              </a:rPr>
              <a:t>3.</a:t>
            </a:r>
            <a:r>
              <a:rPr lang="zh-CN" altLang="en-US" sz="3600" b="1" dirty="0">
                <a:latin typeface="宋体" panose="02010600030101010101" pitchFamily="2" charset="-122"/>
              </a:rPr>
              <a:t>整首诗反映了作者怎样的生活情趣？</a:t>
            </a:r>
            <a:r>
              <a:rPr lang="zh-CN" altLang="en-US" b="1" dirty="0">
                <a:ea typeface="楷体_GB2312" pitchFamily="49" charset="-122"/>
              </a:rPr>
              <a:t> </a:t>
            </a:r>
            <a:endParaRPr lang="zh-CN" altLang="en-US" b="1" dirty="0">
              <a:ea typeface="楷体_GB2312" pitchFamily="49" charset="-122"/>
            </a:endParaRPr>
          </a:p>
        </p:txBody>
      </p:sp>
      <p:sp>
        <p:nvSpPr>
          <p:cNvPr id="27655" name="矩形 27654"/>
          <p:cNvSpPr>
            <a:spLocks noChangeArrowheads="1"/>
          </p:cNvSpPr>
          <p:nvPr/>
        </p:nvSpPr>
        <p:spPr bwMode="auto">
          <a:xfrm>
            <a:off x="838200" y="4798110"/>
            <a:ext cx="45881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sz="3600" b="1" dirty="0">
                <a:solidFill>
                  <a:srgbClr val="FF0000"/>
                </a:solidFill>
                <a:latin typeface="宋体" panose="02010600030101010101" pitchFamily="2" charset="-122"/>
              </a:rPr>
              <a:t>喜欢闲适、恬静。 </a:t>
            </a:r>
            <a:r>
              <a:rPr lang="zh-CN" altLang="en-US" sz="3600" b="1" dirty="0" smtClean="0">
                <a:solidFill>
                  <a:srgbClr val="FF0000"/>
                </a:solidFill>
                <a:latin typeface="宋体" panose="02010600030101010101" pitchFamily="2" charset="-122"/>
              </a:rPr>
              <a:t>  </a:t>
            </a:r>
            <a:endParaRPr lang="zh-CN" altLang="en-US" sz="3600"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dissolve">
                                      <p:cBhvr>
                                        <p:cTn id="7" dur="1000"/>
                                        <p:tgtEl>
                                          <p:spTgt spid="27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7653">
                                            <p:txEl>
                                              <p:pRg st="0" end="0"/>
                                            </p:txEl>
                                          </p:spTgt>
                                        </p:tgtEl>
                                        <p:attrNameLst>
                                          <p:attrName>style.visibility</p:attrName>
                                        </p:attrNameLst>
                                      </p:cBhvr>
                                      <p:to>
                                        <p:strVal val="visible"/>
                                      </p:to>
                                    </p:set>
                                    <p:animEffect transition="in" filter="dissolve">
                                      <p:cBhvr>
                                        <p:cTn id="12" dur="1000"/>
                                        <p:tgtEl>
                                          <p:spTgt spid="2765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7655">
                                            <p:txEl>
                                              <p:pRg st="0" end="0"/>
                                            </p:txEl>
                                          </p:spTgt>
                                        </p:tgtEl>
                                        <p:attrNameLst>
                                          <p:attrName>style.visibility</p:attrName>
                                        </p:attrNameLst>
                                      </p:cBhvr>
                                      <p:to>
                                        <p:strVal val="visible"/>
                                      </p:to>
                                    </p:set>
                                    <p:animEffect transition="in" filter="dissolve">
                                      <p:cBhvr>
                                        <p:cTn id="17" dur="1000"/>
                                        <p:tgtEl>
                                          <p:spTgt spid="276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2915816" y="2420888"/>
            <a:ext cx="36734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800" dirty="0">
                <a:latin typeface="华文行楷" pitchFamily="2" charset="-122"/>
                <a:ea typeface="华文行楷" pitchFamily="2" charset="-122"/>
              </a:rPr>
              <a:t>谢谢观赏</a:t>
            </a:r>
            <a:endParaRPr lang="zh-CN" altLang="en-US" sz="4800" dirty="0">
              <a:latin typeface="华文行楷" pitchFamily="2" charset="-122"/>
              <a:ea typeface="华文行楷"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0" name="标题 1"/>
          <p:cNvSpPr>
            <a:spLocks noGrp="1" noChangeArrowheads="1"/>
          </p:cNvSpPr>
          <p:nvPr>
            <p:ph type="title"/>
          </p:nvPr>
        </p:nvSpPr>
        <p:spPr/>
        <p:txBody>
          <a:bodyPr/>
          <a:lstStyle/>
          <a:p>
            <a:r>
              <a:rPr lang="zh-CN" altLang="en-US" dirty="0" smtClean="0">
                <a:latin typeface="华文行楷" pitchFamily="2" charset="-122"/>
                <a:ea typeface="华文行楷" pitchFamily="2" charset="-122"/>
              </a:rPr>
              <a:t>作者简介</a:t>
            </a:r>
            <a:endParaRPr lang="zh-CN" altLang="en-US" dirty="0" smtClean="0">
              <a:latin typeface="华文行楷" pitchFamily="2" charset="-122"/>
              <a:ea typeface="华文行楷" pitchFamily="2" charset="-122"/>
            </a:endParaRPr>
          </a:p>
        </p:txBody>
      </p:sp>
      <p:sp>
        <p:nvSpPr>
          <p:cNvPr id="7171" name="内容占位符 2"/>
          <p:cNvSpPr>
            <a:spLocks noGrp="1" noChangeArrowheads="1"/>
          </p:cNvSpPr>
          <p:nvPr>
            <p:ph idx="1"/>
          </p:nvPr>
        </p:nvSpPr>
        <p:spPr>
          <a:xfrm>
            <a:off x="468313" y="1566863"/>
            <a:ext cx="3671887" cy="4679950"/>
          </a:xfrm>
          <a:blipFill dpi="0" rotWithShape="1">
            <a:blip r:embed="rId1"/>
            <a:srcRect/>
            <a:stretch>
              <a:fillRect/>
            </a:stretch>
          </a:blipFill>
        </p:spPr>
        <p:txBody>
          <a:bodyPr/>
          <a:lstStyle/>
          <a:p>
            <a:pPr>
              <a:buFontTx/>
              <a:buNone/>
            </a:pPr>
            <a:endParaRPr lang="zh-CN" altLang="en-US" smtClean="0"/>
          </a:p>
        </p:txBody>
      </p:sp>
      <p:sp>
        <p:nvSpPr>
          <p:cNvPr id="7172" name="Rectangle 4"/>
          <p:cNvSpPr>
            <a:spLocks noChangeArrowheads="1"/>
          </p:cNvSpPr>
          <p:nvPr/>
        </p:nvSpPr>
        <p:spPr bwMode="auto">
          <a:xfrm>
            <a:off x="4500562" y="1772235"/>
            <a:ext cx="4319909" cy="2676360"/>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tIns="44436" rIns="17457" anchor="ctr">
            <a:spAutoFit/>
          </a:bodyPr>
          <a:lstStyle/>
          <a:p>
            <a:pPr eaLnBrk="0" hangingPunct="0"/>
            <a:r>
              <a:rPr lang="zh-CN" altLang="en-US" sz="2800" dirty="0">
                <a:latin typeface="华文行楷" pitchFamily="2" charset="-122"/>
                <a:ea typeface="华文行楷" pitchFamily="2" charset="-122"/>
              </a:rPr>
              <a:t>王安石（</a:t>
            </a:r>
            <a:r>
              <a:rPr lang="zh-CN" altLang="zh-CN" sz="2800" dirty="0">
                <a:latin typeface="华文行楷" pitchFamily="2" charset="-122"/>
                <a:ea typeface="华文行楷" pitchFamily="2" charset="-122"/>
              </a:rPr>
              <a:t>1021</a:t>
            </a:r>
            <a:r>
              <a:rPr lang="zh-CN" altLang="en-US" sz="2800" dirty="0">
                <a:latin typeface="华文行楷" pitchFamily="2" charset="-122"/>
                <a:ea typeface="华文行楷" pitchFamily="2" charset="-122"/>
              </a:rPr>
              <a:t>－</a:t>
            </a:r>
            <a:r>
              <a:rPr lang="zh-CN" altLang="zh-CN" sz="2800" dirty="0">
                <a:latin typeface="华文行楷" pitchFamily="2" charset="-122"/>
                <a:ea typeface="华文行楷" pitchFamily="2" charset="-122"/>
              </a:rPr>
              <a:t>1086</a:t>
            </a:r>
            <a:r>
              <a:rPr lang="zh-CN" altLang="en-US" sz="2800" dirty="0">
                <a:latin typeface="华文行楷" pitchFamily="2" charset="-122"/>
                <a:ea typeface="华文行楷" pitchFamily="2" charset="-122"/>
              </a:rPr>
              <a:t>），字介甫，晚号半山</a:t>
            </a:r>
            <a:r>
              <a:rPr lang="zh-CN" altLang="zh-CN" sz="2800" dirty="0">
                <a:latin typeface="华文行楷" pitchFamily="2" charset="-122"/>
                <a:ea typeface="华文行楷" pitchFamily="2" charset="-122"/>
              </a:rPr>
              <a:t>,.</a:t>
            </a:r>
            <a:r>
              <a:rPr lang="zh-CN" altLang="en-US" sz="2800" dirty="0">
                <a:latin typeface="华文行楷" pitchFamily="2" charset="-122"/>
                <a:ea typeface="华文行楷" pitchFamily="2" charset="-122"/>
              </a:rPr>
              <a:t>逝世后追谥号“文”</a:t>
            </a:r>
            <a:r>
              <a:rPr lang="zh-CN" altLang="zh-CN" sz="2800" dirty="0">
                <a:latin typeface="华文行楷" pitchFamily="2" charset="-122"/>
                <a:ea typeface="华文行楷" pitchFamily="2" charset="-122"/>
              </a:rPr>
              <a:t>,</a:t>
            </a:r>
            <a:r>
              <a:rPr lang="zh-CN" altLang="en-US" sz="2800" dirty="0">
                <a:latin typeface="华文行楷" pitchFamily="2" charset="-122"/>
                <a:ea typeface="华文行楷" pitchFamily="2" charset="-122"/>
              </a:rPr>
              <a:t>世人称其为王文公，自号临川先生．晚年封荆国公，汉族</a:t>
            </a:r>
            <a:r>
              <a:rPr lang="zh-CN" altLang="zh-CN" sz="2800" dirty="0">
                <a:latin typeface="华文行楷" pitchFamily="2" charset="-122"/>
                <a:ea typeface="华文行楷" pitchFamily="2" charset="-122"/>
              </a:rPr>
              <a:t>,</a:t>
            </a:r>
            <a:r>
              <a:rPr lang="zh-CN" altLang="en-US" sz="2800" dirty="0">
                <a:latin typeface="华文行楷" pitchFamily="2" charset="-122"/>
                <a:ea typeface="华文行楷" pitchFamily="2" charset="-122"/>
              </a:rPr>
              <a:t>世称临川先生 又称王荆公。 </a:t>
            </a:r>
            <a:endParaRPr lang="zh-CN" altLang="en-US" sz="2800" dirty="0">
              <a:latin typeface="华文行楷" pitchFamily="2" charset="-122"/>
              <a:ea typeface="华文行楷"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noChangeArrowheads="1"/>
          </p:cNvSpPr>
          <p:nvPr>
            <p:ph type="title"/>
          </p:nvPr>
        </p:nvSpPr>
        <p:spPr/>
        <p:txBody>
          <a:bodyPr/>
          <a:lstStyle/>
          <a:p>
            <a:r>
              <a:rPr lang="zh-CN" altLang="en-US" dirty="0" smtClean="0">
                <a:latin typeface="华文行楷" pitchFamily="2" charset="-122"/>
                <a:ea typeface="华文行楷" pitchFamily="2" charset="-122"/>
              </a:rPr>
              <a:t>王安石变法</a:t>
            </a:r>
            <a:endParaRPr lang="zh-CN" altLang="en-US" dirty="0" smtClean="0">
              <a:latin typeface="华文行楷" pitchFamily="2" charset="-122"/>
              <a:ea typeface="华文行楷" pitchFamily="2" charset="-122"/>
            </a:endParaRPr>
          </a:p>
        </p:txBody>
      </p:sp>
      <p:sp>
        <p:nvSpPr>
          <p:cNvPr id="8194" name="内容占位符 2"/>
          <p:cNvSpPr>
            <a:spLocks noGrp="1" noChangeArrowheads="1"/>
          </p:cNvSpPr>
          <p:nvPr>
            <p:ph idx="1"/>
          </p:nvPr>
        </p:nvSpPr>
        <p:spPr>
          <a:xfrm>
            <a:off x="468313" y="1557338"/>
            <a:ext cx="8229600" cy="4248150"/>
          </a:xfrm>
        </p:spPr>
        <p:txBody>
          <a:bodyPr/>
          <a:lstStyle/>
          <a:p>
            <a:pPr indent="342900">
              <a:buFontTx/>
              <a:buNone/>
            </a:pPr>
            <a:r>
              <a:rPr lang="en-US" altLang="zh-CN" sz="2800" dirty="0" smtClean="0">
                <a:latin typeface="华文行楷" pitchFamily="2" charset="-122"/>
                <a:ea typeface="华文行楷" pitchFamily="2" charset="-122"/>
              </a:rPr>
              <a:t>1070</a:t>
            </a:r>
            <a:r>
              <a:rPr lang="zh-CN" altLang="en-US" sz="2800" dirty="0" smtClean="0">
                <a:latin typeface="华文行楷" pitchFamily="2" charset="-122"/>
                <a:ea typeface="华文行楷" pitchFamily="2" charset="-122"/>
              </a:rPr>
              <a:t>年王安石任同中书门下平章事，位同宰相，在全国范围内推行新法，开始大规模的改革运动。但是曹太后、高太后的顽固阻梗。加上上书直谏变法危害的贤良才能大臣均遭王安石罢黜或贬官或流放，导致税吏越发恣意妄为、胆大包天，此种情况愈演愈烈，实际效果与主观设想相差甚远。王安石处于“众疑群谤”之中，宋神宗迫于皇亲贵戚和反对新法大臣的压力，于</a:t>
            </a:r>
            <a:r>
              <a:rPr lang="en-US" altLang="zh-CN" sz="2800" dirty="0" smtClean="0">
                <a:latin typeface="华文行楷" pitchFamily="2" charset="-122"/>
                <a:ea typeface="华文行楷" pitchFamily="2" charset="-122"/>
              </a:rPr>
              <a:t>1074</a:t>
            </a:r>
            <a:r>
              <a:rPr lang="zh-CN" altLang="en-US" sz="2800" dirty="0" smtClean="0">
                <a:latin typeface="华文行楷" pitchFamily="2" charset="-122"/>
                <a:ea typeface="华文行楷" pitchFamily="2" charset="-122"/>
              </a:rPr>
              <a:t>年四月罢去王安石相位。变法以失败告终。</a:t>
            </a:r>
            <a:endParaRPr lang="zh-CN" altLang="en-US" sz="2800" dirty="0" smtClean="0">
              <a:latin typeface="华文行楷" pitchFamily="2" charset="-122"/>
              <a:ea typeface="华文行楷"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451570" y="784226"/>
            <a:ext cx="8229600" cy="4525962"/>
          </a:xfrm>
          <a:prstGeom prst="rect">
            <a:avLst/>
          </a:prstGeom>
        </p:spPr>
        <p:txBody>
          <a:bodyPr/>
          <a:lstStyle>
            <a:lvl1pPr marL="342900" indent="-342900" algn="l" rtl="0" eaLnBrk="1" fontAlgn="base" hangingPunct="1">
              <a:spcBef>
                <a:spcPct val="20000"/>
              </a:spcBef>
              <a:spcAft>
                <a:spcPct val="0"/>
              </a:spcAft>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har char="–"/>
              <a:defRPr>
                <a:solidFill>
                  <a:schemeClr val="tx1"/>
                </a:solidFill>
                <a:latin typeface="+mn-lt"/>
                <a:ea typeface="+mn-ea"/>
              </a:defRPr>
            </a:lvl2pPr>
            <a:lvl3pPr marL="1143000" indent="-228600" algn="l" rtl="0" eaLnBrk="1" fontAlgn="base" hangingPunct="1">
              <a:spcBef>
                <a:spcPct val="20000"/>
              </a:spcBef>
              <a:spcAft>
                <a:spcPct val="0"/>
              </a:spcAft>
              <a:buChar char="•"/>
              <a:defRPr sz="1400">
                <a:solidFill>
                  <a:schemeClr val="tx1"/>
                </a:solidFill>
                <a:latin typeface="+mn-lt"/>
                <a:ea typeface="+mn-ea"/>
              </a:defRPr>
            </a:lvl3pPr>
            <a:lvl4pPr marL="1600200" indent="-228600" algn="l" rtl="0" eaLnBrk="1" fontAlgn="base" hangingPunct="1">
              <a:spcBef>
                <a:spcPct val="20000"/>
              </a:spcBef>
              <a:spcAft>
                <a:spcPct val="0"/>
              </a:spcAft>
              <a:buChar char="–"/>
              <a:defRPr sz="12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a:buFontTx/>
              <a:buNone/>
            </a:pPr>
            <a:r>
              <a:rPr lang="zh-CN" altLang="en-US" sz="2800" dirty="0" smtClean="0">
                <a:latin typeface="华文行楷" pitchFamily="2" charset="-122"/>
                <a:ea typeface="华文行楷" pitchFamily="2" charset="-122"/>
              </a:rPr>
              <a:t>　　                 书湖阴先生壁 </a:t>
            </a:r>
            <a:endParaRPr lang="zh-CN" altLang="en-US" sz="2800" dirty="0" smtClean="0">
              <a:latin typeface="华文行楷" pitchFamily="2" charset="-122"/>
              <a:ea typeface="华文行楷" pitchFamily="2" charset="-122"/>
            </a:endParaRPr>
          </a:p>
          <a:p>
            <a:pPr>
              <a:buFontTx/>
              <a:buNone/>
            </a:pPr>
            <a:r>
              <a:rPr lang="zh-CN" altLang="en-US" sz="2800" dirty="0" smtClean="0">
                <a:latin typeface="华文行楷" pitchFamily="2" charset="-122"/>
                <a:ea typeface="华文行楷" pitchFamily="2" charset="-122"/>
              </a:rPr>
              <a:t>　　                       （宋</a:t>
            </a:r>
            <a:r>
              <a:rPr lang="en-US" altLang="zh-CN" sz="2800" dirty="0" smtClean="0">
                <a:latin typeface="华文行楷" pitchFamily="2" charset="-122"/>
                <a:ea typeface="华文行楷" pitchFamily="2" charset="-122"/>
              </a:rPr>
              <a:t>)</a:t>
            </a:r>
            <a:r>
              <a:rPr lang="zh-CN" altLang="en-US" sz="2800" dirty="0" smtClean="0">
                <a:latin typeface="华文行楷" pitchFamily="2" charset="-122"/>
                <a:ea typeface="华文行楷" pitchFamily="2" charset="-122"/>
              </a:rPr>
              <a:t>王安石 </a:t>
            </a:r>
            <a:endParaRPr lang="zh-CN" altLang="en-US" sz="2800" dirty="0" smtClean="0">
              <a:latin typeface="华文行楷" pitchFamily="2" charset="-122"/>
              <a:ea typeface="华文行楷" pitchFamily="2" charset="-122"/>
            </a:endParaRPr>
          </a:p>
          <a:p>
            <a:pPr>
              <a:buFontTx/>
              <a:buNone/>
            </a:pPr>
            <a:r>
              <a:rPr lang="zh-CN" altLang="en-US" sz="2800" dirty="0" smtClean="0">
                <a:latin typeface="华文行楷" pitchFamily="2" charset="-122"/>
                <a:ea typeface="华文行楷" pitchFamily="2" charset="-122"/>
              </a:rPr>
              <a:t>　　茅檐长扫静无苔，花木成畦手自栽。 </a:t>
            </a:r>
            <a:endParaRPr lang="zh-CN" altLang="en-US" sz="2800" dirty="0" smtClean="0">
              <a:latin typeface="华文行楷" pitchFamily="2" charset="-122"/>
              <a:ea typeface="华文行楷" pitchFamily="2" charset="-122"/>
            </a:endParaRPr>
          </a:p>
          <a:p>
            <a:pPr>
              <a:buFontTx/>
              <a:buNone/>
            </a:pPr>
            <a:r>
              <a:rPr lang="zh-CN" altLang="en-US" sz="2800" dirty="0" smtClean="0">
                <a:latin typeface="华文行楷" pitchFamily="2" charset="-122"/>
                <a:ea typeface="华文行楷" pitchFamily="2" charset="-122"/>
              </a:rPr>
              <a:t>　　一水护田将绿绕，两山排闼送青来。</a:t>
            </a:r>
            <a:endParaRPr lang="zh-CN" altLang="zh-CN" sz="2800" dirty="0" smtClean="0">
              <a:latin typeface="华文行楷" pitchFamily="2" charset="-122"/>
              <a:ea typeface="华文行楷" pitchFamily="2" charset="-122"/>
            </a:endParaRPr>
          </a:p>
        </p:txBody>
      </p:sp>
      <p:sp>
        <p:nvSpPr>
          <p:cNvPr id="3" name="TextBox 3"/>
          <p:cNvSpPr txBox="1">
            <a:spLocks noChangeArrowheads="1"/>
          </p:cNvSpPr>
          <p:nvPr/>
        </p:nvSpPr>
        <p:spPr bwMode="auto">
          <a:xfrm>
            <a:off x="741561" y="3356992"/>
            <a:ext cx="7272338"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latin typeface="华文行楷" pitchFamily="2" charset="-122"/>
                <a:ea typeface="华文行楷" pitchFamily="2" charset="-122"/>
              </a:rPr>
              <a:t>书：书写，题诗。 </a:t>
            </a:r>
            <a:endParaRPr lang="zh-CN" altLang="en-US" sz="2800" dirty="0">
              <a:latin typeface="华文行楷" pitchFamily="2" charset="-122"/>
              <a:ea typeface="华文行楷" pitchFamily="2" charset="-122"/>
            </a:endParaRPr>
          </a:p>
          <a:p>
            <a:r>
              <a:rPr lang="zh-CN" altLang="en-US" sz="2800" dirty="0">
                <a:latin typeface="华文行楷" pitchFamily="2" charset="-122"/>
                <a:ea typeface="华文行楷" pitchFamily="2" charset="-122"/>
              </a:rPr>
              <a:t>湖阴先生：本名杨德逢，隐居之士，是王安石晚年居住金陵时的邻居。也是作者元丰年间（</a:t>
            </a:r>
            <a:r>
              <a:rPr lang="en-US" altLang="zh-CN" sz="2800" dirty="0">
                <a:latin typeface="华文行楷" pitchFamily="2" charset="-122"/>
                <a:ea typeface="华文行楷" pitchFamily="2" charset="-122"/>
              </a:rPr>
              <a:t>1078</a:t>
            </a:r>
            <a:r>
              <a:rPr lang="zh-CN" altLang="en-US" sz="2800" dirty="0">
                <a:latin typeface="华文行楷" pitchFamily="2" charset="-122"/>
                <a:ea typeface="华文行楷" pitchFamily="2" charset="-122"/>
              </a:rPr>
              <a:t>－</a:t>
            </a:r>
            <a:r>
              <a:rPr lang="en-US" altLang="zh-CN" sz="2800" dirty="0">
                <a:latin typeface="华文行楷" pitchFamily="2" charset="-122"/>
                <a:ea typeface="华文行楷" pitchFamily="2" charset="-122"/>
              </a:rPr>
              <a:t>1086</a:t>
            </a:r>
            <a:r>
              <a:rPr lang="zh-CN" altLang="en-US" sz="2800" dirty="0">
                <a:latin typeface="华文行楷" pitchFamily="2" charset="-122"/>
                <a:ea typeface="华文行楷" pitchFamily="2" charset="-122"/>
              </a:rPr>
              <a:t>）闲居江宁（今江苏南京）时的一位邻里好友。本题共两首，这是第一首。 </a:t>
            </a:r>
            <a:endParaRPr lang="zh-CN" altLang="en-US" sz="2800" dirty="0">
              <a:latin typeface="华文行楷" pitchFamily="2" charset="-122"/>
              <a:ea typeface="华文行楷"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1"/>
          <p:cNvSpPr>
            <a:spLocks noGrp="1" noChangeArrowheads="1"/>
          </p:cNvSpPr>
          <p:nvPr>
            <p:ph type="title"/>
          </p:nvPr>
        </p:nvSpPr>
        <p:spPr>
          <a:xfrm>
            <a:off x="250825" y="0"/>
            <a:ext cx="8893175" cy="1143000"/>
          </a:xfrm>
        </p:spPr>
        <p:txBody>
          <a:bodyPr/>
          <a:lstStyle/>
          <a:p>
            <a:r>
              <a:rPr lang="zh-CN" altLang="en-US" dirty="0" smtClean="0">
                <a:latin typeface="华文行楷" pitchFamily="2" charset="-122"/>
                <a:ea typeface="华文行楷" pitchFamily="2" charset="-122"/>
              </a:rPr>
              <a:t>茅檐长扫静无苔，花木成畦手自栽</a:t>
            </a:r>
            <a:endParaRPr lang="zh-CN" altLang="en-US" dirty="0" smtClean="0"/>
          </a:p>
        </p:txBody>
      </p:sp>
      <p:sp>
        <p:nvSpPr>
          <p:cNvPr id="10242" name="内容占位符 2"/>
          <p:cNvSpPr>
            <a:spLocks noGrp="1" noChangeArrowheads="1"/>
          </p:cNvSpPr>
          <p:nvPr>
            <p:ph idx="1"/>
          </p:nvPr>
        </p:nvSpPr>
        <p:spPr>
          <a:xfrm>
            <a:off x="468313" y="1052513"/>
            <a:ext cx="8229600" cy="1728787"/>
          </a:xfrm>
        </p:spPr>
        <p:txBody>
          <a:bodyPr/>
          <a:lstStyle/>
          <a:p>
            <a:pPr>
              <a:buFontTx/>
              <a:buNone/>
            </a:pPr>
            <a:r>
              <a:rPr lang="zh-CN" altLang="en-US" sz="2800" dirty="0" smtClean="0">
                <a:latin typeface="华文行楷" pitchFamily="2" charset="-122"/>
                <a:ea typeface="华文行楷" pitchFamily="2" charset="-122"/>
              </a:rPr>
              <a:t>茅檐：茅屋檐下，这里指庭院。 </a:t>
            </a:r>
            <a:endParaRPr lang="zh-CN" altLang="en-US" sz="2800" dirty="0" smtClean="0">
              <a:latin typeface="华文行楷" pitchFamily="2" charset="-122"/>
              <a:ea typeface="华文行楷" pitchFamily="2" charset="-122"/>
            </a:endParaRPr>
          </a:p>
          <a:p>
            <a:pPr>
              <a:buFontTx/>
              <a:buNone/>
            </a:pPr>
            <a:r>
              <a:rPr lang="zh-CN" altLang="en-US" sz="2800" dirty="0" smtClean="0">
                <a:latin typeface="华文行楷" pitchFamily="2" charset="-122"/>
                <a:ea typeface="华文行楷" pitchFamily="2" charset="-122"/>
              </a:rPr>
              <a:t>无苔：没有青苔。 </a:t>
            </a:r>
            <a:endParaRPr lang="zh-CN" altLang="en-US" sz="2800" dirty="0" smtClean="0">
              <a:latin typeface="华文行楷" pitchFamily="2" charset="-122"/>
              <a:ea typeface="华文行楷" pitchFamily="2" charset="-122"/>
            </a:endParaRPr>
          </a:p>
          <a:p>
            <a:pPr>
              <a:buFontTx/>
              <a:buNone/>
            </a:pPr>
            <a:r>
              <a:rPr lang="zh-CN" altLang="en-US" sz="2800" dirty="0" smtClean="0">
                <a:latin typeface="华文行楷" pitchFamily="2" charset="-122"/>
                <a:ea typeface="华文行楷" pitchFamily="2" charset="-122"/>
              </a:rPr>
              <a:t>成畦：成垄成行。畦：经过修整的一块块田地。</a:t>
            </a:r>
            <a:endParaRPr lang="en-US" altLang="zh-CN" sz="2800" dirty="0" smtClean="0">
              <a:latin typeface="华文行楷" pitchFamily="2" charset="-122"/>
              <a:ea typeface="华文行楷" pitchFamily="2" charset="-122"/>
            </a:endParaRPr>
          </a:p>
          <a:p>
            <a:pPr>
              <a:buFontTx/>
              <a:buNone/>
            </a:pPr>
            <a:endParaRPr lang="zh-CN" altLang="en-US" sz="2800" dirty="0" smtClean="0">
              <a:latin typeface="华文行楷" pitchFamily="2" charset="-122"/>
              <a:ea typeface="华文行楷" pitchFamily="2" charset="-122"/>
            </a:endParaRPr>
          </a:p>
        </p:txBody>
      </p:sp>
      <p:sp>
        <p:nvSpPr>
          <p:cNvPr id="4" name="圆角矩形 3"/>
          <p:cNvSpPr/>
          <p:nvPr/>
        </p:nvSpPr>
        <p:spPr>
          <a:xfrm>
            <a:off x="684213" y="2781300"/>
            <a:ext cx="1943100" cy="1079500"/>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buFontTx/>
              <a:buNone/>
              <a:defRPr/>
            </a:pPr>
            <a:r>
              <a:rPr lang="zh-CN" altLang="en-US" sz="2800" dirty="0">
                <a:solidFill>
                  <a:schemeClr val="tx1"/>
                </a:solidFill>
                <a:latin typeface="华文行楷" pitchFamily="2" charset="-122"/>
                <a:ea typeface="华文行楷" pitchFamily="2" charset="-122"/>
              </a:rPr>
              <a:t>无苔</a:t>
            </a:r>
            <a:endParaRPr lang="zh-CN" altLang="en-US" sz="2800" dirty="0">
              <a:solidFill>
                <a:schemeClr val="tx1"/>
              </a:solidFill>
              <a:latin typeface="华文行楷" pitchFamily="2" charset="-122"/>
              <a:ea typeface="华文行楷" pitchFamily="2" charset="-122"/>
            </a:endParaRPr>
          </a:p>
        </p:txBody>
      </p:sp>
      <p:sp>
        <p:nvSpPr>
          <p:cNvPr id="6" name="圆角矩形 5"/>
          <p:cNvSpPr/>
          <p:nvPr/>
        </p:nvSpPr>
        <p:spPr>
          <a:xfrm>
            <a:off x="684213" y="4724400"/>
            <a:ext cx="1943100" cy="1081088"/>
          </a:xfrm>
          <a:prstGeom prst="roundRect">
            <a:avLst/>
          </a:prstGeom>
          <a:ln>
            <a:noFill/>
          </a:ln>
        </p:spPr>
        <p:style>
          <a:lnRef idx="2">
            <a:schemeClr val="accent2"/>
          </a:lnRef>
          <a:fillRef idx="1">
            <a:schemeClr val="lt1"/>
          </a:fillRef>
          <a:effectRef idx="0">
            <a:schemeClr val="accent2"/>
          </a:effectRef>
          <a:fontRef idx="minor">
            <a:schemeClr val="dk1"/>
          </a:fontRef>
        </p:style>
        <p:txBody>
          <a:bodyPr anchor="ctr"/>
          <a:lstStyle/>
          <a:p>
            <a:pPr algn="ctr">
              <a:buFontTx/>
              <a:buNone/>
              <a:defRPr/>
            </a:pPr>
            <a:r>
              <a:rPr lang="zh-CN" altLang="en-US" sz="2800" dirty="0">
                <a:solidFill>
                  <a:schemeClr val="tx1"/>
                </a:solidFill>
                <a:latin typeface="华文行楷" pitchFamily="2" charset="-122"/>
                <a:ea typeface="华文行楷" pitchFamily="2" charset="-122"/>
              </a:rPr>
              <a:t>花木</a:t>
            </a:r>
            <a:endParaRPr lang="en-US" altLang="zh-CN" sz="2800" dirty="0">
              <a:solidFill>
                <a:schemeClr val="tx1"/>
              </a:solidFill>
              <a:latin typeface="华文行楷" pitchFamily="2" charset="-122"/>
              <a:ea typeface="华文行楷" pitchFamily="2" charset="-122"/>
            </a:endParaRPr>
          </a:p>
          <a:p>
            <a:pPr algn="ctr">
              <a:buFontTx/>
              <a:buNone/>
              <a:defRPr/>
            </a:pPr>
            <a:r>
              <a:rPr lang="zh-CN" altLang="en-US" sz="2800" dirty="0">
                <a:solidFill>
                  <a:schemeClr val="tx1"/>
                </a:solidFill>
                <a:latin typeface="华文行楷" pitchFamily="2" charset="-122"/>
                <a:ea typeface="华文行楷" pitchFamily="2" charset="-122"/>
              </a:rPr>
              <a:t>成畦</a:t>
            </a:r>
            <a:endParaRPr lang="zh-CN" altLang="en-US" sz="2800" dirty="0">
              <a:solidFill>
                <a:schemeClr val="tx1"/>
              </a:solidFill>
              <a:latin typeface="华文行楷" pitchFamily="2" charset="-122"/>
              <a:ea typeface="华文行楷" pitchFamily="2" charset="-122"/>
            </a:endParaRPr>
          </a:p>
        </p:txBody>
      </p:sp>
      <p:sp>
        <p:nvSpPr>
          <p:cNvPr id="7" name="右箭头 6"/>
          <p:cNvSpPr/>
          <p:nvPr/>
        </p:nvSpPr>
        <p:spPr>
          <a:xfrm>
            <a:off x="2339975" y="3068638"/>
            <a:ext cx="647700" cy="504825"/>
          </a:xfrm>
          <a:prstGeom prst="rightArrow">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1" name="圆角矩形 10"/>
          <p:cNvSpPr/>
          <p:nvPr/>
        </p:nvSpPr>
        <p:spPr>
          <a:xfrm>
            <a:off x="3059113" y="4652963"/>
            <a:ext cx="1944687" cy="1079500"/>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buFontTx/>
              <a:buNone/>
              <a:defRPr/>
            </a:pPr>
            <a:r>
              <a:rPr lang="zh-CN" altLang="en-US" sz="2800" dirty="0">
                <a:solidFill>
                  <a:schemeClr val="tx1"/>
                </a:solidFill>
                <a:latin typeface="华文行楷" pitchFamily="2" charset="-122"/>
                <a:ea typeface="华文行楷" pitchFamily="2" charset="-122"/>
              </a:rPr>
              <a:t> 花圃整齐</a:t>
            </a:r>
            <a:endParaRPr lang="zh-CN" altLang="en-US" sz="2800" dirty="0">
              <a:solidFill>
                <a:schemeClr val="tx1"/>
              </a:solidFill>
              <a:latin typeface="华文行楷" pitchFamily="2" charset="-122"/>
              <a:ea typeface="华文行楷" pitchFamily="2" charset="-122"/>
            </a:endParaRPr>
          </a:p>
          <a:p>
            <a:pPr>
              <a:buFontTx/>
              <a:buNone/>
              <a:defRPr/>
            </a:pPr>
            <a:r>
              <a:rPr lang="zh-CN" altLang="en-US" sz="2800" dirty="0">
                <a:solidFill>
                  <a:schemeClr val="tx1"/>
                </a:solidFill>
                <a:latin typeface="华文行楷" pitchFamily="2" charset="-122"/>
                <a:ea typeface="华文行楷" pitchFamily="2" charset="-122"/>
              </a:rPr>
              <a:t> 花草丰美</a:t>
            </a:r>
            <a:endParaRPr lang="zh-CN" altLang="en-US" sz="2800" dirty="0">
              <a:solidFill>
                <a:schemeClr val="tx1"/>
              </a:solidFill>
              <a:latin typeface="华文行楷" pitchFamily="2" charset="-122"/>
              <a:ea typeface="华文行楷" pitchFamily="2" charset="-122"/>
            </a:endParaRPr>
          </a:p>
        </p:txBody>
      </p:sp>
      <p:sp>
        <p:nvSpPr>
          <p:cNvPr id="12" name="圆角矩形 11"/>
          <p:cNvSpPr/>
          <p:nvPr/>
        </p:nvSpPr>
        <p:spPr>
          <a:xfrm>
            <a:off x="3059113" y="2781300"/>
            <a:ext cx="1944687" cy="1079500"/>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buFontTx/>
              <a:buNone/>
              <a:defRPr/>
            </a:pPr>
            <a:r>
              <a:rPr lang="zh-CN" altLang="en-US" sz="2800" dirty="0">
                <a:solidFill>
                  <a:schemeClr val="tx1"/>
                </a:solidFill>
                <a:latin typeface="华文行楷" pitchFamily="2" charset="-122"/>
                <a:ea typeface="华文行楷" pitchFamily="2" charset="-122"/>
              </a:rPr>
              <a:t>净</a:t>
            </a:r>
            <a:endParaRPr lang="zh-CN" altLang="en-US" sz="2800" dirty="0">
              <a:solidFill>
                <a:schemeClr val="tx1"/>
              </a:solidFill>
              <a:latin typeface="华文行楷" pitchFamily="2" charset="-122"/>
              <a:ea typeface="华文行楷" pitchFamily="2" charset="-122"/>
            </a:endParaRPr>
          </a:p>
        </p:txBody>
      </p:sp>
      <p:sp>
        <p:nvSpPr>
          <p:cNvPr id="13" name="右箭头 12"/>
          <p:cNvSpPr/>
          <p:nvPr/>
        </p:nvSpPr>
        <p:spPr>
          <a:xfrm>
            <a:off x="2339975" y="4941888"/>
            <a:ext cx="647700" cy="503237"/>
          </a:xfrm>
          <a:prstGeom prst="rightArrow">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4" name="右大括号 13"/>
          <p:cNvSpPr/>
          <p:nvPr/>
        </p:nvSpPr>
        <p:spPr>
          <a:xfrm>
            <a:off x="5292725" y="2852738"/>
            <a:ext cx="431800" cy="2952750"/>
          </a:xfrm>
          <a:prstGeom prst="rightBrace">
            <a:avLst/>
          </a:prstGeom>
          <a:solidFill>
            <a:srgbClr val="FFFF99"/>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a:p>
        </p:txBody>
      </p:sp>
      <p:sp>
        <p:nvSpPr>
          <p:cNvPr id="15" name="TextBox 14"/>
          <p:cNvSpPr txBox="1">
            <a:spLocks noChangeArrowheads="1"/>
          </p:cNvSpPr>
          <p:nvPr/>
        </p:nvSpPr>
        <p:spPr bwMode="auto">
          <a:xfrm>
            <a:off x="6011863" y="3284538"/>
            <a:ext cx="26638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a:latin typeface="华文行楷" pitchFamily="2" charset="-122"/>
                <a:ea typeface="华文行楷" pitchFamily="2" charset="-122"/>
              </a:rPr>
              <a:t>平淡无奇的形象</a:t>
            </a:r>
            <a:endParaRPr lang="zh-CN" altLang="zh-CN" sz="2800" b="1">
              <a:latin typeface="华文行楷" pitchFamily="2" charset="-122"/>
              <a:ea typeface="华文行楷" pitchFamily="2" charset="-122"/>
            </a:endParaRPr>
          </a:p>
          <a:p>
            <a:r>
              <a:rPr lang="zh-CN" altLang="zh-CN" sz="2800" b="1">
                <a:latin typeface="华文行楷" pitchFamily="2" charset="-122"/>
                <a:ea typeface="华文行楷" pitchFamily="2" charset="-122"/>
              </a:rPr>
              <a:t>异常丰富的表现力</a:t>
            </a:r>
            <a:endParaRPr lang="zh-CN" altLang="zh-CN" sz="2800" b="1">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wipe(down)">
                                      <p:cBhvr>
                                        <p:cTn id="19" dur="500"/>
                                        <p:tgtEl>
                                          <p:spTgt spid="12">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bg/>
                                          </p:spTgt>
                                        </p:tgtEl>
                                        <p:attrNameLst>
                                          <p:attrName>style.visibility</p:attrName>
                                        </p:attrNameLst>
                                      </p:cBhvr>
                                      <p:to>
                                        <p:strVal val="visible"/>
                                      </p:to>
                                    </p:set>
                                    <p:anim calcmode="lin" valueType="num">
                                      <p:cBhvr additive="base">
                                        <p:cTn id="24"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5" dur="500" fill="hold"/>
                                        <p:tgtEl>
                                          <p:spTgt spid="6">
                                            <p:bg/>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 calcmode="lin" valueType="num">
                                      <p:cBhvr additive="base">
                                        <p:cTn id="2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 calcmode="lin" valueType="num">
                                      <p:cBhvr additive="base">
                                        <p:cTn id="3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wipe(down)">
                                      <p:cBhvr>
                                        <p:cTn id="44" dur="500"/>
                                        <p:tgtEl>
                                          <p:spTgt spid="11">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1">
                                            <p:txEl>
                                              <p:pRg st="1" end="1"/>
                                            </p:txEl>
                                          </p:spTgt>
                                        </p:tgtEl>
                                        <p:attrNameLst>
                                          <p:attrName>style.visibility</p:attrName>
                                        </p:attrNameLst>
                                      </p:cBhvr>
                                      <p:to>
                                        <p:strVal val="visible"/>
                                      </p:to>
                                    </p:set>
                                    <p:animEffect transition="in" filter="wipe(down)">
                                      <p:cBhvr>
                                        <p:cTn id="49" dur="500"/>
                                        <p:tgtEl>
                                          <p:spTgt spid="11">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5">
                                            <p:txEl>
                                              <p:pRg st="0" end="0"/>
                                            </p:txEl>
                                          </p:spTgt>
                                        </p:tgtEl>
                                        <p:attrNameLst>
                                          <p:attrName>style.visibility</p:attrName>
                                        </p:attrNameLst>
                                      </p:cBhvr>
                                      <p:to>
                                        <p:strVal val="visible"/>
                                      </p:to>
                                    </p:set>
                                    <p:animEffect transition="in" filter="wipe(down)">
                                      <p:cBhvr>
                                        <p:cTn id="59" dur="500"/>
                                        <p:tgtEl>
                                          <p:spTgt spid="15">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5">
                                            <p:txEl>
                                              <p:pRg st="1" end="1"/>
                                            </p:txEl>
                                          </p:spTgt>
                                        </p:tgtEl>
                                        <p:attrNameLst>
                                          <p:attrName>style.visibility</p:attrName>
                                        </p:attrNameLst>
                                      </p:cBhvr>
                                      <p:to>
                                        <p:strVal val="visible"/>
                                      </p:to>
                                    </p:set>
                                    <p:animEffect transition="in" filter="wipe(down)">
                                      <p:cBhvr>
                                        <p:cTn id="64"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6" grpId="0" animBg="1" build="allAtOnce"/>
      <p:bldP spid="7" grpId="0" animBg="1"/>
      <p:bldP spid="11" grpId="0" build="p"/>
      <p:bldP spid="12" grpId="0" build="p"/>
      <p:bldP spid="13" grpId="0" animBg="1"/>
      <p:bldP spid="14" grpId="0" animBg="1"/>
      <p:bldP spid="1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3"/>
          <p:cNvSpPr>
            <a:spLocks noGrp="1" noChangeArrowheads="1"/>
          </p:cNvSpPr>
          <p:nvPr>
            <p:ph idx="1"/>
          </p:nvPr>
        </p:nvSpPr>
        <p:spPr>
          <a:xfrm>
            <a:off x="323850" y="765175"/>
            <a:ext cx="8820150" cy="2376488"/>
          </a:xfrm>
        </p:spPr>
        <p:txBody>
          <a:bodyPr/>
          <a:lstStyle/>
          <a:p>
            <a:pPr>
              <a:buFontTx/>
              <a:buNone/>
            </a:pPr>
            <a:r>
              <a:rPr lang="zh-CN" altLang="en-US" sz="2800" dirty="0" smtClean="0">
                <a:latin typeface="华文行楷" pitchFamily="2" charset="-122"/>
                <a:ea typeface="华文行楷" pitchFamily="2" charset="-122"/>
              </a:rPr>
              <a:t>护田：这里指护卫、环绕着园田。</a:t>
            </a:r>
            <a:r>
              <a:rPr lang="en-US" altLang="zh-CN" sz="2800" dirty="0" smtClean="0">
                <a:latin typeface="华文行楷" pitchFamily="2" charset="-122"/>
                <a:ea typeface="华文行楷" pitchFamily="2" charset="-122"/>
              </a:rPr>
              <a:t> 《</a:t>
            </a:r>
            <a:r>
              <a:rPr lang="zh-CN" altLang="en-US" sz="2800" dirty="0" smtClean="0">
                <a:latin typeface="华文行楷" pitchFamily="2" charset="-122"/>
                <a:ea typeface="华文行楷" pitchFamily="2" charset="-122"/>
              </a:rPr>
              <a:t>史记</a:t>
            </a:r>
            <a:r>
              <a:rPr lang="en-US" altLang="zh-CN" sz="2800" dirty="0" smtClean="0">
                <a:latin typeface="华文行楷" pitchFamily="2" charset="-122"/>
                <a:ea typeface="华文行楷" pitchFamily="2" charset="-122"/>
              </a:rPr>
              <a:t>·</a:t>
            </a:r>
            <a:r>
              <a:rPr lang="zh-CN" altLang="en-US" sz="2800" dirty="0" smtClean="0">
                <a:latin typeface="华文行楷" pitchFamily="2" charset="-122"/>
                <a:ea typeface="华文行楷" pitchFamily="2" charset="-122"/>
              </a:rPr>
              <a:t>大宛列传</a:t>
            </a:r>
            <a:r>
              <a:rPr lang="en-US" altLang="zh-CN" sz="2800" dirty="0" smtClean="0">
                <a:latin typeface="华文行楷" pitchFamily="2" charset="-122"/>
                <a:ea typeface="华文行楷" pitchFamily="2" charset="-122"/>
              </a:rPr>
              <a:t>》</a:t>
            </a:r>
            <a:r>
              <a:rPr lang="zh-CN" altLang="en-US" sz="2800" dirty="0" smtClean="0">
                <a:latin typeface="华文行楷" pitchFamily="2" charset="-122"/>
                <a:ea typeface="华文行楷" pitchFamily="2" charset="-122"/>
              </a:rPr>
              <a:t>：“因置使者护田积粟。”</a:t>
            </a:r>
            <a:endParaRPr lang="en-US" altLang="zh-CN" sz="2800" dirty="0" smtClean="0">
              <a:latin typeface="华文行楷" pitchFamily="2" charset="-122"/>
              <a:ea typeface="华文行楷" pitchFamily="2" charset="-122"/>
            </a:endParaRPr>
          </a:p>
          <a:p>
            <a:pPr>
              <a:buFontTx/>
              <a:buNone/>
            </a:pPr>
            <a:r>
              <a:rPr lang="zh-CN" altLang="en-US" sz="2800" dirty="0" smtClean="0">
                <a:latin typeface="华文行楷" pitchFamily="2" charset="-122"/>
                <a:ea typeface="华文行楷" pitchFamily="2" charset="-122"/>
              </a:rPr>
              <a:t>将：携带。 绿：指水色。 </a:t>
            </a:r>
            <a:endParaRPr lang="zh-CN" altLang="en-US" sz="2800" dirty="0" smtClean="0">
              <a:latin typeface="华文行楷" pitchFamily="2" charset="-122"/>
              <a:ea typeface="华文行楷" pitchFamily="2" charset="-122"/>
            </a:endParaRPr>
          </a:p>
          <a:p>
            <a:pPr>
              <a:buFontTx/>
              <a:buNone/>
            </a:pPr>
            <a:r>
              <a:rPr lang="zh-CN" altLang="en-US" sz="2800" dirty="0" smtClean="0">
                <a:latin typeface="华文行楷" pitchFamily="2" charset="-122"/>
                <a:ea typeface="华文行楷" pitchFamily="2" charset="-122"/>
              </a:rPr>
              <a:t>排闼：开门。 闼：小门。</a:t>
            </a:r>
            <a:r>
              <a:rPr lang="zh-CN" altLang="en-US" sz="2800" dirty="0" smtClean="0"/>
              <a:t>。</a:t>
            </a:r>
            <a:r>
              <a:rPr lang="en-US" altLang="zh-CN" sz="2800" dirty="0" smtClean="0">
                <a:latin typeface="华文行楷" pitchFamily="2" charset="-122"/>
                <a:ea typeface="华文行楷" pitchFamily="2" charset="-122"/>
              </a:rPr>
              <a:t>《</a:t>
            </a:r>
            <a:r>
              <a:rPr lang="zh-CN" altLang="en-US" sz="2800" dirty="0" smtClean="0">
                <a:latin typeface="华文行楷" pitchFamily="2" charset="-122"/>
                <a:ea typeface="华文行楷" pitchFamily="2" charset="-122"/>
              </a:rPr>
              <a:t>史记</a:t>
            </a:r>
            <a:r>
              <a:rPr lang="en-US" altLang="zh-CN" sz="2800" dirty="0" smtClean="0">
                <a:latin typeface="华文行楷" pitchFamily="2" charset="-122"/>
                <a:ea typeface="华文行楷" pitchFamily="2" charset="-122"/>
              </a:rPr>
              <a:t>·</a:t>
            </a:r>
            <a:r>
              <a:rPr lang="zh-CN" altLang="en-US" sz="2800" dirty="0" smtClean="0">
                <a:latin typeface="华文行楷" pitchFamily="2" charset="-122"/>
                <a:ea typeface="华文行楷" pitchFamily="2" charset="-122"/>
              </a:rPr>
              <a:t>樊郦滕灌列传</a:t>
            </a:r>
            <a:r>
              <a:rPr lang="en-US" altLang="zh-CN" sz="2800" dirty="0" smtClean="0">
                <a:latin typeface="华文行楷" pitchFamily="2" charset="-122"/>
                <a:ea typeface="华文行楷" pitchFamily="2" charset="-122"/>
              </a:rPr>
              <a:t>》</a:t>
            </a:r>
            <a:r>
              <a:rPr lang="zh-CN" altLang="en-US" sz="2800" dirty="0" smtClean="0">
                <a:latin typeface="华文行楷" pitchFamily="2" charset="-122"/>
                <a:ea typeface="华文行楷" pitchFamily="2" charset="-122"/>
              </a:rPr>
              <a:t>：“（樊）哙乃排闼直入，大臣随之。“　　</a:t>
            </a:r>
            <a:endParaRPr lang="en-US" altLang="zh-CN" sz="2800" dirty="0" smtClean="0">
              <a:latin typeface="华文行楷" pitchFamily="2" charset="-122"/>
              <a:ea typeface="华文行楷" pitchFamily="2" charset="-122"/>
            </a:endParaRPr>
          </a:p>
          <a:p>
            <a:pPr>
              <a:buFontTx/>
              <a:buNone/>
            </a:pPr>
            <a:r>
              <a:rPr lang="zh-CN" altLang="en-US" sz="2800" dirty="0" smtClean="0">
                <a:latin typeface="华文行楷" pitchFamily="2" charset="-122"/>
                <a:ea typeface="华文行楷" pitchFamily="2" charset="-122"/>
              </a:rPr>
              <a:t>送青来：送来绿色。 </a:t>
            </a:r>
            <a:endParaRPr lang="en-US" altLang="zh-CN" sz="2800" dirty="0" smtClean="0">
              <a:latin typeface="华文行楷" pitchFamily="2" charset="-122"/>
              <a:ea typeface="华文行楷" pitchFamily="2" charset="-122"/>
            </a:endParaRPr>
          </a:p>
          <a:p>
            <a:pPr>
              <a:buFontTx/>
              <a:buNone/>
            </a:pPr>
            <a:endParaRPr lang="zh-CN" altLang="en-US" sz="2800" dirty="0" smtClean="0">
              <a:latin typeface="华文行楷" pitchFamily="2" charset="-122"/>
              <a:ea typeface="华文行楷" pitchFamily="2" charset="-122"/>
            </a:endParaRPr>
          </a:p>
          <a:p>
            <a:pPr>
              <a:buFontTx/>
              <a:buNone/>
            </a:pPr>
            <a:r>
              <a:rPr lang="zh-CN" altLang="en-US" sz="2800" dirty="0" smtClean="0">
                <a:latin typeface="华文行楷" pitchFamily="2" charset="-122"/>
                <a:ea typeface="华文行楷" pitchFamily="2" charset="-122"/>
              </a:rPr>
              <a:t>　</a:t>
            </a:r>
            <a:r>
              <a:rPr lang="zh-CN" altLang="en-US" sz="2800" dirty="0" smtClean="0"/>
              <a:t>　</a:t>
            </a:r>
            <a:endParaRPr lang="zh-CN" altLang="zh-CN" sz="2800" dirty="0" smtClean="0">
              <a:latin typeface="华文行楷" pitchFamily="2" charset="-122"/>
              <a:ea typeface="华文行楷" pitchFamily="2" charset="-122"/>
            </a:endParaRPr>
          </a:p>
        </p:txBody>
      </p:sp>
      <p:sp>
        <p:nvSpPr>
          <p:cNvPr id="11266" name="TextBox 6"/>
          <p:cNvSpPr txBox="1">
            <a:spLocks noChangeArrowheads="1"/>
          </p:cNvSpPr>
          <p:nvPr/>
        </p:nvSpPr>
        <p:spPr bwMode="auto">
          <a:xfrm>
            <a:off x="179388" y="0"/>
            <a:ext cx="89646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400" dirty="0">
                <a:latin typeface="华文行楷" pitchFamily="2" charset="-122"/>
                <a:ea typeface="华文行楷" pitchFamily="2" charset="-122"/>
              </a:rPr>
              <a:t>一水护田将绿绕，两山排闼送青来。</a:t>
            </a:r>
            <a:endParaRPr lang="zh-CN" altLang="en-US" sz="4400" dirty="0"/>
          </a:p>
        </p:txBody>
      </p:sp>
      <p:sp>
        <p:nvSpPr>
          <p:cNvPr id="4" name="圆角矩形 3"/>
          <p:cNvSpPr/>
          <p:nvPr/>
        </p:nvSpPr>
        <p:spPr>
          <a:xfrm>
            <a:off x="0" y="3573463"/>
            <a:ext cx="1944688" cy="1079500"/>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buFontTx/>
              <a:buNone/>
              <a:defRPr/>
            </a:pPr>
            <a:r>
              <a:rPr lang="zh-CN" altLang="en-US" sz="2800" dirty="0">
                <a:solidFill>
                  <a:schemeClr val="tx1"/>
                </a:solidFill>
                <a:latin typeface="华文行楷" pitchFamily="2" charset="-122"/>
                <a:ea typeface="华文行楷" pitchFamily="2" charset="-122"/>
              </a:rPr>
              <a:t>一水</a:t>
            </a:r>
            <a:endParaRPr lang="en-US" altLang="zh-CN" sz="2800" dirty="0">
              <a:solidFill>
                <a:schemeClr val="tx1"/>
              </a:solidFill>
              <a:latin typeface="华文行楷" pitchFamily="2" charset="-122"/>
              <a:ea typeface="华文行楷" pitchFamily="2" charset="-122"/>
            </a:endParaRPr>
          </a:p>
          <a:p>
            <a:pPr algn="ctr">
              <a:buFontTx/>
              <a:buNone/>
              <a:defRPr/>
            </a:pPr>
            <a:r>
              <a:rPr lang="zh-CN" altLang="en-US" sz="2800" dirty="0">
                <a:solidFill>
                  <a:schemeClr val="tx1"/>
                </a:solidFill>
                <a:latin typeface="华文行楷" pitchFamily="2" charset="-122"/>
                <a:ea typeface="华文行楷" pitchFamily="2" charset="-122"/>
              </a:rPr>
              <a:t>两山</a:t>
            </a:r>
            <a:endParaRPr lang="zh-CN" altLang="en-US" sz="2800" dirty="0">
              <a:solidFill>
                <a:schemeClr val="tx1"/>
              </a:solidFill>
              <a:latin typeface="华文行楷" pitchFamily="2" charset="-122"/>
              <a:ea typeface="华文行楷" pitchFamily="2" charset="-122"/>
            </a:endParaRPr>
          </a:p>
        </p:txBody>
      </p:sp>
      <p:sp>
        <p:nvSpPr>
          <p:cNvPr id="5" name="圆角矩形 4"/>
          <p:cNvSpPr/>
          <p:nvPr/>
        </p:nvSpPr>
        <p:spPr>
          <a:xfrm>
            <a:off x="0" y="4508500"/>
            <a:ext cx="1944688" cy="1081088"/>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buFontTx/>
              <a:buNone/>
              <a:defRPr/>
            </a:pPr>
            <a:r>
              <a:rPr lang="zh-CN" altLang="en-US" sz="2800" dirty="0">
                <a:solidFill>
                  <a:schemeClr val="tx1"/>
                </a:solidFill>
                <a:latin typeface="华文行楷" pitchFamily="2" charset="-122"/>
                <a:ea typeface="华文行楷" pitchFamily="2" charset="-122"/>
              </a:rPr>
              <a:t>护</a:t>
            </a:r>
            <a:endParaRPr lang="en-US" altLang="zh-CN" sz="2800" dirty="0">
              <a:solidFill>
                <a:schemeClr val="tx1"/>
              </a:solidFill>
              <a:latin typeface="华文行楷" pitchFamily="2" charset="-122"/>
              <a:ea typeface="华文行楷" pitchFamily="2" charset="-122"/>
            </a:endParaRPr>
          </a:p>
          <a:p>
            <a:pPr algn="ctr">
              <a:buFontTx/>
              <a:buNone/>
              <a:defRPr/>
            </a:pPr>
            <a:r>
              <a:rPr lang="zh-CN" altLang="en-US" sz="2800" dirty="0">
                <a:solidFill>
                  <a:schemeClr val="tx1"/>
                </a:solidFill>
                <a:latin typeface="华文行楷" pitchFamily="2" charset="-122"/>
                <a:ea typeface="华文行楷" pitchFamily="2" charset="-122"/>
              </a:rPr>
              <a:t>绕</a:t>
            </a:r>
            <a:endParaRPr lang="zh-CN" altLang="en-US" sz="2800" dirty="0">
              <a:solidFill>
                <a:schemeClr val="tx1"/>
              </a:solidFill>
              <a:latin typeface="华文行楷" pitchFamily="2" charset="-122"/>
              <a:ea typeface="华文行楷" pitchFamily="2" charset="-122"/>
            </a:endParaRPr>
          </a:p>
        </p:txBody>
      </p:sp>
      <p:sp>
        <p:nvSpPr>
          <p:cNvPr id="6" name="右箭头 5"/>
          <p:cNvSpPr/>
          <p:nvPr/>
        </p:nvSpPr>
        <p:spPr>
          <a:xfrm>
            <a:off x="6227763" y="4797425"/>
            <a:ext cx="647700" cy="503238"/>
          </a:xfrm>
          <a:prstGeom prst="rightArrow">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7" name="右箭头 6"/>
          <p:cNvSpPr/>
          <p:nvPr/>
        </p:nvSpPr>
        <p:spPr>
          <a:xfrm>
            <a:off x="1331913" y="4797425"/>
            <a:ext cx="647700" cy="503238"/>
          </a:xfrm>
          <a:prstGeom prst="rightArrow">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8" name="圆角矩形 7"/>
          <p:cNvSpPr/>
          <p:nvPr/>
        </p:nvSpPr>
        <p:spPr>
          <a:xfrm>
            <a:off x="2987675" y="3141663"/>
            <a:ext cx="1944688" cy="1079500"/>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buFontTx/>
              <a:buNone/>
              <a:defRPr/>
            </a:pPr>
            <a:endParaRPr lang="zh-CN" altLang="en-US" sz="2800" dirty="0">
              <a:solidFill>
                <a:schemeClr val="tx1"/>
              </a:solidFill>
              <a:latin typeface="华文行楷" pitchFamily="2" charset="-122"/>
              <a:ea typeface="华文行楷" pitchFamily="2" charset="-122"/>
            </a:endParaRPr>
          </a:p>
        </p:txBody>
      </p:sp>
      <p:sp>
        <p:nvSpPr>
          <p:cNvPr id="12" name="矩形 11"/>
          <p:cNvSpPr>
            <a:spLocks noChangeArrowheads="1"/>
          </p:cNvSpPr>
          <p:nvPr/>
        </p:nvSpPr>
        <p:spPr bwMode="auto">
          <a:xfrm>
            <a:off x="1908175" y="3573463"/>
            <a:ext cx="24479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latin typeface="华文行楷" pitchFamily="2" charset="-122"/>
                <a:ea typeface="华文行楷" pitchFamily="2" charset="-122"/>
              </a:rPr>
              <a:t>       </a:t>
            </a:r>
            <a:r>
              <a:rPr lang="zh-CN" altLang="zh-CN" sz="2800">
                <a:latin typeface="华文行楷" pitchFamily="2" charset="-122"/>
                <a:ea typeface="华文行楷" pitchFamily="2" charset="-122"/>
              </a:rPr>
              <a:t>亲切</a:t>
            </a:r>
            <a:endParaRPr lang="zh-CN" altLang="zh-CN" sz="2800">
              <a:latin typeface="华文行楷" pitchFamily="2" charset="-122"/>
              <a:ea typeface="华文行楷" pitchFamily="2" charset="-122"/>
            </a:endParaRPr>
          </a:p>
          <a:p>
            <a:r>
              <a:rPr lang="zh-CN" altLang="zh-CN" sz="2800">
                <a:latin typeface="华文行楷" pitchFamily="2" charset="-122"/>
                <a:ea typeface="华文行楷" pitchFamily="2" charset="-122"/>
              </a:rPr>
              <a:t>富于生命感情</a:t>
            </a:r>
            <a:endParaRPr lang="zh-CN" altLang="zh-CN" sz="2800">
              <a:latin typeface="华文行楷" pitchFamily="2" charset="-122"/>
              <a:ea typeface="华文行楷" pitchFamily="2" charset="-122"/>
            </a:endParaRPr>
          </a:p>
        </p:txBody>
      </p:sp>
      <p:sp>
        <p:nvSpPr>
          <p:cNvPr id="13" name="矩形 12"/>
          <p:cNvSpPr>
            <a:spLocks noChangeArrowheads="1"/>
          </p:cNvSpPr>
          <p:nvPr/>
        </p:nvSpPr>
        <p:spPr bwMode="auto">
          <a:xfrm>
            <a:off x="1835150" y="4797425"/>
            <a:ext cx="24495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latin typeface="华文行楷" pitchFamily="2" charset="-122"/>
                <a:ea typeface="华文行楷" pitchFamily="2" charset="-122"/>
              </a:rPr>
              <a:t>        拟人</a:t>
            </a:r>
            <a:endParaRPr lang="zh-CN" altLang="zh-CN" sz="2800">
              <a:latin typeface="华文行楷" pitchFamily="2" charset="-122"/>
              <a:ea typeface="华文行楷" pitchFamily="2" charset="-122"/>
            </a:endParaRPr>
          </a:p>
        </p:txBody>
      </p:sp>
      <p:sp>
        <p:nvSpPr>
          <p:cNvPr id="15" name="圆角矩形 14"/>
          <p:cNvSpPr/>
          <p:nvPr/>
        </p:nvSpPr>
        <p:spPr>
          <a:xfrm>
            <a:off x="0" y="5516563"/>
            <a:ext cx="1944688" cy="1081087"/>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buFontTx/>
              <a:buNone/>
              <a:defRPr/>
            </a:pPr>
            <a:r>
              <a:rPr lang="zh-CN" altLang="en-US" sz="2800" dirty="0">
                <a:latin typeface="华文行楷" pitchFamily="2" charset="-122"/>
                <a:ea typeface="华文行楷" pitchFamily="2" charset="-122"/>
              </a:rPr>
              <a:t>送青</a:t>
            </a:r>
            <a:endParaRPr lang="en-US" altLang="zh-CN" sz="2800" dirty="0">
              <a:latin typeface="华文行楷" pitchFamily="2" charset="-122"/>
              <a:ea typeface="华文行楷" pitchFamily="2" charset="-122"/>
            </a:endParaRPr>
          </a:p>
          <a:p>
            <a:pPr algn="ctr">
              <a:buFontTx/>
              <a:buNone/>
              <a:defRPr/>
            </a:pPr>
            <a:r>
              <a:rPr lang="zh-CN" altLang="en-US" sz="2800" dirty="0">
                <a:latin typeface="华文行楷" pitchFamily="2" charset="-122"/>
                <a:ea typeface="华文行楷" pitchFamily="2" charset="-122"/>
              </a:rPr>
              <a:t>排闼</a:t>
            </a:r>
            <a:endParaRPr lang="zh-CN" altLang="en-US" sz="2800" dirty="0">
              <a:solidFill>
                <a:schemeClr val="tx1"/>
              </a:solidFill>
              <a:latin typeface="华文行楷" pitchFamily="2" charset="-122"/>
              <a:ea typeface="华文行楷" pitchFamily="2" charset="-122"/>
            </a:endParaRPr>
          </a:p>
        </p:txBody>
      </p:sp>
      <p:sp>
        <p:nvSpPr>
          <p:cNvPr id="17" name="右箭头 16"/>
          <p:cNvSpPr/>
          <p:nvPr/>
        </p:nvSpPr>
        <p:spPr>
          <a:xfrm>
            <a:off x="1331913" y="5876925"/>
            <a:ext cx="647700" cy="504825"/>
          </a:xfrm>
          <a:prstGeom prst="rightArrow">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8" name="矩形 17"/>
          <p:cNvSpPr>
            <a:spLocks noChangeArrowheads="1"/>
          </p:cNvSpPr>
          <p:nvPr/>
        </p:nvSpPr>
        <p:spPr bwMode="auto">
          <a:xfrm>
            <a:off x="1763713" y="5903913"/>
            <a:ext cx="22320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latin typeface="华文行楷" pitchFamily="2" charset="-122"/>
                <a:ea typeface="华文行楷" pitchFamily="2" charset="-122"/>
              </a:rPr>
              <a:t>    </a:t>
            </a:r>
            <a:r>
              <a:rPr lang="zh-CN" altLang="zh-CN" sz="2800">
                <a:latin typeface="华文行楷" pitchFamily="2" charset="-122"/>
                <a:ea typeface="华文行楷" pitchFamily="2" charset="-122"/>
              </a:rPr>
              <a:t>伸手可及</a:t>
            </a:r>
            <a:endParaRPr lang="zh-CN" altLang="zh-CN" sz="2800">
              <a:latin typeface="华文行楷" pitchFamily="2" charset="-122"/>
              <a:ea typeface="华文行楷" pitchFamily="2" charset="-122"/>
            </a:endParaRPr>
          </a:p>
          <a:p>
            <a:endParaRPr lang="zh-CN" altLang="zh-CN" sz="2800">
              <a:latin typeface="华文行楷" pitchFamily="2" charset="-122"/>
              <a:ea typeface="华文行楷" pitchFamily="2" charset="-122"/>
            </a:endParaRPr>
          </a:p>
        </p:txBody>
      </p:sp>
      <p:sp>
        <p:nvSpPr>
          <p:cNvPr id="19" name="右大括号 18"/>
          <p:cNvSpPr/>
          <p:nvPr/>
        </p:nvSpPr>
        <p:spPr>
          <a:xfrm>
            <a:off x="4067175" y="3573463"/>
            <a:ext cx="433388" cy="2951162"/>
          </a:xfrm>
          <a:prstGeom prst="rightBrace">
            <a:avLst/>
          </a:prstGeom>
          <a:solidFill>
            <a:srgbClr val="FFFF99"/>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a:p>
        </p:txBody>
      </p:sp>
      <p:sp>
        <p:nvSpPr>
          <p:cNvPr id="20" name="TextBox 19"/>
          <p:cNvSpPr txBox="1">
            <a:spLocks noChangeArrowheads="1"/>
          </p:cNvSpPr>
          <p:nvPr/>
        </p:nvSpPr>
        <p:spPr bwMode="auto">
          <a:xfrm>
            <a:off x="4356100" y="4797425"/>
            <a:ext cx="20161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a:latin typeface="华文行楷" pitchFamily="2" charset="-122"/>
                <a:ea typeface="华文行楷" pitchFamily="2" charset="-122"/>
              </a:rPr>
              <a:t>兴奋而热烈</a:t>
            </a:r>
            <a:endParaRPr lang="zh-CN" altLang="en-US" sz="2800"/>
          </a:p>
        </p:txBody>
      </p:sp>
      <p:sp>
        <p:nvSpPr>
          <p:cNvPr id="21" name="矩形 20"/>
          <p:cNvSpPr>
            <a:spLocks noChangeArrowheads="1"/>
          </p:cNvSpPr>
          <p:nvPr/>
        </p:nvSpPr>
        <p:spPr bwMode="auto">
          <a:xfrm>
            <a:off x="6875463" y="3317875"/>
            <a:ext cx="2017712"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2800" b="1">
                <a:latin typeface="华文行楷" pitchFamily="2" charset="-122"/>
                <a:ea typeface="华文行楷" pitchFamily="2" charset="-122"/>
              </a:rPr>
              <a:t>二者融合无间，相映生色，既奇崛又自然，既经锤炼又无斧凿之痕，清新隽永，韵味深长</a:t>
            </a:r>
            <a:r>
              <a:rPr lang="zh-CN" altLang="zh-CN" sz="2800"/>
              <a:t>。</a:t>
            </a:r>
            <a:endParaRPr lang="zh-CN" altLang="zh-CN" sz="2800">
              <a:latin typeface="华文行楷" pitchFamily="2" charset="-122"/>
              <a:ea typeface="华文行楷" pitchFamily="2" charset="-122"/>
            </a:endParaRPr>
          </a:p>
        </p:txBody>
      </p:sp>
      <p:sp>
        <p:nvSpPr>
          <p:cNvPr id="22" name="右箭头 21"/>
          <p:cNvSpPr/>
          <p:nvPr/>
        </p:nvSpPr>
        <p:spPr>
          <a:xfrm>
            <a:off x="1331913" y="3860800"/>
            <a:ext cx="647700" cy="504825"/>
          </a:xfrm>
          <a:prstGeom prst="rightArrow">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3" name="右箭头 22"/>
          <p:cNvSpPr/>
          <p:nvPr/>
        </p:nvSpPr>
        <p:spPr>
          <a:xfrm>
            <a:off x="1317626" y="4836318"/>
            <a:ext cx="647700" cy="503238"/>
          </a:xfrm>
          <a:prstGeom prst="rightArrow">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4" name="右箭头 23"/>
          <p:cNvSpPr/>
          <p:nvPr/>
        </p:nvSpPr>
        <p:spPr>
          <a:xfrm>
            <a:off x="1317626" y="3899693"/>
            <a:ext cx="647700" cy="504825"/>
          </a:xfrm>
          <a:prstGeom prst="rightArrow">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wipe(down)">
                                      <p:cBhvr>
                                        <p:cTn id="23" dur="500"/>
                                        <p:tgtEl>
                                          <p:spTgt spid="12">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2">
                                            <p:txEl>
                                              <p:pRg st="1" end="1"/>
                                            </p:txEl>
                                          </p:spTgt>
                                        </p:tgtEl>
                                        <p:attrNameLst>
                                          <p:attrName>style.visibility</p:attrName>
                                        </p:attrNameLst>
                                      </p:cBhvr>
                                      <p:to>
                                        <p:strVal val="visible"/>
                                      </p:to>
                                    </p:set>
                                    <p:animEffect transition="in" filter="wipe(down)">
                                      <p:cBhvr>
                                        <p:cTn id="28" dur="500"/>
                                        <p:tgtEl>
                                          <p:spTgt spid="12">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 calcmode="lin" valueType="num">
                                      <p:cBhvr additive="base">
                                        <p:cTn id="3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txEl>
                                              <p:pRg st="1" end="1"/>
                                            </p:txEl>
                                          </p:spTgt>
                                        </p:tgtEl>
                                        <p:attrNameLst>
                                          <p:attrName>style.visibility</p:attrName>
                                        </p:attrNameLst>
                                      </p:cBhvr>
                                      <p:to>
                                        <p:strVal val="visible"/>
                                      </p:to>
                                    </p:set>
                                    <p:anim calcmode="lin" valueType="num">
                                      <p:cBhvr additive="base">
                                        <p:cTn id="3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3">
                                            <p:txEl>
                                              <p:pRg st="0" end="0"/>
                                            </p:txEl>
                                          </p:spTgt>
                                        </p:tgtEl>
                                        <p:attrNameLst>
                                          <p:attrName>style.visibility</p:attrName>
                                        </p:attrNameLst>
                                      </p:cBhvr>
                                      <p:to>
                                        <p:strVal val="visible"/>
                                      </p:to>
                                    </p:set>
                                    <p:animEffect transition="in" filter="wipe(down)">
                                      <p:cBhvr>
                                        <p:cTn id="49" dur="500"/>
                                        <p:tgtEl>
                                          <p:spTgt spid="13">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5">
                                            <p:txEl>
                                              <p:pRg st="0" end="0"/>
                                            </p:txEl>
                                          </p:spTgt>
                                        </p:tgtEl>
                                        <p:attrNameLst>
                                          <p:attrName>style.visibility</p:attrName>
                                        </p:attrNameLst>
                                      </p:cBhvr>
                                      <p:to>
                                        <p:strVal val="visible"/>
                                      </p:to>
                                    </p:set>
                                    <p:anim calcmode="lin" valueType="num">
                                      <p:cBhvr additive="base">
                                        <p:cTn id="54"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5">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5">
                                            <p:txEl>
                                              <p:pRg st="1" end="1"/>
                                            </p:txEl>
                                          </p:spTgt>
                                        </p:tgtEl>
                                        <p:attrNameLst>
                                          <p:attrName>style.visibility</p:attrName>
                                        </p:attrNameLst>
                                      </p:cBhvr>
                                      <p:to>
                                        <p:strVal val="visible"/>
                                      </p:to>
                                    </p:set>
                                    <p:anim calcmode="lin" valueType="num">
                                      <p:cBhvr additive="base">
                                        <p:cTn id="58"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ppt_x"/>
                                          </p:val>
                                        </p:tav>
                                        <p:tav tm="100000">
                                          <p:val>
                                            <p:strVal val="#ppt_x"/>
                                          </p:val>
                                        </p:tav>
                                      </p:tavLst>
                                    </p:anim>
                                    <p:anim calcmode="lin" valueType="num">
                                      <p:cBhvr additive="base">
                                        <p:cTn id="6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8">
                                            <p:txEl>
                                              <p:pRg st="0" end="0"/>
                                            </p:txEl>
                                          </p:spTgt>
                                        </p:tgtEl>
                                        <p:attrNameLst>
                                          <p:attrName>style.visibility</p:attrName>
                                        </p:attrNameLst>
                                      </p:cBhvr>
                                      <p:to>
                                        <p:strVal val="visible"/>
                                      </p:to>
                                    </p:set>
                                    <p:animEffect transition="in" filter="wipe(down)">
                                      <p:cBhvr>
                                        <p:cTn id="70" dur="500"/>
                                        <p:tgtEl>
                                          <p:spTgt spid="18">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down)">
                                      <p:cBhvr>
                                        <p:cTn id="75" dur="500"/>
                                        <p:tgtEl>
                                          <p:spTgt spid="1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20">
                                            <p:txEl>
                                              <p:pRg st="0" end="0"/>
                                            </p:txEl>
                                          </p:spTgt>
                                        </p:tgtEl>
                                        <p:attrNameLst>
                                          <p:attrName>style.visibility</p:attrName>
                                        </p:attrNameLst>
                                      </p:cBhvr>
                                      <p:to>
                                        <p:strVal val="visible"/>
                                      </p:to>
                                    </p:set>
                                    <p:animEffect transition="in" filter="wipe(down)">
                                      <p:cBhvr>
                                        <p:cTn id="80" dur="500"/>
                                        <p:tgtEl>
                                          <p:spTgt spid="20">
                                            <p:txEl>
                                              <p:pRg st="0" end="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additive="base">
                                        <p:cTn id="85" dur="500" fill="hold"/>
                                        <p:tgtEl>
                                          <p:spTgt spid="6"/>
                                        </p:tgtEl>
                                        <p:attrNameLst>
                                          <p:attrName>ppt_x</p:attrName>
                                        </p:attrNameLst>
                                      </p:cBhvr>
                                      <p:tavLst>
                                        <p:tav tm="0">
                                          <p:val>
                                            <p:strVal val="#ppt_x"/>
                                          </p:val>
                                        </p:tav>
                                        <p:tav tm="100000">
                                          <p:val>
                                            <p:strVal val="#ppt_x"/>
                                          </p:val>
                                        </p:tav>
                                      </p:tavLst>
                                    </p:anim>
                                    <p:anim calcmode="lin" valueType="num">
                                      <p:cBhvr additive="base">
                                        <p:cTn id="8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down)">
                                      <p:cBhvr>
                                        <p:cTn id="91" dur="500"/>
                                        <p:tgtEl>
                                          <p:spTgt spid="21">
                                            <p:txEl>
                                              <p:pRg st="0" end="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24"/>
                                        </p:tgtEl>
                                        <p:attrNameLst>
                                          <p:attrName>style.visibility</p:attrName>
                                        </p:attrNameLst>
                                      </p:cBhvr>
                                      <p:to>
                                        <p:strVal val="visible"/>
                                      </p:to>
                                    </p:set>
                                    <p:anim calcmode="lin" valueType="num">
                                      <p:cBhvr additive="base">
                                        <p:cTn id="96" dur="500" fill="hold"/>
                                        <p:tgtEl>
                                          <p:spTgt spid="24"/>
                                        </p:tgtEl>
                                        <p:attrNameLst>
                                          <p:attrName>ppt_x</p:attrName>
                                        </p:attrNameLst>
                                      </p:cBhvr>
                                      <p:tavLst>
                                        <p:tav tm="0">
                                          <p:val>
                                            <p:strVal val="#ppt_x"/>
                                          </p:val>
                                        </p:tav>
                                        <p:tav tm="100000">
                                          <p:val>
                                            <p:strVal val="#ppt_x"/>
                                          </p:val>
                                        </p:tav>
                                      </p:tavLst>
                                    </p:anim>
                                    <p:anim calcmode="lin" valueType="num">
                                      <p:cBhvr additive="base">
                                        <p:cTn id="9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fill="hold"/>
                                        <p:tgtEl>
                                          <p:spTgt spid="23"/>
                                        </p:tgtEl>
                                        <p:attrNameLst>
                                          <p:attrName>ppt_x</p:attrName>
                                        </p:attrNameLst>
                                      </p:cBhvr>
                                      <p:tavLst>
                                        <p:tav tm="0">
                                          <p:val>
                                            <p:strVal val="#ppt_x"/>
                                          </p:val>
                                        </p:tav>
                                        <p:tav tm="100000">
                                          <p:val>
                                            <p:strVal val="#ppt_x"/>
                                          </p:val>
                                        </p:tav>
                                      </p:tavLst>
                                    </p:anim>
                                    <p:anim calcmode="lin" valueType="num">
                                      <p:cBhvr additive="base">
                                        <p:cTn id="10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animBg="1"/>
      <p:bldP spid="7" grpId="0" animBg="1"/>
      <p:bldP spid="12" grpId="0" build="p"/>
      <p:bldP spid="13" grpId="0" build="p"/>
      <p:bldP spid="15" grpId="0" build="allAtOnce"/>
      <p:bldP spid="17" grpId="0" animBg="1"/>
      <p:bldP spid="18" grpId="0" build="p"/>
      <p:bldP spid="19" grpId="0" animBg="1"/>
      <p:bldP spid="20" grpId="0" build="p"/>
      <p:bldP spid="21" grpId="0" build="allAtOnce"/>
      <p:bldP spid="22" grpId="0" animBg="1"/>
      <p:bldP spid="23"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31913" y="765175"/>
            <a:ext cx="1944687" cy="1079500"/>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buFontTx/>
              <a:buNone/>
              <a:defRPr/>
            </a:pPr>
            <a:r>
              <a:rPr lang="zh-CN" altLang="en-US" sz="4800" dirty="0">
                <a:solidFill>
                  <a:schemeClr val="tx1"/>
                </a:solidFill>
                <a:latin typeface="华文行楷" pitchFamily="2" charset="-122"/>
                <a:ea typeface="华文行楷" pitchFamily="2" charset="-122"/>
              </a:rPr>
              <a:t>景</a:t>
            </a:r>
            <a:endParaRPr lang="zh-CN" altLang="en-US" sz="4800" dirty="0">
              <a:solidFill>
                <a:schemeClr val="tx1"/>
              </a:solidFill>
              <a:latin typeface="华文行楷" pitchFamily="2" charset="-122"/>
              <a:ea typeface="华文行楷" pitchFamily="2" charset="-122"/>
            </a:endParaRPr>
          </a:p>
        </p:txBody>
      </p:sp>
      <p:sp>
        <p:nvSpPr>
          <p:cNvPr id="3" name="圆角矩形 2"/>
          <p:cNvSpPr/>
          <p:nvPr/>
        </p:nvSpPr>
        <p:spPr>
          <a:xfrm>
            <a:off x="4500563" y="765175"/>
            <a:ext cx="1943100" cy="1079500"/>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buFontTx/>
              <a:buNone/>
              <a:defRPr/>
            </a:pPr>
            <a:r>
              <a:rPr lang="zh-CN" altLang="en-US" sz="4800" dirty="0">
                <a:solidFill>
                  <a:schemeClr val="tx1"/>
                </a:solidFill>
                <a:latin typeface="华文行楷" pitchFamily="2" charset="-122"/>
                <a:ea typeface="华文行楷" pitchFamily="2" charset="-122"/>
              </a:rPr>
              <a:t>人</a:t>
            </a:r>
            <a:endParaRPr lang="zh-CN" altLang="en-US" sz="4800" dirty="0">
              <a:solidFill>
                <a:schemeClr val="tx1"/>
              </a:solidFill>
              <a:latin typeface="华文行楷" pitchFamily="2" charset="-122"/>
              <a:ea typeface="华文行楷" pitchFamily="2" charset="-122"/>
            </a:endParaRPr>
          </a:p>
        </p:txBody>
      </p:sp>
      <p:sp>
        <p:nvSpPr>
          <p:cNvPr id="4" name="右箭头 3"/>
          <p:cNvSpPr/>
          <p:nvPr/>
        </p:nvSpPr>
        <p:spPr>
          <a:xfrm>
            <a:off x="2987675" y="3573463"/>
            <a:ext cx="1655763" cy="503237"/>
          </a:xfrm>
          <a:prstGeom prst="rightArrow">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5" name="圆角矩形 4"/>
          <p:cNvSpPr/>
          <p:nvPr/>
        </p:nvSpPr>
        <p:spPr>
          <a:xfrm>
            <a:off x="1331913" y="2420938"/>
            <a:ext cx="1944687" cy="2952750"/>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buFontTx/>
              <a:buNone/>
              <a:defRPr/>
            </a:pPr>
            <a:r>
              <a:rPr lang="zh-CN" altLang="en-US" sz="3600" dirty="0">
                <a:solidFill>
                  <a:schemeClr val="tx1"/>
                </a:solidFill>
                <a:latin typeface="华文行楷" pitchFamily="2" charset="-122"/>
                <a:ea typeface="华文行楷" pitchFamily="2" charset="-122"/>
              </a:rPr>
              <a:t>净无苔</a:t>
            </a:r>
            <a:endParaRPr lang="en-US" altLang="zh-CN" sz="3600" dirty="0">
              <a:solidFill>
                <a:schemeClr val="tx1"/>
              </a:solidFill>
              <a:latin typeface="华文行楷" pitchFamily="2" charset="-122"/>
              <a:ea typeface="华文行楷" pitchFamily="2" charset="-122"/>
            </a:endParaRPr>
          </a:p>
          <a:p>
            <a:pPr algn="ctr">
              <a:buFontTx/>
              <a:buNone/>
              <a:defRPr/>
            </a:pPr>
            <a:endParaRPr lang="en-US" altLang="zh-CN" sz="3600" dirty="0">
              <a:solidFill>
                <a:schemeClr val="tx1"/>
              </a:solidFill>
              <a:latin typeface="华文行楷" pitchFamily="2" charset="-122"/>
              <a:ea typeface="华文行楷" pitchFamily="2" charset="-122"/>
            </a:endParaRPr>
          </a:p>
          <a:p>
            <a:pPr algn="ctr">
              <a:buFontTx/>
              <a:buNone/>
              <a:defRPr/>
            </a:pPr>
            <a:r>
              <a:rPr lang="zh-CN" altLang="en-US" sz="3600" dirty="0">
                <a:solidFill>
                  <a:schemeClr val="tx1"/>
                </a:solidFill>
                <a:latin typeface="华文行楷" pitchFamily="2" charset="-122"/>
                <a:ea typeface="华文行楷" pitchFamily="2" charset="-122"/>
              </a:rPr>
              <a:t>手自栽</a:t>
            </a:r>
            <a:endParaRPr lang="en-US" altLang="zh-CN" sz="3600" dirty="0">
              <a:solidFill>
                <a:schemeClr val="tx1"/>
              </a:solidFill>
              <a:latin typeface="华文行楷" pitchFamily="2" charset="-122"/>
              <a:ea typeface="华文行楷" pitchFamily="2" charset="-122"/>
            </a:endParaRPr>
          </a:p>
          <a:p>
            <a:pPr algn="ctr">
              <a:buFontTx/>
              <a:buNone/>
              <a:defRPr/>
            </a:pPr>
            <a:endParaRPr lang="en-US" altLang="zh-CN" sz="3600" dirty="0">
              <a:solidFill>
                <a:schemeClr val="tx1"/>
              </a:solidFill>
              <a:latin typeface="华文行楷" pitchFamily="2" charset="-122"/>
              <a:ea typeface="华文行楷" pitchFamily="2" charset="-122"/>
            </a:endParaRPr>
          </a:p>
          <a:p>
            <a:pPr algn="ctr">
              <a:buFontTx/>
              <a:buNone/>
              <a:defRPr/>
            </a:pPr>
            <a:r>
              <a:rPr lang="zh-CN" altLang="en-US" sz="3600" dirty="0">
                <a:solidFill>
                  <a:schemeClr val="tx1"/>
                </a:solidFill>
                <a:latin typeface="华文行楷" pitchFamily="2" charset="-122"/>
                <a:ea typeface="华文行楷" pitchFamily="2" charset="-122"/>
              </a:rPr>
              <a:t>护   绕</a:t>
            </a:r>
            <a:endParaRPr lang="zh-CN" altLang="en-US" sz="3600" dirty="0">
              <a:solidFill>
                <a:schemeClr val="tx1"/>
              </a:solidFill>
              <a:latin typeface="华文行楷" pitchFamily="2" charset="-122"/>
              <a:ea typeface="华文行楷" pitchFamily="2" charset="-122"/>
            </a:endParaRPr>
          </a:p>
        </p:txBody>
      </p:sp>
      <p:sp>
        <p:nvSpPr>
          <p:cNvPr id="6" name="下箭头 5"/>
          <p:cNvSpPr/>
          <p:nvPr/>
        </p:nvSpPr>
        <p:spPr>
          <a:xfrm>
            <a:off x="2051050" y="1773238"/>
            <a:ext cx="433388" cy="503237"/>
          </a:xfrm>
          <a:prstGeom prst="downArrow">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7" name="下箭头 6"/>
          <p:cNvSpPr/>
          <p:nvPr/>
        </p:nvSpPr>
        <p:spPr>
          <a:xfrm>
            <a:off x="5219700" y="1773238"/>
            <a:ext cx="431800" cy="503237"/>
          </a:xfrm>
          <a:prstGeom prst="downArrow">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8" name="圆角矩形 7"/>
          <p:cNvSpPr/>
          <p:nvPr/>
        </p:nvSpPr>
        <p:spPr>
          <a:xfrm>
            <a:off x="4572000" y="2636838"/>
            <a:ext cx="2303463" cy="2952750"/>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buFontTx/>
              <a:buNone/>
              <a:defRPr/>
            </a:pPr>
            <a:r>
              <a:rPr lang="zh-CN" altLang="en-US" sz="3600" dirty="0">
                <a:latin typeface="华文行楷" pitchFamily="2" charset="-122"/>
                <a:ea typeface="华文行楷" pitchFamily="2" charset="-122"/>
              </a:rPr>
              <a:t>清静脱俗</a:t>
            </a:r>
            <a:endParaRPr lang="en-US" altLang="zh-CN" sz="3600" dirty="0">
              <a:latin typeface="华文行楷" pitchFamily="2" charset="-122"/>
              <a:ea typeface="华文行楷" pitchFamily="2" charset="-122"/>
            </a:endParaRPr>
          </a:p>
          <a:p>
            <a:pPr algn="ctr">
              <a:buFontTx/>
              <a:buNone/>
              <a:defRPr/>
            </a:pPr>
            <a:endParaRPr lang="en-US" altLang="zh-CN" sz="3600" dirty="0">
              <a:latin typeface="华文行楷" pitchFamily="2" charset="-122"/>
              <a:ea typeface="华文行楷" pitchFamily="2" charset="-122"/>
            </a:endParaRPr>
          </a:p>
          <a:p>
            <a:pPr algn="ctr">
              <a:buFontTx/>
              <a:buNone/>
              <a:defRPr/>
            </a:pPr>
            <a:r>
              <a:rPr lang="zh-CN" altLang="en-US" sz="3600" dirty="0">
                <a:latin typeface="华文行楷" pitchFamily="2" charset="-122"/>
                <a:ea typeface="华文行楷" pitchFamily="2" charset="-122"/>
              </a:rPr>
              <a:t>朴实勤劳</a:t>
            </a:r>
            <a:endParaRPr lang="en-US" altLang="zh-CN" sz="3600" dirty="0">
              <a:solidFill>
                <a:schemeClr val="tx1"/>
              </a:solidFill>
              <a:latin typeface="华文行楷" pitchFamily="2" charset="-122"/>
              <a:ea typeface="华文行楷" pitchFamily="2" charset="-122"/>
            </a:endParaRPr>
          </a:p>
          <a:p>
            <a:pPr algn="ctr">
              <a:buFontTx/>
              <a:buNone/>
              <a:defRPr/>
            </a:pPr>
            <a:endParaRPr lang="en-US" altLang="zh-CN" sz="3600" dirty="0">
              <a:solidFill>
                <a:schemeClr val="tx1"/>
              </a:solidFill>
              <a:latin typeface="华文行楷" pitchFamily="2" charset="-122"/>
              <a:ea typeface="华文行楷" pitchFamily="2" charset="-122"/>
            </a:endParaRPr>
          </a:p>
          <a:p>
            <a:pPr algn="ctr">
              <a:buFontTx/>
              <a:buNone/>
              <a:defRPr/>
            </a:pPr>
            <a:r>
              <a:rPr lang="zh-CN" altLang="en-US" sz="3600" dirty="0">
                <a:solidFill>
                  <a:schemeClr val="tx1"/>
                </a:solidFill>
                <a:latin typeface="华文行楷" pitchFamily="2" charset="-122"/>
                <a:ea typeface="华文行楷" pitchFamily="2" charset="-122"/>
              </a:rPr>
              <a:t>与诗人深厚的友谊</a:t>
            </a:r>
            <a:endParaRPr lang="zh-CN" altLang="en-US" sz="3600" dirty="0">
              <a:solidFill>
                <a:schemeClr val="tx1"/>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wipe(down)">
                                      <p:cBhvr>
                                        <p:cTn id="13" dur="500"/>
                                        <p:tgtEl>
                                          <p:spTgt spid="5">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down)">
                                      <p:cBhvr>
                                        <p:cTn id="18" dur="500"/>
                                        <p:tgtEl>
                                          <p:spTgt spid="8">
                                            <p:txEl>
                                              <p:pRg st="0" end="0"/>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wipe(down)">
                                      <p:cBhvr>
                                        <p:cTn id="21" dur="500"/>
                                        <p:tgtEl>
                                          <p:spTgt spid="8">
                                            <p:txEl>
                                              <p:pRg st="2" end="2"/>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wipe(down)">
                                      <p:cBhvr>
                                        <p:cTn id="24"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txBox="1">
            <a:spLocks noChangeArrowheads="1"/>
          </p:cNvSpPr>
          <p:nvPr/>
        </p:nvSpPr>
        <p:spPr bwMode="auto">
          <a:xfrm>
            <a:off x="0" y="333375"/>
            <a:ext cx="88931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4800" dirty="0">
                <a:solidFill>
                  <a:schemeClr val="tx2"/>
                </a:solidFill>
                <a:latin typeface="华文行楷" pitchFamily="2" charset="-122"/>
                <a:ea typeface="华文行楷" pitchFamily="2" charset="-122"/>
              </a:rPr>
              <a:t>赏析</a:t>
            </a:r>
            <a:endParaRPr lang="zh-CN" altLang="en-US" sz="4800" dirty="0">
              <a:solidFill>
                <a:schemeClr val="tx2"/>
              </a:solidFill>
              <a:latin typeface="华文行楷" pitchFamily="2" charset="-122"/>
              <a:ea typeface="华文行楷" pitchFamily="2" charset="-122"/>
            </a:endParaRPr>
          </a:p>
        </p:txBody>
      </p:sp>
      <p:sp>
        <p:nvSpPr>
          <p:cNvPr id="3" name="TextBox 2"/>
          <p:cNvSpPr txBox="1">
            <a:spLocks noChangeArrowheads="1"/>
          </p:cNvSpPr>
          <p:nvPr/>
        </p:nvSpPr>
        <p:spPr bwMode="auto">
          <a:xfrm>
            <a:off x="684213" y="1772816"/>
            <a:ext cx="7704137"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latin typeface="华文行楷" pitchFamily="2" charset="-122"/>
                <a:ea typeface="华文行楷" pitchFamily="2" charset="-122"/>
              </a:rPr>
              <a:t>        前两句写他家的环境，洁净清幽，暗示主人生活情趣的高雅。后两句转到院外，写山水对湖阴先生的深情，暗用“护田”与“排闼”两个典故，把山水化成了具有生命感情的形象，山水主动与人相亲，正是表现人的高洁。诗中虽然没有正面写人，但写山水就是写人，景与人处处照应，句句关合，融化无痕。</a:t>
            </a:r>
            <a:endParaRPr lang="zh-CN" altLang="en-US" sz="2800" dirty="0">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26625"/>
          <p:cNvSpPr>
            <a:spLocks noChangeArrowheads="1"/>
          </p:cNvSpPr>
          <p:nvPr/>
        </p:nvSpPr>
        <p:spPr bwMode="auto">
          <a:xfrm>
            <a:off x="381000" y="1371600"/>
            <a:ext cx="1219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br>
              <a:rPr lang="zh-CN" altLang="en-US" sz="2400" b="1" dirty="0">
                <a:latin typeface="宋体" panose="02010600030101010101" pitchFamily="2" charset="-122"/>
              </a:rPr>
            </a:br>
            <a:r>
              <a:rPr lang="en-US" altLang="zh-CN" sz="2400" b="1" dirty="0">
                <a:latin typeface="宋体" panose="02010600030101010101" pitchFamily="2" charset="-122"/>
              </a:rPr>
              <a:t>1.</a:t>
            </a:r>
            <a:r>
              <a:rPr lang="zh-CN" altLang="en-US" sz="2400" b="1" dirty="0">
                <a:latin typeface="宋体" panose="02010600030101010101" pitchFamily="2" charset="-122"/>
              </a:rPr>
              <a:t>书：</a:t>
            </a:r>
            <a:endParaRPr lang="zh-CN" altLang="en-US" sz="2400" b="1" dirty="0">
              <a:latin typeface="宋体" panose="02010600030101010101" pitchFamily="2" charset="-122"/>
            </a:endParaRPr>
          </a:p>
        </p:txBody>
      </p:sp>
      <p:sp>
        <p:nvSpPr>
          <p:cNvPr id="26627" name="矩形 26626"/>
          <p:cNvSpPr>
            <a:spLocks noChangeArrowheads="1"/>
          </p:cNvSpPr>
          <p:nvPr/>
        </p:nvSpPr>
        <p:spPr bwMode="auto">
          <a:xfrm>
            <a:off x="381000" y="2133600"/>
            <a:ext cx="1411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latin typeface="宋体" panose="02010600030101010101" pitchFamily="2" charset="-122"/>
              </a:rPr>
              <a:t>2.</a:t>
            </a:r>
            <a:r>
              <a:rPr lang="zh-CN" altLang="en-US" sz="2400" b="1" dirty="0">
                <a:latin typeface="宋体" panose="02010600030101010101" pitchFamily="2" charset="-122"/>
              </a:rPr>
              <a:t>茅檐：</a:t>
            </a:r>
            <a:endParaRPr lang="zh-CN" altLang="en-US" sz="2400" b="1" dirty="0">
              <a:latin typeface="宋体" panose="02010600030101010101" pitchFamily="2" charset="-122"/>
            </a:endParaRPr>
          </a:p>
        </p:txBody>
      </p:sp>
      <p:sp>
        <p:nvSpPr>
          <p:cNvPr id="26628" name="矩形 26627"/>
          <p:cNvSpPr>
            <a:spLocks noChangeArrowheads="1"/>
          </p:cNvSpPr>
          <p:nvPr/>
        </p:nvSpPr>
        <p:spPr bwMode="auto">
          <a:xfrm>
            <a:off x="381000" y="2590800"/>
            <a:ext cx="14112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latin typeface="宋体" panose="02010600030101010101" pitchFamily="2" charset="-122"/>
              </a:rPr>
              <a:t>3.</a:t>
            </a:r>
            <a:r>
              <a:rPr lang="zh-CN" altLang="en-US" sz="2400" b="1" dirty="0">
                <a:latin typeface="宋体" panose="02010600030101010101" pitchFamily="2" charset="-122"/>
              </a:rPr>
              <a:t>无苔：</a:t>
            </a:r>
            <a:br>
              <a:rPr lang="zh-CN" altLang="en-US" sz="2400" b="1" dirty="0">
                <a:latin typeface="宋体" panose="02010600030101010101" pitchFamily="2" charset="-122"/>
              </a:rPr>
            </a:br>
            <a:endParaRPr lang="zh-CN" altLang="en-US" sz="2400" b="1" dirty="0">
              <a:latin typeface="宋体" panose="02010600030101010101" pitchFamily="2" charset="-122"/>
            </a:endParaRPr>
          </a:p>
        </p:txBody>
      </p:sp>
      <p:sp>
        <p:nvSpPr>
          <p:cNvPr id="26629" name="矩形 26628"/>
          <p:cNvSpPr>
            <a:spLocks noChangeArrowheads="1"/>
          </p:cNvSpPr>
          <p:nvPr/>
        </p:nvSpPr>
        <p:spPr bwMode="auto">
          <a:xfrm>
            <a:off x="381000" y="3048000"/>
            <a:ext cx="11049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latin typeface="宋体" panose="02010600030101010101" pitchFamily="2" charset="-122"/>
              </a:rPr>
              <a:t>4.</a:t>
            </a:r>
            <a:r>
              <a:rPr lang="zh-CN" altLang="en-US" sz="2400" b="1" dirty="0">
                <a:latin typeface="宋体" panose="02010600030101010101" pitchFamily="2" charset="-122"/>
              </a:rPr>
              <a:t>畦：</a:t>
            </a:r>
            <a:endParaRPr lang="zh-CN" altLang="en-US" sz="2400" b="1" dirty="0">
              <a:latin typeface="宋体" panose="02010600030101010101" pitchFamily="2" charset="-122"/>
            </a:endParaRPr>
          </a:p>
        </p:txBody>
      </p:sp>
      <p:sp>
        <p:nvSpPr>
          <p:cNvPr id="26630" name="矩形 26629"/>
          <p:cNvSpPr>
            <a:spLocks noChangeArrowheads="1"/>
          </p:cNvSpPr>
          <p:nvPr/>
        </p:nvSpPr>
        <p:spPr bwMode="auto">
          <a:xfrm>
            <a:off x="381000" y="3505200"/>
            <a:ext cx="106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latin typeface="宋体" panose="02010600030101010101" pitchFamily="2" charset="-122"/>
              </a:rPr>
              <a:t>5.</a:t>
            </a:r>
            <a:r>
              <a:rPr lang="zh-CN" altLang="en-US" sz="2400" b="1" dirty="0">
                <a:latin typeface="宋体" panose="02010600030101010101" pitchFamily="2" charset="-122"/>
              </a:rPr>
              <a:t>将：</a:t>
            </a:r>
            <a:endParaRPr lang="zh-CN" altLang="en-US" sz="2400" b="1" dirty="0">
              <a:latin typeface="宋体" panose="02010600030101010101" pitchFamily="2" charset="-122"/>
            </a:endParaRPr>
          </a:p>
        </p:txBody>
      </p:sp>
      <p:sp>
        <p:nvSpPr>
          <p:cNvPr id="14342" name="矩形 26630"/>
          <p:cNvSpPr>
            <a:spLocks noChangeArrowheads="1"/>
          </p:cNvSpPr>
          <p:nvPr/>
        </p:nvSpPr>
        <p:spPr bwMode="auto">
          <a:xfrm>
            <a:off x="381000" y="44196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en-US" sz="2400" b="1">
              <a:latin typeface="宋体" panose="02010600030101010101" pitchFamily="2" charset="-122"/>
            </a:endParaRPr>
          </a:p>
        </p:txBody>
      </p:sp>
      <p:sp>
        <p:nvSpPr>
          <p:cNvPr id="26632" name="矩形 26631"/>
          <p:cNvSpPr>
            <a:spLocks noChangeArrowheads="1"/>
          </p:cNvSpPr>
          <p:nvPr/>
        </p:nvSpPr>
        <p:spPr bwMode="auto">
          <a:xfrm>
            <a:off x="381000" y="4419600"/>
            <a:ext cx="1828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latin typeface="宋体" panose="02010600030101010101" pitchFamily="2" charset="-122"/>
              </a:rPr>
              <a:t>7.</a:t>
            </a:r>
            <a:r>
              <a:rPr lang="zh-CN" altLang="en-US" sz="2400" b="1" dirty="0">
                <a:latin typeface="宋体" panose="02010600030101010101" pitchFamily="2" charset="-122"/>
              </a:rPr>
              <a:t>排闼：</a:t>
            </a:r>
            <a:endParaRPr lang="zh-CN" altLang="en-US" sz="2400" b="1" dirty="0">
              <a:latin typeface="宋体" panose="02010600030101010101" pitchFamily="2" charset="-122"/>
            </a:endParaRPr>
          </a:p>
        </p:txBody>
      </p:sp>
      <p:sp>
        <p:nvSpPr>
          <p:cNvPr id="26633" name="矩形 26632"/>
          <p:cNvSpPr>
            <a:spLocks noChangeArrowheads="1"/>
          </p:cNvSpPr>
          <p:nvPr/>
        </p:nvSpPr>
        <p:spPr bwMode="auto">
          <a:xfrm>
            <a:off x="381000" y="5334000"/>
            <a:ext cx="171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latin typeface="宋体" panose="02010600030101010101" pitchFamily="2" charset="-122"/>
              </a:rPr>
              <a:t>9.</a:t>
            </a:r>
            <a:r>
              <a:rPr lang="zh-CN" altLang="en-US" sz="2400" b="1" dirty="0">
                <a:latin typeface="宋体" panose="02010600030101010101" pitchFamily="2" charset="-122"/>
              </a:rPr>
              <a:t>送青来：</a:t>
            </a:r>
            <a:endParaRPr lang="zh-CN" altLang="en-US" b="1" dirty="0">
              <a:ea typeface="楷体_GB2312" pitchFamily="49" charset="-122"/>
            </a:endParaRPr>
          </a:p>
        </p:txBody>
      </p:sp>
      <p:sp>
        <p:nvSpPr>
          <p:cNvPr id="26634" name="文本框 26633"/>
          <p:cNvSpPr txBox="1">
            <a:spLocks noChangeArrowheads="1"/>
          </p:cNvSpPr>
          <p:nvPr/>
        </p:nvSpPr>
        <p:spPr bwMode="auto">
          <a:xfrm>
            <a:off x="1143000" y="1752600"/>
            <a:ext cx="39624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dirty="0"/>
              <a:t>书写，题诗。</a:t>
            </a:r>
            <a:br>
              <a:rPr lang="zh-CN" altLang="en-US" b="1" dirty="0">
                <a:ea typeface="楷体_GB2312" pitchFamily="49" charset="-122"/>
              </a:rPr>
            </a:br>
            <a:endParaRPr lang="zh-CN" altLang="en-US" b="1" dirty="0">
              <a:ea typeface="楷体_GB2312" pitchFamily="49" charset="-122"/>
            </a:endParaRPr>
          </a:p>
        </p:txBody>
      </p:sp>
      <p:sp>
        <p:nvSpPr>
          <p:cNvPr id="14346" name="矩形 26634"/>
          <p:cNvSpPr>
            <a:spLocks noChangeArrowheads="1" noChangeShapeType="1" noTextEdit="1"/>
          </p:cNvSpPr>
          <p:nvPr/>
        </p:nvSpPr>
        <p:spPr bwMode="auto">
          <a:xfrm>
            <a:off x="685800" y="228600"/>
            <a:ext cx="5638800" cy="1371600"/>
          </a:xfrm>
          <a:prstGeom prst="rect">
            <a:avLst/>
          </a:prstGeom>
        </p:spPr>
        <p:txBody>
          <a:bodyPr wrap="none" fromWordArt="1">
            <a:prstTxWarp prst="textFadeUp">
              <a:avLst>
                <a:gd name="adj" fmla="val 9991"/>
              </a:avLst>
            </a:prstTxWarp>
          </a:bodyPr>
          <a:lstStyle/>
          <a:p>
            <a:pPr algn="ctr"/>
            <a:r>
              <a:rPr lang="zh-CN" altLang="en-US" sz="3600" b="1" kern="10" dirty="0">
                <a:ln w="12700">
                  <a:solidFill>
                    <a:srgbClr val="B2B2B2"/>
                  </a:solidFill>
                  <a:round/>
                </a:ln>
                <a:gradFill rotWithShape="0">
                  <a:gsLst>
                    <a:gs pos="0">
                      <a:srgbClr val="520402"/>
                    </a:gs>
                    <a:gs pos="100000">
                      <a:srgbClr val="FFCC00"/>
                    </a:gs>
                  </a:gsLst>
                  <a:lin ang="5400000" scaled="1"/>
                </a:gradFill>
                <a:effectLst>
                  <a:outerShdw dist="35921" dir="2700000" sy="50000" rotWithShape="0">
                    <a:srgbClr val="875B0D">
                      <a:alpha val="70000"/>
                    </a:srgbClr>
                  </a:outerShdw>
                </a:effectLst>
                <a:latin typeface="宋体" panose="02010600030101010101" pitchFamily="2" charset="-122"/>
                <a:ea typeface="宋体" panose="02010600030101010101" pitchFamily="2" charset="-122"/>
              </a:rPr>
              <a:t>重点词</a:t>
            </a:r>
            <a:endParaRPr lang="zh-CN" altLang="en-US" sz="3600" b="1" kern="10" dirty="0">
              <a:ln w="12700">
                <a:solidFill>
                  <a:srgbClr val="B2B2B2"/>
                </a:solidFill>
                <a:round/>
              </a:ln>
              <a:gradFill rotWithShape="0">
                <a:gsLst>
                  <a:gs pos="0">
                    <a:srgbClr val="520402"/>
                  </a:gs>
                  <a:gs pos="100000">
                    <a:srgbClr val="FFCC00"/>
                  </a:gs>
                </a:gsLst>
                <a:lin ang="5400000" scaled="1"/>
              </a:gradFill>
              <a:effectLst>
                <a:outerShdw dist="35921" dir="2700000" sy="50000" rotWithShape="0">
                  <a:srgbClr val="875B0D">
                    <a:alpha val="70000"/>
                  </a:srgbClr>
                </a:outerShdw>
              </a:effectLst>
              <a:latin typeface="宋体" panose="02010600030101010101" pitchFamily="2" charset="-122"/>
              <a:ea typeface="宋体" panose="02010600030101010101" pitchFamily="2" charset="-122"/>
            </a:endParaRPr>
          </a:p>
        </p:txBody>
      </p:sp>
      <p:sp>
        <p:nvSpPr>
          <p:cNvPr id="26636" name="文本框 26635"/>
          <p:cNvSpPr txBox="1">
            <a:spLocks noChangeArrowheads="1"/>
          </p:cNvSpPr>
          <p:nvPr/>
        </p:nvSpPr>
        <p:spPr bwMode="auto">
          <a:xfrm>
            <a:off x="1447800" y="2133600"/>
            <a:ext cx="50292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dirty="0"/>
              <a:t>这里指茅屋檐下，这里指庭院。</a:t>
            </a:r>
            <a:br>
              <a:rPr lang="zh-CN" altLang="en-US" b="1" dirty="0">
                <a:ea typeface="楷体_GB2312" pitchFamily="49" charset="-122"/>
              </a:rPr>
            </a:br>
            <a:endParaRPr lang="zh-CN" altLang="en-US" b="1" dirty="0">
              <a:ea typeface="楷体_GB2312" pitchFamily="49" charset="-122"/>
            </a:endParaRPr>
          </a:p>
        </p:txBody>
      </p:sp>
      <p:sp>
        <p:nvSpPr>
          <p:cNvPr id="26637" name="文本框 26636"/>
          <p:cNvSpPr txBox="1">
            <a:spLocks noChangeArrowheads="1"/>
          </p:cNvSpPr>
          <p:nvPr/>
        </p:nvSpPr>
        <p:spPr bwMode="auto">
          <a:xfrm>
            <a:off x="1524000" y="2590800"/>
            <a:ext cx="171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t>没有青苔。</a:t>
            </a:r>
            <a:endParaRPr lang="zh-CN" altLang="en-US" sz="2400" b="1" dirty="0"/>
          </a:p>
        </p:txBody>
      </p:sp>
      <p:sp>
        <p:nvSpPr>
          <p:cNvPr id="26638" name="文本框 26637"/>
          <p:cNvSpPr txBox="1">
            <a:spLocks noChangeArrowheads="1"/>
          </p:cNvSpPr>
          <p:nvPr/>
        </p:nvSpPr>
        <p:spPr bwMode="auto">
          <a:xfrm>
            <a:off x="1143000" y="3048000"/>
            <a:ext cx="5029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dirty="0"/>
              <a:t>被田埂整齐分划成的方块园地。</a:t>
            </a:r>
            <a:endParaRPr lang="zh-CN" altLang="en-US" sz="2400" b="1" dirty="0"/>
          </a:p>
        </p:txBody>
      </p:sp>
      <p:sp>
        <p:nvSpPr>
          <p:cNvPr id="26639" name="文本框 26638"/>
          <p:cNvSpPr txBox="1">
            <a:spLocks noChangeArrowheads="1"/>
          </p:cNvSpPr>
          <p:nvPr/>
        </p:nvSpPr>
        <p:spPr bwMode="auto">
          <a:xfrm>
            <a:off x="1219200" y="3505200"/>
            <a:ext cx="1103313"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t>携带。</a:t>
            </a:r>
            <a:endParaRPr lang="zh-CN" altLang="en-US" sz="2400" b="1" dirty="0"/>
          </a:p>
          <a:p>
            <a:endParaRPr lang="zh-CN" altLang="en-US" b="1" dirty="0">
              <a:ea typeface="楷体_GB2312" pitchFamily="49" charset="-122"/>
            </a:endParaRPr>
          </a:p>
        </p:txBody>
      </p:sp>
      <p:sp>
        <p:nvSpPr>
          <p:cNvPr id="14351" name="文本框 26639"/>
          <p:cNvSpPr txBox="1">
            <a:spLocks noChangeArrowheads="1"/>
          </p:cNvSpPr>
          <p:nvPr/>
        </p:nvSpPr>
        <p:spPr bwMode="auto">
          <a:xfrm>
            <a:off x="1143000" y="3962400"/>
            <a:ext cx="1371600"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2400" b="1"/>
          </a:p>
          <a:p>
            <a:endParaRPr lang="zh-CN" altLang="en-US" b="1">
              <a:ea typeface="楷体_GB2312" pitchFamily="49" charset="-122"/>
            </a:endParaRPr>
          </a:p>
          <a:p>
            <a:pPr>
              <a:spcBef>
                <a:spcPct val="50000"/>
              </a:spcBef>
            </a:pPr>
            <a:endParaRPr lang="zh-CN" altLang="en-US" b="1">
              <a:ea typeface="楷体_GB2312" pitchFamily="49" charset="-122"/>
            </a:endParaRPr>
          </a:p>
        </p:txBody>
      </p:sp>
      <p:sp>
        <p:nvSpPr>
          <p:cNvPr id="26641" name="文本框 26640"/>
          <p:cNvSpPr txBox="1">
            <a:spLocks noChangeArrowheads="1"/>
          </p:cNvSpPr>
          <p:nvPr/>
        </p:nvSpPr>
        <p:spPr bwMode="auto">
          <a:xfrm>
            <a:off x="1143000" y="3962400"/>
            <a:ext cx="259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dirty="0"/>
              <a:t>指绿油油的田地。</a:t>
            </a:r>
            <a:endParaRPr lang="zh-CN" altLang="en-US" sz="2400" b="1" dirty="0"/>
          </a:p>
        </p:txBody>
      </p:sp>
      <p:sp>
        <p:nvSpPr>
          <p:cNvPr id="26642" name="文本框 26641"/>
          <p:cNvSpPr txBox="1">
            <a:spLocks noChangeArrowheads="1"/>
          </p:cNvSpPr>
          <p:nvPr/>
        </p:nvSpPr>
        <p:spPr bwMode="auto">
          <a:xfrm>
            <a:off x="381000" y="3962400"/>
            <a:ext cx="838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dirty="0">
                <a:latin typeface="宋体" panose="02010600030101010101" pitchFamily="2" charset="-122"/>
              </a:rPr>
              <a:t>6.</a:t>
            </a:r>
            <a:r>
              <a:rPr lang="zh-CN" altLang="en-US" sz="2400" b="1" dirty="0">
                <a:latin typeface="宋体" panose="02010600030101010101" pitchFamily="2" charset="-122"/>
              </a:rPr>
              <a:t>绿：</a:t>
            </a:r>
            <a:endParaRPr lang="zh-CN" altLang="en-US" sz="2400" b="1" dirty="0">
              <a:latin typeface="宋体" panose="02010600030101010101" pitchFamily="2" charset="-122"/>
            </a:endParaRPr>
          </a:p>
        </p:txBody>
      </p:sp>
      <p:sp>
        <p:nvSpPr>
          <p:cNvPr id="26643" name="文本框 26642"/>
          <p:cNvSpPr txBox="1">
            <a:spLocks noChangeArrowheads="1"/>
          </p:cNvSpPr>
          <p:nvPr/>
        </p:nvSpPr>
        <p:spPr bwMode="auto">
          <a:xfrm>
            <a:off x="381000" y="4876800"/>
            <a:ext cx="9144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dirty="0">
                <a:latin typeface="宋体" panose="02010600030101010101" pitchFamily="2" charset="-122"/>
              </a:rPr>
              <a:t>8.</a:t>
            </a:r>
            <a:r>
              <a:rPr lang="zh-CN" altLang="en-US" sz="2400" b="1" dirty="0">
                <a:latin typeface="宋体" panose="02010600030101010101" pitchFamily="2" charset="-122"/>
              </a:rPr>
              <a:t>闼：</a:t>
            </a:r>
            <a:endParaRPr lang="zh-CN" altLang="en-US" sz="2400" b="1" dirty="0">
              <a:latin typeface="宋体" panose="02010600030101010101" pitchFamily="2" charset="-122"/>
            </a:endParaRPr>
          </a:p>
          <a:p>
            <a:pPr>
              <a:spcBef>
                <a:spcPct val="50000"/>
              </a:spcBef>
            </a:pPr>
            <a:endParaRPr lang="zh-CN" altLang="en-US" sz="2400" b="1" dirty="0">
              <a:latin typeface="宋体" panose="02010600030101010101" pitchFamily="2" charset="-122"/>
            </a:endParaRPr>
          </a:p>
        </p:txBody>
      </p:sp>
      <p:sp>
        <p:nvSpPr>
          <p:cNvPr id="26644" name="文本框 26643"/>
          <p:cNvSpPr txBox="1">
            <a:spLocks noChangeArrowheads="1"/>
          </p:cNvSpPr>
          <p:nvPr/>
        </p:nvSpPr>
        <p:spPr bwMode="auto">
          <a:xfrm>
            <a:off x="1143000" y="4876800"/>
            <a:ext cx="2057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dirty="0"/>
              <a:t>宫中小门。</a:t>
            </a:r>
            <a:endParaRPr lang="zh-CN" altLang="en-US" sz="2400" b="1" dirty="0"/>
          </a:p>
        </p:txBody>
      </p:sp>
      <p:sp>
        <p:nvSpPr>
          <p:cNvPr id="26645" name="文本框 26644"/>
          <p:cNvSpPr txBox="1">
            <a:spLocks noChangeArrowheads="1"/>
          </p:cNvSpPr>
          <p:nvPr/>
        </p:nvSpPr>
        <p:spPr bwMode="auto">
          <a:xfrm>
            <a:off x="1447800" y="4419600"/>
            <a:ext cx="16764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t>推门闯入。</a:t>
            </a:r>
            <a:endParaRPr lang="zh-CN" altLang="en-US" sz="2400" b="1" dirty="0"/>
          </a:p>
          <a:p>
            <a:pPr>
              <a:spcBef>
                <a:spcPct val="50000"/>
              </a:spcBef>
            </a:pPr>
            <a:endParaRPr lang="zh-CN" altLang="en-US" b="1" dirty="0">
              <a:ea typeface="楷体_GB2312" pitchFamily="49" charset="-122"/>
            </a:endParaRPr>
          </a:p>
        </p:txBody>
      </p:sp>
      <p:sp>
        <p:nvSpPr>
          <p:cNvPr id="26646" name="文本框 26645"/>
          <p:cNvSpPr txBox="1">
            <a:spLocks noChangeArrowheads="1"/>
          </p:cNvSpPr>
          <p:nvPr/>
        </p:nvSpPr>
        <p:spPr bwMode="auto">
          <a:xfrm>
            <a:off x="1752600" y="5334000"/>
            <a:ext cx="1447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dirty="0"/>
              <a:t>送来绿色</a:t>
            </a:r>
            <a:r>
              <a:rPr lang="zh-CN" altLang="en-US" sz="2400" b="1" dirty="0" smtClean="0"/>
              <a:t>。</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Effect transition="in" filter="dissolve">
                                      <p:cBhvr>
                                        <p:cTn id="7" dur="1000"/>
                                        <p:tgtEl>
                                          <p:spTgt spid="266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6634">
                                            <p:txEl>
                                              <p:pRg st="0" end="0"/>
                                            </p:txEl>
                                          </p:spTgt>
                                        </p:tgtEl>
                                        <p:attrNameLst>
                                          <p:attrName>style.visibility</p:attrName>
                                        </p:attrNameLst>
                                      </p:cBhvr>
                                      <p:to>
                                        <p:strVal val="visible"/>
                                      </p:to>
                                    </p:set>
                                    <p:animEffect transition="in" filter="dissolve">
                                      <p:cBhvr>
                                        <p:cTn id="12" dur="1000"/>
                                        <p:tgtEl>
                                          <p:spTgt spid="2663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6627">
                                            <p:txEl>
                                              <p:pRg st="0" end="0"/>
                                            </p:txEl>
                                          </p:spTgt>
                                        </p:tgtEl>
                                        <p:attrNameLst>
                                          <p:attrName>style.visibility</p:attrName>
                                        </p:attrNameLst>
                                      </p:cBhvr>
                                      <p:to>
                                        <p:strVal val="visible"/>
                                      </p:to>
                                    </p:set>
                                    <p:animEffect transition="in" filter="dissolve">
                                      <p:cBhvr>
                                        <p:cTn id="17" dur="1000"/>
                                        <p:tgtEl>
                                          <p:spTgt spid="2662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6636">
                                            <p:txEl>
                                              <p:pRg st="0" end="0"/>
                                            </p:txEl>
                                          </p:spTgt>
                                        </p:tgtEl>
                                        <p:attrNameLst>
                                          <p:attrName>style.visibility</p:attrName>
                                        </p:attrNameLst>
                                      </p:cBhvr>
                                      <p:to>
                                        <p:strVal val="visible"/>
                                      </p:to>
                                    </p:set>
                                    <p:animEffect transition="in" filter="dissolve">
                                      <p:cBhvr>
                                        <p:cTn id="22" dur="1000"/>
                                        <p:tgtEl>
                                          <p:spTgt spid="2663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6628">
                                            <p:txEl>
                                              <p:pRg st="0" end="0"/>
                                            </p:txEl>
                                          </p:spTgt>
                                        </p:tgtEl>
                                        <p:attrNameLst>
                                          <p:attrName>style.visibility</p:attrName>
                                        </p:attrNameLst>
                                      </p:cBhvr>
                                      <p:to>
                                        <p:strVal val="visible"/>
                                      </p:to>
                                    </p:set>
                                    <p:animEffect transition="in" filter="dissolve">
                                      <p:cBhvr>
                                        <p:cTn id="27" dur="1000"/>
                                        <p:tgtEl>
                                          <p:spTgt spid="2662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6637">
                                            <p:txEl>
                                              <p:pRg st="0" end="0"/>
                                            </p:txEl>
                                          </p:spTgt>
                                        </p:tgtEl>
                                        <p:attrNameLst>
                                          <p:attrName>style.visibility</p:attrName>
                                        </p:attrNameLst>
                                      </p:cBhvr>
                                      <p:to>
                                        <p:strVal val="visible"/>
                                      </p:to>
                                    </p:set>
                                    <p:animEffect transition="in" filter="dissolve">
                                      <p:cBhvr>
                                        <p:cTn id="32" dur="1000"/>
                                        <p:tgtEl>
                                          <p:spTgt spid="2663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26629">
                                            <p:txEl>
                                              <p:pRg st="0" end="0"/>
                                            </p:txEl>
                                          </p:spTgt>
                                        </p:tgtEl>
                                        <p:attrNameLst>
                                          <p:attrName>style.visibility</p:attrName>
                                        </p:attrNameLst>
                                      </p:cBhvr>
                                      <p:to>
                                        <p:strVal val="visible"/>
                                      </p:to>
                                    </p:set>
                                    <p:animEffect transition="in" filter="dissolve">
                                      <p:cBhvr>
                                        <p:cTn id="37" dur="1000"/>
                                        <p:tgtEl>
                                          <p:spTgt spid="2662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26638">
                                            <p:txEl>
                                              <p:pRg st="0" end="0"/>
                                            </p:txEl>
                                          </p:spTgt>
                                        </p:tgtEl>
                                        <p:attrNameLst>
                                          <p:attrName>style.visibility</p:attrName>
                                        </p:attrNameLst>
                                      </p:cBhvr>
                                      <p:to>
                                        <p:strVal val="visible"/>
                                      </p:to>
                                    </p:set>
                                    <p:animEffect transition="in" filter="dissolve">
                                      <p:cBhvr>
                                        <p:cTn id="42" dur="1000"/>
                                        <p:tgtEl>
                                          <p:spTgt spid="2663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26630">
                                            <p:txEl>
                                              <p:pRg st="0" end="0"/>
                                            </p:txEl>
                                          </p:spTgt>
                                        </p:tgtEl>
                                        <p:attrNameLst>
                                          <p:attrName>style.visibility</p:attrName>
                                        </p:attrNameLst>
                                      </p:cBhvr>
                                      <p:to>
                                        <p:strVal val="visible"/>
                                      </p:to>
                                    </p:set>
                                    <p:animEffect transition="in" filter="dissolve">
                                      <p:cBhvr>
                                        <p:cTn id="47" dur="1000"/>
                                        <p:tgtEl>
                                          <p:spTgt spid="2663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26639">
                                            <p:txEl>
                                              <p:pRg st="0" end="0"/>
                                            </p:txEl>
                                          </p:spTgt>
                                        </p:tgtEl>
                                        <p:attrNameLst>
                                          <p:attrName>style.visibility</p:attrName>
                                        </p:attrNameLst>
                                      </p:cBhvr>
                                      <p:to>
                                        <p:strVal val="visible"/>
                                      </p:to>
                                    </p:set>
                                    <p:animEffect transition="in" filter="dissolve">
                                      <p:cBhvr>
                                        <p:cTn id="52" dur="1000"/>
                                        <p:tgtEl>
                                          <p:spTgt spid="26639">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26642">
                                            <p:txEl>
                                              <p:pRg st="0" end="0"/>
                                            </p:txEl>
                                          </p:spTgt>
                                        </p:tgtEl>
                                        <p:attrNameLst>
                                          <p:attrName>style.visibility</p:attrName>
                                        </p:attrNameLst>
                                      </p:cBhvr>
                                      <p:to>
                                        <p:strVal val="visible"/>
                                      </p:to>
                                    </p:set>
                                    <p:animEffect transition="in" filter="dissolve">
                                      <p:cBhvr>
                                        <p:cTn id="57" dur="500"/>
                                        <p:tgtEl>
                                          <p:spTgt spid="26642">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26641">
                                            <p:txEl>
                                              <p:pRg st="0" end="0"/>
                                            </p:txEl>
                                          </p:spTgt>
                                        </p:tgtEl>
                                        <p:attrNameLst>
                                          <p:attrName>style.visibility</p:attrName>
                                        </p:attrNameLst>
                                      </p:cBhvr>
                                      <p:to>
                                        <p:strVal val="visible"/>
                                      </p:to>
                                    </p:set>
                                    <p:animEffect transition="in" filter="dissolve">
                                      <p:cBhvr>
                                        <p:cTn id="62" dur="1000"/>
                                        <p:tgtEl>
                                          <p:spTgt spid="26641">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26632">
                                            <p:txEl>
                                              <p:pRg st="0" end="0"/>
                                            </p:txEl>
                                          </p:spTgt>
                                        </p:tgtEl>
                                        <p:attrNameLst>
                                          <p:attrName>style.visibility</p:attrName>
                                        </p:attrNameLst>
                                      </p:cBhvr>
                                      <p:to>
                                        <p:strVal val="visible"/>
                                      </p:to>
                                    </p:set>
                                    <p:animEffect transition="in" filter="dissolve">
                                      <p:cBhvr>
                                        <p:cTn id="67" dur="1000"/>
                                        <p:tgtEl>
                                          <p:spTgt spid="26632">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nodeType="clickEffect">
                                  <p:stCondLst>
                                    <p:cond delay="0"/>
                                  </p:stCondLst>
                                  <p:childTnLst>
                                    <p:set>
                                      <p:cBhvr>
                                        <p:cTn id="71" dur="1" fill="hold">
                                          <p:stCondLst>
                                            <p:cond delay="0"/>
                                          </p:stCondLst>
                                        </p:cTn>
                                        <p:tgtEl>
                                          <p:spTgt spid="26645">
                                            <p:txEl>
                                              <p:pRg st="0" end="0"/>
                                            </p:txEl>
                                          </p:spTgt>
                                        </p:tgtEl>
                                        <p:attrNameLst>
                                          <p:attrName>style.visibility</p:attrName>
                                        </p:attrNameLst>
                                      </p:cBhvr>
                                      <p:to>
                                        <p:strVal val="visible"/>
                                      </p:to>
                                    </p:set>
                                    <p:animEffect transition="in" filter="dissolve">
                                      <p:cBhvr>
                                        <p:cTn id="72" dur="1000"/>
                                        <p:tgtEl>
                                          <p:spTgt spid="26645">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nodeType="clickEffect">
                                  <p:stCondLst>
                                    <p:cond delay="0"/>
                                  </p:stCondLst>
                                  <p:childTnLst>
                                    <p:set>
                                      <p:cBhvr>
                                        <p:cTn id="76" dur="1" fill="hold">
                                          <p:stCondLst>
                                            <p:cond delay="0"/>
                                          </p:stCondLst>
                                        </p:cTn>
                                        <p:tgtEl>
                                          <p:spTgt spid="26643">
                                            <p:txEl>
                                              <p:pRg st="0" end="0"/>
                                            </p:txEl>
                                          </p:spTgt>
                                        </p:tgtEl>
                                        <p:attrNameLst>
                                          <p:attrName>style.visibility</p:attrName>
                                        </p:attrNameLst>
                                      </p:cBhvr>
                                      <p:to>
                                        <p:strVal val="visible"/>
                                      </p:to>
                                    </p:set>
                                    <p:animEffect transition="in" filter="dissolve">
                                      <p:cBhvr>
                                        <p:cTn id="77" dur="1000"/>
                                        <p:tgtEl>
                                          <p:spTgt spid="26643">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nodeType="clickEffect">
                                  <p:stCondLst>
                                    <p:cond delay="0"/>
                                  </p:stCondLst>
                                  <p:childTnLst>
                                    <p:set>
                                      <p:cBhvr>
                                        <p:cTn id="81" dur="1" fill="hold">
                                          <p:stCondLst>
                                            <p:cond delay="0"/>
                                          </p:stCondLst>
                                        </p:cTn>
                                        <p:tgtEl>
                                          <p:spTgt spid="26644">
                                            <p:txEl>
                                              <p:pRg st="0" end="0"/>
                                            </p:txEl>
                                          </p:spTgt>
                                        </p:tgtEl>
                                        <p:attrNameLst>
                                          <p:attrName>style.visibility</p:attrName>
                                        </p:attrNameLst>
                                      </p:cBhvr>
                                      <p:to>
                                        <p:strVal val="visible"/>
                                      </p:to>
                                    </p:set>
                                    <p:animEffect transition="in" filter="dissolve">
                                      <p:cBhvr>
                                        <p:cTn id="82" dur="1000"/>
                                        <p:tgtEl>
                                          <p:spTgt spid="26644">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nodeType="clickEffect">
                                  <p:stCondLst>
                                    <p:cond delay="0"/>
                                  </p:stCondLst>
                                  <p:childTnLst>
                                    <p:set>
                                      <p:cBhvr>
                                        <p:cTn id="86" dur="1" fill="hold">
                                          <p:stCondLst>
                                            <p:cond delay="0"/>
                                          </p:stCondLst>
                                        </p:cTn>
                                        <p:tgtEl>
                                          <p:spTgt spid="26633">
                                            <p:txEl>
                                              <p:pRg st="0" end="0"/>
                                            </p:txEl>
                                          </p:spTgt>
                                        </p:tgtEl>
                                        <p:attrNameLst>
                                          <p:attrName>style.visibility</p:attrName>
                                        </p:attrNameLst>
                                      </p:cBhvr>
                                      <p:to>
                                        <p:strVal val="visible"/>
                                      </p:to>
                                    </p:set>
                                    <p:animEffect transition="in" filter="dissolve">
                                      <p:cBhvr>
                                        <p:cTn id="87" dur="1000"/>
                                        <p:tgtEl>
                                          <p:spTgt spid="26633">
                                            <p:txEl>
                                              <p:pRg st="0" end="0"/>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nodeType="clickEffect">
                                  <p:stCondLst>
                                    <p:cond delay="0"/>
                                  </p:stCondLst>
                                  <p:childTnLst>
                                    <p:set>
                                      <p:cBhvr>
                                        <p:cTn id="91" dur="1" fill="hold">
                                          <p:stCondLst>
                                            <p:cond delay="0"/>
                                          </p:stCondLst>
                                        </p:cTn>
                                        <p:tgtEl>
                                          <p:spTgt spid="26646">
                                            <p:txEl>
                                              <p:pRg st="0" end="0"/>
                                            </p:txEl>
                                          </p:spTgt>
                                        </p:tgtEl>
                                        <p:attrNameLst>
                                          <p:attrName>style.visibility</p:attrName>
                                        </p:attrNameLst>
                                      </p:cBhvr>
                                      <p:to>
                                        <p:strVal val="visible"/>
                                      </p:to>
                                    </p:set>
                                    <p:animEffect transition="in" filter="dissolve">
                                      <p:cBhvr>
                                        <p:cTn id="92" dur="1000"/>
                                        <p:tgtEl>
                                          <p:spTgt spid="266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模板网-WWW.1PPT.COM">
  <a:themeElements>
    <a:clrScheme name="1_默认设计模板 14">
      <a:dk1>
        <a:srgbClr val="000000"/>
      </a:dk1>
      <a:lt1>
        <a:srgbClr val="FFFFFF"/>
      </a:lt1>
      <a:dk2>
        <a:srgbClr val="000000"/>
      </a:dk2>
      <a:lt2>
        <a:srgbClr val="808080"/>
      </a:lt2>
      <a:accent1>
        <a:srgbClr val="1967B1"/>
      </a:accent1>
      <a:accent2>
        <a:srgbClr val="0A3D90"/>
      </a:accent2>
      <a:accent3>
        <a:srgbClr val="FFFFFF"/>
      </a:accent3>
      <a:accent4>
        <a:srgbClr val="000000"/>
      </a:accent4>
      <a:accent5>
        <a:srgbClr val="ABB8D5"/>
      </a:accent5>
      <a:accent6>
        <a:srgbClr val="083682"/>
      </a:accent6>
      <a:hlink>
        <a:srgbClr val="0C2254"/>
      </a:hlink>
      <a:folHlink>
        <a:srgbClr val="FF66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FF"/>
        </a:lt1>
        <a:dk2>
          <a:srgbClr val="000000"/>
        </a:dk2>
        <a:lt2>
          <a:srgbClr val="808080"/>
        </a:lt2>
        <a:accent1>
          <a:srgbClr val="1967B1"/>
        </a:accent1>
        <a:accent2>
          <a:srgbClr val="FF6600"/>
        </a:accent2>
        <a:accent3>
          <a:srgbClr val="FFFFFF"/>
        </a:accent3>
        <a:accent4>
          <a:srgbClr val="000000"/>
        </a:accent4>
        <a:accent5>
          <a:srgbClr val="ABB8D5"/>
        </a:accent5>
        <a:accent6>
          <a:srgbClr val="E75C00"/>
        </a:accent6>
        <a:hlink>
          <a:srgbClr val="153B8F"/>
        </a:hlink>
        <a:folHlink>
          <a:srgbClr val="777777"/>
        </a:folHlink>
      </a:clrScheme>
      <a:clrMap bg1="lt1" tx1="dk1" bg2="lt2" tx2="dk2" accent1="accent1" accent2="accent2" accent3="accent3" accent4="accent4" accent5="accent5" accent6="accent6" hlink="hlink" folHlink="folHlink"/>
    </a:extraClrScheme>
    <a:extraClrScheme>
      <a:clrScheme name="1_默认设计模板 14">
        <a:dk1>
          <a:srgbClr val="000000"/>
        </a:dk1>
        <a:lt1>
          <a:srgbClr val="FFFFFF"/>
        </a:lt1>
        <a:dk2>
          <a:srgbClr val="000000"/>
        </a:dk2>
        <a:lt2>
          <a:srgbClr val="808080"/>
        </a:lt2>
        <a:accent1>
          <a:srgbClr val="1967B1"/>
        </a:accent1>
        <a:accent2>
          <a:srgbClr val="0A3D90"/>
        </a:accent2>
        <a:accent3>
          <a:srgbClr val="FFFFFF"/>
        </a:accent3>
        <a:accent4>
          <a:srgbClr val="000000"/>
        </a:accent4>
        <a:accent5>
          <a:srgbClr val="ABB8D5"/>
        </a:accent5>
        <a:accent6>
          <a:srgbClr val="083682"/>
        </a:accent6>
        <a:hlink>
          <a:srgbClr val="0C2254"/>
        </a:hlink>
        <a:folHlink>
          <a:srgbClr val="FF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主题42</Template>
  <TotalTime>0</TotalTime>
  <Words>1142</Words>
  <Application>WPS 演示</Application>
  <PresentationFormat>全屏显示(4:3)</PresentationFormat>
  <Paragraphs>146</Paragraphs>
  <Slides>11</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11</vt:i4>
      </vt:variant>
    </vt:vector>
  </HeadingPairs>
  <TitlesOfParts>
    <vt:vector size="23" baseType="lpstr">
      <vt:lpstr>Arial</vt:lpstr>
      <vt:lpstr>宋体</vt:lpstr>
      <vt:lpstr>Wingdings</vt:lpstr>
      <vt:lpstr>黑体</vt:lpstr>
      <vt:lpstr>Calibri</vt:lpstr>
      <vt:lpstr>华文行楷</vt:lpstr>
      <vt:lpstr>微软雅黑</vt:lpstr>
      <vt:lpstr>楷体_GB2312</vt:lpstr>
      <vt:lpstr>新宋体</vt:lpstr>
      <vt:lpstr>Arial</vt:lpstr>
      <vt:lpstr>Arial Unicode MS</vt:lpstr>
      <vt:lpstr>第一PPT模板网-WWW.1PPT.COM</vt:lpstr>
      <vt:lpstr>PowerPoint 演示文稿</vt:lpstr>
      <vt:lpstr>作者简介</vt:lpstr>
      <vt:lpstr>王安石变法</vt:lpstr>
      <vt:lpstr>PowerPoint 演示文稿</vt:lpstr>
      <vt:lpstr>茅檐长扫静无苔，花木成畦手自栽</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45</cp:revision>
  <dcterms:created xsi:type="dcterms:W3CDTF">2005-12-12T12:41:00Z</dcterms:created>
  <dcterms:modified xsi:type="dcterms:W3CDTF">2021-08-09T03:49:26Z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