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439" r:id="rId3"/>
    <p:sldId id="440" r:id="rId4"/>
    <p:sldId id="441" r:id="rId5"/>
    <p:sldId id="443" r:id="rId6"/>
    <p:sldId id="442" r:id="rId7"/>
    <p:sldId id="444" r:id="rId8"/>
    <p:sldId id="446" r:id="rId9"/>
    <p:sldId id="445" r:id="rId10"/>
    <p:sldId id="430" r:id="rId11"/>
    <p:sldId id="427" r:id="rId12"/>
  </p:sldIdLst>
  <p:sldSz cx="11518900" cy="6480175"/>
  <p:notesSz cx="6858000" cy="9144000"/>
  <p:defaultTextStyle>
    <a:defPPr>
      <a:defRPr lang="tr-TR"/>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FFE153"/>
    <a:srgbClr val="008A55"/>
    <a:srgbClr val="686868"/>
    <a:srgbClr val="2681A7"/>
    <a:srgbClr val="2782A7"/>
    <a:srgbClr val="2F9CC7"/>
    <a:srgbClr val="38A5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4705" autoAdjust="0"/>
  </p:normalViewPr>
  <p:slideViewPr>
    <p:cSldViewPr showGuides="1">
      <p:cViewPr varScale="1">
        <p:scale>
          <a:sx n="115" d="100"/>
          <a:sy n="115" d="100"/>
        </p:scale>
        <p:origin x="-636" y="-90"/>
      </p:cViewPr>
      <p:guideLst>
        <p:guide orient="horz" pos="3645"/>
        <p:guide orient="horz" pos="758"/>
        <p:guide pos="6761"/>
        <p:guide pos="57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319" cy="7631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fld>
            <a:endParaRPr lang="tr-TR"/>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lstStyle/>
          <a:p>
            <a:pPr lvl="0"/>
            <a:endParaRPr lang="zh-CN" altLang="en-US">
              <a:ea typeface="宋体" panose="02010600030101010101" pitchFamily="2" charset="-122"/>
            </a:endParaRPr>
          </a:p>
        </p:txBody>
      </p:sp>
      <p:sp>
        <p:nvSpPr>
          <p:cNvPr id="65539"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advClick="0" advTm="600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0592533" y="5894019"/>
            <a:ext cx="930196" cy="408208"/>
            <a:chOff x="10634092" y="6090541"/>
            <a:chExt cx="1128537" cy="432039"/>
          </a:xfrm>
        </p:grpSpPr>
        <p:sp>
          <p:nvSpPr>
            <p:cNvPr id="21" name="Rectangle 3"/>
            <p:cNvSpPr/>
            <p:nvPr userDrawn="1"/>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endParaRPr kumimoji="0" lang="en-US" sz="1125"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22" name="Rectangle 3"/>
            <p:cNvSpPr/>
            <p:nvPr userDrawn="1"/>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endParaRPr kumimoji="0" lang="en-US" sz="1125"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grpSp>
      <p:sp>
        <p:nvSpPr>
          <p:cNvPr id="23" name="TextBox 15"/>
          <p:cNvSpPr txBox="1"/>
          <p:nvPr userDrawn="1"/>
        </p:nvSpPr>
        <p:spPr>
          <a:xfrm>
            <a:off x="10592533" y="5925904"/>
            <a:ext cx="634494" cy="299085"/>
          </a:xfrm>
          <a:prstGeom prst="rect">
            <a:avLst/>
          </a:prstGeom>
          <a:noFill/>
        </p:spPr>
        <p:txBody>
          <a:bodyPr wrap="square" rtlCol="0">
            <a:spAutoFit/>
          </a:bodyPr>
          <a:lstStyle/>
          <a:p>
            <a:pPr algn="ctr"/>
            <a:fld id="{2EEF1883-7A0E-4F66-9932-E581691AD397}" type="slidenum">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fld>
            <a:r>
              <a:rPr lang="zh-CN" altLang="en-US" sz="135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35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92064" y="345050"/>
            <a:ext cx="9936802" cy="1252678"/>
          </a:xfr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792064" y="1725246"/>
            <a:ext cx="9936802" cy="4112085"/>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a:xfrm>
            <a:off x="792064" y="6006854"/>
            <a:ext cx="2592210" cy="345050"/>
          </a:xfrm>
        </p:spPr>
        <p:txBody>
          <a:bodyPr/>
          <a:lstStyle/>
          <a:p>
            <a:fld id="{49AD443B-330D-594B-81FD-0D79791C9695}" type="datetimeFigureOut">
              <a:rPr kumimoji="1" lang="zh-CN" altLang="en-US" smtClean="0"/>
            </a:fld>
            <a:endParaRPr kumimoji="1" lang="zh-CN" altLang="en-US"/>
          </a:p>
        </p:txBody>
      </p:sp>
      <p:sp>
        <p:nvSpPr>
          <p:cNvPr id="5" name="页脚占位符 4"/>
          <p:cNvSpPr>
            <a:spLocks noGrp="1"/>
          </p:cNvSpPr>
          <p:nvPr>
            <p:ph type="ftr" sz="quarter" idx="11"/>
          </p:nvPr>
        </p:nvSpPr>
        <p:spPr>
          <a:xfrm>
            <a:off x="3816308" y="6006854"/>
            <a:ext cx="3888314" cy="345050"/>
          </a:xfrm>
        </p:spPr>
        <p:txBody>
          <a:bodyPr/>
          <a:lstStyle/>
          <a:p>
            <a:endParaRPr kumimoji="1" lang="zh-CN" altLang="en-US"/>
          </a:p>
        </p:txBody>
      </p:sp>
      <p:sp>
        <p:nvSpPr>
          <p:cNvPr id="6" name="幻灯片编号占位符 5"/>
          <p:cNvSpPr>
            <a:spLocks noGrp="1"/>
          </p:cNvSpPr>
          <p:nvPr>
            <p:ph type="sldNum" sz="quarter" idx="12"/>
          </p:nvPr>
        </p:nvSpPr>
        <p:spPr>
          <a:xfrm>
            <a:off x="8136657" y="6006854"/>
            <a:ext cx="2592210" cy="345050"/>
          </a:xfrm>
        </p:spPr>
        <p:txBody>
          <a:bodyPr/>
          <a:lstStyle/>
          <a:p>
            <a:fld id="{A1E0E52E-F1B7-9C4C-88E3-9658D2CF7008}" type="slidenum">
              <a:rPr kumimoji="1" lang="zh-CN" altLang="en-US" smtClean="0"/>
            </a:fld>
            <a:endParaRPr kumimoji="1" lang="zh-CN" altLang="en-US"/>
          </a:p>
        </p:txBody>
      </p:sp>
    </p:spTree>
  </p:cSld>
  <p:clrMapOvr>
    <a:masterClrMapping/>
  </p:clrMapOvr>
  <p:transition advClick="0" advTm="6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792064" y="6006854"/>
            <a:ext cx="2592210" cy="345050"/>
          </a:xfrm>
        </p:spPr>
        <p:txBody>
          <a:bodyPr/>
          <a:lstStyle/>
          <a:p>
            <a:fld id="{3F3AA615-FA5F-4B27-B81C-EE8AF46BC168}" type="datetimeFigureOut">
              <a:rPr lang="zh-CN" altLang="en-US" smtClean="0"/>
            </a:fld>
            <a:endParaRPr lang="zh-CN" altLang="en-US"/>
          </a:p>
        </p:txBody>
      </p:sp>
      <p:sp>
        <p:nvSpPr>
          <p:cNvPr id="3" name="页脚占位符 2"/>
          <p:cNvSpPr>
            <a:spLocks noGrp="1"/>
          </p:cNvSpPr>
          <p:nvPr>
            <p:ph type="ftr" sz="quarter" idx="11"/>
          </p:nvPr>
        </p:nvSpPr>
        <p:spPr>
          <a:xfrm>
            <a:off x="3816308" y="6006854"/>
            <a:ext cx="3888314" cy="345050"/>
          </a:xfrm>
        </p:spPr>
        <p:txBody>
          <a:bodyPr/>
          <a:lstStyle/>
          <a:p>
            <a:endParaRPr lang="zh-CN" altLang="en-US"/>
          </a:p>
        </p:txBody>
      </p:sp>
      <p:sp>
        <p:nvSpPr>
          <p:cNvPr id="4" name="灯片编号占位符 3"/>
          <p:cNvSpPr>
            <a:spLocks noGrp="1"/>
          </p:cNvSpPr>
          <p:nvPr>
            <p:ph type="sldNum" sz="quarter" idx="12"/>
          </p:nvPr>
        </p:nvSpPr>
        <p:spPr>
          <a:xfrm>
            <a:off x="8136657" y="6006854"/>
            <a:ext cx="2592210" cy="345050"/>
          </a:xfrm>
        </p:spPr>
        <p:txBody>
          <a:bodyPr/>
          <a:lstStyle/>
          <a:p>
            <a:fld id="{97E1D9FB-F2BC-4CD2-B531-81AE2FAE48C2}" type="slidenum">
              <a:rPr lang="zh-CN" altLang="en-US" smtClean="0"/>
            </a:fld>
            <a:endParaRPr lang="zh-CN" altLang="en-US"/>
          </a:p>
        </p:txBody>
      </p:sp>
    </p:spTree>
  </p:cSld>
  <p:clrMapOvr>
    <a:masterClrMapping/>
  </p:clrMapOvr>
  <p:transition spd="slow" advTm="2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056086" y="460066"/>
            <a:ext cx="13249070" cy="1670238"/>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056086" y="8009138"/>
            <a:ext cx="3456280" cy="460066"/>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5088410" y="8009138"/>
            <a:ext cx="5184418" cy="460066"/>
          </a:xfrm>
        </p:spPr>
        <p:txBody>
          <a:bodyPr/>
          <a:lstStyle/>
          <a:p>
            <a:endParaRPr lang="zh-CN" altLang="en-US"/>
          </a:p>
        </p:txBody>
      </p:sp>
      <p:sp>
        <p:nvSpPr>
          <p:cNvPr id="5" name="灯片编号占位符 4"/>
          <p:cNvSpPr>
            <a:spLocks noGrp="1"/>
          </p:cNvSpPr>
          <p:nvPr>
            <p:ph type="sldNum" sz="quarter" idx="12"/>
          </p:nvPr>
        </p:nvSpPr>
        <p:spPr>
          <a:xfrm>
            <a:off x="10848876" y="8009138"/>
            <a:ext cx="3456280" cy="460066"/>
          </a:xfrm>
        </p:spPr>
        <p:txBody>
          <a:bodyPr/>
          <a:lstStyle/>
          <a:p>
            <a:fld id="{E077DA78-E013-4A8C-AD75-63A150561B10}" type="slidenum">
              <a:rPr lang="zh-CN" altLang="en-US" smtClean="0"/>
            </a:fld>
            <a:endParaRPr lang="zh-CN" altLang="en-US"/>
          </a:p>
        </p:txBody>
      </p:sp>
    </p:spTree>
  </p:cSld>
  <p:clrMapOvr>
    <a:masterClrMapping/>
  </p:clrMapOvr>
  <p:transition advClick="0" advTm="6000">
    <p:cover/>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文本框 17"/>
          <p:cNvSpPr txBox="1"/>
          <p:nvPr userDrawn="1"/>
        </p:nvSpPr>
        <p:spPr>
          <a:xfrm>
            <a:off x="0" y="6398068"/>
            <a:ext cx="11520930" cy="121920"/>
          </a:xfrm>
          <a:prstGeom prst="rect">
            <a:avLst/>
          </a:prstGeom>
          <a:solidFill>
            <a:srgbClr val="008A55"/>
          </a:solidFill>
        </p:spPr>
        <p:txBody>
          <a:bodyPr wrap="square" rtlCol="0">
            <a:spAutoFit/>
          </a:bodyPr>
          <a:lstStyle/>
          <a:p>
            <a:endParaRPr lang="zh-CN" altLang="en-US" sz="200"/>
          </a:p>
        </p:txBody>
      </p:sp>
      <p:sp>
        <p:nvSpPr>
          <p:cNvPr id="19" name="矩形 18"/>
          <p:cNvSpPr/>
          <p:nvPr userDrawn="1"/>
        </p:nvSpPr>
        <p:spPr>
          <a:xfrm>
            <a:off x="6910349" y="6398714"/>
            <a:ext cx="1920318" cy="121929"/>
          </a:xfrm>
          <a:prstGeom prst="rect">
            <a:avLst/>
          </a:prstGeom>
          <a:solidFill>
            <a:srgbClr val="FFE1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userDrawn="1"/>
        </p:nvSpPr>
        <p:spPr>
          <a:xfrm>
            <a:off x="8589992" y="6398079"/>
            <a:ext cx="1920318" cy="122564"/>
          </a:xfrm>
          <a:prstGeom prst="rect">
            <a:avLst/>
          </a:prstGeom>
          <a:solidFill>
            <a:srgbClr val="FF9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057469" y="249990"/>
            <a:ext cx="2479763" cy="70052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advClick="0" advTm="6000">
    <p:cover/>
  </p:transition>
  <p:txStyles>
    <p:titleStyle>
      <a:lvl1pPr algn="ctr" defTabSz="1028065" rtl="0" eaLnBrk="1" latinLnBrk="0" hangingPunct="1">
        <a:spcBef>
          <a:spcPct val="0"/>
        </a:spcBef>
        <a:buNone/>
        <a:defRPr sz="4915" kern="1200">
          <a:solidFill>
            <a:schemeClr val="tx1"/>
          </a:solidFill>
          <a:latin typeface="+mj-lt"/>
          <a:ea typeface="+mj-ea"/>
          <a:cs typeface="+mj-cs"/>
        </a:defRPr>
      </a:lvl1pPr>
    </p:titleStyle>
    <p:bodyStyle>
      <a:lvl1pPr marL="385445" indent="-385445" algn="l" defTabSz="1028065" rtl="0" eaLnBrk="1" latinLnBrk="0" hangingPunct="1">
        <a:spcBef>
          <a:spcPct val="19000"/>
        </a:spcBef>
        <a:buFont typeface="Arial" panose="020B0604020202020204" pitchFamily="34" charset="0"/>
        <a:buChar char="•"/>
        <a:defRPr sz="3590" kern="1200">
          <a:solidFill>
            <a:schemeClr val="tx1"/>
          </a:solidFill>
          <a:latin typeface="+mn-lt"/>
          <a:ea typeface="+mn-ea"/>
          <a:cs typeface="+mn-cs"/>
        </a:defRPr>
      </a:lvl1pPr>
      <a:lvl2pPr marL="836295" indent="-321310" algn="l" defTabSz="1028065" rtl="0" eaLnBrk="1" latinLnBrk="0" hangingPunct="1">
        <a:spcBef>
          <a:spcPct val="19000"/>
        </a:spcBef>
        <a:buFont typeface="Arial" panose="020B0604020202020204" pitchFamily="34" charset="0"/>
        <a:buChar char="–"/>
        <a:defRPr sz="3120" kern="1200">
          <a:solidFill>
            <a:schemeClr val="tx1"/>
          </a:solidFill>
          <a:latin typeface="+mn-lt"/>
          <a:ea typeface="+mn-ea"/>
          <a:cs typeface="+mn-cs"/>
        </a:defRPr>
      </a:lvl2pPr>
      <a:lvl3pPr marL="1285875" indent="-257810" algn="l" defTabSz="1028065" rtl="0" eaLnBrk="1" latinLnBrk="0" hangingPunct="1">
        <a:spcBef>
          <a:spcPct val="19000"/>
        </a:spcBef>
        <a:buFont typeface="Arial" panose="020B0604020202020204" pitchFamily="34" charset="0"/>
        <a:buChar char="•"/>
        <a:defRPr sz="2740" kern="1200">
          <a:solidFill>
            <a:schemeClr val="tx1"/>
          </a:solidFill>
          <a:latin typeface="+mn-lt"/>
          <a:ea typeface="+mn-ea"/>
          <a:cs typeface="+mn-cs"/>
        </a:defRPr>
      </a:lvl3pPr>
      <a:lvl4pPr marL="180022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4pPr>
      <a:lvl5pPr marL="23133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5pPr>
      <a:lvl6pPr marL="282829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6pPr>
      <a:lvl7pPr marL="334137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7pPr>
      <a:lvl8pPr marL="385572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8pPr>
      <a:lvl9pPr marL="43707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9pPr>
    </p:bodyStyle>
    <p:otherStyle>
      <a:defPPr>
        <a:defRPr lang="zh-CN"/>
      </a:defPPr>
      <a:lvl1pPr marL="0" algn="l" defTabSz="1028065" rtl="0" eaLnBrk="1" latinLnBrk="0" hangingPunct="1">
        <a:defRPr sz="1985" kern="1200">
          <a:solidFill>
            <a:schemeClr val="tx1"/>
          </a:solidFill>
          <a:latin typeface="+mn-lt"/>
          <a:ea typeface="+mn-ea"/>
          <a:cs typeface="+mn-cs"/>
        </a:defRPr>
      </a:lvl1pPr>
      <a:lvl2pPr marL="514350" algn="l" defTabSz="1028065" rtl="0" eaLnBrk="1" latinLnBrk="0" hangingPunct="1">
        <a:defRPr sz="1985" kern="1200">
          <a:solidFill>
            <a:schemeClr val="tx1"/>
          </a:solidFill>
          <a:latin typeface="+mn-lt"/>
          <a:ea typeface="+mn-ea"/>
          <a:cs typeface="+mn-cs"/>
        </a:defRPr>
      </a:lvl2pPr>
      <a:lvl3pPr marL="1028065" algn="l" defTabSz="1028065" rtl="0" eaLnBrk="1" latinLnBrk="0" hangingPunct="1">
        <a:defRPr sz="1985" kern="1200">
          <a:solidFill>
            <a:schemeClr val="tx1"/>
          </a:solidFill>
          <a:latin typeface="+mn-lt"/>
          <a:ea typeface="+mn-ea"/>
          <a:cs typeface="+mn-cs"/>
        </a:defRPr>
      </a:lvl3pPr>
      <a:lvl4pPr marL="1542415" algn="l" defTabSz="1028065" rtl="0" eaLnBrk="1" latinLnBrk="0" hangingPunct="1">
        <a:defRPr sz="1985" kern="1200">
          <a:solidFill>
            <a:schemeClr val="tx1"/>
          </a:solidFill>
          <a:latin typeface="+mn-lt"/>
          <a:ea typeface="+mn-ea"/>
          <a:cs typeface="+mn-cs"/>
        </a:defRPr>
      </a:lvl4pPr>
      <a:lvl5pPr marL="2056765" algn="l" defTabSz="1028065" rtl="0" eaLnBrk="1" latinLnBrk="0" hangingPunct="1">
        <a:defRPr sz="1985" kern="1200">
          <a:solidFill>
            <a:schemeClr val="tx1"/>
          </a:solidFill>
          <a:latin typeface="+mn-lt"/>
          <a:ea typeface="+mn-ea"/>
          <a:cs typeface="+mn-cs"/>
        </a:defRPr>
      </a:lvl5pPr>
      <a:lvl6pPr marL="2570480" algn="l" defTabSz="1028065" rtl="0" eaLnBrk="1" latinLnBrk="0" hangingPunct="1">
        <a:defRPr sz="1985" kern="1200">
          <a:solidFill>
            <a:schemeClr val="tx1"/>
          </a:solidFill>
          <a:latin typeface="+mn-lt"/>
          <a:ea typeface="+mn-ea"/>
          <a:cs typeface="+mn-cs"/>
        </a:defRPr>
      </a:lvl6pPr>
      <a:lvl7pPr marL="3085465" algn="l" defTabSz="1028065" rtl="0" eaLnBrk="1" latinLnBrk="0" hangingPunct="1">
        <a:defRPr sz="1985" kern="1200">
          <a:solidFill>
            <a:schemeClr val="tx1"/>
          </a:solidFill>
          <a:latin typeface="+mn-lt"/>
          <a:ea typeface="+mn-ea"/>
          <a:cs typeface="+mn-cs"/>
        </a:defRPr>
      </a:lvl7pPr>
      <a:lvl8pPr marL="3599180" algn="l" defTabSz="1028065" rtl="0" eaLnBrk="1" latinLnBrk="0" hangingPunct="1">
        <a:defRPr sz="1985" kern="1200">
          <a:solidFill>
            <a:schemeClr val="tx1"/>
          </a:solidFill>
          <a:latin typeface="+mn-lt"/>
          <a:ea typeface="+mn-ea"/>
          <a:cs typeface="+mn-cs"/>
        </a:defRPr>
      </a:lvl8pPr>
      <a:lvl9pPr marL="4113530" algn="l" defTabSz="1028065"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p:cNvSpPr txBox="1"/>
          <p:nvPr>
            <p:custDataLst>
              <p:tags r:id="rId1"/>
            </p:custDataLst>
          </p:nvPr>
        </p:nvSpPr>
        <p:spPr>
          <a:xfrm>
            <a:off x="4113530" y="310515"/>
            <a:ext cx="4927600" cy="374650"/>
          </a:xfrm>
          <a:prstGeom prst="rect">
            <a:avLst/>
          </a:prstGeom>
          <a:solidFill>
            <a:schemeClr val="accent1"/>
          </a:solidFill>
          <a:ln w="3175">
            <a:noFill/>
            <a:prstDash val="dash"/>
          </a:ln>
        </p:spPr>
        <p:txBody>
          <a:bodyPr wrap="square" lIns="68026" tIns="34013" rIns="68026" bIns="34013"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lang="zh-CN" altLang="en-US" sz="2000" b="1" spc="300">
                <a:ln w="3175">
                  <a:noFill/>
                  <a:prstDash val="dash"/>
                </a:ln>
                <a:solidFill>
                  <a:schemeClr val="bg1"/>
                </a:solidFill>
                <a:cs typeface="微软雅黑" panose="020B0503020204020204" pitchFamily="34" charset="-122"/>
                <a:sym typeface="+mn-ea"/>
              </a:rPr>
              <a:t>《峨日朵雪峰之侧》</a:t>
            </a:r>
            <a:r>
              <a:rPr lang="zh-CN" altLang="en-US" sz="2000" spc="300">
                <a:ln w="3175">
                  <a:noFill/>
                  <a:prstDash val="dash"/>
                </a:ln>
                <a:solidFill>
                  <a:schemeClr val="bg1"/>
                </a:solidFill>
                <a:cs typeface="微软雅黑" panose="020B0503020204020204" pitchFamily="34" charset="-122"/>
                <a:sym typeface="+mn-ea"/>
              </a:rPr>
              <a:t>——象、境、意</a:t>
            </a:r>
            <a:endParaRPr lang="zh-CN" altLang="en-US" sz="2000" spc="300">
              <a:ln w="3175">
                <a:noFill/>
                <a:prstDash val="dash"/>
              </a:ln>
              <a:solidFill>
                <a:schemeClr val="bg1"/>
              </a:solidFill>
              <a:cs typeface="微软雅黑" panose="020B0503020204020204" pitchFamily="34" charset="-122"/>
              <a:sym typeface="+mn-ea"/>
            </a:endParaRPr>
          </a:p>
        </p:txBody>
      </p:sp>
      <p:sp>
        <p:nvSpPr>
          <p:cNvPr id="4" name="文本框 3"/>
          <p:cNvSpPr txBox="1"/>
          <p:nvPr/>
        </p:nvSpPr>
        <p:spPr>
          <a:xfrm>
            <a:off x="170815" y="951865"/>
            <a:ext cx="7265670" cy="5408295"/>
          </a:xfrm>
          <a:prstGeom prst="rect">
            <a:avLst/>
          </a:prstGeom>
          <a:noFill/>
        </p:spPr>
        <p:txBody>
          <a:bodyPr wrap="square" rtlCol="0">
            <a:spAutoFit/>
          </a:bodyPr>
          <a:lstStyle/>
          <a:p>
            <a:pPr algn="l" fontAlgn="auto">
              <a:lnSpc>
                <a:spcPct val="12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latin typeface="黑体" panose="02010609060101010101" charset="-122"/>
                <a:ea typeface="黑体" panose="02010609060101010101" charset="-122"/>
                <a:cs typeface="黑体" panose="02010609060101010101" charset="-122"/>
              </a:rPr>
              <a:t> </a:t>
            </a:r>
            <a:r>
              <a:rPr lang="zh-CN" altLang="en-US" sz="2400" b="1">
                <a:latin typeface="黑体" panose="02010609060101010101" charset="-122"/>
                <a:ea typeface="黑体" panose="02010609060101010101" charset="-122"/>
                <a:cs typeface="黑体" panose="02010609060101010101" charset="-122"/>
              </a:rPr>
              <a:t>王昌耀（1936～2000），笔名昌耀，</a:t>
            </a:r>
            <a:r>
              <a:rPr lang="zh-CN" altLang="en-US" sz="2400" b="1">
                <a:solidFill>
                  <a:srgbClr val="FF0000"/>
                </a:solidFill>
                <a:latin typeface="黑体" panose="02010609060101010101" charset="-122"/>
                <a:ea typeface="黑体" panose="02010609060101010101" charset="-122"/>
                <a:cs typeface="黑体" panose="02010609060101010101" charset="-122"/>
              </a:rPr>
              <a:t>湖南桃源人</a:t>
            </a:r>
            <a:r>
              <a:rPr lang="zh-CN" altLang="en-US" sz="2400" b="1">
                <a:latin typeface="黑体" panose="02010609060101010101" charset="-122"/>
                <a:ea typeface="黑体" panose="02010609060101010101" charset="-122"/>
                <a:cs typeface="黑体" panose="02010609060101010101" charset="-122"/>
              </a:rPr>
              <a:t>。1950年参军，1951年春赴朝鲜作战，其间曾两度回国参加文化培训。1953年“停战协定”签字前十余日，身负重伤，从此永远离开了部队。1955年赴青海参加大西北开发。</a:t>
            </a:r>
            <a:r>
              <a:rPr lang="zh-CN" altLang="en-US" sz="2400" b="1">
                <a:solidFill>
                  <a:srgbClr val="FF0000"/>
                </a:solidFill>
                <a:latin typeface="黑体" panose="02010609060101010101" charset="-122"/>
                <a:ea typeface="黑体" panose="02010609060101010101" charset="-122"/>
                <a:cs typeface="黑体" panose="02010609060101010101" charset="-122"/>
              </a:rPr>
              <a:t>1957年因一首短诗被定为右派</a:t>
            </a:r>
            <a:r>
              <a:rPr lang="zh-CN" altLang="en-US" sz="2400" b="1">
                <a:latin typeface="黑体" panose="02010609060101010101" charset="-122"/>
                <a:ea typeface="黑体" panose="02010609060101010101" charset="-122"/>
                <a:cs typeface="黑体" panose="02010609060101010101" charset="-122"/>
              </a:rPr>
              <a:t>，遭受了二十余年的坎坷与磨难。1979年重返文坛，任青海省作协副主席、荣誉主席，专业作家。1985年加入中国作家协会。著有《昌耀抒情诗集》《一个挑战的旅行者步行在上帝的沙盘》《昌耀的诗》等。他被人誉为“他那一辈人中唯一可以被称作诗人的人”“最信赖的诗人”“中国当代最杰出的诗人之一”“</a:t>
            </a:r>
            <a:r>
              <a:rPr lang="zh-CN" altLang="en-US" sz="2400" b="1">
                <a:solidFill>
                  <a:srgbClr val="FF0000"/>
                </a:solidFill>
                <a:latin typeface="黑体" panose="02010609060101010101" charset="-122"/>
                <a:ea typeface="黑体" panose="02010609060101010101" charset="-122"/>
                <a:cs typeface="黑体" panose="02010609060101010101" charset="-122"/>
              </a:rPr>
              <a:t>当代诗歌史上的一个传奇</a:t>
            </a:r>
            <a:r>
              <a:rPr lang="zh-CN" altLang="en-US" sz="2400" b="1">
                <a:latin typeface="黑体" panose="02010609060101010101" charset="-122"/>
                <a:ea typeface="黑体" panose="02010609060101010101" charset="-122"/>
                <a:cs typeface="黑体" panose="02010609060101010101" charset="-122"/>
              </a:rPr>
              <a:t>”。</a:t>
            </a:r>
            <a:endParaRPr lang="zh-CN" altLang="en-US" sz="2400" b="1">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350520" y="429895"/>
            <a:ext cx="2316480" cy="521970"/>
          </a:xfrm>
          <a:prstGeom prst="rect">
            <a:avLst/>
          </a:prstGeom>
          <a:noFill/>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rPr>
              <a:t>一、作者简介</a:t>
            </a:r>
            <a:endParaRPr lang="zh-CN" altLang="en-US" sz="28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7527925" y="1261745"/>
            <a:ext cx="3098800" cy="4539615"/>
          </a:xfrm>
          <a:prstGeom prst="rect">
            <a:avLst/>
          </a:prstGeom>
        </p:spPr>
      </p:pic>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2" y="3976615"/>
            <a:ext cx="11538089" cy="2568323"/>
          </a:xfrm>
          <a:prstGeom prst="rect">
            <a:avLst/>
          </a:prstGeom>
          <a:solidFill>
            <a:srgbClr val="008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575" strike="noStrike" noProof="1"/>
          </a:p>
        </p:txBody>
      </p:sp>
      <p:sp>
        <p:nvSpPr>
          <p:cNvPr id="9" name="TextBox 3"/>
          <p:cNvSpPr txBox="1"/>
          <p:nvPr/>
        </p:nvSpPr>
        <p:spPr>
          <a:xfrm>
            <a:off x="2189785" y="2070658"/>
            <a:ext cx="5885066" cy="1568450"/>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fontAlgn="auto"/>
            <a:r>
              <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rPr>
              <a:t>谢谢</a:t>
            </a:r>
            <a:endPar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endParaRP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7900" y="233045"/>
            <a:ext cx="2316480" cy="521970"/>
          </a:xfrm>
          <a:prstGeom prst="rect">
            <a:avLst/>
          </a:prstGeom>
          <a:noFill/>
        </p:spPr>
        <p:txBody>
          <a:bodyPr wrap="none" rtlCol="0">
            <a:spAutoFit/>
          </a:bodyPr>
          <a:lstStyle/>
          <a:p>
            <a:pPr algn="l"/>
            <a:r>
              <a:rPr lang="zh-CN" altLang="en-US" sz="2800" b="1">
                <a:latin typeface="微软雅黑" panose="020B0503020204020204" pitchFamily="34" charset="-122"/>
                <a:ea typeface="微软雅黑" panose="020B0503020204020204" pitchFamily="34" charset="-122"/>
              </a:rPr>
              <a:t>二、创作背景</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0" y="852170"/>
            <a:ext cx="11194415" cy="2245360"/>
          </a:xfrm>
          <a:prstGeom prst="rect">
            <a:avLst/>
          </a:prstGeom>
          <a:noFill/>
        </p:spPr>
        <p:txBody>
          <a:bodyPr wrap="square" rtlCol="0">
            <a:spAutoFit/>
          </a:bodyPr>
          <a:lstStyle/>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1957年，中共中央发出指示，在全国范围内开展了一场波及社会各阶层的群众性反右派斗争。这一运动后来被严重扩大化，一大批响应党的号召仗义执言的知识分子和民主党派人士被错误的确定为“右派分子”，遭到不同程度的迫害。这首诗写于</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1962年8月</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，作者因被打成右</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派，正</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在距峨堡乡不远的青海省八宝农场接受劳动改造</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495415" y="3177540"/>
            <a:ext cx="4224655" cy="2625090"/>
          </a:xfrm>
          <a:prstGeom prst="rect">
            <a:avLst/>
          </a:prstGeom>
        </p:spPr>
      </p:pic>
      <p:sp>
        <p:nvSpPr>
          <p:cNvPr id="7" name="文本框 6"/>
          <p:cNvSpPr txBox="1"/>
          <p:nvPr/>
        </p:nvSpPr>
        <p:spPr>
          <a:xfrm>
            <a:off x="111125" y="2787015"/>
            <a:ext cx="6383655" cy="3476625"/>
          </a:xfrm>
          <a:prstGeom prst="rect">
            <a:avLst/>
          </a:prstGeom>
          <a:noFill/>
        </p:spPr>
        <p:txBody>
          <a:bodyPr wrap="square" rtlCol="0">
            <a:spAutoFit/>
          </a:bodyPr>
          <a:lstStyle/>
          <a:p>
            <a:pPr algn="l"/>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峨日朵</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”是现在的海北藏族自治州祁连县的峨堡镇的</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老百姓对“峨堡”</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一词的</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口语发音</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，“峨日朵雪峰”便是峨堡乡境内的祁连山脉中</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一座或者几座小雪峰</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。它们原本没有自己独立的名字，诗人拿来作为诗中一个如画的诗作之远景而已。</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3530" y="1328420"/>
            <a:ext cx="10365740" cy="5262245"/>
          </a:xfrm>
          <a:prstGeom prst="rect">
            <a:avLst/>
          </a:prstGeom>
          <a:noFill/>
        </p:spPr>
        <p:txBody>
          <a:bodyPr wrap="square" rtlCol="0" anchor="t">
            <a:spAutoFit/>
          </a:bodyPr>
          <a:lstStyle/>
          <a:p>
            <a:pPr indent="467995" algn="l" fontAlgn="auto">
              <a:lnSpc>
                <a:spcPct val="150000"/>
              </a:lnSpc>
              <a:spcAft>
                <a:spcPts val="0"/>
              </a:spcAft>
              <a:buClrTx/>
              <a:buSzTx/>
              <a:buFontTx/>
            </a:pPr>
            <a:r>
              <a:rPr lang="en-US" altLang="zh-CN"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词语积累：</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薄壁    石</a:t>
            </a:r>
            <a:r>
              <a:rPr lang="zh-CN" altLang="en-US" sz="40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砾</a:t>
            </a:r>
            <a:r>
              <a:rPr lang="en-US" altLang="zh-CN" sz="40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lÌ</a:t>
            </a:r>
            <a:r>
              <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深渊   </a:t>
            </a:r>
            <a:r>
              <a:rPr lang="zh-CN" altLang="en-US" sz="40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嚣xiāo</a:t>
            </a:r>
            <a:r>
              <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鸣    </a:t>
            </a:r>
            <a:endPar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40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铆钉     锈蚀    赐予</a:t>
            </a:r>
            <a:endParaRPr lang="zh-CN" altLang="en-US" sz="40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40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揳xiē</a:t>
            </a:r>
            <a:r>
              <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：把楔</a:t>
            </a:r>
            <a:r>
              <a:rPr lang="zh-CN" altLang="en-US" sz="40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xiē</a:t>
            </a:r>
            <a:r>
              <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子、钉子等捶打到物体里面。</a:t>
            </a:r>
            <a:endPar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40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罅xià</a:t>
            </a:r>
            <a:r>
              <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隙：缝隙。  </a:t>
            </a:r>
            <a:endPar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endParaRPr lang="zh-CN" altLang="en-US" sz="40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7900" y="681990"/>
            <a:ext cx="5819140" cy="521970"/>
          </a:xfrm>
          <a:prstGeom prst="rect">
            <a:avLst/>
          </a:prstGeom>
          <a:noFill/>
        </p:spPr>
        <p:txBody>
          <a:bodyPr wrap="none" rtlCol="0">
            <a:spAutoFit/>
          </a:bodyPr>
          <a:lstStyle/>
          <a:p>
            <a:pPr algn="l"/>
            <a:r>
              <a:rPr lang="zh-CN" altLang="en-US" sz="2800" b="1">
                <a:latin typeface="微软雅黑" panose="020B0503020204020204" pitchFamily="34" charset="-122"/>
                <a:ea typeface="微软雅黑" panose="020B0503020204020204" pitchFamily="34" charset="-122"/>
              </a:rPr>
              <a:t>三、阅读与赏析</a:t>
            </a:r>
            <a:r>
              <a:rPr lang="en-US" altLang="zh-CN" sz="2400">
                <a:latin typeface="微软雅黑" panose="020B0503020204020204" pitchFamily="34" charset="-122"/>
                <a:ea typeface="微软雅黑" panose="020B0503020204020204" pitchFamily="34" charset="-122"/>
              </a:rPr>
              <a:t>——</a:t>
            </a: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学生落实在笔头上</a:t>
            </a:r>
            <a:endPar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峨日朵雪峰之侧》音频朗诵">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2188210" y="207645"/>
            <a:ext cx="619125" cy="619125"/>
          </a:xfrm>
          <a:prstGeom prst="rect">
            <a:avLst/>
          </a:prstGeom>
        </p:spPr>
      </p:pic>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 presetClass="mediacall" presetSubtype="0" fill="hold" nodeType="afterEffect">
                                  <p:stCondLst>
                                    <p:cond delay="0"/>
                                  </p:stCondLst>
                                  <p:childTnLst>
                                    <p:cmd type="call" cmd="playFrom(0.0)">
                                      <p:cBhvr additive="base">
                                        <p:cTn id="23" dur="894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4"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4460" y="804545"/>
            <a:ext cx="11035665" cy="4677410"/>
          </a:xfrm>
          <a:prstGeom prst="rect">
            <a:avLst/>
          </a:prstGeom>
          <a:noFill/>
        </p:spPr>
        <p:txBody>
          <a:bodyPr wrap="square" rtlCol="0" anchor="t">
            <a:spAutoFit/>
          </a:bodyPr>
          <a:lstStyle/>
          <a:p>
            <a:pPr indent="467995" algn="l" fontAlgn="auto">
              <a:lnSpc>
                <a:spcPct val="150000"/>
              </a:lnSpc>
              <a:spcAft>
                <a:spcPts val="0"/>
              </a:spcAft>
              <a:buClrTx/>
              <a:buSzTx/>
              <a:buFontTx/>
            </a:pPr>
            <a:r>
              <a:rPr lang="en-US" altLang="zh-CN" sz="28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28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题目“峨日朵雪峰之侧”的</a:t>
            </a:r>
            <a:r>
              <a:rPr lang="zh-CN" altLang="en-US" sz="28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“侧”</a:t>
            </a:r>
            <a:r>
              <a:rPr lang="zh-CN" altLang="en-US" sz="28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如何理解</a:t>
            </a:r>
            <a:r>
              <a:rPr lang="zh-CN" altLang="en-US" sz="28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00000"/>
              </a:lnSpc>
              <a:spcAft>
                <a:spcPts val="0"/>
              </a:spcAft>
            </a:pP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相关联想</a:t>
            </a:r>
            <a:r>
              <a:rPr altLang="zh-CN"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雪峰之巅、雪峰之麓、雪峰之侧。</a:t>
            </a:r>
            <a:endParaRPr lang="zh-CN" altLang="en-US" sz="32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00000"/>
              </a:lnSpc>
              <a:spcAft>
                <a:spcPts val="0"/>
              </a:spcAft>
            </a:pP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雪峰之侧</a:t>
            </a:r>
            <a:r>
              <a:rPr altLang="zh-CN"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半山腰</a:t>
            </a: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。“这是我此刻仅能征服的高度了”，紧扣题目，互作注释：“我”攀至陡峻的峨日朵雪峰的半山腰。</a:t>
            </a:r>
            <a:endPar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00000"/>
              </a:lnSpc>
              <a:spcAft>
                <a:spcPts val="0"/>
              </a:spcAft>
            </a:pP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 这是历尽艰辛的攀登，这</a:t>
            </a:r>
            <a:r>
              <a:rPr lang="zh-CN" altLang="en-US" sz="32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是竭尽所能才达到的高度</a:t>
            </a: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，这是我当下生命所及的高度，今后还将有新的高度，这一高度与自己的目标尚有距离，</a:t>
            </a:r>
            <a:r>
              <a:rPr lang="zh-CN" altLang="en-US" sz="32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是丰满的自信、现实的坚持与客观的无奈的交融</a:t>
            </a:r>
            <a:r>
              <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2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9395" y="322580"/>
            <a:ext cx="10365105" cy="5654675"/>
          </a:xfrm>
          <a:prstGeom prst="rect">
            <a:avLst/>
          </a:prstGeom>
          <a:noFill/>
        </p:spPr>
        <p:txBody>
          <a:bodyPr wrap="square" rtlCol="0" anchor="t">
            <a:spAutoFit/>
          </a:bodyPr>
          <a:lstStyle/>
          <a:p>
            <a:pPr indent="467995" algn="l" fontAlgn="auto">
              <a:lnSpc>
                <a:spcPct val="150000"/>
              </a:lnSpc>
              <a:spcAft>
                <a:spcPts val="0"/>
              </a:spcAft>
            </a:pPr>
            <a:r>
              <a:rPr lang="en-US" altLang="zh-CN" sz="32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“一只小得可怜的蜘蛛”的形象，</a:t>
            </a:r>
            <a:r>
              <a:rPr lang="zh-CN" altLang="en-US" sz="32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如何理解。</a:t>
            </a:r>
            <a:endParaRPr lang="zh-CN" altLang="en-US" sz="24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endParaRPr lang="zh-CN" altLang="en-US" sz="5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00000"/>
              </a:lnSpc>
              <a:spcAft>
                <a:spcPts val="0"/>
              </a:spcAft>
            </a:pP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雪峰、落日、山海、石砾、巨石的罅隙、雄鹰、雪豹，锈蚀的岩壁</a:t>
            </a: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一系列</a:t>
            </a:r>
            <a:r>
              <a:rPr lang="zh-CN" altLang="zh-CN" sz="3600" b="1" kern="100"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形象</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构成雄浑、壮美、崇高、紧张的</a:t>
            </a:r>
            <a:r>
              <a:rPr lang="zh-CN" altLang="zh-CN" sz="3600" b="1" kern="1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审美特征</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600" b="1" kern="100"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意境</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00000"/>
              </a:lnSpc>
              <a:spcAft>
                <a:spcPts val="0"/>
              </a:spcAft>
            </a:pP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与蜘蛛弱小、可怜、默享的形象</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特征</a:t>
            </a: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形成</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鲜明</a:t>
            </a: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对比</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00000"/>
              </a:lnSpc>
              <a:spcAft>
                <a:spcPts val="0"/>
              </a:spcAft>
            </a:pP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突出</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了</a:t>
            </a: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生命的谦卑与坚毅</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600" b="1" kern="100"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zh-CN" altLang="zh-CN" sz="3600" b="1" kern="1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达</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对生命的热爱，</a:t>
            </a:r>
            <a:r>
              <a:rPr lang="zh-CN" altLang="en-US" sz="3600"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对生命力的赞颂</a:t>
            </a:r>
            <a:r>
              <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6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endParaRPr lang="zh-CN" altLang="en-US" sz="36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170" y="0"/>
            <a:ext cx="11428095" cy="5262245"/>
          </a:xfrm>
          <a:prstGeom prst="rect">
            <a:avLst/>
          </a:prstGeom>
          <a:noFill/>
        </p:spPr>
        <p:txBody>
          <a:bodyPr wrap="square" rtlCol="0" anchor="t">
            <a:spAutoFit/>
          </a:bodyPr>
          <a:lstStyle/>
          <a:p>
            <a:pPr fontAlgn="auto">
              <a:lnSpc>
                <a:spcPct val="150000"/>
              </a:lnSpc>
            </a:pP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描绘画面</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的时候采用了哪些表现</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0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视听合一</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：视觉——“我”吃惊地</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看到</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一派壮丽的</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雪峰落日</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景象；</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听</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觉形象——滑坡的</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石砾引动</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深渊的</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嚣鸣</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，如军旅的杀声渐远而去。视听合一，</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表</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明“我“在</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这个高度上的坚持决非易事</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00000"/>
              </a:lnSpc>
            </a:pPr>
            <a:r>
              <a:rPr lang="zh-CN" altLang="en-US" sz="36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特写镜头</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一只小小的</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蜘蛛在岩壁上与“我“同在</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!对生命的热爱、</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对生命力的赞颂</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，就是从这只小小的蜘蛛</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表</a:t>
            </a:r>
            <a:r>
              <a:rPr lang="zh-CN" altLang="en-US" sz="3600">
                <a:latin typeface="微软雅黑" panose="020B0503020204020204" pitchFamily="34" charset="-122"/>
                <a:ea typeface="微软雅黑" panose="020B0503020204020204" pitchFamily="34" charset="-122"/>
                <a:cs typeface="微软雅黑" panose="020B0503020204020204" pitchFamily="34" charset="-122"/>
              </a:rPr>
              <a:t>露出来的。很多时候，不起眼的细小意象比司空见惯的“波澜壮阔“更有力量。</a:t>
            </a:r>
            <a:endParaRPr lang="zh-CN" altLang="en-US" sz="3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2900" y="485775"/>
            <a:ext cx="10217785" cy="5507990"/>
          </a:xfrm>
          <a:prstGeom prst="rect">
            <a:avLst/>
          </a:prstGeom>
          <a:noFill/>
        </p:spPr>
        <p:txBody>
          <a:bodyPr wrap="square" rtlCol="0" anchor="t">
            <a:spAutoFit/>
          </a:bodyPr>
          <a:lstStyle/>
          <a:p>
            <a:pPr fontAlgn="auto">
              <a:lnSpc>
                <a:spcPct val="1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强烈的对比</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10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     两组意象形成鲜明而浓烈的对比：</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强大和弱小、光明与幽暗、热闹与沉寂、高拔与低矮</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10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    在峨日朵雪峰之侧坚</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守住高度的不是</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强大的</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雄鹰或雪豹</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而是</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弱小得可怜的</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蜘蛛</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10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    光明的</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太阳</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不过</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是虚妄的神明和幻象的真理</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的别称，堆砌的</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石砾</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不过</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是狂热的信念、迷信的追求、廉价的乐观</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的代号，而它们正在跃入幽暗却引力无穷的山海，正在滑向棕色的深渊；</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10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     一派嚣鸣的、象军旅的喊杀声的，原来是在“滑坡”，是在“远去”，而</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接纳和归结它们的</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恰恰</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是沉寂和冷静</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94310" y="626110"/>
            <a:ext cx="11130280" cy="5692775"/>
          </a:xfrm>
          <a:prstGeom prst="rect">
            <a:avLst/>
          </a:prstGeom>
          <a:noFill/>
        </p:spPr>
        <p:txBody>
          <a:bodyPr wrap="square" rtlCol="0" anchor="t">
            <a:spAutoFit/>
          </a:bodyPr>
          <a:lstStyle/>
          <a:p>
            <a:pPr indent="457200" fontAlgn="auto">
              <a:lnSpc>
                <a:spcPct val="100000"/>
              </a:lnSpc>
            </a:pP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诗人李以亮曾这样点评《峨日朵雪峰之侧》这首诗：一首</a:t>
            </a:r>
            <a:r>
              <a:rPr lang="zh-CN" altLang="en-US"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孤绝的超越之诗</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。那么你认为这首诗表现的是孤绝之境的超越还是超越之后落入的孤绝？</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这首诗</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表</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现的是</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孤绝之境的超越</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昌耀是一个孤独的诗人，他自始自终有着一种震动人心的忧郁和伤感，而隐藏在这背后的是诗人对生命本真与尊严的追寻和捍卫。在这首诗中诗人似乎是一个冷静的旁观者，又似乎是一个积极的生命体验者，他在这首诗中开始他的</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征服之旅</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，继而完成旅途，继而</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完成</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了</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自我超越</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联系写作背景，</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昌耀</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并</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没</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有与那个时代</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一同“滑坡”</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而</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在峨日朵雪峰之侧占稳了自己的高度</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。这是生命意志和生命强力的伟岸展示，呈示在这种高度的生命必定是强健和雄壮者的生命，定格在这种险峰的姿态必定是胜利者的姿态！</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6"/>
          <p:cNvSpPr txBox="1"/>
          <p:nvPr>
            <p:custDataLst>
              <p:tags r:id="rId1"/>
            </p:custDataLst>
          </p:nvPr>
        </p:nvSpPr>
        <p:spPr>
          <a:xfrm>
            <a:off x="361315" y="1011555"/>
            <a:ext cx="10796270" cy="4457065"/>
          </a:xfrm>
          <a:prstGeom prst="rect">
            <a:avLst/>
          </a:prstGeom>
          <a:noFill/>
          <a:ln w="3175">
            <a:noFill/>
            <a:prstDash val="dash"/>
          </a:ln>
        </p:spPr>
        <p:txBody>
          <a:bodyPr wrap="square" lIns="68026" tIns="34013" rIns="68026" bIns="34013"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67995" algn="l" fontAlgn="auto">
              <a:lnSpc>
                <a:spcPct val="150000"/>
              </a:lnSpc>
              <a:spcAft>
                <a:spcPts val="0"/>
              </a:spcAft>
            </a:pPr>
            <a:r>
              <a:rPr sz="4400" spc="50" dirty="0">
                <a:ln w="3175">
                  <a:noFill/>
                  <a:prstDash val="dash"/>
                </a:ln>
                <a:solidFill>
                  <a:schemeClr val="tx1"/>
                </a:solidFill>
                <a:latin typeface="微软雅黑" panose="020B0503020204020204" pitchFamily="34" charset="-122"/>
                <a:cs typeface="微软雅黑" panose="020B0503020204020204" pitchFamily="34" charset="-122"/>
              </a:rPr>
              <a:t>青春</a:t>
            </a:r>
            <a:r>
              <a:rPr lang="zh-CN" altLang="zh-CN" sz="4400" b="1" kern="100" spc="0" dirty="0">
                <a:solidFill>
                  <a:schemeClr val="tx1"/>
                </a:solidFill>
                <a:highlight>
                  <a:srgbClr val="FFFF00"/>
                </a:highlight>
                <a:latin typeface="微软雅黑" panose="020B0503020204020204" pitchFamily="34" charset="-122"/>
                <a:cs typeface="Times New Roman" panose="02020603050405020304" pitchFamily="18" charset="0"/>
              </a:rPr>
              <a:t>价值</a:t>
            </a:r>
            <a:r>
              <a:rPr sz="4400" spc="50" dirty="0">
                <a:ln w="3175">
                  <a:noFill/>
                  <a:prstDash val="dash"/>
                </a:ln>
                <a:solidFill>
                  <a:schemeClr val="tx1"/>
                </a:solidFill>
                <a:latin typeface="微软雅黑" panose="020B0503020204020204" pitchFamily="34" charset="-122"/>
                <a:cs typeface="微软雅黑" panose="020B0503020204020204" pitchFamily="34" charset="-122"/>
              </a:rPr>
              <a:t>的思考点、</a:t>
            </a:r>
            <a:r>
              <a:rPr lang="zh-CN" altLang="zh-CN" sz="4400" b="1" kern="100" spc="0" dirty="0">
                <a:solidFill>
                  <a:schemeClr val="tx1"/>
                </a:solidFill>
                <a:highlight>
                  <a:srgbClr val="FFFF00"/>
                </a:highlight>
                <a:latin typeface="微软雅黑" panose="020B0503020204020204" pitchFamily="34" charset="-122"/>
                <a:cs typeface="Times New Roman" panose="02020603050405020304" pitchFamily="18" charset="0"/>
              </a:rPr>
              <a:t>意象</a:t>
            </a:r>
            <a:r>
              <a:rPr sz="4400" spc="50" dirty="0">
                <a:ln w="3175">
                  <a:noFill/>
                  <a:prstDash val="dash"/>
                </a:ln>
                <a:solidFill>
                  <a:schemeClr val="tx1"/>
                </a:solidFill>
                <a:latin typeface="微软雅黑" panose="020B0503020204020204" pitchFamily="34" charset="-122"/>
                <a:cs typeface="微软雅黑" panose="020B0503020204020204" pitchFamily="34" charset="-122"/>
              </a:rPr>
              <a:t>群、</a:t>
            </a:r>
            <a:r>
              <a:rPr lang="zh-CN" altLang="zh-CN" sz="4400" b="1" kern="100" spc="0" dirty="0">
                <a:solidFill>
                  <a:schemeClr val="tx1"/>
                </a:solidFill>
                <a:highlight>
                  <a:srgbClr val="FFFF00"/>
                </a:highlight>
                <a:latin typeface="微软雅黑" panose="020B0503020204020204" pitchFamily="34" charset="-122"/>
                <a:cs typeface="Times New Roman" panose="02020603050405020304" pitchFamily="18" charset="0"/>
              </a:rPr>
              <a:t>对比</a:t>
            </a:r>
            <a:r>
              <a:rPr sz="4400" spc="50" dirty="0">
                <a:ln w="3175">
                  <a:noFill/>
                  <a:prstDash val="dash"/>
                </a:ln>
                <a:solidFill>
                  <a:schemeClr val="tx1"/>
                </a:solidFill>
                <a:latin typeface="微软雅黑" panose="020B0503020204020204" pitchFamily="34" charset="-122"/>
                <a:cs typeface="微软雅黑" panose="020B0503020204020204" pitchFamily="34" charset="-122"/>
              </a:rPr>
              <a:t>的手法、</a:t>
            </a:r>
            <a:r>
              <a:rPr lang="zh-CN" altLang="zh-CN" sz="4400" b="1" kern="100" spc="0" dirty="0">
                <a:solidFill>
                  <a:schemeClr val="tx1"/>
                </a:solidFill>
                <a:highlight>
                  <a:srgbClr val="FFFF00"/>
                </a:highlight>
                <a:latin typeface="微软雅黑" panose="020B0503020204020204" pitchFamily="34" charset="-122"/>
                <a:cs typeface="Times New Roman" panose="02020603050405020304" pitchFamily="18" charset="0"/>
              </a:rPr>
              <a:t>直抒胸臆</a:t>
            </a:r>
            <a:r>
              <a:rPr sz="4400" spc="50" dirty="0">
                <a:ln w="3175">
                  <a:noFill/>
                  <a:prstDash val="dash"/>
                </a:ln>
                <a:solidFill>
                  <a:schemeClr val="tx1"/>
                </a:solidFill>
                <a:latin typeface="微软雅黑" panose="020B0503020204020204" pitchFamily="34" charset="-122"/>
                <a:cs typeface="微软雅黑" panose="020B0503020204020204" pitchFamily="34" charset="-122"/>
              </a:rPr>
              <a:t>的表达，完成三节（</a:t>
            </a:r>
            <a:r>
              <a:rPr sz="4400" spc="50" dirty="0">
                <a:ln w="3175">
                  <a:noFill/>
                  <a:prstDash val="dash"/>
                </a:ln>
                <a:solidFill>
                  <a:srgbClr val="FF0000"/>
                </a:solidFill>
                <a:latin typeface="微软雅黑" panose="020B0503020204020204" pitchFamily="34" charset="-122"/>
                <a:cs typeface="微软雅黑" panose="020B0503020204020204" pitchFamily="34" charset="-122"/>
              </a:rPr>
              <a:t>15行</a:t>
            </a:r>
            <a:r>
              <a:rPr lang="zh-CN" altLang="en-US" sz="4400" spc="50" dirty="0">
                <a:ln w="3175">
                  <a:noFill/>
                  <a:prstDash val="dash"/>
                </a:ln>
                <a:solidFill>
                  <a:schemeClr val="tx1"/>
                </a:solidFill>
                <a:latin typeface="微软雅黑" panose="020B0503020204020204" pitchFamily="34" charset="-122"/>
                <a:cs typeface="微软雅黑" panose="020B0503020204020204" pitchFamily="34" charset="-122"/>
              </a:rPr>
              <a:t>左右</a:t>
            </a:r>
            <a:r>
              <a:rPr sz="4400" spc="5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4400" spc="50" dirty="0">
                <a:ln w="3175">
                  <a:noFill/>
                  <a:prstDash val="dash"/>
                </a:ln>
                <a:solidFill>
                  <a:srgbClr val="FF0000"/>
                </a:solidFill>
                <a:latin typeface="微软雅黑" panose="020B0503020204020204" pitchFamily="34" charset="-122"/>
                <a:cs typeface="微软雅黑" panose="020B0503020204020204" pitchFamily="34" charset="-122"/>
              </a:rPr>
              <a:t>新</a:t>
            </a:r>
            <a:r>
              <a:rPr sz="4400" spc="50" dirty="0">
                <a:ln w="3175">
                  <a:noFill/>
                  <a:prstDash val="dash"/>
                </a:ln>
                <a:solidFill>
                  <a:srgbClr val="FF0000"/>
                </a:solidFill>
                <a:latin typeface="微软雅黑" panose="020B0503020204020204" pitchFamily="34" charset="-122"/>
                <a:cs typeface="微软雅黑" panose="020B0503020204020204" pitchFamily="34" charset="-122"/>
              </a:rPr>
              <a:t>诗</a:t>
            </a:r>
            <a:r>
              <a:rPr sz="4400" spc="50" dirty="0">
                <a:ln w="3175">
                  <a:noFill/>
                  <a:prstDash val="dash"/>
                </a:ln>
                <a:solidFill>
                  <a:schemeClr val="tx1"/>
                </a:solidFill>
                <a:latin typeface="微软雅黑" panose="020B0503020204020204" pitchFamily="34" charset="-122"/>
                <a:cs typeface="微软雅黑" panose="020B0503020204020204" pitchFamily="34" charset="-122"/>
              </a:rPr>
              <a:t>创作(</a:t>
            </a:r>
            <a:r>
              <a:rPr lang="zh-CN" altLang="en-US" sz="4400" spc="50" dirty="0">
                <a:ln w="3175">
                  <a:noFill/>
                  <a:prstDash val="dash"/>
                </a:ln>
                <a:solidFill>
                  <a:schemeClr val="tx1"/>
                </a:solidFill>
                <a:latin typeface="微软雅黑" panose="020B0503020204020204" pitchFamily="34" charset="-122"/>
                <a:cs typeface="微软雅黑" panose="020B0503020204020204" pitchFamily="34" charset="-122"/>
              </a:rPr>
              <a:t>写在</a:t>
            </a:r>
            <a:r>
              <a:rPr lang="zh-CN" altLang="en-US" sz="4400" spc="50" dirty="0">
                <a:ln w="3175">
                  <a:noFill/>
                  <a:prstDash val="dash"/>
                </a:ln>
                <a:solidFill>
                  <a:srgbClr val="FF0000"/>
                </a:solidFill>
                <a:latin typeface="微软雅黑" panose="020B0503020204020204" pitchFamily="34" charset="-122"/>
                <a:cs typeface="微软雅黑" panose="020B0503020204020204" pitchFamily="34" charset="-122"/>
              </a:rPr>
              <a:t>练笔</a:t>
            </a:r>
            <a:r>
              <a:rPr lang="zh-CN" altLang="en-US" sz="4400" spc="50" dirty="0">
                <a:ln w="3175">
                  <a:noFill/>
                  <a:prstDash val="dash"/>
                </a:ln>
                <a:solidFill>
                  <a:schemeClr val="tx1"/>
                </a:solidFill>
                <a:latin typeface="微软雅黑" panose="020B0503020204020204" pitchFamily="34" charset="-122"/>
                <a:cs typeface="微软雅黑" panose="020B0503020204020204" pitchFamily="34" charset="-122"/>
              </a:rPr>
              <a:t>本上）</a:t>
            </a:r>
            <a:r>
              <a:rPr sz="4400" spc="50" dirty="0">
                <a:ln w="3175">
                  <a:noFill/>
                  <a:prstDash val="dash"/>
                </a:ln>
                <a:solidFill>
                  <a:schemeClr val="tx1"/>
                </a:solidFill>
                <a:latin typeface="微软雅黑" panose="020B0503020204020204" pitchFamily="34" charset="-122"/>
                <a:cs typeface="微软雅黑" panose="020B0503020204020204" pitchFamily="34" charset="-122"/>
              </a:rPr>
              <a:t>。</a:t>
            </a:r>
            <a:endParaRPr sz="44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67995" algn="l" fontAlgn="auto">
              <a:lnSpc>
                <a:spcPct val="100000"/>
              </a:lnSpc>
              <a:spcAft>
                <a:spcPts val="0"/>
              </a:spcAft>
            </a:pPr>
            <a:endParaRPr sz="4400"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12" name="Title 6"/>
          <p:cNvSpPr txBox="1"/>
          <p:nvPr>
            <p:custDataLst>
              <p:tags r:id="rId2"/>
            </p:custDataLst>
          </p:nvPr>
        </p:nvSpPr>
        <p:spPr>
          <a:xfrm>
            <a:off x="2717800" y="506095"/>
            <a:ext cx="5415280" cy="436245"/>
          </a:xfrm>
          <a:prstGeom prst="rect">
            <a:avLst/>
          </a:prstGeom>
          <a:solidFill>
            <a:schemeClr val="accent1"/>
          </a:solidFill>
          <a:ln w="3175">
            <a:noFill/>
            <a:prstDash val="dash"/>
          </a:ln>
        </p:spPr>
        <p:txBody>
          <a:bodyPr wrap="square" lIns="68026" tIns="34013" rIns="68026" bIns="34013"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lang="zh-CN" altLang="en-US" sz="2400" spc="300">
                <a:ln w="3175">
                  <a:noFill/>
                  <a:prstDash val="dash"/>
                </a:ln>
                <a:solidFill>
                  <a:schemeClr val="bg1"/>
                </a:solidFill>
                <a:cs typeface="微软雅黑" panose="020B0503020204020204" pitchFamily="34" charset="-122"/>
                <a:sym typeface="+mn-ea"/>
              </a:rPr>
              <a:t>作业：新诗写作的模仿与借鉴</a:t>
            </a:r>
            <a:endParaRPr lang="zh-CN" altLang="en-US" sz="2400" spc="300">
              <a:ln w="3175">
                <a:noFill/>
                <a:prstDash val="dash"/>
              </a:ln>
              <a:solidFill>
                <a:schemeClr val="bg1"/>
              </a:solidFill>
              <a:cs typeface="微软雅黑" panose="020B0503020204020204" pitchFamily="34" charset="-122"/>
              <a:sym typeface="+mn-ea"/>
            </a:endParaRPr>
          </a:p>
        </p:txBody>
      </p:sp>
    </p:spTree>
    <p:custDataLst>
      <p:tags r:id="rId3"/>
    </p:custDataLst>
  </p:cSld>
  <p:clrMapOvr>
    <a:masterClrMapping/>
  </p:clrMapOvr>
  <p:transition spd="slow" advTm="2391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tags/tag1.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2.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4.xml><?xml version="1.0" encoding="utf-8"?>
<p:tagLst xmlns:p="http://schemas.openxmlformats.org/presentationml/2006/main">
  <p:tag name="TIMING" val="|0.2|1.6"/>
</p:tagLst>
</file>

<file path=ppt/theme/theme1.xml><?xml version="1.0" encoding="utf-8"?>
<a:theme xmlns:a="http://schemas.openxmlformats.org/drawingml/2006/main" name="1-中国建筑中建PPT——亮亮图文旗舰店">
  <a:themeElements>
    <a:clrScheme name="自定义 7">
      <a:dk1>
        <a:sysClr val="windowText" lastClr="000000"/>
      </a:dk1>
      <a:lt1>
        <a:sysClr val="window" lastClr="FFFFFF"/>
      </a:lt1>
      <a:dk2>
        <a:srgbClr val="3F3F3F"/>
      </a:dk2>
      <a:lt2>
        <a:srgbClr val="E3DED1"/>
      </a:lt2>
      <a:accent1>
        <a:srgbClr val="1E76B0"/>
      </a:accent1>
      <a:accent2>
        <a:srgbClr val="1E76B0"/>
      </a:accent2>
      <a:accent3>
        <a:srgbClr val="7F7F7F"/>
      </a:accent3>
      <a:accent4>
        <a:srgbClr val="1E76B0"/>
      </a:accent4>
      <a:accent5>
        <a:srgbClr val="1E76B0"/>
      </a:accent5>
      <a:accent6>
        <a:srgbClr val="7F7F7F"/>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1817</Words>
  <Application>WPS 演示</Application>
  <PresentationFormat>自定义</PresentationFormat>
  <Paragraphs>55</Paragraphs>
  <Slides>10</Slides>
  <Notes>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10</vt:i4>
      </vt:variant>
    </vt:vector>
  </HeadingPairs>
  <TitlesOfParts>
    <vt:vector size="23" baseType="lpstr">
      <vt:lpstr>Arial</vt:lpstr>
      <vt:lpstr>宋体</vt:lpstr>
      <vt:lpstr>Wingdings</vt:lpstr>
      <vt:lpstr>Segoe UI</vt:lpstr>
      <vt:lpstr>Segoe UI</vt:lpstr>
      <vt:lpstr>微软雅黑</vt:lpstr>
      <vt:lpstr>黑体</vt:lpstr>
      <vt:lpstr>Times New Roman</vt:lpstr>
      <vt:lpstr>华康俪金黑W8(P)</vt:lpstr>
      <vt:lpstr>经典繁仿黑</vt:lpstr>
      <vt:lpstr>Calibri</vt:lpstr>
      <vt:lpstr>Arial Unicode MS</vt:lpstr>
      <vt:lpstr>1-中国建筑中建PPT——亮亮图文旗舰店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www.1ppt.com</dc:creator>
  <dc:description>www.1ppt.com;</dc:description>
  <cp:category>www.1ppt.com</cp:category>
  <cp:lastModifiedBy>汤友明</cp:lastModifiedBy>
  <cp:revision>270</cp:revision>
  <dcterms:created xsi:type="dcterms:W3CDTF">2013-09-19T08:29:00Z</dcterms:created>
  <dcterms:modified xsi:type="dcterms:W3CDTF">2020-09-09T14:17:04Z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