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413" r:id="rId3"/>
    <p:sldId id="272" r:id="rId5"/>
    <p:sldId id="403" r:id="rId6"/>
    <p:sldId id="505" r:id="rId7"/>
    <p:sldId id="452" r:id="rId8"/>
    <p:sldId id="493" r:id="rId9"/>
    <p:sldId id="434" r:id="rId10"/>
    <p:sldId id="443" r:id="rId11"/>
    <p:sldId id="451" r:id="rId12"/>
    <p:sldId id="426" r:id="rId13"/>
    <p:sldId id="428" r:id="rId14"/>
    <p:sldId id="457" r:id="rId15"/>
    <p:sldId id="477" r:id="rId16"/>
    <p:sldId id="494" r:id="rId17"/>
    <p:sldId id="495" r:id="rId18"/>
    <p:sldId id="496" r:id="rId19"/>
    <p:sldId id="262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49D3"/>
    <a:srgbClr val="ECE4EE"/>
    <a:srgbClr val="EB6067"/>
    <a:srgbClr val="8FC321"/>
    <a:srgbClr val="E50014"/>
    <a:srgbClr val="00B7ED"/>
    <a:srgbClr val="F3B8D6"/>
    <a:srgbClr val="1BD5F0"/>
    <a:srgbClr val="F4DBBD"/>
    <a:srgbClr val="EF4D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6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944" y="-972"/>
      </p:cViewPr>
      <p:guideLst>
        <p:guide orient="horz" pos="1641"/>
        <p:guide pos="2880"/>
        <p:guide pos="5453"/>
        <p:guide pos="32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3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6.xml"/><Relationship Id="rId23" Type="http://schemas.openxmlformats.org/officeDocument/2006/relationships/tags" Target="../tags/tag5.xml"/><Relationship Id="rId22" Type="http://schemas.openxmlformats.org/officeDocument/2006/relationships/tags" Target="../tags/tag4.xml"/><Relationship Id="rId21" Type="http://schemas.openxmlformats.org/officeDocument/2006/relationships/tags" Target="../tags/tag3.xml"/><Relationship Id="rId20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5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9.xml"/><Relationship Id="rId4" Type="http://schemas.openxmlformats.org/officeDocument/2006/relationships/image" Target="../media/image19.jpeg"/><Relationship Id="rId3" Type="http://schemas.openxmlformats.org/officeDocument/2006/relationships/image" Target="../media/image18.pn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2.xml"/><Relationship Id="rId3" Type="http://schemas.openxmlformats.org/officeDocument/2006/relationships/image" Target="../media/image18.png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tags" Target="../tags/tag25.xml"/><Relationship Id="rId4" Type="http://schemas.openxmlformats.org/officeDocument/2006/relationships/image" Target="../media/image20.png"/><Relationship Id="rId3" Type="http://schemas.openxmlformats.org/officeDocument/2006/relationships/image" Target="../media/image18.pn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tags" Target="../tags/tag28.xml"/><Relationship Id="rId3" Type="http://schemas.openxmlformats.org/officeDocument/2006/relationships/image" Target="../media/image18.png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openxmlformats.org/officeDocument/2006/relationships/tags" Target="../tags/tag31.xml"/><Relationship Id="rId4" Type="http://schemas.openxmlformats.org/officeDocument/2006/relationships/image" Target="../media/image21.png"/><Relationship Id="rId3" Type="http://schemas.openxmlformats.org/officeDocument/2006/relationships/image" Target="../media/image18.pn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8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9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0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3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16.png"/><Relationship Id="rId3" Type="http://schemas.openxmlformats.org/officeDocument/2006/relationships/tags" Target="../tags/tag1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0954" y="-16193"/>
            <a:ext cx="9176385" cy="5175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10_义务教育教科书语文五年级下册_租型_pdf_p0121_Pre_WPS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0953" y="1888808"/>
            <a:ext cx="4254341" cy="14973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-10954" y="872490"/>
            <a:ext cx="9176385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400" spc="450" dirty="0">
                <a:latin typeface="+mn-ea"/>
              </a:rPr>
              <a:t>习作：漫画的启示</a:t>
            </a:r>
            <a:endParaRPr lang="zh-CN" altLang="en-US" sz="4400" spc="450" dirty="0">
              <a:latin typeface="+mn-ea"/>
            </a:endParaRPr>
          </a:p>
        </p:txBody>
      </p:sp>
      <p:pic>
        <p:nvPicPr>
          <p:cNvPr id="9" name="图片 8" descr="10_义务教育教科书语文五年级下册_租型_pdf_p0121_Pre_WPS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1091" y="1888808"/>
            <a:ext cx="4254341" cy="14973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4858" y="448628"/>
            <a:ext cx="7614285" cy="103774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100" dirty="0"/>
              <a:t>       </a:t>
            </a:r>
            <a:r>
              <a:rPr lang="zh-CN" altLang="en-US" sz="2100" dirty="0"/>
              <a:t>这次习作，让我们写一写从漫画中得到的启示。可以从上面两幅漫画中选择一幅来写，也可以写其他漫画。写的时候要注意以下几点。</a:t>
            </a:r>
            <a:endParaRPr lang="zh-CN" altLang="en-US" sz="2100" dirty="0"/>
          </a:p>
        </p:txBody>
      </p:sp>
      <p:sp>
        <p:nvSpPr>
          <p:cNvPr id="13" name="矩形 12"/>
          <p:cNvSpPr/>
          <p:nvPr/>
        </p:nvSpPr>
        <p:spPr>
          <a:xfrm>
            <a:off x="1142048" y="1896428"/>
            <a:ext cx="7237095" cy="1650206"/>
          </a:xfrm>
          <a:prstGeom prst="rect">
            <a:avLst/>
          </a:prstGeom>
          <a:solidFill>
            <a:schemeClr val="accent5">
              <a:lumMod val="20000"/>
              <a:lumOff val="8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54"/>
          <p:cNvSpPr>
            <a:spLocks noEditPoints="1"/>
          </p:cNvSpPr>
          <p:nvPr/>
        </p:nvSpPr>
        <p:spPr bwMode="auto">
          <a:xfrm>
            <a:off x="1453285" y="2168797"/>
            <a:ext cx="465293" cy="466163"/>
          </a:xfrm>
          <a:custGeom>
            <a:avLst/>
            <a:gdLst>
              <a:gd name="T0" fmla="*/ 2686 w 3740"/>
              <a:gd name="T1" fmla="*/ 2305 h 3744"/>
              <a:gd name="T2" fmla="*/ 2871 w 3740"/>
              <a:gd name="T3" fmla="*/ 1971 h 3744"/>
              <a:gd name="T4" fmla="*/ 2960 w 3740"/>
              <a:gd name="T5" fmla="*/ 1607 h 3744"/>
              <a:gd name="T6" fmla="*/ 2954 w 3740"/>
              <a:gd name="T7" fmla="*/ 1250 h 3744"/>
              <a:gd name="T8" fmla="*/ 2859 w 3740"/>
              <a:gd name="T9" fmla="*/ 907 h 3744"/>
              <a:gd name="T10" fmla="*/ 2684 w 3740"/>
              <a:gd name="T11" fmla="*/ 597 h 3744"/>
              <a:gd name="T12" fmla="*/ 2434 w 3740"/>
              <a:gd name="T13" fmla="*/ 336 h 3744"/>
              <a:gd name="T14" fmla="*/ 2122 w 3740"/>
              <a:gd name="T15" fmla="*/ 142 h 3744"/>
              <a:gd name="T16" fmla="*/ 1771 w 3740"/>
              <a:gd name="T17" fmla="*/ 27 h 3744"/>
              <a:gd name="T18" fmla="*/ 1395 w 3740"/>
              <a:gd name="T19" fmla="*/ 2 h 3744"/>
              <a:gd name="T20" fmla="*/ 1045 w 3740"/>
              <a:gd name="T21" fmla="*/ 65 h 3744"/>
              <a:gd name="T22" fmla="*/ 724 w 3740"/>
              <a:gd name="T23" fmla="*/ 204 h 3744"/>
              <a:gd name="T24" fmla="*/ 439 w 3740"/>
              <a:gd name="T25" fmla="*/ 420 h 3744"/>
              <a:gd name="T26" fmla="*/ 212 w 3740"/>
              <a:gd name="T27" fmla="*/ 703 h 3744"/>
              <a:gd name="T28" fmla="*/ 64 w 3740"/>
              <a:gd name="T29" fmla="*/ 1031 h 3744"/>
              <a:gd name="T30" fmla="*/ 1 w 3740"/>
              <a:gd name="T31" fmla="*/ 1387 h 3744"/>
              <a:gd name="T32" fmla="*/ 32 w 3740"/>
              <a:gd name="T33" fmla="*/ 1752 h 3744"/>
              <a:gd name="T34" fmla="*/ 154 w 3740"/>
              <a:gd name="T35" fmla="*/ 2097 h 3744"/>
              <a:gd name="T36" fmla="*/ 351 w 3740"/>
              <a:gd name="T37" fmla="*/ 2390 h 3744"/>
              <a:gd name="T38" fmla="*/ 608 w 3740"/>
              <a:gd name="T39" fmla="*/ 2625 h 3744"/>
              <a:gd name="T40" fmla="*/ 929 w 3740"/>
              <a:gd name="T41" fmla="*/ 2800 h 3744"/>
              <a:gd name="T42" fmla="*/ 1288 w 3740"/>
              <a:gd name="T43" fmla="*/ 2892 h 3744"/>
              <a:gd name="T44" fmla="*/ 1666 w 3740"/>
              <a:gd name="T45" fmla="*/ 2894 h 3744"/>
              <a:gd name="T46" fmla="*/ 2017 w 3740"/>
              <a:gd name="T47" fmla="*/ 2808 h 3744"/>
              <a:gd name="T48" fmla="*/ 2334 w 3740"/>
              <a:gd name="T49" fmla="*/ 2643 h 3744"/>
              <a:gd name="T50" fmla="*/ 3445 w 3740"/>
              <a:gd name="T51" fmla="*/ 3719 h 3744"/>
              <a:gd name="T52" fmla="*/ 3578 w 3740"/>
              <a:gd name="T53" fmla="*/ 3741 h 3744"/>
              <a:gd name="T54" fmla="*/ 3694 w 3740"/>
              <a:gd name="T55" fmla="*/ 3675 h 3744"/>
              <a:gd name="T56" fmla="*/ 3740 w 3740"/>
              <a:gd name="T57" fmla="*/ 3551 h 3744"/>
              <a:gd name="T58" fmla="*/ 3707 w 3740"/>
              <a:gd name="T59" fmla="*/ 3444 h 3744"/>
              <a:gd name="T60" fmla="*/ 2526 w 3740"/>
              <a:gd name="T61" fmla="*/ 2146 h 3744"/>
              <a:gd name="T62" fmla="*/ 2301 w 3740"/>
              <a:gd name="T63" fmla="*/ 2391 h 3744"/>
              <a:gd name="T64" fmla="*/ 2019 w 3740"/>
              <a:gd name="T65" fmla="*/ 2569 h 3744"/>
              <a:gd name="T66" fmla="*/ 1698 w 3740"/>
              <a:gd name="T67" fmla="*/ 2667 h 3744"/>
              <a:gd name="T68" fmla="*/ 1327 w 3740"/>
              <a:gd name="T69" fmla="*/ 2676 h 3744"/>
              <a:gd name="T70" fmla="*/ 986 w 3740"/>
              <a:gd name="T71" fmla="*/ 2585 h 3744"/>
              <a:gd name="T72" fmla="*/ 701 w 3740"/>
              <a:gd name="T73" fmla="*/ 2420 h 3744"/>
              <a:gd name="T74" fmla="*/ 471 w 3740"/>
              <a:gd name="T75" fmla="*/ 2186 h 3744"/>
              <a:gd name="T76" fmla="*/ 311 w 3740"/>
              <a:gd name="T77" fmla="*/ 1902 h 3744"/>
              <a:gd name="T78" fmla="*/ 233 w 3740"/>
              <a:gd name="T79" fmla="*/ 1593 h 3744"/>
              <a:gd name="T80" fmla="*/ 238 w 3740"/>
              <a:gd name="T81" fmla="*/ 1275 h 3744"/>
              <a:gd name="T82" fmla="*/ 326 w 3740"/>
              <a:gd name="T83" fmla="*/ 968 h 3744"/>
              <a:gd name="T84" fmla="*/ 495 w 3740"/>
              <a:gd name="T85" fmla="*/ 688 h 3744"/>
              <a:gd name="T86" fmla="*/ 738 w 3740"/>
              <a:gd name="T87" fmla="*/ 459 h 3744"/>
              <a:gd name="T88" fmla="*/ 1034 w 3740"/>
              <a:gd name="T89" fmla="*/ 300 h 3744"/>
              <a:gd name="T90" fmla="*/ 1305 w 3740"/>
              <a:gd name="T91" fmla="*/ 233 h 3744"/>
              <a:gd name="T92" fmla="*/ 1560 w 3740"/>
              <a:gd name="T93" fmla="*/ 223 h 3744"/>
              <a:gd name="T94" fmla="*/ 1869 w 3740"/>
              <a:gd name="T95" fmla="*/ 278 h 3744"/>
              <a:gd name="T96" fmla="*/ 2167 w 3740"/>
              <a:gd name="T97" fmla="*/ 417 h 3744"/>
              <a:gd name="T98" fmla="*/ 2434 w 3740"/>
              <a:gd name="T99" fmla="*/ 642 h 3744"/>
              <a:gd name="T100" fmla="*/ 2626 w 3740"/>
              <a:gd name="T101" fmla="*/ 931 h 3744"/>
              <a:gd name="T102" fmla="*/ 2728 w 3740"/>
              <a:gd name="T103" fmla="*/ 1258 h 3744"/>
              <a:gd name="T104" fmla="*/ 2735 w 3740"/>
              <a:gd name="T105" fmla="*/ 1597 h 3744"/>
              <a:gd name="T106" fmla="*/ 2647 w 3740"/>
              <a:gd name="T107" fmla="*/ 1926 h 3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40" h="3744">
                <a:moveTo>
                  <a:pt x="3690" y="3423"/>
                </a:moveTo>
                <a:lnTo>
                  <a:pt x="3690" y="3422"/>
                </a:lnTo>
                <a:lnTo>
                  <a:pt x="2626" y="2380"/>
                </a:lnTo>
                <a:lnTo>
                  <a:pt x="2686" y="2305"/>
                </a:lnTo>
                <a:lnTo>
                  <a:pt x="2742" y="2226"/>
                </a:lnTo>
                <a:lnTo>
                  <a:pt x="2790" y="2143"/>
                </a:lnTo>
                <a:lnTo>
                  <a:pt x="2834" y="2059"/>
                </a:lnTo>
                <a:lnTo>
                  <a:pt x="2871" y="1971"/>
                </a:lnTo>
                <a:lnTo>
                  <a:pt x="2903" y="1883"/>
                </a:lnTo>
                <a:lnTo>
                  <a:pt x="2928" y="1792"/>
                </a:lnTo>
                <a:lnTo>
                  <a:pt x="2947" y="1700"/>
                </a:lnTo>
                <a:lnTo>
                  <a:pt x="2960" y="1607"/>
                </a:lnTo>
                <a:lnTo>
                  <a:pt x="2966" y="1513"/>
                </a:lnTo>
                <a:lnTo>
                  <a:pt x="2967" y="1426"/>
                </a:lnTo>
                <a:lnTo>
                  <a:pt x="2963" y="1337"/>
                </a:lnTo>
                <a:lnTo>
                  <a:pt x="2954" y="1250"/>
                </a:lnTo>
                <a:lnTo>
                  <a:pt x="2938" y="1162"/>
                </a:lnTo>
                <a:lnTo>
                  <a:pt x="2916" y="1075"/>
                </a:lnTo>
                <a:lnTo>
                  <a:pt x="2890" y="991"/>
                </a:lnTo>
                <a:lnTo>
                  <a:pt x="2859" y="907"/>
                </a:lnTo>
                <a:lnTo>
                  <a:pt x="2822" y="825"/>
                </a:lnTo>
                <a:lnTo>
                  <a:pt x="2780" y="747"/>
                </a:lnTo>
                <a:lnTo>
                  <a:pt x="2734" y="670"/>
                </a:lnTo>
                <a:lnTo>
                  <a:pt x="2684" y="597"/>
                </a:lnTo>
                <a:lnTo>
                  <a:pt x="2628" y="527"/>
                </a:lnTo>
                <a:lnTo>
                  <a:pt x="2568" y="461"/>
                </a:lnTo>
                <a:lnTo>
                  <a:pt x="2502" y="396"/>
                </a:lnTo>
                <a:lnTo>
                  <a:pt x="2434" y="336"/>
                </a:lnTo>
                <a:lnTo>
                  <a:pt x="2360" y="280"/>
                </a:lnTo>
                <a:lnTo>
                  <a:pt x="2284" y="229"/>
                </a:lnTo>
                <a:lnTo>
                  <a:pt x="2204" y="183"/>
                </a:lnTo>
                <a:lnTo>
                  <a:pt x="2122" y="142"/>
                </a:lnTo>
                <a:lnTo>
                  <a:pt x="2037" y="105"/>
                </a:lnTo>
                <a:lnTo>
                  <a:pt x="1950" y="74"/>
                </a:lnTo>
                <a:lnTo>
                  <a:pt x="1861" y="48"/>
                </a:lnTo>
                <a:lnTo>
                  <a:pt x="1771" y="27"/>
                </a:lnTo>
                <a:lnTo>
                  <a:pt x="1682" y="14"/>
                </a:lnTo>
                <a:lnTo>
                  <a:pt x="1583" y="4"/>
                </a:lnTo>
                <a:lnTo>
                  <a:pt x="1484" y="0"/>
                </a:lnTo>
                <a:lnTo>
                  <a:pt x="1395" y="2"/>
                </a:lnTo>
                <a:lnTo>
                  <a:pt x="1305" y="10"/>
                </a:lnTo>
                <a:lnTo>
                  <a:pt x="1218" y="24"/>
                </a:lnTo>
                <a:lnTo>
                  <a:pt x="1130" y="42"/>
                </a:lnTo>
                <a:lnTo>
                  <a:pt x="1045" y="65"/>
                </a:lnTo>
                <a:lnTo>
                  <a:pt x="961" y="92"/>
                </a:lnTo>
                <a:lnTo>
                  <a:pt x="879" y="125"/>
                </a:lnTo>
                <a:lnTo>
                  <a:pt x="800" y="162"/>
                </a:lnTo>
                <a:lnTo>
                  <a:pt x="724" y="204"/>
                </a:lnTo>
                <a:lnTo>
                  <a:pt x="650" y="251"/>
                </a:lnTo>
                <a:lnTo>
                  <a:pt x="579" y="302"/>
                </a:lnTo>
                <a:lnTo>
                  <a:pt x="507" y="359"/>
                </a:lnTo>
                <a:lnTo>
                  <a:pt x="439" y="420"/>
                </a:lnTo>
                <a:lnTo>
                  <a:pt x="376" y="486"/>
                </a:lnTo>
                <a:lnTo>
                  <a:pt x="317" y="555"/>
                </a:lnTo>
                <a:lnTo>
                  <a:pt x="262" y="627"/>
                </a:lnTo>
                <a:lnTo>
                  <a:pt x="212" y="703"/>
                </a:lnTo>
                <a:lnTo>
                  <a:pt x="167" y="781"/>
                </a:lnTo>
                <a:lnTo>
                  <a:pt x="127" y="861"/>
                </a:lnTo>
                <a:lnTo>
                  <a:pt x="93" y="945"/>
                </a:lnTo>
                <a:lnTo>
                  <a:pt x="64" y="1031"/>
                </a:lnTo>
                <a:lnTo>
                  <a:pt x="40" y="1117"/>
                </a:lnTo>
                <a:lnTo>
                  <a:pt x="22" y="1205"/>
                </a:lnTo>
                <a:lnTo>
                  <a:pt x="8" y="1296"/>
                </a:lnTo>
                <a:lnTo>
                  <a:pt x="1" y="1387"/>
                </a:lnTo>
                <a:lnTo>
                  <a:pt x="0" y="1479"/>
                </a:lnTo>
                <a:lnTo>
                  <a:pt x="5" y="1571"/>
                </a:lnTo>
                <a:lnTo>
                  <a:pt x="16" y="1662"/>
                </a:lnTo>
                <a:lnTo>
                  <a:pt x="32" y="1752"/>
                </a:lnTo>
                <a:lnTo>
                  <a:pt x="54" y="1842"/>
                </a:lnTo>
                <a:lnTo>
                  <a:pt x="82" y="1929"/>
                </a:lnTo>
                <a:lnTo>
                  <a:pt x="116" y="2014"/>
                </a:lnTo>
                <a:lnTo>
                  <a:pt x="154" y="2097"/>
                </a:lnTo>
                <a:lnTo>
                  <a:pt x="199" y="2178"/>
                </a:lnTo>
                <a:lnTo>
                  <a:pt x="244" y="2252"/>
                </a:lnTo>
                <a:lnTo>
                  <a:pt x="295" y="2322"/>
                </a:lnTo>
                <a:lnTo>
                  <a:pt x="351" y="2390"/>
                </a:lnTo>
                <a:lnTo>
                  <a:pt x="410" y="2454"/>
                </a:lnTo>
                <a:lnTo>
                  <a:pt x="472" y="2515"/>
                </a:lnTo>
                <a:lnTo>
                  <a:pt x="538" y="2572"/>
                </a:lnTo>
                <a:lnTo>
                  <a:pt x="608" y="2625"/>
                </a:lnTo>
                <a:lnTo>
                  <a:pt x="681" y="2674"/>
                </a:lnTo>
                <a:lnTo>
                  <a:pt x="761" y="2722"/>
                </a:lnTo>
                <a:lnTo>
                  <a:pt x="844" y="2763"/>
                </a:lnTo>
                <a:lnTo>
                  <a:pt x="929" y="2800"/>
                </a:lnTo>
                <a:lnTo>
                  <a:pt x="1017" y="2832"/>
                </a:lnTo>
                <a:lnTo>
                  <a:pt x="1105" y="2857"/>
                </a:lnTo>
                <a:lnTo>
                  <a:pt x="1196" y="2877"/>
                </a:lnTo>
                <a:lnTo>
                  <a:pt x="1288" y="2892"/>
                </a:lnTo>
                <a:lnTo>
                  <a:pt x="1386" y="2902"/>
                </a:lnTo>
                <a:lnTo>
                  <a:pt x="1484" y="2905"/>
                </a:lnTo>
                <a:lnTo>
                  <a:pt x="1575" y="2902"/>
                </a:lnTo>
                <a:lnTo>
                  <a:pt x="1666" y="2894"/>
                </a:lnTo>
                <a:lnTo>
                  <a:pt x="1756" y="2880"/>
                </a:lnTo>
                <a:lnTo>
                  <a:pt x="1844" y="2861"/>
                </a:lnTo>
                <a:lnTo>
                  <a:pt x="1931" y="2837"/>
                </a:lnTo>
                <a:lnTo>
                  <a:pt x="2017" y="2808"/>
                </a:lnTo>
                <a:lnTo>
                  <a:pt x="2100" y="2774"/>
                </a:lnTo>
                <a:lnTo>
                  <a:pt x="2181" y="2735"/>
                </a:lnTo>
                <a:lnTo>
                  <a:pt x="2259" y="2691"/>
                </a:lnTo>
                <a:lnTo>
                  <a:pt x="2334" y="2643"/>
                </a:lnTo>
                <a:lnTo>
                  <a:pt x="3398" y="3683"/>
                </a:lnTo>
                <a:lnTo>
                  <a:pt x="3417" y="3701"/>
                </a:lnTo>
                <a:lnTo>
                  <a:pt x="3418" y="3700"/>
                </a:lnTo>
                <a:lnTo>
                  <a:pt x="3445" y="3719"/>
                </a:lnTo>
                <a:lnTo>
                  <a:pt x="3476" y="3733"/>
                </a:lnTo>
                <a:lnTo>
                  <a:pt x="3509" y="3741"/>
                </a:lnTo>
                <a:lnTo>
                  <a:pt x="3543" y="3744"/>
                </a:lnTo>
                <a:lnTo>
                  <a:pt x="3578" y="3741"/>
                </a:lnTo>
                <a:lnTo>
                  <a:pt x="3612" y="3732"/>
                </a:lnTo>
                <a:lnTo>
                  <a:pt x="3643" y="3718"/>
                </a:lnTo>
                <a:lnTo>
                  <a:pt x="3670" y="3699"/>
                </a:lnTo>
                <a:lnTo>
                  <a:pt x="3694" y="3675"/>
                </a:lnTo>
                <a:lnTo>
                  <a:pt x="3713" y="3649"/>
                </a:lnTo>
                <a:lnTo>
                  <a:pt x="3728" y="3618"/>
                </a:lnTo>
                <a:lnTo>
                  <a:pt x="3737" y="3585"/>
                </a:lnTo>
                <a:lnTo>
                  <a:pt x="3740" y="3551"/>
                </a:lnTo>
                <a:lnTo>
                  <a:pt x="3738" y="3523"/>
                </a:lnTo>
                <a:lnTo>
                  <a:pt x="3731" y="3495"/>
                </a:lnTo>
                <a:lnTo>
                  <a:pt x="3721" y="3469"/>
                </a:lnTo>
                <a:lnTo>
                  <a:pt x="3707" y="3444"/>
                </a:lnTo>
                <a:lnTo>
                  <a:pt x="3690" y="3423"/>
                </a:lnTo>
                <a:close/>
                <a:moveTo>
                  <a:pt x="2611" y="2003"/>
                </a:moveTo>
                <a:lnTo>
                  <a:pt x="2571" y="2076"/>
                </a:lnTo>
                <a:lnTo>
                  <a:pt x="2526" y="2146"/>
                </a:lnTo>
                <a:lnTo>
                  <a:pt x="2476" y="2213"/>
                </a:lnTo>
                <a:lnTo>
                  <a:pt x="2422" y="2276"/>
                </a:lnTo>
                <a:lnTo>
                  <a:pt x="2364" y="2336"/>
                </a:lnTo>
                <a:lnTo>
                  <a:pt x="2301" y="2391"/>
                </a:lnTo>
                <a:lnTo>
                  <a:pt x="2236" y="2442"/>
                </a:lnTo>
                <a:lnTo>
                  <a:pt x="2165" y="2490"/>
                </a:lnTo>
                <a:lnTo>
                  <a:pt x="2094" y="2532"/>
                </a:lnTo>
                <a:lnTo>
                  <a:pt x="2019" y="2569"/>
                </a:lnTo>
                <a:lnTo>
                  <a:pt x="1940" y="2602"/>
                </a:lnTo>
                <a:lnTo>
                  <a:pt x="1861" y="2630"/>
                </a:lnTo>
                <a:lnTo>
                  <a:pt x="1780" y="2651"/>
                </a:lnTo>
                <a:lnTo>
                  <a:pt x="1698" y="2667"/>
                </a:lnTo>
                <a:lnTo>
                  <a:pt x="1606" y="2680"/>
                </a:lnTo>
                <a:lnTo>
                  <a:pt x="1513" y="2685"/>
                </a:lnTo>
                <a:lnTo>
                  <a:pt x="1420" y="2684"/>
                </a:lnTo>
                <a:lnTo>
                  <a:pt x="1327" y="2676"/>
                </a:lnTo>
                <a:lnTo>
                  <a:pt x="1235" y="2661"/>
                </a:lnTo>
                <a:lnTo>
                  <a:pt x="1144" y="2640"/>
                </a:lnTo>
                <a:lnTo>
                  <a:pt x="1064" y="2615"/>
                </a:lnTo>
                <a:lnTo>
                  <a:pt x="986" y="2585"/>
                </a:lnTo>
                <a:lnTo>
                  <a:pt x="911" y="2551"/>
                </a:lnTo>
                <a:lnTo>
                  <a:pt x="839" y="2512"/>
                </a:lnTo>
                <a:lnTo>
                  <a:pt x="768" y="2467"/>
                </a:lnTo>
                <a:lnTo>
                  <a:pt x="701" y="2420"/>
                </a:lnTo>
                <a:lnTo>
                  <a:pt x="638" y="2366"/>
                </a:lnTo>
                <a:lnTo>
                  <a:pt x="579" y="2310"/>
                </a:lnTo>
                <a:lnTo>
                  <a:pt x="522" y="2249"/>
                </a:lnTo>
                <a:lnTo>
                  <a:pt x="471" y="2186"/>
                </a:lnTo>
                <a:lnTo>
                  <a:pt x="423" y="2119"/>
                </a:lnTo>
                <a:lnTo>
                  <a:pt x="381" y="2049"/>
                </a:lnTo>
                <a:lnTo>
                  <a:pt x="343" y="1975"/>
                </a:lnTo>
                <a:lnTo>
                  <a:pt x="311" y="1902"/>
                </a:lnTo>
                <a:lnTo>
                  <a:pt x="284" y="1827"/>
                </a:lnTo>
                <a:lnTo>
                  <a:pt x="261" y="1751"/>
                </a:lnTo>
                <a:lnTo>
                  <a:pt x="245" y="1673"/>
                </a:lnTo>
                <a:lnTo>
                  <a:pt x="233" y="1593"/>
                </a:lnTo>
                <a:lnTo>
                  <a:pt x="227" y="1514"/>
                </a:lnTo>
                <a:lnTo>
                  <a:pt x="226" y="1435"/>
                </a:lnTo>
                <a:lnTo>
                  <a:pt x="229" y="1354"/>
                </a:lnTo>
                <a:lnTo>
                  <a:pt x="238" y="1275"/>
                </a:lnTo>
                <a:lnTo>
                  <a:pt x="252" y="1196"/>
                </a:lnTo>
                <a:lnTo>
                  <a:pt x="271" y="1118"/>
                </a:lnTo>
                <a:lnTo>
                  <a:pt x="296" y="1042"/>
                </a:lnTo>
                <a:lnTo>
                  <a:pt x="326" y="968"/>
                </a:lnTo>
                <a:lnTo>
                  <a:pt x="360" y="896"/>
                </a:lnTo>
                <a:lnTo>
                  <a:pt x="399" y="826"/>
                </a:lnTo>
                <a:lnTo>
                  <a:pt x="445" y="756"/>
                </a:lnTo>
                <a:lnTo>
                  <a:pt x="495" y="688"/>
                </a:lnTo>
                <a:lnTo>
                  <a:pt x="549" y="624"/>
                </a:lnTo>
                <a:lnTo>
                  <a:pt x="608" y="565"/>
                </a:lnTo>
                <a:lnTo>
                  <a:pt x="672" y="510"/>
                </a:lnTo>
                <a:lnTo>
                  <a:pt x="738" y="459"/>
                </a:lnTo>
                <a:lnTo>
                  <a:pt x="808" y="411"/>
                </a:lnTo>
                <a:lnTo>
                  <a:pt x="881" y="369"/>
                </a:lnTo>
                <a:lnTo>
                  <a:pt x="955" y="333"/>
                </a:lnTo>
                <a:lnTo>
                  <a:pt x="1034" y="300"/>
                </a:lnTo>
                <a:lnTo>
                  <a:pt x="1113" y="274"/>
                </a:lnTo>
                <a:lnTo>
                  <a:pt x="1195" y="252"/>
                </a:lnTo>
                <a:lnTo>
                  <a:pt x="1279" y="236"/>
                </a:lnTo>
                <a:lnTo>
                  <a:pt x="1305" y="233"/>
                </a:lnTo>
                <a:lnTo>
                  <a:pt x="1345" y="227"/>
                </a:lnTo>
                <a:lnTo>
                  <a:pt x="1413" y="221"/>
                </a:lnTo>
                <a:lnTo>
                  <a:pt x="1481" y="220"/>
                </a:lnTo>
                <a:lnTo>
                  <a:pt x="1560" y="223"/>
                </a:lnTo>
                <a:lnTo>
                  <a:pt x="1640" y="229"/>
                </a:lnTo>
                <a:lnTo>
                  <a:pt x="1718" y="241"/>
                </a:lnTo>
                <a:lnTo>
                  <a:pt x="1794" y="258"/>
                </a:lnTo>
                <a:lnTo>
                  <a:pt x="1869" y="278"/>
                </a:lnTo>
                <a:lnTo>
                  <a:pt x="1942" y="303"/>
                </a:lnTo>
                <a:lnTo>
                  <a:pt x="2013" y="333"/>
                </a:lnTo>
                <a:lnTo>
                  <a:pt x="2091" y="372"/>
                </a:lnTo>
                <a:lnTo>
                  <a:pt x="2167" y="417"/>
                </a:lnTo>
                <a:lnTo>
                  <a:pt x="2240" y="465"/>
                </a:lnTo>
                <a:lnTo>
                  <a:pt x="2309" y="520"/>
                </a:lnTo>
                <a:lnTo>
                  <a:pt x="2374" y="579"/>
                </a:lnTo>
                <a:lnTo>
                  <a:pt x="2434" y="642"/>
                </a:lnTo>
                <a:lnTo>
                  <a:pt x="2490" y="709"/>
                </a:lnTo>
                <a:lnTo>
                  <a:pt x="2540" y="780"/>
                </a:lnTo>
                <a:lnTo>
                  <a:pt x="2586" y="854"/>
                </a:lnTo>
                <a:lnTo>
                  <a:pt x="2626" y="931"/>
                </a:lnTo>
                <a:lnTo>
                  <a:pt x="2660" y="1010"/>
                </a:lnTo>
                <a:lnTo>
                  <a:pt x="2689" y="1091"/>
                </a:lnTo>
                <a:lnTo>
                  <a:pt x="2711" y="1174"/>
                </a:lnTo>
                <a:lnTo>
                  <a:pt x="2728" y="1258"/>
                </a:lnTo>
                <a:lnTo>
                  <a:pt x="2739" y="1342"/>
                </a:lnTo>
                <a:lnTo>
                  <a:pt x="2744" y="1427"/>
                </a:lnTo>
                <a:lnTo>
                  <a:pt x="2743" y="1512"/>
                </a:lnTo>
                <a:lnTo>
                  <a:pt x="2735" y="1597"/>
                </a:lnTo>
                <a:lnTo>
                  <a:pt x="2722" y="1681"/>
                </a:lnTo>
                <a:lnTo>
                  <a:pt x="2703" y="1765"/>
                </a:lnTo>
                <a:lnTo>
                  <a:pt x="2678" y="1847"/>
                </a:lnTo>
                <a:lnTo>
                  <a:pt x="2647" y="1926"/>
                </a:lnTo>
                <a:lnTo>
                  <a:pt x="2611" y="2003"/>
                </a:lnTo>
                <a:close/>
              </a:path>
            </a:pathLst>
          </a:custGeom>
          <a:solidFill>
            <a:srgbClr val="C849D3"/>
          </a:solidFill>
          <a:ln w="0">
            <a:solidFill>
              <a:srgbClr val="C849D3"/>
            </a:solidFill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等线" panose="02010600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38852" y="2056447"/>
            <a:ext cx="5908834" cy="11763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看看漫画画的是什么内容，可笑之处在哪里。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2357438" y="2289810"/>
            <a:ext cx="234315" cy="245269"/>
          </a:xfrm>
          <a:prstGeom prst="diamond">
            <a:avLst/>
          </a:prstGeom>
          <a:noFill/>
          <a:ln>
            <a:solidFill>
              <a:srgbClr val="C849D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426369" y="2867025"/>
            <a:ext cx="520065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1500" b="1">
                <a:latin typeface="楷体" panose="02010609060101010101" charset="-122"/>
                <a:ea typeface="楷体" panose="02010609060101010101" charset="-122"/>
              </a:rPr>
              <a:t>观察</a:t>
            </a:r>
            <a:endParaRPr lang="zh-CN" altLang="en-US" sz="15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0" name="图片 19" descr="c90e1472aadaa9e5200aa40f3ae09feb"/>
          <p:cNvPicPr>
            <a:picLocks noChangeAspect="1"/>
          </p:cNvPicPr>
          <p:nvPr/>
        </p:nvPicPr>
        <p:blipFill>
          <a:blip r:embed="rId1" cstate="email"/>
          <a:srcRect t="29484" b="33925"/>
          <a:stretch>
            <a:fillRect/>
          </a:stretch>
        </p:blipFill>
        <p:spPr>
          <a:xfrm>
            <a:off x="5559982" y="3835718"/>
            <a:ext cx="3600926" cy="988219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092042" y="357664"/>
            <a:ext cx="7359491" cy="2003108"/>
          </a:xfrm>
          <a:prstGeom prst="rect">
            <a:avLst/>
          </a:prstGeom>
          <a:solidFill>
            <a:schemeClr val="accent5">
              <a:lumMod val="20000"/>
              <a:lumOff val="8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177892" y="485299"/>
            <a:ext cx="5908834" cy="1730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借助漫画的标题或简单的文字提示，练习生活中的人或事，思考漫画的含义，获得启示。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2307431" y="676752"/>
            <a:ext cx="234315" cy="245269"/>
          </a:xfrm>
          <a:prstGeom prst="diamond">
            <a:avLst/>
          </a:prstGeom>
          <a:noFill/>
          <a:ln>
            <a:solidFill>
              <a:srgbClr val="C849D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323975" y="1403033"/>
            <a:ext cx="520065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1500" b="1">
                <a:latin typeface="楷体" panose="02010609060101010101" charset="-122"/>
                <a:ea typeface="楷体" panose="02010609060101010101" charset="-122"/>
              </a:rPr>
              <a:t>思考</a:t>
            </a:r>
            <a:endParaRPr lang="zh-CN" altLang="en-US" sz="15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95" name="组合 194"/>
          <p:cNvGrpSpPr/>
          <p:nvPr/>
        </p:nvGrpSpPr>
        <p:grpSpPr>
          <a:xfrm>
            <a:off x="1345973" y="814685"/>
            <a:ext cx="431312" cy="431313"/>
            <a:chOff x="1389063" y="3014663"/>
            <a:chExt cx="822324" cy="822325"/>
          </a:xfrm>
          <a:solidFill>
            <a:srgbClr val="C849D3"/>
          </a:solidFill>
        </p:grpSpPr>
        <p:sp>
          <p:nvSpPr>
            <p:cNvPr id="196" name="Freeform 77"/>
            <p:cNvSpPr>
              <a:spLocks noEditPoints="1"/>
            </p:cNvSpPr>
            <p:nvPr/>
          </p:nvSpPr>
          <p:spPr bwMode="auto">
            <a:xfrm>
              <a:off x="1389063" y="3014663"/>
              <a:ext cx="822324" cy="822325"/>
            </a:xfrm>
            <a:custGeom>
              <a:avLst/>
              <a:gdLst>
                <a:gd name="T0" fmla="*/ 1462 w 3624"/>
                <a:gd name="T1" fmla="*/ 34 h 3626"/>
                <a:gd name="T2" fmla="*/ 1060 w 3624"/>
                <a:gd name="T3" fmla="*/ 163 h 3626"/>
                <a:gd name="T4" fmla="*/ 706 w 3624"/>
                <a:gd name="T5" fmla="*/ 377 h 3626"/>
                <a:gd name="T6" fmla="*/ 411 w 3624"/>
                <a:gd name="T7" fmla="*/ 664 h 3626"/>
                <a:gd name="T8" fmla="*/ 187 w 3624"/>
                <a:gd name="T9" fmla="*/ 1011 h 3626"/>
                <a:gd name="T10" fmla="*/ 46 w 3624"/>
                <a:gd name="T11" fmla="*/ 1406 h 3626"/>
                <a:gd name="T12" fmla="*/ 0 w 3624"/>
                <a:gd name="T13" fmla="*/ 1838 h 3626"/>
                <a:gd name="T14" fmla="*/ 58 w 3624"/>
                <a:gd name="T15" fmla="*/ 2268 h 3626"/>
                <a:gd name="T16" fmla="*/ 210 w 3624"/>
                <a:gd name="T17" fmla="*/ 2659 h 3626"/>
                <a:gd name="T18" fmla="*/ 443 w 3624"/>
                <a:gd name="T19" fmla="*/ 3000 h 3626"/>
                <a:gd name="T20" fmla="*/ 746 w 3624"/>
                <a:gd name="T21" fmla="*/ 3279 h 3626"/>
                <a:gd name="T22" fmla="*/ 1106 w 3624"/>
                <a:gd name="T23" fmla="*/ 3483 h 3626"/>
                <a:gd name="T24" fmla="*/ 1511 w 3624"/>
                <a:gd name="T25" fmla="*/ 3601 h 3626"/>
                <a:gd name="T26" fmla="*/ 1947 w 3624"/>
                <a:gd name="T27" fmla="*/ 3621 h 3626"/>
                <a:gd name="T28" fmla="*/ 2369 w 3624"/>
                <a:gd name="T29" fmla="*/ 3539 h 3626"/>
                <a:gd name="T30" fmla="*/ 2748 w 3624"/>
                <a:gd name="T31" fmla="*/ 3366 h 3626"/>
                <a:gd name="T32" fmla="*/ 3075 w 3624"/>
                <a:gd name="T33" fmla="*/ 3114 h 3626"/>
                <a:gd name="T34" fmla="*/ 3336 w 3624"/>
                <a:gd name="T35" fmla="*/ 2795 h 3626"/>
                <a:gd name="T36" fmla="*/ 3520 w 3624"/>
                <a:gd name="T37" fmla="*/ 2422 h 3626"/>
                <a:gd name="T38" fmla="*/ 3615 w 3624"/>
                <a:gd name="T39" fmla="*/ 2007 h 3626"/>
                <a:gd name="T40" fmla="*/ 3608 w 3624"/>
                <a:gd name="T41" fmla="*/ 1569 h 3626"/>
                <a:gd name="T42" fmla="*/ 3502 w 3624"/>
                <a:gd name="T43" fmla="*/ 1157 h 3626"/>
                <a:gd name="T44" fmla="*/ 3308 w 3624"/>
                <a:gd name="T45" fmla="*/ 790 h 3626"/>
                <a:gd name="T46" fmla="*/ 3039 w 3624"/>
                <a:gd name="T47" fmla="*/ 478 h 3626"/>
                <a:gd name="T48" fmla="*/ 2705 w 3624"/>
                <a:gd name="T49" fmla="*/ 235 h 3626"/>
                <a:gd name="T50" fmla="*/ 2321 w 3624"/>
                <a:gd name="T51" fmla="*/ 73 h 3626"/>
                <a:gd name="T52" fmla="*/ 1898 w 3624"/>
                <a:gd name="T53" fmla="*/ 2 h 3626"/>
                <a:gd name="T54" fmla="*/ 1623 w 3624"/>
                <a:gd name="T55" fmla="*/ 3494 h 3626"/>
                <a:gd name="T56" fmla="*/ 1223 w 3624"/>
                <a:gd name="T57" fmla="*/ 3400 h 3626"/>
                <a:gd name="T58" fmla="*/ 865 w 3624"/>
                <a:gd name="T59" fmla="*/ 3215 h 3626"/>
                <a:gd name="T60" fmla="*/ 563 w 3624"/>
                <a:gd name="T61" fmla="*/ 2954 h 3626"/>
                <a:gd name="T62" fmla="*/ 330 w 3624"/>
                <a:gd name="T63" fmla="*/ 2628 h 3626"/>
                <a:gd name="T64" fmla="*/ 179 w 3624"/>
                <a:gd name="T65" fmla="*/ 2251 h 3626"/>
                <a:gd name="T66" fmla="*/ 121 w 3624"/>
                <a:gd name="T67" fmla="*/ 1836 h 3626"/>
                <a:gd name="T68" fmla="*/ 167 w 3624"/>
                <a:gd name="T69" fmla="*/ 1420 h 3626"/>
                <a:gd name="T70" fmla="*/ 309 w 3624"/>
                <a:gd name="T71" fmla="*/ 1038 h 3626"/>
                <a:gd name="T72" fmla="*/ 533 w 3624"/>
                <a:gd name="T73" fmla="*/ 708 h 3626"/>
                <a:gd name="T74" fmla="*/ 828 w 3624"/>
                <a:gd name="T75" fmla="*/ 438 h 3626"/>
                <a:gd name="T76" fmla="*/ 1181 w 3624"/>
                <a:gd name="T77" fmla="*/ 244 h 3626"/>
                <a:gd name="T78" fmla="*/ 1577 w 3624"/>
                <a:gd name="T79" fmla="*/ 137 h 3626"/>
                <a:gd name="T80" fmla="*/ 2001 w 3624"/>
                <a:gd name="T81" fmla="*/ 132 h 3626"/>
                <a:gd name="T82" fmla="*/ 2401 w 3624"/>
                <a:gd name="T83" fmla="*/ 226 h 3626"/>
                <a:gd name="T84" fmla="*/ 2759 w 3624"/>
                <a:gd name="T85" fmla="*/ 411 h 3626"/>
                <a:gd name="T86" fmla="*/ 3061 w 3624"/>
                <a:gd name="T87" fmla="*/ 672 h 3626"/>
                <a:gd name="T88" fmla="*/ 3294 w 3624"/>
                <a:gd name="T89" fmla="*/ 998 h 3626"/>
                <a:gd name="T90" fmla="*/ 3446 w 3624"/>
                <a:gd name="T91" fmla="*/ 1375 h 3626"/>
                <a:gd name="T92" fmla="*/ 3504 w 3624"/>
                <a:gd name="T93" fmla="*/ 1790 h 3626"/>
                <a:gd name="T94" fmla="*/ 3457 w 3624"/>
                <a:gd name="T95" fmla="*/ 2206 h 3626"/>
                <a:gd name="T96" fmla="*/ 3316 w 3624"/>
                <a:gd name="T97" fmla="*/ 2588 h 3626"/>
                <a:gd name="T98" fmla="*/ 3092 w 3624"/>
                <a:gd name="T99" fmla="*/ 2918 h 3626"/>
                <a:gd name="T100" fmla="*/ 2797 w 3624"/>
                <a:gd name="T101" fmla="*/ 3189 h 3626"/>
                <a:gd name="T102" fmla="*/ 2445 w 3624"/>
                <a:gd name="T103" fmla="*/ 3382 h 3626"/>
                <a:gd name="T104" fmla="*/ 2047 w 3624"/>
                <a:gd name="T105" fmla="*/ 3489 h 3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24" h="3626">
                  <a:moveTo>
                    <a:pt x="1788" y="0"/>
                  </a:moveTo>
                  <a:lnTo>
                    <a:pt x="1677" y="5"/>
                  </a:lnTo>
                  <a:lnTo>
                    <a:pt x="1568" y="16"/>
                  </a:lnTo>
                  <a:lnTo>
                    <a:pt x="1462" y="34"/>
                  </a:lnTo>
                  <a:lnTo>
                    <a:pt x="1357" y="57"/>
                  </a:lnTo>
                  <a:lnTo>
                    <a:pt x="1256" y="87"/>
                  </a:lnTo>
                  <a:lnTo>
                    <a:pt x="1156" y="122"/>
                  </a:lnTo>
                  <a:lnTo>
                    <a:pt x="1060" y="163"/>
                  </a:lnTo>
                  <a:lnTo>
                    <a:pt x="966" y="209"/>
                  </a:lnTo>
                  <a:lnTo>
                    <a:pt x="876" y="260"/>
                  </a:lnTo>
                  <a:lnTo>
                    <a:pt x="790" y="316"/>
                  </a:lnTo>
                  <a:lnTo>
                    <a:pt x="706" y="377"/>
                  </a:lnTo>
                  <a:lnTo>
                    <a:pt x="626" y="443"/>
                  </a:lnTo>
                  <a:lnTo>
                    <a:pt x="550" y="512"/>
                  </a:lnTo>
                  <a:lnTo>
                    <a:pt x="478" y="587"/>
                  </a:lnTo>
                  <a:lnTo>
                    <a:pt x="411" y="664"/>
                  </a:lnTo>
                  <a:lnTo>
                    <a:pt x="347" y="746"/>
                  </a:lnTo>
                  <a:lnTo>
                    <a:pt x="289" y="831"/>
                  </a:lnTo>
                  <a:lnTo>
                    <a:pt x="235" y="920"/>
                  </a:lnTo>
                  <a:lnTo>
                    <a:pt x="187" y="1011"/>
                  </a:lnTo>
                  <a:lnTo>
                    <a:pt x="143" y="1106"/>
                  </a:lnTo>
                  <a:lnTo>
                    <a:pt x="105" y="1204"/>
                  </a:lnTo>
                  <a:lnTo>
                    <a:pt x="72" y="1304"/>
                  </a:lnTo>
                  <a:lnTo>
                    <a:pt x="46" y="1406"/>
                  </a:lnTo>
                  <a:lnTo>
                    <a:pt x="25" y="1512"/>
                  </a:lnTo>
                  <a:lnTo>
                    <a:pt x="11" y="1619"/>
                  </a:lnTo>
                  <a:lnTo>
                    <a:pt x="2" y="1727"/>
                  </a:lnTo>
                  <a:lnTo>
                    <a:pt x="0" y="1838"/>
                  </a:lnTo>
                  <a:lnTo>
                    <a:pt x="5" y="1948"/>
                  </a:lnTo>
                  <a:lnTo>
                    <a:pt x="16" y="2057"/>
                  </a:lnTo>
                  <a:lnTo>
                    <a:pt x="34" y="2164"/>
                  </a:lnTo>
                  <a:lnTo>
                    <a:pt x="58" y="2268"/>
                  </a:lnTo>
                  <a:lnTo>
                    <a:pt x="87" y="2370"/>
                  </a:lnTo>
                  <a:lnTo>
                    <a:pt x="123" y="2469"/>
                  </a:lnTo>
                  <a:lnTo>
                    <a:pt x="164" y="2566"/>
                  </a:lnTo>
                  <a:lnTo>
                    <a:pt x="210" y="2659"/>
                  </a:lnTo>
                  <a:lnTo>
                    <a:pt x="260" y="2749"/>
                  </a:lnTo>
                  <a:lnTo>
                    <a:pt x="316" y="2837"/>
                  </a:lnTo>
                  <a:lnTo>
                    <a:pt x="378" y="2921"/>
                  </a:lnTo>
                  <a:lnTo>
                    <a:pt x="443" y="3000"/>
                  </a:lnTo>
                  <a:lnTo>
                    <a:pt x="512" y="3076"/>
                  </a:lnTo>
                  <a:lnTo>
                    <a:pt x="586" y="3148"/>
                  </a:lnTo>
                  <a:lnTo>
                    <a:pt x="664" y="3215"/>
                  </a:lnTo>
                  <a:lnTo>
                    <a:pt x="746" y="3279"/>
                  </a:lnTo>
                  <a:lnTo>
                    <a:pt x="830" y="3337"/>
                  </a:lnTo>
                  <a:lnTo>
                    <a:pt x="919" y="3391"/>
                  </a:lnTo>
                  <a:lnTo>
                    <a:pt x="1011" y="3439"/>
                  </a:lnTo>
                  <a:lnTo>
                    <a:pt x="1106" y="3483"/>
                  </a:lnTo>
                  <a:lnTo>
                    <a:pt x="1204" y="3522"/>
                  </a:lnTo>
                  <a:lnTo>
                    <a:pt x="1304" y="3553"/>
                  </a:lnTo>
                  <a:lnTo>
                    <a:pt x="1406" y="3580"/>
                  </a:lnTo>
                  <a:lnTo>
                    <a:pt x="1511" y="3601"/>
                  </a:lnTo>
                  <a:lnTo>
                    <a:pt x="1618" y="3616"/>
                  </a:lnTo>
                  <a:lnTo>
                    <a:pt x="1726" y="3624"/>
                  </a:lnTo>
                  <a:lnTo>
                    <a:pt x="1837" y="3626"/>
                  </a:lnTo>
                  <a:lnTo>
                    <a:pt x="1947" y="3621"/>
                  </a:lnTo>
                  <a:lnTo>
                    <a:pt x="2056" y="3610"/>
                  </a:lnTo>
                  <a:lnTo>
                    <a:pt x="2163" y="3592"/>
                  </a:lnTo>
                  <a:lnTo>
                    <a:pt x="2267" y="3569"/>
                  </a:lnTo>
                  <a:lnTo>
                    <a:pt x="2369" y="3539"/>
                  </a:lnTo>
                  <a:lnTo>
                    <a:pt x="2468" y="3504"/>
                  </a:lnTo>
                  <a:lnTo>
                    <a:pt x="2565" y="3463"/>
                  </a:lnTo>
                  <a:lnTo>
                    <a:pt x="2658" y="3417"/>
                  </a:lnTo>
                  <a:lnTo>
                    <a:pt x="2748" y="3366"/>
                  </a:lnTo>
                  <a:lnTo>
                    <a:pt x="2836" y="3310"/>
                  </a:lnTo>
                  <a:lnTo>
                    <a:pt x="2919" y="3249"/>
                  </a:lnTo>
                  <a:lnTo>
                    <a:pt x="2998" y="3183"/>
                  </a:lnTo>
                  <a:lnTo>
                    <a:pt x="3075" y="3114"/>
                  </a:lnTo>
                  <a:lnTo>
                    <a:pt x="3147" y="3040"/>
                  </a:lnTo>
                  <a:lnTo>
                    <a:pt x="3215" y="2962"/>
                  </a:lnTo>
                  <a:lnTo>
                    <a:pt x="3277" y="2880"/>
                  </a:lnTo>
                  <a:lnTo>
                    <a:pt x="3336" y="2795"/>
                  </a:lnTo>
                  <a:lnTo>
                    <a:pt x="3389" y="2706"/>
                  </a:lnTo>
                  <a:lnTo>
                    <a:pt x="3438" y="2615"/>
                  </a:lnTo>
                  <a:lnTo>
                    <a:pt x="3482" y="2520"/>
                  </a:lnTo>
                  <a:lnTo>
                    <a:pt x="3520" y="2422"/>
                  </a:lnTo>
                  <a:lnTo>
                    <a:pt x="3552" y="2322"/>
                  </a:lnTo>
                  <a:lnTo>
                    <a:pt x="3579" y="2220"/>
                  </a:lnTo>
                  <a:lnTo>
                    <a:pt x="3600" y="2114"/>
                  </a:lnTo>
                  <a:lnTo>
                    <a:pt x="3615" y="2007"/>
                  </a:lnTo>
                  <a:lnTo>
                    <a:pt x="3622" y="1899"/>
                  </a:lnTo>
                  <a:lnTo>
                    <a:pt x="3624" y="1788"/>
                  </a:lnTo>
                  <a:lnTo>
                    <a:pt x="3620" y="1678"/>
                  </a:lnTo>
                  <a:lnTo>
                    <a:pt x="3608" y="1569"/>
                  </a:lnTo>
                  <a:lnTo>
                    <a:pt x="3590" y="1462"/>
                  </a:lnTo>
                  <a:lnTo>
                    <a:pt x="3567" y="1358"/>
                  </a:lnTo>
                  <a:lnTo>
                    <a:pt x="3538" y="1257"/>
                  </a:lnTo>
                  <a:lnTo>
                    <a:pt x="3502" y="1157"/>
                  </a:lnTo>
                  <a:lnTo>
                    <a:pt x="3462" y="1060"/>
                  </a:lnTo>
                  <a:lnTo>
                    <a:pt x="3416" y="967"/>
                  </a:lnTo>
                  <a:lnTo>
                    <a:pt x="3364" y="877"/>
                  </a:lnTo>
                  <a:lnTo>
                    <a:pt x="3308" y="790"/>
                  </a:lnTo>
                  <a:lnTo>
                    <a:pt x="3248" y="705"/>
                  </a:lnTo>
                  <a:lnTo>
                    <a:pt x="3182" y="626"/>
                  </a:lnTo>
                  <a:lnTo>
                    <a:pt x="3113" y="550"/>
                  </a:lnTo>
                  <a:lnTo>
                    <a:pt x="3039" y="478"/>
                  </a:lnTo>
                  <a:lnTo>
                    <a:pt x="2961" y="411"/>
                  </a:lnTo>
                  <a:lnTo>
                    <a:pt x="2880" y="347"/>
                  </a:lnTo>
                  <a:lnTo>
                    <a:pt x="2794" y="289"/>
                  </a:lnTo>
                  <a:lnTo>
                    <a:pt x="2705" y="235"/>
                  </a:lnTo>
                  <a:lnTo>
                    <a:pt x="2614" y="187"/>
                  </a:lnTo>
                  <a:lnTo>
                    <a:pt x="2518" y="143"/>
                  </a:lnTo>
                  <a:lnTo>
                    <a:pt x="2422" y="105"/>
                  </a:lnTo>
                  <a:lnTo>
                    <a:pt x="2321" y="73"/>
                  </a:lnTo>
                  <a:lnTo>
                    <a:pt x="2219" y="46"/>
                  </a:lnTo>
                  <a:lnTo>
                    <a:pt x="2113" y="25"/>
                  </a:lnTo>
                  <a:lnTo>
                    <a:pt x="2007" y="10"/>
                  </a:lnTo>
                  <a:lnTo>
                    <a:pt x="1898" y="2"/>
                  </a:lnTo>
                  <a:lnTo>
                    <a:pt x="1788" y="0"/>
                  </a:lnTo>
                  <a:close/>
                  <a:moveTo>
                    <a:pt x="1835" y="3505"/>
                  </a:moveTo>
                  <a:lnTo>
                    <a:pt x="1729" y="3503"/>
                  </a:lnTo>
                  <a:lnTo>
                    <a:pt x="1623" y="3494"/>
                  </a:lnTo>
                  <a:lnTo>
                    <a:pt x="1520" y="3480"/>
                  </a:lnTo>
                  <a:lnTo>
                    <a:pt x="1419" y="3459"/>
                  </a:lnTo>
                  <a:lnTo>
                    <a:pt x="1320" y="3432"/>
                  </a:lnTo>
                  <a:lnTo>
                    <a:pt x="1223" y="3400"/>
                  </a:lnTo>
                  <a:lnTo>
                    <a:pt x="1129" y="3361"/>
                  </a:lnTo>
                  <a:lnTo>
                    <a:pt x="1039" y="3317"/>
                  </a:lnTo>
                  <a:lnTo>
                    <a:pt x="951" y="3269"/>
                  </a:lnTo>
                  <a:lnTo>
                    <a:pt x="865" y="3215"/>
                  </a:lnTo>
                  <a:lnTo>
                    <a:pt x="784" y="3156"/>
                  </a:lnTo>
                  <a:lnTo>
                    <a:pt x="707" y="3093"/>
                  </a:lnTo>
                  <a:lnTo>
                    <a:pt x="634" y="3025"/>
                  </a:lnTo>
                  <a:lnTo>
                    <a:pt x="563" y="2954"/>
                  </a:lnTo>
                  <a:lnTo>
                    <a:pt x="499" y="2878"/>
                  </a:lnTo>
                  <a:lnTo>
                    <a:pt x="438" y="2799"/>
                  </a:lnTo>
                  <a:lnTo>
                    <a:pt x="382" y="2715"/>
                  </a:lnTo>
                  <a:lnTo>
                    <a:pt x="330" y="2628"/>
                  </a:lnTo>
                  <a:lnTo>
                    <a:pt x="284" y="2538"/>
                  </a:lnTo>
                  <a:lnTo>
                    <a:pt x="244" y="2446"/>
                  </a:lnTo>
                  <a:lnTo>
                    <a:pt x="209" y="2350"/>
                  </a:lnTo>
                  <a:lnTo>
                    <a:pt x="179" y="2251"/>
                  </a:lnTo>
                  <a:lnTo>
                    <a:pt x="155" y="2151"/>
                  </a:lnTo>
                  <a:lnTo>
                    <a:pt x="137" y="2048"/>
                  </a:lnTo>
                  <a:lnTo>
                    <a:pt x="126" y="1943"/>
                  </a:lnTo>
                  <a:lnTo>
                    <a:pt x="121" y="1836"/>
                  </a:lnTo>
                  <a:lnTo>
                    <a:pt x="123" y="1729"/>
                  </a:lnTo>
                  <a:lnTo>
                    <a:pt x="132" y="1624"/>
                  </a:lnTo>
                  <a:lnTo>
                    <a:pt x="146" y="1521"/>
                  </a:lnTo>
                  <a:lnTo>
                    <a:pt x="167" y="1420"/>
                  </a:lnTo>
                  <a:lnTo>
                    <a:pt x="194" y="1321"/>
                  </a:lnTo>
                  <a:lnTo>
                    <a:pt x="227" y="1224"/>
                  </a:lnTo>
                  <a:lnTo>
                    <a:pt x="265" y="1130"/>
                  </a:lnTo>
                  <a:lnTo>
                    <a:pt x="309" y="1038"/>
                  </a:lnTo>
                  <a:lnTo>
                    <a:pt x="358" y="950"/>
                  </a:lnTo>
                  <a:lnTo>
                    <a:pt x="412" y="866"/>
                  </a:lnTo>
                  <a:lnTo>
                    <a:pt x="470" y="785"/>
                  </a:lnTo>
                  <a:lnTo>
                    <a:pt x="533" y="708"/>
                  </a:lnTo>
                  <a:lnTo>
                    <a:pt x="601" y="634"/>
                  </a:lnTo>
                  <a:lnTo>
                    <a:pt x="672" y="564"/>
                  </a:lnTo>
                  <a:lnTo>
                    <a:pt x="748" y="499"/>
                  </a:lnTo>
                  <a:lnTo>
                    <a:pt x="828" y="438"/>
                  </a:lnTo>
                  <a:lnTo>
                    <a:pt x="910" y="381"/>
                  </a:lnTo>
                  <a:lnTo>
                    <a:pt x="997" y="331"/>
                  </a:lnTo>
                  <a:lnTo>
                    <a:pt x="1087" y="285"/>
                  </a:lnTo>
                  <a:lnTo>
                    <a:pt x="1181" y="244"/>
                  </a:lnTo>
                  <a:lnTo>
                    <a:pt x="1276" y="209"/>
                  </a:lnTo>
                  <a:lnTo>
                    <a:pt x="1374" y="179"/>
                  </a:lnTo>
                  <a:lnTo>
                    <a:pt x="1475" y="155"/>
                  </a:lnTo>
                  <a:lnTo>
                    <a:pt x="1577" y="137"/>
                  </a:lnTo>
                  <a:lnTo>
                    <a:pt x="1683" y="126"/>
                  </a:lnTo>
                  <a:lnTo>
                    <a:pt x="1789" y="121"/>
                  </a:lnTo>
                  <a:lnTo>
                    <a:pt x="1896" y="123"/>
                  </a:lnTo>
                  <a:lnTo>
                    <a:pt x="2001" y="132"/>
                  </a:lnTo>
                  <a:lnTo>
                    <a:pt x="2104" y="146"/>
                  </a:lnTo>
                  <a:lnTo>
                    <a:pt x="2205" y="167"/>
                  </a:lnTo>
                  <a:lnTo>
                    <a:pt x="2305" y="194"/>
                  </a:lnTo>
                  <a:lnTo>
                    <a:pt x="2401" y="226"/>
                  </a:lnTo>
                  <a:lnTo>
                    <a:pt x="2495" y="265"/>
                  </a:lnTo>
                  <a:lnTo>
                    <a:pt x="2586" y="309"/>
                  </a:lnTo>
                  <a:lnTo>
                    <a:pt x="2674" y="357"/>
                  </a:lnTo>
                  <a:lnTo>
                    <a:pt x="2759" y="411"/>
                  </a:lnTo>
                  <a:lnTo>
                    <a:pt x="2840" y="470"/>
                  </a:lnTo>
                  <a:lnTo>
                    <a:pt x="2918" y="533"/>
                  </a:lnTo>
                  <a:lnTo>
                    <a:pt x="2992" y="601"/>
                  </a:lnTo>
                  <a:lnTo>
                    <a:pt x="3061" y="672"/>
                  </a:lnTo>
                  <a:lnTo>
                    <a:pt x="3126" y="748"/>
                  </a:lnTo>
                  <a:lnTo>
                    <a:pt x="3187" y="828"/>
                  </a:lnTo>
                  <a:lnTo>
                    <a:pt x="3243" y="911"/>
                  </a:lnTo>
                  <a:lnTo>
                    <a:pt x="3294" y="998"/>
                  </a:lnTo>
                  <a:lnTo>
                    <a:pt x="3340" y="1088"/>
                  </a:lnTo>
                  <a:lnTo>
                    <a:pt x="3382" y="1180"/>
                  </a:lnTo>
                  <a:lnTo>
                    <a:pt x="3417" y="1276"/>
                  </a:lnTo>
                  <a:lnTo>
                    <a:pt x="3446" y="1375"/>
                  </a:lnTo>
                  <a:lnTo>
                    <a:pt x="3470" y="1475"/>
                  </a:lnTo>
                  <a:lnTo>
                    <a:pt x="3487" y="1578"/>
                  </a:lnTo>
                  <a:lnTo>
                    <a:pt x="3499" y="1683"/>
                  </a:lnTo>
                  <a:lnTo>
                    <a:pt x="3504" y="1790"/>
                  </a:lnTo>
                  <a:lnTo>
                    <a:pt x="3501" y="1897"/>
                  </a:lnTo>
                  <a:lnTo>
                    <a:pt x="3494" y="2002"/>
                  </a:lnTo>
                  <a:lnTo>
                    <a:pt x="3478" y="2105"/>
                  </a:lnTo>
                  <a:lnTo>
                    <a:pt x="3457" y="2206"/>
                  </a:lnTo>
                  <a:lnTo>
                    <a:pt x="3431" y="2305"/>
                  </a:lnTo>
                  <a:lnTo>
                    <a:pt x="3398" y="2402"/>
                  </a:lnTo>
                  <a:lnTo>
                    <a:pt x="3360" y="2496"/>
                  </a:lnTo>
                  <a:lnTo>
                    <a:pt x="3316" y="2588"/>
                  </a:lnTo>
                  <a:lnTo>
                    <a:pt x="3267" y="2676"/>
                  </a:lnTo>
                  <a:lnTo>
                    <a:pt x="3214" y="2760"/>
                  </a:lnTo>
                  <a:lnTo>
                    <a:pt x="3155" y="2841"/>
                  </a:lnTo>
                  <a:lnTo>
                    <a:pt x="3092" y="2918"/>
                  </a:lnTo>
                  <a:lnTo>
                    <a:pt x="3024" y="2992"/>
                  </a:lnTo>
                  <a:lnTo>
                    <a:pt x="2952" y="3062"/>
                  </a:lnTo>
                  <a:lnTo>
                    <a:pt x="2876" y="3127"/>
                  </a:lnTo>
                  <a:lnTo>
                    <a:pt x="2797" y="3189"/>
                  </a:lnTo>
                  <a:lnTo>
                    <a:pt x="2714" y="3245"/>
                  </a:lnTo>
                  <a:lnTo>
                    <a:pt x="2627" y="3295"/>
                  </a:lnTo>
                  <a:lnTo>
                    <a:pt x="2537" y="3341"/>
                  </a:lnTo>
                  <a:lnTo>
                    <a:pt x="2445" y="3382"/>
                  </a:lnTo>
                  <a:lnTo>
                    <a:pt x="2349" y="3418"/>
                  </a:lnTo>
                  <a:lnTo>
                    <a:pt x="2250" y="3448"/>
                  </a:lnTo>
                  <a:lnTo>
                    <a:pt x="2150" y="3471"/>
                  </a:lnTo>
                  <a:lnTo>
                    <a:pt x="2047" y="3489"/>
                  </a:lnTo>
                  <a:lnTo>
                    <a:pt x="1943" y="3500"/>
                  </a:lnTo>
                  <a:lnTo>
                    <a:pt x="1835" y="3505"/>
                  </a:lnTo>
                  <a:close/>
                </a:path>
              </a:pathLst>
            </a:custGeom>
            <a:grpFill/>
            <a:ln w="9525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97" name="Freeform 78"/>
            <p:cNvSpPr/>
            <p:nvPr/>
          </p:nvSpPr>
          <p:spPr bwMode="auto">
            <a:xfrm>
              <a:off x="1666875" y="3198813"/>
              <a:ext cx="266700" cy="347663"/>
            </a:xfrm>
            <a:custGeom>
              <a:avLst/>
              <a:gdLst>
                <a:gd name="T0" fmla="*/ 980 w 1176"/>
                <a:gd name="T1" fmla="*/ 106 h 1532"/>
                <a:gd name="T2" fmla="*/ 887 w 1176"/>
                <a:gd name="T3" fmla="*/ 54 h 1532"/>
                <a:gd name="T4" fmla="*/ 777 w 1176"/>
                <a:gd name="T5" fmla="*/ 19 h 1532"/>
                <a:gd name="T6" fmla="*/ 652 w 1176"/>
                <a:gd name="T7" fmla="*/ 2 h 1532"/>
                <a:gd name="T8" fmla="*/ 520 w 1176"/>
                <a:gd name="T9" fmla="*/ 2 h 1532"/>
                <a:gd name="T10" fmla="*/ 400 w 1176"/>
                <a:gd name="T11" fmla="*/ 23 h 1532"/>
                <a:gd name="T12" fmla="*/ 295 w 1176"/>
                <a:gd name="T13" fmla="*/ 65 h 1532"/>
                <a:gd name="T14" fmla="*/ 201 w 1176"/>
                <a:gd name="T15" fmla="*/ 128 h 1532"/>
                <a:gd name="T16" fmla="*/ 125 w 1176"/>
                <a:gd name="T17" fmla="*/ 206 h 1532"/>
                <a:gd name="T18" fmla="*/ 67 w 1176"/>
                <a:gd name="T19" fmla="*/ 295 h 1532"/>
                <a:gd name="T20" fmla="*/ 27 w 1176"/>
                <a:gd name="T21" fmla="*/ 396 h 1532"/>
                <a:gd name="T22" fmla="*/ 4 w 1176"/>
                <a:gd name="T23" fmla="*/ 508 h 1532"/>
                <a:gd name="T24" fmla="*/ 97 w 1176"/>
                <a:gd name="T25" fmla="*/ 567 h 1532"/>
                <a:gd name="T26" fmla="*/ 112 w 1176"/>
                <a:gd name="T27" fmla="*/ 458 h 1532"/>
                <a:gd name="T28" fmla="*/ 145 w 1176"/>
                <a:gd name="T29" fmla="*/ 360 h 1532"/>
                <a:gd name="T30" fmla="*/ 194 w 1176"/>
                <a:gd name="T31" fmla="*/ 271 h 1532"/>
                <a:gd name="T32" fmla="*/ 259 w 1176"/>
                <a:gd name="T33" fmla="*/ 195 h 1532"/>
                <a:gd name="T34" fmla="*/ 336 w 1176"/>
                <a:gd name="T35" fmla="*/ 138 h 1532"/>
                <a:gd name="T36" fmla="*/ 425 w 1176"/>
                <a:gd name="T37" fmla="*/ 99 h 1532"/>
                <a:gd name="T38" fmla="*/ 525 w 1176"/>
                <a:gd name="T39" fmla="*/ 80 h 1532"/>
                <a:gd name="T40" fmla="*/ 640 w 1176"/>
                <a:gd name="T41" fmla="*/ 80 h 1532"/>
                <a:gd name="T42" fmla="*/ 753 w 1176"/>
                <a:gd name="T43" fmla="*/ 99 h 1532"/>
                <a:gd name="T44" fmla="*/ 852 w 1176"/>
                <a:gd name="T45" fmla="*/ 138 h 1532"/>
                <a:gd name="T46" fmla="*/ 934 w 1176"/>
                <a:gd name="T47" fmla="*/ 195 h 1532"/>
                <a:gd name="T48" fmla="*/ 1000 w 1176"/>
                <a:gd name="T49" fmla="*/ 267 h 1532"/>
                <a:gd name="T50" fmla="*/ 1045 w 1176"/>
                <a:gd name="T51" fmla="*/ 350 h 1532"/>
                <a:gd name="T52" fmla="*/ 1067 w 1176"/>
                <a:gd name="T53" fmla="*/ 441 h 1532"/>
                <a:gd name="T54" fmla="*/ 1066 w 1176"/>
                <a:gd name="T55" fmla="*/ 533 h 1532"/>
                <a:gd name="T56" fmla="*/ 1042 w 1176"/>
                <a:gd name="T57" fmla="*/ 620 h 1532"/>
                <a:gd name="T58" fmla="*/ 995 w 1176"/>
                <a:gd name="T59" fmla="*/ 711 h 1532"/>
                <a:gd name="T60" fmla="*/ 922 w 1176"/>
                <a:gd name="T61" fmla="*/ 805 h 1532"/>
                <a:gd name="T62" fmla="*/ 662 w 1176"/>
                <a:gd name="T63" fmla="*/ 1061 h 1532"/>
                <a:gd name="T64" fmla="*/ 595 w 1176"/>
                <a:gd name="T65" fmla="*/ 1145 h 1532"/>
                <a:gd name="T66" fmla="*/ 549 w 1176"/>
                <a:gd name="T67" fmla="*/ 1237 h 1532"/>
                <a:gd name="T68" fmla="*/ 531 w 1176"/>
                <a:gd name="T69" fmla="*/ 1310 h 1532"/>
                <a:gd name="T70" fmla="*/ 519 w 1176"/>
                <a:gd name="T71" fmla="*/ 1409 h 1532"/>
                <a:gd name="T72" fmla="*/ 514 w 1176"/>
                <a:gd name="T73" fmla="*/ 1532 h 1532"/>
                <a:gd name="T74" fmla="*/ 605 w 1176"/>
                <a:gd name="T75" fmla="*/ 1481 h 1532"/>
                <a:gd name="T76" fmla="*/ 609 w 1176"/>
                <a:gd name="T77" fmla="*/ 1396 h 1532"/>
                <a:gd name="T78" fmla="*/ 619 w 1176"/>
                <a:gd name="T79" fmla="*/ 1323 h 1532"/>
                <a:gd name="T80" fmla="*/ 649 w 1176"/>
                <a:gd name="T81" fmla="*/ 1244 h 1532"/>
                <a:gd name="T82" fmla="*/ 678 w 1176"/>
                <a:gd name="T83" fmla="*/ 1195 h 1532"/>
                <a:gd name="T84" fmla="*/ 708 w 1176"/>
                <a:gd name="T85" fmla="*/ 1159 h 1532"/>
                <a:gd name="T86" fmla="*/ 754 w 1176"/>
                <a:gd name="T87" fmla="*/ 1110 h 1532"/>
                <a:gd name="T88" fmla="*/ 818 w 1176"/>
                <a:gd name="T89" fmla="*/ 1044 h 1532"/>
                <a:gd name="T90" fmla="*/ 899 w 1176"/>
                <a:gd name="T91" fmla="*/ 962 h 1532"/>
                <a:gd name="T92" fmla="*/ 997 w 1176"/>
                <a:gd name="T93" fmla="*/ 864 h 1532"/>
                <a:gd name="T94" fmla="*/ 1085 w 1176"/>
                <a:gd name="T95" fmla="*/ 763 h 1532"/>
                <a:gd name="T96" fmla="*/ 1143 w 1176"/>
                <a:gd name="T97" fmla="*/ 661 h 1532"/>
                <a:gd name="T98" fmla="*/ 1173 w 1176"/>
                <a:gd name="T99" fmla="*/ 556 h 1532"/>
                <a:gd name="T100" fmla="*/ 1174 w 1176"/>
                <a:gd name="T101" fmla="*/ 449 h 1532"/>
                <a:gd name="T102" fmla="*/ 1155 w 1176"/>
                <a:gd name="T103" fmla="*/ 345 h 1532"/>
                <a:gd name="T104" fmla="*/ 1115 w 1176"/>
                <a:gd name="T105" fmla="*/ 253 h 1532"/>
                <a:gd name="T106" fmla="*/ 1058 w 1176"/>
                <a:gd name="T107" fmla="*/ 173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6" h="1532">
                  <a:moveTo>
                    <a:pt x="1022" y="138"/>
                  </a:moveTo>
                  <a:lnTo>
                    <a:pt x="980" y="106"/>
                  </a:lnTo>
                  <a:lnTo>
                    <a:pt x="935" y="77"/>
                  </a:lnTo>
                  <a:lnTo>
                    <a:pt x="887" y="54"/>
                  </a:lnTo>
                  <a:lnTo>
                    <a:pt x="834" y="34"/>
                  </a:lnTo>
                  <a:lnTo>
                    <a:pt x="777" y="19"/>
                  </a:lnTo>
                  <a:lnTo>
                    <a:pt x="717" y="9"/>
                  </a:lnTo>
                  <a:lnTo>
                    <a:pt x="652" y="2"/>
                  </a:lnTo>
                  <a:lnTo>
                    <a:pt x="584" y="0"/>
                  </a:lnTo>
                  <a:lnTo>
                    <a:pt x="520" y="2"/>
                  </a:lnTo>
                  <a:lnTo>
                    <a:pt x="459" y="10"/>
                  </a:lnTo>
                  <a:lnTo>
                    <a:pt x="400" y="23"/>
                  </a:lnTo>
                  <a:lnTo>
                    <a:pt x="347" y="42"/>
                  </a:lnTo>
                  <a:lnTo>
                    <a:pt x="295" y="65"/>
                  </a:lnTo>
                  <a:lnTo>
                    <a:pt x="246" y="94"/>
                  </a:lnTo>
                  <a:lnTo>
                    <a:pt x="201" y="128"/>
                  </a:lnTo>
                  <a:lnTo>
                    <a:pt x="159" y="166"/>
                  </a:lnTo>
                  <a:lnTo>
                    <a:pt x="125" y="206"/>
                  </a:lnTo>
                  <a:lnTo>
                    <a:pt x="93" y="249"/>
                  </a:lnTo>
                  <a:lnTo>
                    <a:pt x="67" y="295"/>
                  </a:lnTo>
                  <a:lnTo>
                    <a:pt x="45" y="344"/>
                  </a:lnTo>
                  <a:lnTo>
                    <a:pt x="27" y="396"/>
                  </a:lnTo>
                  <a:lnTo>
                    <a:pt x="13" y="450"/>
                  </a:lnTo>
                  <a:lnTo>
                    <a:pt x="4" y="508"/>
                  </a:lnTo>
                  <a:lnTo>
                    <a:pt x="0" y="567"/>
                  </a:lnTo>
                  <a:lnTo>
                    <a:pt x="97" y="567"/>
                  </a:lnTo>
                  <a:lnTo>
                    <a:pt x="103" y="512"/>
                  </a:lnTo>
                  <a:lnTo>
                    <a:pt x="112" y="458"/>
                  </a:lnTo>
                  <a:lnTo>
                    <a:pt x="126" y="408"/>
                  </a:lnTo>
                  <a:lnTo>
                    <a:pt x="145" y="360"/>
                  </a:lnTo>
                  <a:lnTo>
                    <a:pt x="166" y="313"/>
                  </a:lnTo>
                  <a:lnTo>
                    <a:pt x="194" y="271"/>
                  </a:lnTo>
                  <a:lnTo>
                    <a:pt x="225" y="231"/>
                  </a:lnTo>
                  <a:lnTo>
                    <a:pt x="259" y="195"/>
                  </a:lnTo>
                  <a:lnTo>
                    <a:pt x="295" y="164"/>
                  </a:lnTo>
                  <a:lnTo>
                    <a:pt x="336" y="138"/>
                  </a:lnTo>
                  <a:lnTo>
                    <a:pt x="378" y="117"/>
                  </a:lnTo>
                  <a:lnTo>
                    <a:pt x="425" y="99"/>
                  </a:lnTo>
                  <a:lnTo>
                    <a:pt x="473" y="87"/>
                  </a:lnTo>
                  <a:lnTo>
                    <a:pt x="525" y="80"/>
                  </a:lnTo>
                  <a:lnTo>
                    <a:pt x="578" y="78"/>
                  </a:lnTo>
                  <a:lnTo>
                    <a:pt x="640" y="80"/>
                  </a:lnTo>
                  <a:lnTo>
                    <a:pt x="698" y="87"/>
                  </a:lnTo>
                  <a:lnTo>
                    <a:pt x="753" y="99"/>
                  </a:lnTo>
                  <a:lnTo>
                    <a:pt x="805" y="116"/>
                  </a:lnTo>
                  <a:lnTo>
                    <a:pt x="852" y="138"/>
                  </a:lnTo>
                  <a:lnTo>
                    <a:pt x="895" y="164"/>
                  </a:lnTo>
                  <a:lnTo>
                    <a:pt x="934" y="195"/>
                  </a:lnTo>
                  <a:lnTo>
                    <a:pt x="970" y="230"/>
                  </a:lnTo>
                  <a:lnTo>
                    <a:pt x="1000" y="267"/>
                  </a:lnTo>
                  <a:lnTo>
                    <a:pt x="1025" y="307"/>
                  </a:lnTo>
                  <a:lnTo>
                    <a:pt x="1045" y="350"/>
                  </a:lnTo>
                  <a:lnTo>
                    <a:pt x="1058" y="394"/>
                  </a:lnTo>
                  <a:lnTo>
                    <a:pt x="1067" y="441"/>
                  </a:lnTo>
                  <a:lnTo>
                    <a:pt x="1069" y="490"/>
                  </a:lnTo>
                  <a:lnTo>
                    <a:pt x="1066" y="533"/>
                  </a:lnTo>
                  <a:lnTo>
                    <a:pt x="1057" y="576"/>
                  </a:lnTo>
                  <a:lnTo>
                    <a:pt x="1042" y="620"/>
                  </a:lnTo>
                  <a:lnTo>
                    <a:pt x="1021" y="665"/>
                  </a:lnTo>
                  <a:lnTo>
                    <a:pt x="995" y="711"/>
                  </a:lnTo>
                  <a:lnTo>
                    <a:pt x="961" y="757"/>
                  </a:lnTo>
                  <a:lnTo>
                    <a:pt x="922" y="805"/>
                  </a:lnTo>
                  <a:lnTo>
                    <a:pt x="791" y="933"/>
                  </a:lnTo>
                  <a:lnTo>
                    <a:pt x="662" y="1061"/>
                  </a:lnTo>
                  <a:lnTo>
                    <a:pt x="626" y="1102"/>
                  </a:lnTo>
                  <a:lnTo>
                    <a:pt x="595" y="1145"/>
                  </a:lnTo>
                  <a:lnTo>
                    <a:pt x="568" y="1191"/>
                  </a:lnTo>
                  <a:lnTo>
                    <a:pt x="549" y="1237"/>
                  </a:lnTo>
                  <a:lnTo>
                    <a:pt x="539" y="1270"/>
                  </a:lnTo>
                  <a:lnTo>
                    <a:pt x="531" y="1310"/>
                  </a:lnTo>
                  <a:lnTo>
                    <a:pt x="525" y="1356"/>
                  </a:lnTo>
                  <a:lnTo>
                    <a:pt x="519" y="1409"/>
                  </a:lnTo>
                  <a:lnTo>
                    <a:pt x="516" y="1467"/>
                  </a:lnTo>
                  <a:lnTo>
                    <a:pt x="514" y="1532"/>
                  </a:lnTo>
                  <a:lnTo>
                    <a:pt x="604" y="1532"/>
                  </a:lnTo>
                  <a:lnTo>
                    <a:pt x="605" y="1481"/>
                  </a:lnTo>
                  <a:lnTo>
                    <a:pt x="606" y="1435"/>
                  </a:lnTo>
                  <a:lnTo>
                    <a:pt x="609" y="1396"/>
                  </a:lnTo>
                  <a:lnTo>
                    <a:pt x="612" y="1363"/>
                  </a:lnTo>
                  <a:lnTo>
                    <a:pt x="619" y="1323"/>
                  </a:lnTo>
                  <a:lnTo>
                    <a:pt x="631" y="1284"/>
                  </a:lnTo>
                  <a:lnTo>
                    <a:pt x="649" y="1244"/>
                  </a:lnTo>
                  <a:lnTo>
                    <a:pt x="671" y="1206"/>
                  </a:lnTo>
                  <a:lnTo>
                    <a:pt x="678" y="1195"/>
                  </a:lnTo>
                  <a:lnTo>
                    <a:pt x="691" y="1179"/>
                  </a:lnTo>
                  <a:lnTo>
                    <a:pt x="708" y="1159"/>
                  </a:lnTo>
                  <a:lnTo>
                    <a:pt x="729" y="1136"/>
                  </a:lnTo>
                  <a:lnTo>
                    <a:pt x="754" y="1110"/>
                  </a:lnTo>
                  <a:lnTo>
                    <a:pt x="784" y="1078"/>
                  </a:lnTo>
                  <a:lnTo>
                    <a:pt x="818" y="1044"/>
                  </a:lnTo>
                  <a:lnTo>
                    <a:pt x="856" y="1004"/>
                  </a:lnTo>
                  <a:lnTo>
                    <a:pt x="899" y="962"/>
                  </a:lnTo>
                  <a:lnTo>
                    <a:pt x="945" y="914"/>
                  </a:lnTo>
                  <a:lnTo>
                    <a:pt x="997" y="864"/>
                  </a:lnTo>
                  <a:lnTo>
                    <a:pt x="1044" y="813"/>
                  </a:lnTo>
                  <a:lnTo>
                    <a:pt x="1085" y="763"/>
                  </a:lnTo>
                  <a:lnTo>
                    <a:pt x="1118" y="711"/>
                  </a:lnTo>
                  <a:lnTo>
                    <a:pt x="1143" y="661"/>
                  </a:lnTo>
                  <a:lnTo>
                    <a:pt x="1162" y="608"/>
                  </a:lnTo>
                  <a:lnTo>
                    <a:pt x="1173" y="556"/>
                  </a:lnTo>
                  <a:lnTo>
                    <a:pt x="1176" y="505"/>
                  </a:lnTo>
                  <a:lnTo>
                    <a:pt x="1174" y="449"/>
                  </a:lnTo>
                  <a:lnTo>
                    <a:pt x="1167" y="395"/>
                  </a:lnTo>
                  <a:lnTo>
                    <a:pt x="1155" y="345"/>
                  </a:lnTo>
                  <a:lnTo>
                    <a:pt x="1137" y="297"/>
                  </a:lnTo>
                  <a:lnTo>
                    <a:pt x="1115" y="253"/>
                  </a:lnTo>
                  <a:lnTo>
                    <a:pt x="1089" y="211"/>
                  </a:lnTo>
                  <a:lnTo>
                    <a:pt x="1058" y="173"/>
                  </a:lnTo>
                  <a:lnTo>
                    <a:pt x="1022" y="138"/>
                  </a:lnTo>
                  <a:close/>
                </a:path>
              </a:pathLst>
            </a:custGeom>
            <a:grpFill/>
            <a:ln w="9525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  <p:sp>
          <p:nvSpPr>
            <p:cNvPr id="198" name="Freeform 79"/>
            <p:cNvSpPr/>
            <p:nvPr/>
          </p:nvSpPr>
          <p:spPr bwMode="auto">
            <a:xfrm>
              <a:off x="1763713" y="3600451"/>
              <a:ext cx="55562" cy="55563"/>
            </a:xfrm>
            <a:custGeom>
              <a:avLst/>
              <a:gdLst>
                <a:gd name="T0" fmla="*/ 121 w 242"/>
                <a:gd name="T1" fmla="*/ 0 h 242"/>
                <a:gd name="T2" fmla="*/ 92 w 242"/>
                <a:gd name="T3" fmla="*/ 4 h 242"/>
                <a:gd name="T4" fmla="*/ 67 w 242"/>
                <a:gd name="T5" fmla="*/ 13 h 242"/>
                <a:gd name="T6" fmla="*/ 45 w 242"/>
                <a:gd name="T7" fmla="*/ 27 h 242"/>
                <a:gd name="T8" fmla="*/ 27 w 242"/>
                <a:gd name="T9" fmla="*/ 45 h 242"/>
                <a:gd name="T10" fmla="*/ 12 w 242"/>
                <a:gd name="T11" fmla="*/ 69 h 242"/>
                <a:gd name="T12" fmla="*/ 3 w 242"/>
                <a:gd name="T13" fmla="*/ 94 h 242"/>
                <a:gd name="T14" fmla="*/ 0 w 242"/>
                <a:gd name="T15" fmla="*/ 121 h 242"/>
                <a:gd name="T16" fmla="*/ 3 w 242"/>
                <a:gd name="T17" fmla="*/ 149 h 242"/>
                <a:gd name="T18" fmla="*/ 12 w 242"/>
                <a:gd name="T19" fmla="*/ 175 h 242"/>
                <a:gd name="T20" fmla="*/ 27 w 242"/>
                <a:gd name="T21" fmla="*/ 197 h 242"/>
                <a:gd name="T22" fmla="*/ 45 w 242"/>
                <a:gd name="T23" fmla="*/ 216 h 242"/>
                <a:gd name="T24" fmla="*/ 67 w 242"/>
                <a:gd name="T25" fmla="*/ 230 h 242"/>
                <a:gd name="T26" fmla="*/ 92 w 242"/>
                <a:gd name="T27" fmla="*/ 239 h 242"/>
                <a:gd name="T28" fmla="*/ 121 w 242"/>
                <a:gd name="T29" fmla="*/ 242 h 242"/>
                <a:gd name="T30" fmla="*/ 148 w 242"/>
                <a:gd name="T31" fmla="*/ 239 h 242"/>
                <a:gd name="T32" fmla="*/ 174 w 242"/>
                <a:gd name="T33" fmla="*/ 230 h 242"/>
                <a:gd name="T34" fmla="*/ 196 w 242"/>
                <a:gd name="T35" fmla="*/ 216 h 242"/>
                <a:gd name="T36" fmla="*/ 214 w 242"/>
                <a:gd name="T37" fmla="*/ 197 h 242"/>
                <a:gd name="T38" fmla="*/ 229 w 242"/>
                <a:gd name="T39" fmla="*/ 175 h 242"/>
                <a:gd name="T40" fmla="*/ 239 w 242"/>
                <a:gd name="T41" fmla="*/ 149 h 242"/>
                <a:gd name="T42" fmla="*/ 242 w 242"/>
                <a:gd name="T43" fmla="*/ 121 h 242"/>
                <a:gd name="T44" fmla="*/ 239 w 242"/>
                <a:gd name="T45" fmla="*/ 94 h 242"/>
                <a:gd name="T46" fmla="*/ 229 w 242"/>
                <a:gd name="T47" fmla="*/ 69 h 242"/>
                <a:gd name="T48" fmla="*/ 214 w 242"/>
                <a:gd name="T49" fmla="*/ 45 h 242"/>
                <a:gd name="T50" fmla="*/ 196 w 242"/>
                <a:gd name="T51" fmla="*/ 27 h 242"/>
                <a:gd name="T52" fmla="*/ 174 w 242"/>
                <a:gd name="T53" fmla="*/ 13 h 242"/>
                <a:gd name="T54" fmla="*/ 148 w 242"/>
                <a:gd name="T55" fmla="*/ 4 h 242"/>
                <a:gd name="T56" fmla="*/ 121 w 242"/>
                <a:gd name="T5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2" h="242">
                  <a:moveTo>
                    <a:pt x="121" y="0"/>
                  </a:moveTo>
                  <a:lnTo>
                    <a:pt x="92" y="4"/>
                  </a:lnTo>
                  <a:lnTo>
                    <a:pt x="67" y="13"/>
                  </a:lnTo>
                  <a:lnTo>
                    <a:pt x="45" y="27"/>
                  </a:lnTo>
                  <a:lnTo>
                    <a:pt x="27" y="45"/>
                  </a:lnTo>
                  <a:lnTo>
                    <a:pt x="12" y="69"/>
                  </a:lnTo>
                  <a:lnTo>
                    <a:pt x="3" y="94"/>
                  </a:lnTo>
                  <a:lnTo>
                    <a:pt x="0" y="121"/>
                  </a:lnTo>
                  <a:lnTo>
                    <a:pt x="3" y="149"/>
                  </a:lnTo>
                  <a:lnTo>
                    <a:pt x="12" y="175"/>
                  </a:lnTo>
                  <a:lnTo>
                    <a:pt x="27" y="197"/>
                  </a:lnTo>
                  <a:lnTo>
                    <a:pt x="45" y="216"/>
                  </a:lnTo>
                  <a:lnTo>
                    <a:pt x="67" y="230"/>
                  </a:lnTo>
                  <a:lnTo>
                    <a:pt x="92" y="239"/>
                  </a:lnTo>
                  <a:lnTo>
                    <a:pt x="121" y="242"/>
                  </a:lnTo>
                  <a:lnTo>
                    <a:pt x="148" y="239"/>
                  </a:lnTo>
                  <a:lnTo>
                    <a:pt x="174" y="230"/>
                  </a:lnTo>
                  <a:lnTo>
                    <a:pt x="196" y="216"/>
                  </a:lnTo>
                  <a:lnTo>
                    <a:pt x="214" y="197"/>
                  </a:lnTo>
                  <a:lnTo>
                    <a:pt x="229" y="175"/>
                  </a:lnTo>
                  <a:lnTo>
                    <a:pt x="239" y="149"/>
                  </a:lnTo>
                  <a:lnTo>
                    <a:pt x="242" y="121"/>
                  </a:lnTo>
                  <a:lnTo>
                    <a:pt x="239" y="94"/>
                  </a:lnTo>
                  <a:lnTo>
                    <a:pt x="229" y="69"/>
                  </a:lnTo>
                  <a:lnTo>
                    <a:pt x="214" y="45"/>
                  </a:lnTo>
                  <a:lnTo>
                    <a:pt x="196" y="27"/>
                  </a:lnTo>
                  <a:lnTo>
                    <a:pt x="174" y="13"/>
                  </a:lnTo>
                  <a:lnTo>
                    <a:pt x="148" y="4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9525">
              <a:solidFill>
                <a:srgbClr val="C849D3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等线" panose="02010600030101010101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092042" y="2761297"/>
            <a:ext cx="7359491" cy="1423988"/>
          </a:xfrm>
          <a:prstGeom prst="rect">
            <a:avLst/>
          </a:prstGeom>
          <a:solidFill>
            <a:schemeClr val="accent5">
              <a:lumMod val="20000"/>
              <a:lumOff val="8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177892" y="2888932"/>
            <a:ext cx="5908834" cy="11763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先写清楚漫画的内容，再写出自己的思考。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2307431" y="3116104"/>
            <a:ext cx="234315" cy="245269"/>
          </a:xfrm>
          <a:prstGeom prst="diamond">
            <a:avLst/>
          </a:prstGeom>
          <a:noFill/>
          <a:ln>
            <a:solidFill>
              <a:srgbClr val="C849D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>
            <a:off x="1362075" y="2961323"/>
            <a:ext cx="373380" cy="560546"/>
            <a:chOff x="3625850" y="2366963"/>
            <a:chExt cx="481013" cy="701675"/>
          </a:xfrm>
          <a:solidFill>
            <a:srgbClr val="C849D3"/>
          </a:solidFill>
        </p:grpSpPr>
        <p:sp>
          <p:nvSpPr>
            <p:cNvPr id="118" name="Freeform 5"/>
            <p:cNvSpPr>
              <a:spLocks noEditPoints="1"/>
            </p:cNvSpPr>
            <p:nvPr/>
          </p:nvSpPr>
          <p:spPr bwMode="auto">
            <a:xfrm>
              <a:off x="3632200" y="2484438"/>
              <a:ext cx="403225" cy="477838"/>
            </a:xfrm>
            <a:custGeom>
              <a:avLst/>
              <a:gdLst>
                <a:gd name="T0" fmla="*/ 0 w 254"/>
                <a:gd name="T1" fmla="*/ 229 h 301"/>
                <a:gd name="T2" fmla="*/ 124 w 254"/>
                <a:gd name="T3" fmla="*/ 301 h 301"/>
                <a:gd name="T4" fmla="*/ 254 w 254"/>
                <a:gd name="T5" fmla="*/ 72 h 301"/>
                <a:gd name="T6" fmla="*/ 129 w 254"/>
                <a:gd name="T7" fmla="*/ 0 h 301"/>
                <a:gd name="T8" fmla="*/ 0 w 254"/>
                <a:gd name="T9" fmla="*/ 229 h 301"/>
                <a:gd name="T10" fmla="*/ 247 w 254"/>
                <a:gd name="T11" fmla="*/ 75 h 301"/>
                <a:gd name="T12" fmla="*/ 122 w 254"/>
                <a:gd name="T13" fmla="*/ 294 h 301"/>
                <a:gd name="T14" fmla="*/ 7 w 254"/>
                <a:gd name="T15" fmla="*/ 228 h 301"/>
                <a:gd name="T16" fmla="*/ 132 w 254"/>
                <a:gd name="T17" fmla="*/ 8 h 301"/>
                <a:gd name="T18" fmla="*/ 247 w 254"/>
                <a:gd name="T19" fmla="*/ 7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301">
                  <a:moveTo>
                    <a:pt x="0" y="229"/>
                  </a:moveTo>
                  <a:lnTo>
                    <a:pt x="124" y="301"/>
                  </a:lnTo>
                  <a:lnTo>
                    <a:pt x="254" y="72"/>
                  </a:lnTo>
                  <a:lnTo>
                    <a:pt x="129" y="0"/>
                  </a:lnTo>
                  <a:lnTo>
                    <a:pt x="0" y="229"/>
                  </a:lnTo>
                  <a:close/>
                  <a:moveTo>
                    <a:pt x="247" y="75"/>
                  </a:moveTo>
                  <a:lnTo>
                    <a:pt x="122" y="294"/>
                  </a:lnTo>
                  <a:lnTo>
                    <a:pt x="7" y="228"/>
                  </a:lnTo>
                  <a:lnTo>
                    <a:pt x="132" y="8"/>
                  </a:lnTo>
                  <a:lnTo>
                    <a:pt x="247" y="75"/>
                  </a:lnTo>
                  <a:close/>
                </a:path>
              </a:pathLst>
            </a:custGeom>
            <a:grpFill/>
            <a:ln w="9525">
              <a:solidFill>
                <a:srgbClr val="C849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微软雅黑 Light" panose="020B0502040204020203" charset="-122"/>
              </a:endParaRPr>
            </a:p>
          </p:txBody>
        </p:sp>
        <p:sp>
          <p:nvSpPr>
            <p:cNvPr id="119" name="Freeform 6"/>
            <p:cNvSpPr>
              <a:spLocks noEditPoints="1"/>
            </p:cNvSpPr>
            <p:nvPr/>
          </p:nvSpPr>
          <p:spPr bwMode="auto">
            <a:xfrm>
              <a:off x="3860800" y="2366963"/>
              <a:ext cx="246063" cy="193675"/>
            </a:xfrm>
            <a:custGeom>
              <a:avLst/>
              <a:gdLst>
                <a:gd name="T0" fmla="*/ 79 w 90"/>
                <a:gd name="T1" fmla="*/ 28 h 71"/>
                <a:gd name="T2" fmla="*/ 34 w 90"/>
                <a:gd name="T3" fmla="*/ 2 h 71"/>
                <a:gd name="T4" fmla="*/ 26 w 90"/>
                <a:gd name="T5" fmla="*/ 0 h 71"/>
                <a:gd name="T6" fmla="*/ 12 w 90"/>
                <a:gd name="T7" fmla="*/ 8 h 71"/>
                <a:gd name="T8" fmla="*/ 0 w 90"/>
                <a:gd name="T9" fmla="*/ 29 h 71"/>
                <a:gd name="T10" fmla="*/ 73 w 90"/>
                <a:gd name="T11" fmla="*/ 71 h 71"/>
                <a:gd name="T12" fmla="*/ 85 w 90"/>
                <a:gd name="T13" fmla="*/ 50 h 71"/>
                <a:gd name="T14" fmla="*/ 79 w 90"/>
                <a:gd name="T15" fmla="*/ 28 h 71"/>
                <a:gd name="T16" fmla="*/ 82 w 90"/>
                <a:gd name="T17" fmla="*/ 48 h 71"/>
                <a:gd name="T18" fmla="*/ 72 w 90"/>
                <a:gd name="T19" fmla="*/ 67 h 71"/>
                <a:gd name="T20" fmla="*/ 5 w 90"/>
                <a:gd name="T21" fmla="*/ 28 h 71"/>
                <a:gd name="T22" fmla="*/ 15 w 90"/>
                <a:gd name="T23" fmla="*/ 10 h 71"/>
                <a:gd name="T24" fmla="*/ 26 w 90"/>
                <a:gd name="T25" fmla="*/ 3 h 71"/>
                <a:gd name="T26" fmla="*/ 33 w 90"/>
                <a:gd name="T27" fmla="*/ 5 h 71"/>
                <a:gd name="T28" fmla="*/ 78 w 90"/>
                <a:gd name="T29" fmla="*/ 31 h 71"/>
                <a:gd name="T30" fmla="*/ 82 w 90"/>
                <a:gd name="T31" fmla="*/ 4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71">
                  <a:moveTo>
                    <a:pt x="79" y="28"/>
                  </a:moveTo>
                  <a:cubicBezTo>
                    <a:pt x="34" y="2"/>
                    <a:pt x="34" y="2"/>
                    <a:pt x="34" y="2"/>
                  </a:cubicBezTo>
                  <a:cubicBezTo>
                    <a:pt x="32" y="1"/>
                    <a:pt x="29" y="0"/>
                    <a:pt x="26" y="0"/>
                  </a:cubicBezTo>
                  <a:cubicBezTo>
                    <a:pt x="21" y="0"/>
                    <a:pt x="15" y="3"/>
                    <a:pt x="12" y="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90" y="42"/>
                    <a:pt x="87" y="32"/>
                    <a:pt x="79" y="28"/>
                  </a:cubicBezTo>
                  <a:close/>
                  <a:moveTo>
                    <a:pt x="82" y="48"/>
                  </a:moveTo>
                  <a:cubicBezTo>
                    <a:pt x="72" y="67"/>
                    <a:pt x="72" y="67"/>
                    <a:pt x="72" y="6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8" y="6"/>
                    <a:pt x="22" y="3"/>
                    <a:pt x="26" y="3"/>
                  </a:cubicBezTo>
                  <a:cubicBezTo>
                    <a:pt x="29" y="3"/>
                    <a:pt x="31" y="4"/>
                    <a:pt x="33" y="5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84" y="34"/>
                    <a:pt x="86" y="42"/>
                    <a:pt x="82" y="48"/>
                  </a:cubicBezTo>
                  <a:close/>
                </a:path>
              </a:pathLst>
            </a:custGeom>
            <a:grpFill/>
            <a:ln w="9525">
              <a:solidFill>
                <a:srgbClr val="C849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微软雅黑 Light" panose="020B0502040204020203" charset="-122"/>
              </a:endParaRPr>
            </a:p>
          </p:txBody>
        </p:sp>
        <p:sp>
          <p:nvSpPr>
            <p:cNvPr id="120" name="Freeform 7"/>
            <p:cNvSpPr>
              <a:spLocks noEditPoints="1"/>
            </p:cNvSpPr>
            <p:nvPr/>
          </p:nvSpPr>
          <p:spPr bwMode="auto">
            <a:xfrm>
              <a:off x="3838575" y="2446338"/>
              <a:ext cx="222250" cy="153988"/>
            </a:xfrm>
            <a:custGeom>
              <a:avLst/>
              <a:gdLst>
                <a:gd name="T0" fmla="*/ 0 w 140"/>
                <a:gd name="T1" fmla="*/ 25 h 97"/>
                <a:gd name="T2" fmla="*/ 124 w 140"/>
                <a:gd name="T3" fmla="*/ 97 h 97"/>
                <a:gd name="T4" fmla="*/ 140 w 140"/>
                <a:gd name="T5" fmla="*/ 72 h 97"/>
                <a:gd name="T6" fmla="*/ 14 w 140"/>
                <a:gd name="T7" fmla="*/ 0 h 97"/>
                <a:gd name="T8" fmla="*/ 0 w 140"/>
                <a:gd name="T9" fmla="*/ 25 h 97"/>
                <a:gd name="T10" fmla="*/ 131 w 140"/>
                <a:gd name="T11" fmla="*/ 73 h 97"/>
                <a:gd name="T12" fmla="*/ 122 w 140"/>
                <a:gd name="T13" fmla="*/ 89 h 97"/>
                <a:gd name="T14" fmla="*/ 7 w 140"/>
                <a:gd name="T15" fmla="*/ 22 h 97"/>
                <a:gd name="T16" fmla="*/ 16 w 140"/>
                <a:gd name="T17" fmla="*/ 8 h 97"/>
                <a:gd name="T18" fmla="*/ 131 w 140"/>
                <a:gd name="T19" fmla="*/ 7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97">
                  <a:moveTo>
                    <a:pt x="0" y="25"/>
                  </a:moveTo>
                  <a:lnTo>
                    <a:pt x="124" y="97"/>
                  </a:lnTo>
                  <a:lnTo>
                    <a:pt x="140" y="72"/>
                  </a:lnTo>
                  <a:lnTo>
                    <a:pt x="14" y="0"/>
                  </a:lnTo>
                  <a:lnTo>
                    <a:pt x="0" y="25"/>
                  </a:lnTo>
                  <a:close/>
                  <a:moveTo>
                    <a:pt x="131" y="73"/>
                  </a:moveTo>
                  <a:lnTo>
                    <a:pt x="122" y="89"/>
                  </a:lnTo>
                  <a:lnTo>
                    <a:pt x="7" y="22"/>
                  </a:lnTo>
                  <a:lnTo>
                    <a:pt x="16" y="8"/>
                  </a:lnTo>
                  <a:lnTo>
                    <a:pt x="131" y="73"/>
                  </a:lnTo>
                  <a:close/>
                </a:path>
              </a:pathLst>
            </a:custGeom>
            <a:grpFill/>
            <a:ln w="9525">
              <a:solidFill>
                <a:srgbClr val="C849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微软雅黑 Light" panose="020B0502040204020203" charset="-122"/>
              </a:endParaRPr>
            </a:p>
          </p:txBody>
        </p:sp>
        <p:sp>
          <p:nvSpPr>
            <p:cNvPr id="121" name="Freeform 8"/>
            <p:cNvSpPr>
              <a:spLocks noEditPoints="1"/>
            </p:cNvSpPr>
            <p:nvPr/>
          </p:nvSpPr>
          <p:spPr bwMode="auto">
            <a:xfrm>
              <a:off x="3629025" y="2981325"/>
              <a:ext cx="84138" cy="87313"/>
            </a:xfrm>
            <a:custGeom>
              <a:avLst/>
              <a:gdLst>
                <a:gd name="T0" fmla="*/ 4 w 53"/>
                <a:gd name="T1" fmla="*/ 55 h 55"/>
                <a:gd name="T2" fmla="*/ 53 w 53"/>
                <a:gd name="T3" fmla="*/ 29 h 55"/>
                <a:gd name="T4" fmla="*/ 0 w 53"/>
                <a:gd name="T5" fmla="*/ 0 h 55"/>
                <a:gd name="T6" fmla="*/ 4 w 53"/>
                <a:gd name="T7" fmla="*/ 55 h 55"/>
                <a:gd name="T8" fmla="*/ 41 w 53"/>
                <a:gd name="T9" fmla="*/ 29 h 55"/>
                <a:gd name="T10" fmla="*/ 9 w 53"/>
                <a:gd name="T11" fmla="*/ 46 h 55"/>
                <a:gd name="T12" fmla="*/ 5 w 53"/>
                <a:gd name="T13" fmla="*/ 9 h 55"/>
                <a:gd name="T14" fmla="*/ 41 w 53"/>
                <a:gd name="T15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5">
                  <a:moveTo>
                    <a:pt x="4" y="55"/>
                  </a:moveTo>
                  <a:lnTo>
                    <a:pt x="53" y="29"/>
                  </a:lnTo>
                  <a:lnTo>
                    <a:pt x="0" y="0"/>
                  </a:lnTo>
                  <a:lnTo>
                    <a:pt x="4" y="55"/>
                  </a:lnTo>
                  <a:close/>
                  <a:moveTo>
                    <a:pt x="41" y="29"/>
                  </a:moveTo>
                  <a:lnTo>
                    <a:pt x="9" y="46"/>
                  </a:lnTo>
                  <a:lnTo>
                    <a:pt x="5" y="9"/>
                  </a:lnTo>
                  <a:lnTo>
                    <a:pt x="41" y="29"/>
                  </a:lnTo>
                  <a:close/>
                </a:path>
              </a:pathLst>
            </a:custGeom>
            <a:grpFill/>
            <a:ln w="9525">
              <a:solidFill>
                <a:srgbClr val="C849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微软雅黑 Light" panose="020B0502040204020203" charset="-122"/>
              </a:endParaRPr>
            </a:p>
          </p:txBody>
        </p:sp>
        <p:sp>
          <p:nvSpPr>
            <p:cNvPr id="122" name="Freeform 9"/>
            <p:cNvSpPr>
              <a:spLocks noEditPoints="1"/>
            </p:cNvSpPr>
            <p:nvPr/>
          </p:nvSpPr>
          <p:spPr bwMode="auto">
            <a:xfrm>
              <a:off x="3625850" y="2846388"/>
              <a:ext cx="204788" cy="179388"/>
            </a:xfrm>
            <a:custGeom>
              <a:avLst/>
              <a:gdLst>
                <a:gd name="T0" fmla="*/ 6 w 129"/>
                <a:gd name="T1" fmla="*/ 87 h 113"/>
                <a:gd name="T2" fmla="*/ 52 w 129"/>
                <a:gd name="T3" fmla="*/ 113 h 113"/>
                <a:gd name="T4" fmla="*/ 129 w 129"/>
                <a:gd name="T5" fmla="*/ 75 h 113"/>
                <a:gd name="T6" fmla="*/ 0 w 129"/>
                <a:gd name="T7" fmla="*/ 0 h 113"/>
                <a:gd name="T8" fmla="*/ 6 w 129"/>
                <a:gd name="T9" fmla="*/ 87 h 113"/>
                <a:gd name="T10" fmla="*/ 117 w 129"/>
                <a:gd name="T11" fmla="*/ 73 h 113"/>
                <a:gd name="T12" fmla="*/ 52 w 129"/>
                <a:gd name="T13" fmla="*/ 108 h 113"/>
                <a:gd name="T14" fmla="*/ 11 w 129"/>
                <a:gd name="T15" fmla="*/ 84 h 113"/>
                <a:gd name="T16" fmla="*/ 7 w 129"/>
                <a:gd name="T17" fmla="*/ 10 h 113"/>
                <a:gd name="T18" fmla="*/ 117 w 129"/>
                <a:gd name="T19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13">
                  <a:moveTo>
                    <a:pt x="6" y="87"/>
                  </a:moveTo>
                  <a:lnTo>
                    <a:pt x="52" y="113"/>
                  </a:lnTo>
                  <a:lnTo>
                    <a:pt x="129" y="75"/>
                  </a:lnTo>
                  <a:lnTo>
                    <a:pt x="0" y="0"/>
                  </a:lnTo>
                  <a:lnTo>
                    <a:pt x="6" y="87"/>
                  </a:lnTo>
                  <a:close/>
                  <a:moveTo>
                    <a:pt x="117" y="73"/>
                  </a:moveTo>
                  <a:lnTo>
                    <a:pt x="52" y="108"/>
                  </a:lnTo>
                  <a:lnTo>
                    <a:pt x="11" y="84"/>
                  </a:lnTo>
                  <a:lnTo>
                    <a:pt x="7" y="10"/>
                  </a:lnTo>
                  <a:lnTo>
                    <a:pt x="117" y="73"/>
                  </a:lnTo>
                  <a:close/>
                </a:path>
              </a:pathLst>
            </a:custGeom>
            <a:grpFill/>
            <a:ln w="9525">
              <a:solidFill>
                <a:srgbClr val="C849D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微软雅黑 Light" panose="020B0502040204020203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16343" y="3613309"/>
            <a:ext cx="520065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1500" b="1">
                <a:latin typeface="楷体" panose="02010609060101010101" charset="-122"/>
                <a:ea typeface="楷体" panose="02010609060101010101" charset="-122"/>
              </a:rPr>
              <a:t>撰写</a:t>
            </a:r>
            <a:endParaRPr lang="zh-CN" altLang="en-US" sz="15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solidFill>
                  <a:schemeClr val="bg1"/>
                </a:solidFill>
              </a:rPr>
              <a:t>习作练习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pic>
        <p:nvPicPr>
          <p:cNvPr id="10" name="图片 9" descr="timg (1)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765959" y="399098"/>
            <a:ext cx="2919889" cy="391334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553528" y="950119"/>
            <a:ext cx="3655695" cy="265366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2100" dirty="0"/>
              <a:t>       </a:t>
            </a:r>
            <a:r>
              <a:rPr lang="zh-CN" altLang="en-US" sz="2100" dirty="0"/>
              <a:t>观察右图《衔泥带得落花归》。根据漫画内容，自选角度，自拟题目，写一篇作文。要求：不低于</a:t>
            </a:r>
            <a:r>
              <a:rPr lang="en-US" altLang="zh-CN" sz="2100" dirty="0"/>
              <a:t>500</a:t>
            </a:r>
            <a:r>
              <a:rPr lang="zh-CN" altLang="en-US" sz="2100" dirty="0"/>
              <a:t>字。</a:t>
            </a:r>
            <a:endParaRPr lang="zh-CN" altLang="en-US" sz="2100" dirty="0"/>
          </a:p>
        </p:txBody>
      </p:sp>
    </p:spTree>
    <p:custDataLst>
      <p:tags r:id="rId5"/>
    </p:custDataLst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solidFill>
                  <a:schemeClr val="bg1"/>
                </a:solidFill>
              </a:rPr>
              <a:t>解题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2034" y="2275999"/>
            <a:ext cx="7358063" cy="233076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   社日是祭祀社神的日子。立春後第五戊日为春社，那时燕子归来觅旧日人家檐前筑巢。燕子会用咀把泥土带回来，混和唾液去筑巢，而泥土中，也常混有花瓣小草等，所以说＂衔泥带得落花归＂。</a:t>
            </a:r>
            <a:endParaRPr lang="zh-CN" altLang="en-US" sz="21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1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燕子衔来泥巴筑巢，泥巴上还有落花，燕子都知道早早筑巢，人更应该有远见，珍惜时间，有所作为。</a:t>
            </a:r>
            <a:endParaRPr lang="zh-CN" altLang="en-US" sz="21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1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34002" y="330518"/>
            <a:ext cx="6353651" cy="168402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 dirty="0">
                <a:sym typeface="+mn-ea"/>
              </a:rPr>
              <a:t>此诗出自清朝吕霜的《衔泥带得落花归》，原文：</a:t>
            </a:r>
            <a:endParaRPr lang="zh-CN" altLang="en-US" sz="2100" dirty="0"/>
          </a:p>
          <a:p>
            <a:endParaRPr lang="zh-CN" altLang="en-US" sz="2100" dirty="0"/>
          </a:p>
          <a:p>
            <a:r>
              <a:rPr lang="zh-CN" altLang="en-US" sz="2100" dirty="0">
                <a:sym typeface="+mn-ea"/>
              </a:rPr>
              <a:t>一年社日都忘了，忽见庭前燕子飞。</a:t>
            </a:r>
            <a:endParaRPr lang="zh-CN" altLang="en-US" sz="2100" dirty="0"/>
          </a:p>
          <a:p>
            <a:endParaRPr lang="zh-CN" altLang="en-US" sz="2100" dirty="0"/>
          </a:p>
          <a:p>
            <a:r>
              <a:rPr lang="zh-CN" altLang="en-US" sz="2100" dirty="0">
                <a:sym typeface="+mn-ea"/>
              </a:rPr>
              <a:t>禽鸟也知勤作室，衔泥带得落花归。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solidFill>
                  <a:schemeClr val="bg1"/>
                </a:solidFill>
              </a:rPr>
              <a:t>范文示例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65848" y="313849"/>
            <a:ext cx="7012305" cy="376256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珍惜时间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“时间是构成一个人生活的材料”。每一个人的生命的有限的，属于一个人的时间也是有限的，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“时间是一个常数，但对于勤奋着来说，是个变数，用‘分’来计算时间的人比用‘时’来计算时间的人，时间多59倍”。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古往今来，有不少人惋惜时间的易逝，于是长叹“黄河之水天上来，奔流到海不复还”…的确，时间的流逝真让人难以估测，无法形容．但如何在我们的有生之年获取更多的知识，作出更多的贡献呢？这就要我们珍惜自己所拥有的时间，让有限的生命发挥出更多的价值</a:t>
            </a:r>
            <a:r>
              <a:rPr lang="zh-CN" altLang="en-US" sz="2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00799549469f8e2aa2059437900950a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31844" y="3525679"/>
            <a:ext cx="1932146" cy="1932146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solidFill>
                  <a:schemeClr val="bg1"/>
                </a:solidFill>
              </a:rPr>
              <a:t>范文示例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05352" y="292418"/>
            <a:ext cx="7435691" cy="394668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古诗有云：“少壮不努力，老大徒伤悲”．这就是要告诫人们：人生有限，必须惜时如金，切莫把宝贵的光阴虚掷，而要趁青春之时多学一些．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一个人珍惜时间，就是爱护自己的生命。纵览古今中外，一切有名望、有成就的人，总是比一般人更珍惜时间．所谓“勤奋”，在一定意义上说是“时不空过”。利用每一分钟来学习，利用一切可以利用的时间来工作。毫无疑问，这正是每一位对社会有卓越贡献者的共同品质。伟大的文学家鲁迅先生有句格言：“哪里有天才，我是把别人喝咖啡的时间都用在写作上”。他为我们留下了五百多万字的精神财富，正是由于他把别人喝咖啡的时间都用在写作上的缘故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solidFill>
                  <a:schemeClr val="bg1"/>
                </a:solidFill>
              </a:rPr>
              <a:t>范文示例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21093" y="327184"/>
            <a:ext cx="7124700" cy="417718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是，在我们中间总还有少数人不能吸取前人不珍惜时间的教训，庸庸碌碌，无所作为；他们把今天所要干的事情推到明天，蹉跎岁月，一点也不为虚度年华而悔恨，也不为碌碌无为而羞耻。他们或诱惑他人，浪费别人的时间，更没想到“耽误别人的时间等于谋财害命”的道理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“一寸光阴一寸金，寸难买寸光阴”，时间对于每个人都是平等的，它不因你是勤奋者而多给，也不因你是懒惰者而少给，但在这有限的时间内不同的人会结出不同的果实。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让我们记住富兰克林的一句话吧：你热爱生活吗？那么别浪费时间，因为时间是组成一个人生命的材料。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5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669530" y="3885724"/>
            <a:ext cx="1524000" cy="12725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" descr="timg (6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4762" y="-14288"/>
            <a:ext cx="9155113" cy="5165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 167"/>
          <p:cNvSpPr/>
          <p:nvPr/>
        </p:nvSpPr>
        <p:spPr>
          <a:xfrm>
            <a:off x="2087564" y="1612901"/>
            <a:ext cx="4359275" cy="1165225"/>
          </a:xfrm>
          <a:prstGeom prst="round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0" noProof="1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4453" y="1580695"/>
            <a:ext cx="4773182" cy="1177245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7200" b="1" noProof="1">
                <a:ln w="50800" cmpd="thickThin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谢谢观看！</a:t>
            </a:r>
            <a:endParaRPr lang="zh-CN" altLang="en-US" sz="7200" b="1" noProof="1">
              <a:ln w="50800" cmpd="thickThin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420000">
            <a:off x="599122" y="1454468"/>
            <a:ext cx="2144078" cy="25436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0940000">
            <a:off x="6322219" y="1137761"/>
            <a:ext cx="2297430" cy="28679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1360000">
            <a:off x="3453289" y="1253966"/>
            <a:ext cx="2237423" cy="294417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0074" y="301943"/>
            <a:ext cx="6166009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/>
              <a:t>下面三幅漫画出自丰子恺，你最喜欢哪一幅？</a:t>
            </a:r>
            <a:endParaRPr lang="zh-CN" altLang="en-US" sz="2400" dirty="0"/>
          </a:p>
        </p:txBody>
      </p:sp>
    </p:spTree>
    <p:custDataLst>
      <p:tags r:id="rId4"/>
    </p:custDataLst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19614" y="280035"/>
            <a:ext cx="6166009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/>
              <a:t>查找资料，说一说丰子恺漫画的特点。</a:t>
            </a:r>
            <a:endParaRPr lang="zh-CN" altLang="en-US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926306" y="717709"/>
            <a:ext cx="7291388" cy="400812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丰子恺的漫画创作分为四个时期：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第一是描写古诗词时代；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第二是描写儿童相时代；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第三是描写社会相时代；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第四是描写自然相时代。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早期漫画作品多取自现实题材，带有“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温情的讽刺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”，后期常作古诗新画，特别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喜爱取材儿童题材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。他的漫画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风格简易朴实、意境隽永含蓄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，是沟通文学与绘画的一座桥梁。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52145" y="1870166"/>
            <a:ext cx="621345" cy="325292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090756" y="1554602"/>
            <a:ext cx="635794" cy="622169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28211" y="756762"/>
            <a:ext cx="3825240" cy="329993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丰子恺的漫画多以单幅形式出现，笔调简洁而流畅，不论是生活场景、人情世态，还是自然风貌、诗词意境都能信手拈来，散发着浓浓的生活气息。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丰子恺的漫画一般运用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变形、比拟、象征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的方法，构成幽默，诙谐的画面，以达到讽刺或歌颂的效果。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917757" y="1138237"/>
            <a:ext cx="3544253" cy="2536508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8703" y="812006"/>
            <a:ext cx="7201376" cy="360868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000" dirty="0"/>
              <a:t>      </a:t>
            </a:r>
            <a:r>
              <a:rPr lang="zh-CN" altLang="en-US" sz="2000" dirty="0">
                <a:solidFill>
                  <a:srgbClr val="FF0000"/>
                </a:solidFill>
              </a:rPr>
              <a:t>漫画</a:t>
            </a:r>
            <a:r>
              <a:rPr lang="zh-CN" altLang="en-US" sz="2000" dirty="0"/>
              <a:t>是绘画艺术的一个品种，常采用夸</a:t>
            </a:r>
            <a:r>
              <a:rPr lang="zh-CN" altLang="en-US" sz="2000" dirty="0">
                <a:solidFill>
                  <a:srgbClr val="FF0000"/>
                </a:solidFill>
              </a:rPr>
              <a:t>张、比喻、象征</a:t>
            </a:r>
            <a:r>
              <a:rPr lang="zh-CN" altLang="en-US" sz="2000" dirty="0"/>
              <a:t>等手法，</a:t>
            </a:r>
            <a:r>
              <a:rPr lang="zh-CN" altLang="en-US" sz="2000" dirty="0">
                <a:solidFill>
                  <a:srgbClr val="FF0000"/>
                </a:solidFill>
              </a:rPr>
              <a:t>讽刺、批评或歌颂</a:t>
            </a:r>
            <a:r>
              <a:rPr lang="zh-CN" altLang="en-US" sz="2000" dirty="0"/>
              <a:t>某些人和事，具有较强的社会性，也有纯为娱乐的作品，有较强娱乐性，娱乐性质的作品往往存在搞笑型和人物创造型。直接或隐晦、含蓄地表达作者对纷纭世事的理解及态度，是含有讽刺或幽默的一种浪漫主义的绘画。它同其他绘画的主要区别在于独特的构思方法和表现手法。它具有讽刺与幽默的艺术特点以及认识、教育和审美等社会功能。</a:t>
            </a:r>
            <a:endParaRPr lang="zh-CN" altLang="en-US" sz="2000" dirty="0"/>
          </a:p>
          <a:p>
            <a:endParaRPr lang="zh-CN" altLang="en-US" sz="2000" dirty="0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2391" y="114777"/>
            <a:ext cx="1224643" cy="1102439"/>
          </a:xfrm>
          <a:prstGeom prst="rect">
            <a:avLst/>
          </a:prstGeom>
        </p:spPr>
      </p:pic>
      <p:pic>
        <p:nvPicPr>
          <p:cNvPr id="4110" name="图片 4109" descr="封面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01352" y="3896202"/>
            <a:ext cx="1796891" cy="1219676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7220" y="439103"/>
            <a:ext cx="5101114" cy="394668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漫画可以把古今中外的人物同时邀集到一起，让他们在一个画面上演出奇异怪诞而又意蕴深邃的喜剧。它不受时空观念的限制，人与物之间也可以对话，不同质、不同类的事物可以嫁接、杂交，可以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借物喻人，借古喻今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，可以人神交游，幻想与现实同存，从而使画面产生幽默、诙谐、怪诞、风趣的艺术效果。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 cstate="email"/>
          <a:srcRect r="-536"/>
          <a:stretch>
            <a:fillRect/>
          </a:stretch>
        </p:blipFill>
        <p:spPr>
          <a:xfrm>
            <a:off x="5718334" y="487680"/>
            <a:ext cx="2945606" cy="385000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0_义务教育教科书语文五年级下册_租型_pdf_p0121_Pre_WPS图片"/>
          <p:cNvPicPr>
            <a:picLocks noChangeAspect="1"/>
          </p:cNvPicPr>
          <p:nvPr/>
        </p:nvPicPr>
        <p:blipFill>
          <a:blip r:embed="rId1" cstate="email"/>
          <a:srcRect t="-1940"/>
          <a:stretch>
            <a:fillRect/>
          </a:stretch>
        </p:blipFill>
        <p:spPr>
          <a:xfrm>
            <a:off x="740569" y="1014413"/>
            <a:ext cx="2106930" cy="152638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0548" y="419576"/>
            <a:ext cx="6577013" cy="39147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>
                <a:sym typeface="+mn-ea"/>
              </a:rPr>
              <a:t>观察下面漫画画了哪些有趣的内容?可笑之处在哪里?</a:t>
            </a:r>
            <a:endParaRPr lang="zh-CN" altLang="en-US" sz="21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84183" y="1189196"/>
            <a:ext cx="4417219" cy="11763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2400">
                <a:solidFill>
                  <a:srgbClr val="00B050"/>
                </a:solidFill>
                <a:sym typeface="+mn-ea"/>
              </a:rPr>
              <a:t>      </a:t>
            </a:r>
            <a:r>
              <a:rPr lang="zh-CN" altLang="en-US" sz="2400">
                <a:solidFill>
                  <a:srgbClr val="00B050"/>
                </a:solidFill>
                <a:sym typeface="+mn-ea"/>
              </a:rPr>
              <a:t>一个人在栽树,另一个人靠着树等着乘凉。</a:t>
            </a:r>
            <a:endParaRPr lang="zh-CN" altLang="en-US" sz="2400">
              <a:solidFill>
                <a:srgbClr val="00B05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0569" y="2743200"/>
            <a:ext cx="7506653" cy="150828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4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可笑之处在于:靠着大树乘凉的人表情很有趣，一副理所当然的样子。他的语言也很有趣,想不劳而获,语气却理直气壮。</a:t>
            </a:r>
            <a:endParaRPr lang="zh-CN" altLang="en-US" sz="2400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94696" y="3716179"/>
            <a:ext cx="2022158" cy="1464469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11329" y="504826"/>
            <a:ext cx="5272564" cy="152257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在车站等候处,身强力壮的、衣冠楚楚的人假装没看见“母子上车处”的提示牌,抱着孩子的母亲被挤到了等候处的外面。    </a:t>
            </a:r>
            <a:endParaRPr lang="zh-CN" altLang="en-US" sz="210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 descr="10_义务教育教科书语文五年级下册_租型_pdf_p0121_Pre_WPS图片"/>
          <p:cNvPicPr>
            <a:picLocks noChangeAspect="1"/>
          </p:cNvPicPr>
          <p:nvPr/>
        </p:nvPicPr>
        <p:blipFill>
          <a:blip r:embed="rId1" cstate="email"/>
          <a:srcRect t="-1940"/>
          <a:stretch>
            <a:fillRect/>
          </a:stretch>
        </p:blipFill>
        <p:spPr>
          <a:xfrm>
            <a:off x="583407" y="452914"/>
            <a:ext cx="2210276" cy="16268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2000" y="2317908"/>
            <a:ext cx="7521893" cy="233076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可笑之处在:这些站在“母子上车处”的都是男人,他们衣冠楚楚,有的闭着眼睛,有的手插在口袋里,站在本不该他们站的地方,与抱着孩子的母亲被挤到外面、瑟瑟发抖形成了强烈的对比，充满了讽刺的意味。</a:t>
            </a:r>
            <a:endParaRPr lang="zh-CN" altLang="en-US" sz="21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1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5842" y="506254"/>
            <a:ext cx="4525804" cy="4376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400" dirty="0"/>
              <a:t>你是怎么读懂这幅漫画的?</a:t>
            </a:r>
            <a:endParaRPr lang="zh-CN" altLang="en-US" sz="2400" dirty="0"/>
          </a:p>
        </p:txBody>
      </p:sp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7164" y="2998470"/>
            <a:ext cx="1404938" cy="1687830"/>
          </a:xfrm>
          <a:prstGeom prst="rect">
            <a:avLst/>
          </a:prstGeom>
        </p:spPr>
      </p:pic>
      <p:pic>
        <p:nvPicPr>
          <p:cNvPr id="6" name="图片 5" descr="图片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98569" y="3222308"/>
            <a:ext cx="1024890" cy="1769269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1501140" y="1446847"/>
            <a:ext cx="2464118" cy="1283018"/>
          </a:xfrm>
          <a:prstGeom prst="wedgeRoundRectCallout">
            <a:avLst>
              <a:gd name="adj1" fmla="val -48898"/>
              <a:gd name="adj2" fmla="val 82887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72101" y="1500187"/>
            <a:ext cx="2301240" cy="11763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我是通过对人物的表情、神态、动作的观察。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5123021" y="1930241"/>
            <a:ext cx="2464118" cy="1283018"/>
          </a:xfrm>
          <a:prstGeom prst="wedgeRoundRectCallout">
            <a:avLst>
              <a:gd name="adj1" fmla="val 42964"/>
              <a:gd name="adj2" fmla="val 78507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93983" y="1983581"/>
            <a:ext cx="2301240" cy="11763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我是通过漫画中的提示语和标题读懂的。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83" name="PA_图片 8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7495223" y="200502"/>
            <a:ext cx="1467326" cy="851059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5" grpId="0"/>
      <p:bldP spid="15" grpId="1"/>
      <p:bldP spid="17" grpId="0" animBg="1"/>
      <p:bldP spid="17" grpId="1" animBg="1"/>
      <p:bldP spid="18" grpId="0"/>
      <p:bldP spid="1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7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18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21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3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24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6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27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9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32.xml><?xml version="1.0" encoding="utf-8"?>
<p:tagLst xmlns:p="http://schemas.openxmlformats.org/presentationml/2006/main">
  <p:tag name="KSO_WM_DOC_GUID" val="{de9e77fd-3039-462b-b014-6f960b576bc7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8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2138</Words>
  <Application>WPS 演示</Application>
  <PresentationFormat>全屏显示(16:9)</PresentationFormat>
  <Paragraphs>93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楷体</vt:lpstr>
      <vt:lpstr>等线</vt:lpstr>
      <vt:lpstr>微软雅黑 Light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Administrator</cp:lastModifiedBy>
  <cp:revision>1550</cp:revision>
  <dcterms:created xsi:type="dcterms:W3CDTF">2015-04-02T07:05:00Z</dcterms:created>
  <dcterms:modified xsi:type="dcterms:W3CDTF">2022-06-04T00:27:20Z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