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7" r:id="rId3"/>
    <p:sldId id="258" r:id="rId4"/>
    <p:sldId id="284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310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17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幻灯片图像占位符 10342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7650" name="文本占位符 103426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zh-CN" dirty="0"/>
          </a:p>
        </p:txBody>
      </p:sp>
      <p:sp>
        <p:nvSpPr>
          <p:cNvPr id="2765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>
              <a:spcBef>
                <a:spcPct val="0"/>
              </a:spcBef>
            </a:pPr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  <a:ea typeface="黑体" panose="02010609060101010101" pitchFamily="2" charset="-122"/>
              </a:rPr>
            </a:fld>
            <a:endParaRPr lang="zh-CN" altLang="en-US" sz="12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3004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0722" name="文本占位符 130050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r>
              <a:rPr lang="zh-CN" altLang="en-US" b="1" dirty="0"/>
              <a:t>接下来，词人如数家珍般一一细数杭州的自然风光、人文景观。以下三句分别就首句中的“都会”、“形胜”、“繁华”，作出形象的说明。</a:t>
            </a:r>
            <a:endParaRPr lang="zh-CN" altLang="en-US" b="1" dirty="0"/>
          </a:p>
        </p:txBody>
      </p:sp>
      <p:sp>
        <p:nvSpPr>
          <p:cNvPr id="3072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2902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2770" name="文本占位符 129026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>
              <a:spcBef>
                <a:spcPct val="0"/>
              </a:spcBef>
            </a:pPr>
            <a:endParaRPr lang="en-US" altLang="zh-CN" b="1" dirty="0">
              <a:solidFill>
                <a:srgbClr val="1C1C1C"/>
              </a:solidFill>
            </a:endParaRPr>
          </a:p>
          <a:p>
            <a:pPr lvl="0">
              <a:spcBef>
                <a:spcPct val="0"/>
              </a:spcBef>
            </a:pPr>
            <a:r>
              <a:rPr lang="en-US" altLang="zh-CN" b="1" dirty="0">
                <a:solidFill>
                  <a:srgbClr val="FF0000"/>
                </a:solidFill>
              </a:rPr>
              <a:t>1.</a:t>
            </a:r>
            <a:r>
              <a:rPr lang="zh-CN" altLang="en-US" b="1" dirty="0">
                <a:solidFill>
                  <a:srgbClr val="FF0000"/>
                </a:solidFill>
              </a:rPr>
              <a:t>若把“云树绕堤沙，怒涛卷霜雪，天堑无涯”句中的“卷”改为“推”好不好，为什么？</a:t>
            </a:r>
            <a:r>
              <a:rPr lang="zh-CN" altLang="en-US" b="1" dirty="0">
                <a:solidFill>
                  <a:srgbClr val="1C1C1C"/>
                </a:solidFill>
              </a:rPr>
              <a:t>提示：“霜雪”比喻浪花，“怒涛卷霜雪”表现了钱塘江潮来时波滚浪翻，排山倒海的气势，用“推”则显得比较平板，力度与气势均没有“卷”强，对浪花飞溅的情态描写也不如“卷”形象逼真。</a:t>
            </a:r>
            <a:endParaRPr lang="zh-CN" altLang="en-US" b="1" dirty="0">
              <a:solidFill>
                <a:srgbClr val="1C1C1C"/>
              </a:solidFill>
            </a:endParaRPr>
          </a:p>
          <a:p>
            <a:pPr lvl="0"/>
            <a:endParaRPr lang="zh-CN" altLang="en-US" dirty="0"/>
          </a:p>
        </p:txBody>
      </p:sp>
      <p:sp>
        <p:nvSpPr>
          <p:cNvPr id="3277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3107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4818" name="文本占位符 131074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r>
              <a:rPr lang="zh-CN" altLang="en-US" sz="1400" b="1" dirty="0"/>
              <a:t>镜头移近，来街市上走走看看。</a:t>
            </a:r>
            <a:endParaRPr lang="zh-CN" altLang="en-US" sz="1400" b="1" dirty="0"/>
          </a:p>
        </p:txBody>
      </p:sp>
      <p:sp>
        <p:nvSpPr>
          <p:cNvPr id="3481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1776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4034" name="文本占位符 11776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>
              <a:lnSpc>
                <a:spcPct val="80000"/>
              </a:lnSpc>
              <a:spcBef>
                <a:spcPct val="15000"/>
              </a:spcBef>
            </a:pPr>
            <a:r>
              <a:rPr lang="zh-CN" altLang="en-US" sz="1100" b="1" i="1" dirty="0">
                <a:latin typeface="隶书" panose="02010509060101010101" pitchFamily="49" charset="-122"/>
                <a:ea typeface="隶书" panose="02010509060101010101" pitchFamily="49" charset="-122"/>
              </a:rPr>
              <a:t>点：东南形胜，三吴都会，钱塘自古繁华。烟豪奢。</a:t>
            </a:r>
            <a:endParaRPr lang="zh-CN" altLang="en-US" sz="1100" b="1" i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>
              <a:lnSpc>
                <a:spcPct val="80000"/>
              </a:lnSpc>
              <a:spcBef>
                <a:spcPct val="15000"/>
              </a:spcBef>
            </a:pPr>
            <a:r>
              <a:rPr lang="zh-CN" altLang="en-US" sz="1100" b="1" i="1" dirty="0">
                <a:latin typeface="隶书" panose="02010509060101010101" pitchFamily="49" charset="-122"/>
                <a:ea typeface="隶书" panose="02010509060101010101" pitchFamily="49" charset="-122"/>
              </a:rPr>
              <a:t>      重湖叠巘清嘉，图将好景，归去凤池夸。</a:t>
            </a:r>
            <a:endParaRPr lang="zh-CN" altLang="en-US" sz="1100" b="1" i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/>
            <a:r>
              <a:rPr lang="zh-CN" altLang="en-US" sz="1400" b="1" dirty="0">
                <a:solidFill>
                  <a:schemeClr val="bg1"/>
                </a:solidFill>
              </a:rPr>
              <a:t>“东南形胜，三吴都会”，起笔便大开大阔，直起直落。两个四字对句，气势博大，力量非凡。“东南”，就方向言；“三吴”，就地点言。交代地理位置空间浩瀚、面积广大，给人以开阔之感，引起人的阅读期待：是何处如此占尽天时地利？下句紧接着作了回答：“钱塘自古繁华。”“自古”突出了杭州历史悠久，繁华富庶。 </a:t>
            </a:r>
            <a:endParaRPr lang="zh-CN" altLang="en-US" sz="1400" b="1" dirty="0">
              <a:solidFill>
                <a:schemeClr val="bg1"/>
              </a:solidFill>
            </a:endParaRPr>
          </a:p>
          <a:p>
            <a:pPr lvl="0"/>
            <a:endParaRPr lang="zh-CN" altLang="en-US" dirty="0"/>
          </a:p>
        </p:txBody>
      </p:sp>
      <p:sp>
        <p:nvSpPr>
          <p:cNvPr id="44035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>
              <a:spcBef>
                <a:spcPct val="0"/>
              </a:spcBef>
            </a:pPr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  <a:ea typeface="黑体" panose="02010609060101010101" pitchFamily="2" charset="-122"/>
              </a:rPr>
            </a:fld>
            <a:endParaRPr lang="zh-CN" altLang="en-US" sz="12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幻灯片图像占位符 13721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8130" name="文本占位符 137218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r>
              <a:rPr lang="zh-CN" altLang="en-US" dirty="0"/>
              <a:t>青年柳永对生活的激情</a:t>
            </a:r>
            <a:r>
              <a:rPr lang="en-US" altLang="zh-CN" dirty="0"/>
              <a:t>!!</a:t>
            </a:r>
            <a:endParaRPr lang="en-US" altLang="zh-CN" dirty="0"/>
          </a:p>
        </p:txBody>
      </p:sp>
      <p:sp>
        <p:nvSpPr>
          <p:cNvPr id="4813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>
              <a:spcBef>
                <a:spcPct val="0"/>
              </a:spcBef>
            </a:pPr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  <a:ea typeface="黑体" panose="02010609060101010101" pitchFamily="2" charset="-122"/>
              </a:rPr>
            </a:fld>
            <a:endParaRPr lang="zh-CN" altLang="en-US" sz="12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chemeClr val="bg1"/>
              </a:buClr>
            </a:pP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chemeClr val="bg1"/>
              </a:buClr>
            </a:pPr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chemeClr val="bg1"/>
              </a:buClr>
            </a:pPr>
            <a:fld id="{9A0DB2DC-4C9A-4742-B13C-FB6460FD3503}" type="slidenum">
              <a:rPr lang="zh-CN" altLang="en-US" sz="750" strike="noStrike" noProof="1" dirty="0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chemeClr val="bg1"/>
              </a:buClr>
            </a:pP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chemeClr val="bg1"/>
              </a:buClr>
            </a:pPr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chemeClr val="bg1"/>
              </a:buClr>
            </a:pPr>
            <a:fld id="{9A0DB2DC-4C9A-4742-B13C-FB6460FD3503}" type="slidenum">
              <a:rPr lang="zh-CN" altLang="en-US" sz="750" strike="noStrike" noProof="1" dirty="0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chemeClr val="bg1"/>
              </a:buClr>
            </a:pP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chemeClr val="bg1"/>
              </a:buClr>
            </a:pPr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chemeClr val="bg1"/>
              </a:buClr>
            </a:pPr>
            <a:fld id="{9A0DB2DC-4C9A-4742-B13C-FB6460FD3503}" type="slidenum">
              <a:rPr lang="zh-CN" altLang="en-US" sz="750" strike="noStrike" noProof="1" dirty="0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chemeClr val="bg1"/>
              </a:buClr>
            </a:pP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chemeClr val="bg1"/>
              </a:buClr>
            </a:pPr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chemeClr val="bg1"/>
              </a:buClr>
            </a:pPr>
            <a:fld id="{9A0DB2DC-4C9A-4742-B13C-FB6460FD3503}" type="slidenum">
              <a:rPr lang="zh-CN" altLang="en-US" sz="750" strike="noStrike" noProof="1" dirty="0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 rot="20040000">
            <a:off x="1594485" y="2644775"/>
            <a:ext cx="90030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0000"/>
                    <a:lumOff val="8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赵生勤老师课件</a:t>
            </a:r>
            <a:endParaRPr lang="zh-CN" altLang="en-US" sz="9600" b="1">
              <a:solidFill>
                <a:schemeClr val="accent5">
                  <a:lumMod val="20000"/>
                  <a:lumOff val="8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hyperlink" Target="http://image.baidu.com/i?ct=503316480&amp;z=65279302&amp;tn=baiduimagedetail&amp;word=&#33487;&#22564;&#26149;&#26195;&amp;in=33" TargetMode="Externa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69986" descr="5115026_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" y="124460"/>
            <a:ext cx="11981180" cy="6609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422525" y="1109663"/>
            <a:ext cx="8007350" cy="31534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199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望海潮</a:t>
            </a:r>
            <a:r>
              <a:rPr lang="zh-CN" altLang="en-US" sz="54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　</a:t>
            </a:r>
            <a:endParaRPr lang="zh-CN" altLang="en-US" sz="5400" dirty="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30738" y="4483100"/>
            <a:ext cx="323469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8000" b="1" dirty="0">
                <a:solidFill>
                  <a:srgbClr val="0000CC"/>
                </a:solidFill>
                <a:latin typeface="Times New Roman" panose="02020603050405020304" pitchFamily="18" charset="0"/>
                <a:ea typeface="华文行楷" panose="02010800040101010101" pitchFamily="2" charset="-122"/>
                <a:sym typeface="黑体" panose="02010609060101010101" pitchFamily="2" charset="-122"/>
              </a:rPr>
              <a:t>柳　永</a:t>
            </a:r>
            <a:endParaRPr lang="zh-CN" altLang="en-US" sz="8000" b="1" dirty="0">
              <a:solidFill>
                <a:srgbClr val="0000CC"/>
              </a:solidFill>
              <a:latin typeface="Times New Roman" panose="02020603050405020304" pitchFamily="18" charset="0"/>
              <a:ea typeface="华文行楷" panose="0201080004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3553" name="文本框 179202"/>
          <p:cNvSpPr txBox="1"/>
          <p:nvPr/>
        </p:nvSpPr>
        <p:spPr>
          <a:xfrm>
            <a:off x="4826000" y="231775"/>
            <a:ext cx="25400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背景资料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9204" name="文本框 179203"/>
          <p:cNvSpPr txBox="1"/>
          <p:nvPr/>
        </p:nvSpPr>
        <p:spPr>
          <a:xfrm>
            <a:off x="635635" y="938530"/>
            <a:ext cx="10920730" cy="5852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2400" b="1" noProof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en-US" altLang="zh-CN" sz="2400" b="1" noProof="1" dirty="0">
                <a:solidFill>
                  <a:srgbClr val="00000A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3600" b="1" noProof="1" dirty="0">
                <a:solidFill>
                  <a:srgbClr val="00000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据宋人罗大经</a:t>
            </a:r>
            <a:r>
              <a:rPr lang="en-US" altLang="zh-CN" sz="3600" b="1" noProof="1" dirty="0">
                <a:solidFill>
                  <a:srgbClr val="00000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《</a:t>
            </a:r>
            <a:r>
              <a:rPr lang="zh-CN" altLang="en-US" sz="3600" b="1" noProof="1" dirty="0">
                <a:solidFill>
                  <a:srgbClr val="00000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鹤林玉露</a:t>
            </a:r>
            <a:r>
              <a:rPr lang="en-US" altLang="zh-CN" sz="3600" b="1" noProof="1" dirty="0">
                <a:solidFill>
                  <a:srgbClr val="00000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》</a:t>
            </a:r>
            <a:r>
              <a:rPr lang="zh-CN" altLang="en-US" sz="3600" b="1" noProof="1" dirty="0">
                <a:solidFill>
                  <a:srgbClr val="00000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记载，</a:t>
            </a:r>
            <a:r>
              <a:rPr lang="en-US" altLang="zh-CN" sz="3600" b="1" noProof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《</a:t>
            </a:r>
            <a:r>
              <a:rPr lang="zh-CN" altLang="en-US" sz="3600" b="1" noProof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望海潮</a:t>
            </a:r>
            <a:r>
              <a:rPr lang="en-US" altLang="zh-CN" sz="3600" b="1" noProof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》</a:t>
            </a:r>
            <a:r>
              <a:rPr lang="zh-CN" altLang="en-US" sz="3600" b="1" noProof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是柳永为了与早年的好友孙何相见而作。</a:t>
            </a:r>
            <a:r>
              <a:rPr lang="zh-CN" altLang="en-US" sz="3600" b="1" noProof="1" dirty="0">
                <a:solidFill>
                  <a:srgbClr val="00000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柳永在杭州生活期间，对杭州的湖光山色、风土人情有着亲身的体验和深厚的感情。当时旧友孙何正任两浙转运使，驻守杭州。因身份悬殊，门禁森严，两人无由相见。柳永就填了这首</a:t>
            </a:r>
            <a:r>
              <a:rPr lang="en-US" altLang="zh-CN" sz="3600" b="1" noProof="1" dirty="0">
                <a:solidFill>
                  <a:srgbClr val="00000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《</a:t>
            </a:r>
            <a:r>
              <a:rPr lang="zh-CN" altLang="en-US" sz="3600" b="1" noProof="1" dirty="0">
                <a:solidFill>
                  <a:srgbClr val="00000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望海潮</a:t>
            </a:r>
            <a:r>
              <a:rPr lang="en-US" altLang="zh-CN" sz="3600" b="1" noProof="1" dirty="0">
                <a:solidFill>
                  <a:srgbClr val="00000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》</a:t>
            </a:r>
            <a:r>
              <a:rPr lang="zh-CN" altLang="en-US" sz="3600" b="1" noProof="1" dirty="0">
                <a:solidFill>
                  <a:srgbClr val="00000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先在歌伎中传唱，结果很快就让孙何听到了。问及词作者，原来是故人，孙何便请柳永前去赴宴。</a:t>
            </a:r>
            <a:endParaRPr lang="zh-CN" altLang="en-US" sz="3600" b="1" noProof="1" dirty="0">
              <a:solidFill>
                <a:srgbClr val="00000A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>
                                            <p:txEl>
                                              <p:charRg st="0" end="1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9204">
                                            <p:txEl>
                                              <p:charRg st="0" end="17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9204">
                                            <p:txEl>
                                              <p:charRg st="0" end="17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9204">
                                            <p:txEl>
                                              <p:charRg st="0" end="1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111618" descr="15_12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760" y="117475"/>
            <a:ext cx="11968480" cy="66230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</p:pic>
      <p:pic>
        <p:nvPicPr>
          <p:cNvPr id="24578" name="图片 111619" descr="u=3050531460,230727919&amp;gp=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5665788"/>
            <a:ext cx="1800225" cy="1192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21" name="矩形 111620"/>
          <p:cNvSpPr/>
          <p:nvPr/>
        </p:nvSpPr>
        <p:spPr>
          <a:xfrm>
            <a:off x="443865" y="1177608"/>
            <a:ext cx="11304905" cy="5405755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wrap="square" anchor="ctr" anchorCtr="0">
            <a:spAutoFit/>
          </a:bodyPr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36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  </a:t>
            </a:r>
            <a:r>
              <a:rPr lang="zh-CN" altLang="en-US" sz="36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　</a:t>
            </a:r>
            <a:r>
              <a:rPr lang="en-US" altLang="zh-CN" sz="36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宋真宗咸丰末年，年青的柳永从家乡前往京城开封应试，途经钱塘江（今浙江杭州）。柳永与孙何是布衣之交，此时孙何正好任两浙转运使，柳永想拜访他，但当时官府之家门禁极严，柳永一个平民是很难到孙何家去拜访的，柳永就写下了这首词，并使其在青楼被广泛歌唱以使孙何知道，第二天孙何就亲自前往见面。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</a:t>
            </a:r>
            <a:r>
              <a:rPr lang="en-US" altLang="zh-CN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 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(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描写钱塘的繁华，展现国泰民安风貌，借以歌颂地方长官政绩显著。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)</a:t>
            </a:r>
            <a:endParaRPr lang="en-US" altLang="zh-CN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4580" name="文本框 111621"/>
          <p:cNvSpPr txBox="1"/>
          <p:nvPr/>
        </p:nvSpPr>
        <p:spPr>
          <a:xfrm>
            <a:off x="3833813" y="196850"/>
            <a:ext cx="5321300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写作背景</a:t>
            </a:r>
            <a:r>
              <a:rPr lang="zh-CN" altLang="en-US" sz="5400" b="1" dirty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投赠之作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1" grpId="0" bldLvl="0" animBg="1"/>
      <p:bldP spid="2458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7195" y="309880"/>
            <a:ext cx="11358245" cy="5946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71450" marR="0" indent="-171450" defTabSz="914400" fontAlgn="auto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en-US" altLang="zh-CN" sz="3600" b="1" spc="150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                     </a:t>
            </a:r>
            <a:r>
              <a:rPr lang="zh-CN" altLang="en-US" sz="4400" b="1" spc="150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望海潮</a:t>
            </a:r>
            <a:endParaRPr kumimoji="0" lang="zh-CN" altLang="en-US" sz="4400" b="1" kern="1200" cap="none" spc="150" normalizeH="0" baseline="0" noProof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171450" marR="0" indent="-171450" defTabSz="914400" fontAlgn="auto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zh-CN" altLang="en-US" spc="150" noProof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     </a:t>
            </a:r>
            <a:r>
              <a:rPr lang="zh-CN" altLang="en-US" sz="3600" spc="150" noProof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 </a:t>
            </a:r>
            <a:r>
              <a:rPr lang="en-US" altLang="zh-CN" sz="3600" spc="150" noProof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 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东南</a:t>
            </a:r>
            <a:r>
              <a:rPr lang="zh-CN" altLang="en-US" sz="36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形胜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，三吴都会，钱塘自古繁华。</a:t>
            </a:r>
            <a:r>
              <a:rPr lang="zh-CN" altLang="en-US" sz="36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烟柳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画桥，风帘翠幕，</a:t>
            </a:r>
            <a:r>
              <a:rPr lang="zh-CN" altLang="en-US" sz="36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参差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十万人家。云树绕堤沙，怒涛卷霜雪，天堑无涯。市列珠玑，户盈罗绮，竞豪奢。</a:t>
            </a:r>
            <a:endParaRPr kumimoji="0" lang="zh-CN" altLang="en-US" sz="3600" b="1" kern="1200" cap="none" spc="150" normalizeH="0" baseline="0" noProof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171450" marR="0" indent="-171450" defTabSz="914400" fontAlgn="auto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       重湖叠巘</a:t>
            </a:r>
            <a:r>
              <a:rPr lang="zh-CN" altLang="en-US" sz="36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清嘉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，有三秋桂子，十里荷花。羌管弄晴，菱歌泛夜，嬉嬉钓叟莲娃。千骑拥</a:t>
            </a:r>
            <a:r>
              <a:rPr lang="zh-CN" altLang="en-US" sz="36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高牙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，乘醉听箫鼓，吟赏烟霞。异日</a:t>
            </a:r>
            <a:r>
              <a:rPr lang="zh-CN" altLang="en-US" sz="36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图将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好景，归去</a:t>
            </a:r>
            <a:r>
              <a:rPr lang="zh-CN" altLang="en-US" sz="36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凤池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夸。</a:t>
            </a:r>
            <a:endParaRPr lang="zh-CN" altLang="en-US" sz="3600" b="1" spc="150" noProof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6625" name="文本框 102402"/>
          <p:cNvSpPr txBox="1"/>
          <p:nvPr/>
        </p:nvSpPr>
        <p:spPr>
          <a:xfrm>
            <a:off x="3810000" y="411480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6626" name="文本框 102403"/>
          <p:cNvSpPr txBox="1"/>
          <p:nvPr/>
        </p:nvSpPr>
        <p:spPr>
          <a:xfrm>
            <a:off x="3935413" y="4067175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461" name="文本框 1"/>
          <p:cNvSpPr txBox="1"/>
          <p:nvPr/>
        </p:nvSpPr>
        <p:spPr>
          <a:xfrm>
            <a:off x="726440" y="4784090"/>
            <a:ext cx="10513060" cy="1444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lnSpc>
                <a:spcPct val="110000"/>
              </a:lnSpc>
              <a:buClr>
                <a:schemeClr val="accent2"/>
              </a:buClr>
            </a:pPr>
            <a:r>
              <a:rPr lang="en-US" altLang="zh-CN" sz="4400" b="1" dirty="0">
                <a:solidFill>
                  <a:srgbClr val="00000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作者是从哪些方面描写杭州的？突出了其哪些特点？抒发了他怎样的感情？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4200" y="280670"/>
            <a:ext cx="11024235" cy="38341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71450" marR="0" indent="-171450" defTabSz="914400" fontAlgn="auto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en-US" altLang="zh-CN" sz="32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⑴</a:t>
            </a:r>
            <a:r>
              <a:rPr lang="zh-CN" altLang="en-US" sz="32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形胜：地理形势重要。</a:t>
            </a:r>
            <a:endParaRPr kumimoji="0" lang="zh-CN" altLang="en-US" sz="3200" b="1" kern="1200" cap="none" spc="150" normalizeH="0" baseline="0" noProof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171450" marR="0" indent="-171450" defTabSz="914400" fontAlgn="auto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en-US" altLang="zh-CN" sz="32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⑵</a:t>
            </a:r>
            <a:r>
              <a:rPr lang="zh-CN" altLang="en-US" sz="32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参差：形容楼阁高低不齐。</a:t>
            </a:r>
            <a:endParaRPr kumimoji="0" lang="zh-CN" altLang="en-US" sz="3200" b="1" kern="1200" cap="none" spc="150" normalizeH="0" baseline="0" noProof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171450" marR="0" indent="-171450" defTabSz="914400" fontAlgn="auto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en-US" altLang="zh-CN" sz="32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⑶</a:t>
            </a:r>
            <a:r>
              <a:rPr lang="zh-CN" altLang="en-US" sz="32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天堑：天然的壕沟，此处形容钱塘江的壮阔。</a:t>
            </a:r>
            <a:r>
              <a:rPr lang="zh-CN" altLang="en-US" sz="32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堑</a:t>
            </a:r>
            <a:r>
              <a:rPr lang="zh-CN" altLang="en-US" sz="32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，</a:t>
            </a:r>
            <a:r>
              <a:rPr lang="en-US" altLang="zh-CN" sz="3200" b="1" spc="150" noProof="1" err="1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qiàn</a:t>
            </a:r>
            <a:r>
              <a:rPr lang="zh-CN" altLang="en-US" sz="32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。</a:t>
            </a:r>
            <a:endParaRPr kumimoji="0" lang="zh-CN" altLang="en-US" sz="3200" b="1" kern="1200" cap="none" spc="150" normalizeH="0" baseline="0" noProof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171450" marR="0" indent="-171450" defTabSz="914400" fontAlgn="auto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en-US" altLang="zh-CN" sz="32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⑷</a:t>
            </a:r>
            <a:r>
              <a:rPr lang="zh-CN" altLang="en-US" sz="32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重湖叠巘清嘉：</a:t>
            </a:r>
            <a:r>
              <a:rPr lang="zh-CN" altLang="en-US" sz="32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巘</a:t>
            </a:r>
            <a:r>
              <a:rPr lang="zh-CN" altLang="en-US" sz="32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，</a:t>
            </a:r>
            <a:r>
              <a:rPr lang="en-US" altLang="zh-CN" sz="3200" b="1" spc="150" noProof="1" err="1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yǎn</a:t>
            </a:r>
            <a:r>
              <a:rPr lang="zh-CN" altLang="en-US" sz="32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，山峰。</a:t>
            </a:r>
            <a:r>
              <a:rPr lang="zh-CN" altLang="en-US" sz="32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清嘉</a:t>
            </a:r>
            <a:r>
              <a:rPr lang="zh-CN" altLang="en-US" sz="32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，秀丽。</a:t>
            </a:r>
            <a:endParaRPr kumimoji="0" lang="zh-CN" altLang="en-US" sz="3200" b="1" kern="1200" cap="none" spc="150" normalizeH="0" baseline="0" noProof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171450" marR="0" indent="-171450" defTabSz="914400" fontAlgn="auto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en-US" altLang="zh-CN" sz="32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⑸</a:t>
            </a:r>
            <a:r>
              <a:rPr lang="zh-CN" altLang="en-US" sz="32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高牙：原指军前大旗，因旗杆以象牙为饰而得名。词中代指高官孙何。</a:t>
            </a:r>
            <a:endParaRPr kumimoji="0" lang="zh-CN" altLang="en-US" sz="3200" b="1" kern="1200" cap="none" spc="150" normalizeH="0" baseline="0" noProof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171450" marR="0" indent="-171450" defTabSz="914400" fontAlgn="auto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en-US" altLang="zh-CN" sz="32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⑹</a:t>
            </a:r>
            <a:r>
              <a:rPr lang="zh-CN" altLang="en-US" sz="32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异日</a:t>
            </a:r>
            <a:r>
              <a:rPr lang="zh-CN" altLang="en-US" sz="32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图</a:t>
            </a:r>
            <a:r>
              <a:rPr lang="zh-CN" altLang="en-US" sz="32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将好景：画下来。</a:t>
            </a:r>
            <a:r>
              <a:rPr lang="zh-CN" altLang="en-US" sz="32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将</a:t>
            </a:r>
            <a:r>
              <a:rPr lang="zh-CN" altLang="en-US" sz="32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，助词，无实义。</a:t>
            </a:r>
            <a:endParaRPr kumimoji="0" lang="zh-CN" altLang="en-US" sz="3200" b="1" kern="1200" cap="none" spc="150" normalizeH="0" baseline="0" noProof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308100" y="1661160"/>
            <a:ext cx="10189210" cy="44107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5400" b="1" spc="150" dirty="0">
                <a:solidFill>
                  <a:schemeClr val="tx1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上阕：描写杭州的自然风光和都市繁荣。</a:t>
            </a:r>
            <a:endParaRPr lang="zh-CN" altLang="en-US" sz="5400" b="1" spc="150" dirty="0">
              <a:solidFill>
                <a:schemeClr val="tx1"/>
              </a:solidFill>
              <a:uFillTx/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5400" b="1" spc="15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下阕：极写杭州黎民百姓之安居乐业。</a:t>
            </a:r>
            <a:endParaRPr lang="zh-CN" altLang="en-US" sz="5400" b="1" spc="150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8340" y="530225"/>
            <a:ext cx="34283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0000"/>
                </a:solidFill>
              </a:rPr>
              <a:t>内容总览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121858"/>
          <p:cNvSpPr>
            <a:spLocks noGrp="1"/>
          </p:cNvSpPr>
          <p:nvPr>
            <p:ph type="title"/>
          </p:nvPr>
        </p:nvSpPr>
        <p:spPr>
          <a:xfrm>
            <a:off x="1762760" y="532130"/>
            <a:ext cx="9450705" cy="1460500"/>
          </a:xfrm>
          <a:effectLst>
            <a:outerShdw dist="35921" dir="2699999" algn="ctr" rotWithShape="0">
              <a:schemeClr val="bg2"/>
            </a:outerShdw>
          </a:effectLst>
        </p:spPr>
        <p:txBody>
          <a:bodyPr vert="horz" lIns="90170" tIns="46990" rIns="90170" bIns="46990" anchor="ctr" anchorCtr="0"/>
          <a:p>
            <a:r>
              <a:rPr lang="en-US" altLang="zh-CN" sz="4000" b="1" dirty="0">
                <a:solidFill>
                  <a:srgbClr val="EDED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7890" name="图片 1341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760" y="114935"/>
            <a:ext cx="11968480" cy="66287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927860" y="805180"/>
            <a:ext cx="881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东南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形胜</a:t>
            </a: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三吴</a:t>
            </a: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都会，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钱塘</a:t>
            </a: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自古繁华。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27860" y="283210"/>
            <a:ext cx="26765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地理形势优越。</a:t>
            </a:r>
            <a:endParaRPr lang="zh-CN" altLang="en-US" sz="28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4865" y="1695450"/>
            <a:ext cx="11024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指吴兴（今浙江湖州）、吴郡（今江苏苏州）、会稽（今浙江绍兴）。</a:t>
            </a:r>
            <a:endParaRPr lang="zh-CN" altLang="en-US" sz="28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41490" y="283210"/>
            <a:ext cx="410146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今浙江杭州，旧属吴郡。</a:t>
            </a:r>
            <a:endParaRPr lang="zh-CN" altLang="en-US" sz="28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7845" y="2550795"/>
            <a:ext cx="11116310" cy="40074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 marL="0" marR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</a:pPr>
            <a:r>
              <a:rPr lang="en-US" altLang="zh-CN" sz="32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“</a:t>
            </a:r>
            <a:r>
              <a:rPr lang="zh-CN" altLang="en-US" sz="32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东南形胜，三吴都会”，起笔便</a:t>
            </a:r>
            <a:r>
              <a:rPr lang="zh-CN" altLang="en-US" sz="3200" b="1" spc="150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大开大阔，直起直落</a:t>
            </a:r>
            <a:r>
              <a:rPr lang="zh-CN" altLang="en-US" sz="32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。两个四字对句，气势博大，力量非凡。“东南”，就方向言；“三吴”，就地点言。</a:t>
            </a:r>
            <a:endParaRPr kumimoji="0" lang="zh-CN" altLang="en-US" sz="3200" b="1" i="0" u="none" strike="noStrike" kern="1200" cap="none" spc="150" normalizeH="0" baseline="0" noProof="1" dirty="0">
              <a:solidFill>
                <a:srgbClr val="0000CC"/>
              </a:solidFill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2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交代地理位置</a:t>
            </a:r>
            <a:r>
              <a:rPr lang="zh-CN" altLang="en-US" sz="3200" b="1" spc="150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空间浩瀚、面积广大</a:t>
            </a:r>
            <a:r>
              <a:rPr lang="zh-CN" altLang="en-US" sz="32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，给人以开阔之感，引起人的阅读期待：是何处如此占尽天时地利？下句紧接着作了回答：“钱塘自古繁华。”“自古”突出了杭州</a:t>
            </a:r>
            <a:r>
              <a:rPr lang="zh-CN" altLang="en-US" sz="3200" b="1" spc="150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历史悠久</a:t>
            </a:r>
            <a:r>
              <a:rPr lang="zh-CN" altLang="en-US" sz="32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，繁华富庶。 </a:t>
            </a:r>
            <a:endParaRPr lang="zh-CN" altLang="en-US" sz="3200" b="1" spc="150" dirty="0">
              <a:solidFill>
                <a:srgbClr val="0000CC"/>
              </a:solidFill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123909"/>
          <p:cNvPicPr>
            <a:picLocks noChangeAspect="1"/>
          </p:cNvPicPr>
          <p:nvPr/>
        </p:nvPicPr>
        <p:blipFill>
          <a:blip r:embed="rId1">
            <a:lum bright="14001" contrast="-28000"/>
          </a:blip>
          <a:stretch>
            <a:fillRect/>
          </a:stretch>
        </p:blipFill>
        <p:spPr>
          <a:xfrm>
            <a:off x="107950" y="104140"/>
            <a:ext cx="11939905" cy="6617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标题 123906"/>
          <p:cNvSpPr>
            <a:spLocks noGrp="1"/>
          </p:cNvSpPr>
          <p:nvPr>
            <p:ph type="title"/>
          </p:nvPr>
        </p:nvSpPr>
        <p:spPr>
          <a:xfrm>
            <a:off x="2097088" y="241300"/>
            <a:ext cx="8228012" cy="1425575"/>
          </a:xfrm>
          <a:effectLst>
            <a:outerShdw dist="35921" dir="2699999" algn="ctr" rotWithShape="0">
              <a:srgbClr val="FFFFFF"/>
            </a:outerShdw>
          </a:effectLst>
        </p:spPr>
        <p:txBody>
          <a:bodyPr vert="horz" lIns="90170" tIns="46990" rIns="90170" bIns="46990" anchor="ctr" anchorCtr="0"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charset="-122"/>
              </a:rPr>
              <a:t>      </a:t>
            </a:r>
            <a:endParaRPr lang="zh-CN" altLang="en-US" sz="4000" dirty="0">
              <a:solidFill>
                <a:srgbClr val="FF0000"/>
              </a:solidFill>
              <a:latin typeface="微软雅黑" panose="020B0503020204020204" charset="-122"/>
            </a:endParaRPr>
          </a:p>
        </p:txBody>
      </p:sp>
      <p:sp>
        <p:nvSpPr>
          <p:cNvPr id="29701" name="灯片编号占位符 1"/>
          <p:cNvSpPr/>
          <p:nvPr>
            <p:ph type="sldNum" sz="quarter" idx="12"/>
          </p:nvPr>
        </p:nvSpPr>
        <p:spPr>
          <a:noFill/>
          <a:ln>
            <a:noFill/>
          </a:ln>
        </p:spPr>
        <p:txBody>
          <a:bodyPr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400" dirty="0"/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46835" y="1111250"/>
            <a:ext cx="881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sym typeface="+mn-ea"/>
              </a:rPr>
              <a:t>烟柳画桥</a:t>
            </a: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sym typeface="+mn-ea"/>
              </a:rPr>
              <a:t>风帘翠幕</a:t>
            </a: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sym typeface="+mn-ea"/>
              </a:rPr>
              <a:t>，参差十万人家。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6605" y="2834640"/>
            <a:ext cx="10869295" cy="34150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 marL="0" lvl="0" indent="0">
              <a:lnSpc>
                <a:spcPct val="100000"/>
              </a:lnSpc>
              <a:buClr>
                <a:schemeClr val="accent2"/>
              </a:buClr>
              <a:buSzTx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远望去，垂柳含烟，薄雾如纱，虹桥似画，真是画中才有的好景致啊。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lvl="0" indent="0">
              <a:lnSpc>
                <a:spcPct val="100000"/>
              </a:lnSpc>
              <a:buClr>
                <a:schemeClr val="accent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走近了看，微风过处，千门万户帘幕轻摆，显得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怡然安详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，真是一派“都会”景象。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lvl="0" indent="0">
              <a:lnSpc>
                <a:spcPct val="100000"/>
              </a:lnSpc>
              <a:buClr>
                <a:schemeClr val="accent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“参差”形容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楼阁高下不齐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，“十万”指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人口众多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，未必是确数。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4185" y="589280"/>
            <a:ext cx="48139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如烟的柳树，雕饰华丽的桥。</a:t>
            </a:r>
            <a:endParaRPr lang="zh-CN" altLang="en-US" sz="28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78225" y="1818005"/>
            <a:ext cx="5526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遮挡门窗的帘子与青绿色的帷幕。</a:t>
            </a:r>
            <a:endParaRPr lang="zh-CN" altLang="en-US" sz="28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1228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615" y="86995"/>
            <a:ext cx="11997690" cy="6684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灯片编号占位符 1"/>
          <p:cNvSpPr/>
          <p:nvPr>
            <p:ph type="sldNum" sz="quarter" idx="12"/>
          </p:nvPr>
        </p:nvSpPr>
        <p:spPr>
          <a:noFill/>
          <a:ln>
            <a:noFill/>
          </a:ln>
        </p:spPr>
        <p:txBody>
          <a:bodyPr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400" dirty="0"/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30375" y="850900"/>
            <a:ext cx="897001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云树</a:t>
            </a: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绕堤沙，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怒涛卷霜雪</a:t>
            </a: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天堑</a:t>
            </a: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无涯。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9890" y="2962910"/>
            <a:ext cx="11406505" cy="35947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 marL="0" marR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</a:pPr>
            <a:r>
              <a:rPr lang="en-US" altLang="zh-CN" sz="32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lang="zh-CN" altLang="en-US" sz="32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视线从城内转到钱塘江边，来写“形胜”。</a:t>
            </a:r>
            <a:endParaRPr kumimoji="0" lang="zh-CN" altLang="en-US" sz="3200" b="1" i="0" u="none" strike="noStrike" kern="1200" cap="none" spc="150" normalizeH="0" baseline="0" noProof="1" dirty="0">
              <a:solidFill>
                <a:srgbClr val="0000CC"/>
              </a:solidFill>
              <a:uFillTx/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0" marR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2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</a:t>
            </a:r>
            <a:r>
              <a:rPr lang="en-US" altLang="zh-CN" sz="32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r>
              <a:rPr lang="zh-CN" altLang="en-US" sz="32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高耸入云的古树围绕着江堤，</a:t>
            </a:r>
            <a:r>
              <a:rPr lang="zh-CN" altLang="en-US" sz="3200" b="1" spc="150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汹涌</a:t>
            </a:r>
            <a:r>
              <a:rPr lang="zh-CN" altLang="en-US" sz="32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的江涛象发了怒一样奔腾而来，激起如霜如雪的白色浪花，</a:t>
            </a:r>
            <a:r>
              <a:rPr lang="zh-CN" altLang="en-US" sz="3200" b="1" spc="150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壮阔</a:t>
            </a:r>
            <a:r>
              <a:rPr lang="zh-CN" altLang="en-US" sz="32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的钱塘江就象一道天然的壕沟阻挡着北方敌人的进犯。</a:t>
            </a:r>
            <a:endParaRPr kumimoji="0" lang="zh-CN" altLang="en-US" sz="3200" b="1" i="0" u="none" strike="noStrike" kern="1200" cap="none" spc="150" normalizeH="0" baseline="0" noProof="1" dirty="0">
              <a:solidFill>
                <a:srgbClr val="0000CC"/>
              </a:solidFill>
              <a:uFillTx/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0" marR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2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一“绕”字尽显</a:t>
            </a:r>
            <a:r>
              <a:rPr lang="zh-CN" altLang="en-US" sz="3200" b="1" spc="150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古树成行，长堤迤逦</a:t>
            </a:r>
            <a:r>
              <a:rPr lang="zh-CN" altLang="en-US" sz="32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之态，一“卷”字又状</a:t>
            </a:r>
            <a:r>
              <a:rPr lang="zh-CN" altLang="en-US" sz="3200" b="1" spc="150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波滚浪翻</a:t>
            </a:r>
            <a:r>
              <a:rPr lang="zh-CN" altLang="en-US" sz="32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，</a:t>
            </a:r>
            <a:r>
              <a:rPr lang="zh-CN" altLang="en-US" sz="3200" b="1" spc="150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排山倒海</a:t>
            </a:r>
            <a:r>
              <a:rPr lang="zh-CN" altLang="en-US" sz="32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的气势。</a:t>
            </a:r>
            <a:endParaRPr lang="zh-CN" altLang="en-US" sz="3200" b="1" spc="150" dirty="0">
              <a:solidFill>
                <a:srgbClr val="0000CC"/>
              </a:solidFill>
              <a:uFillTx/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4400" y="328930"/>
            <a:ext cx="30327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高耸入云的树木。</a:t>
            </a:r>
            <a:endParaRPr lang="zh-CN" altLang="en-US" sz="28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2590" y="1749425"/>
            <a:ext cx="6633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指汹涌的波涛卷起如霜似雪的白色浪花。</a:t>
            </a:r>
            <a:endParaRPr lang="zh-CN" altLang="en-US" sz="28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38695" y="328930"/>
            <a:ext cx="44577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天然壕沟。这里指钱塘江。</a:t>
            </a:r>
            <a:endParaRPr lang="zh-CN" altLang="en-US" sz="28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8482" name="图片 148481" descr="10114714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" y="101600"/>
            <a:ext cx="11968480" cy="6656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124929"/>
          <p:cNvSpPr>
            <a:spLocks noGrp="1"/>
          </p:cNvSpPr>
          <p:nvPr/>
        </p:nvSpPr>
        <p:spPr>
          <a:xfrm>
            <a:off x="1882140" y="1258570"/>
            <a:ext cx="7733030" cy="70612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ctr" anchorCtr="0"/>
          <a:p>
            <a:pPr>
              <a:spcBef>
                <a:spcPct val="0"/>
              </a:spcBef>
            </a:pPr>
            <a:r>
              <a:rPr lang="zh-CN" altLang="en-US" sz="44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市列</a:t>
            </a:r>
            <a:r>
              <a:rPr lang="zh-CN" altLang="en-US" sz="44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珠玑</a:t>
            </a:r>
            <a:r>
              <a:rPr lang="zh-CN" altLang="en-US" sz="44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，户盈</a:t>
            </a:r>
            <a:r>
              <a:rPr lang="zh-CN" altLang="en-US" sz="44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罗绮</a:t>
            </a:r>
            <a:r>
              <a:rPr lang="zh-CN" altLang="en-US" sz="44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，竞豪奢。</a:t>
            </a:r>
            <a:r>
              <a:rPr lang="zh-CN" altLang="en-US" sz="2700" b="1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endParaRPr lang="zh-CN" altLang="en-US" sz="2700" b="1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51505" y="1964690"/>
            <a:ext cx="12515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珠宝。</a:t>
            </a:r>
            <a:endParaRPr lang="zh-CN" altLang="en-US" sz="28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11550" y="736600"/>
            <a:ext cx="26765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玑，不圆的珠。</a:t>
            </a:r>
            <a:endParaRPr lang="zh-CN" altLang="en-US" sz="28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07710" y="203962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绫罗绸缎。</a:t>
            </a:r>
            <a:endParaRPr lang="zh-CN" altLang="en-US" sz="24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1825" y="3548380"/>
            <a:ext cx="10955655" cy="28765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 marL="0" marR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</a:pPr>
            <a:r>
              <a:rPr lang="en-US" altLang="zh-CN" sz="36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lang="zh-CN" altLang="en-US" sz="36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珠玉宝石遍陈于市，家家户户绫罗盈柜，人们的衣饰更是鲜丽豪华，竞相斗艳。</a:t>
            </a:r>
            <a:endParaRPr kumimoji="0" lang="zh-CN" altLang="en-US" sz="3600" b="1" i="0" u="none" strike="noStrike" kern="1200" cap="none" spc="150" normalizeH="0" baseline="0" noProof="1" dirty="0">
              <a:solidFill>
                <a:srgbClr val="0000CC"/>
              </a:solidFill>
              <a:uFillTx/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0" marR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6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“列”、“盈”、“竞”把</a:t>
            </a:r>
            <a:r>
              <a:rPr lang="zh-CN" altLang="en-US" sz="3600" b="1" spc="150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经济繁荣、生活富庶奢华</a:t>
            </a:r>
            <a:r>
              <a:rPr lang="zh-CN" altLang="en-US" sz="36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落到了实处。</a:t>
            </a:r>
            <a:endParaRPr lang="zh-CN" altLang="en-US" sz="3600" b="1" spc="150" dirty="0">
              <a:solidFill>
                <a:srgbClr val="0000CC"/>
              </a:solidFill>
              <a:uFillTx/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0" grpId="0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123909"/>
          <p:cNvPicPr>
            <a:picLocks noChangeAspect="1"/>
          </p:cNvPicPr>
          <p:nvPr/>
        </p:nvPicPr>
        <p:blipFill>
          <a:blip r:embed="rId1">
            <a:lum bright="13998" contrast="-28001"/>
          </a:blip>
          <a:stretch>
            <a:fillRect/>
          </a:stretch>
        </p:blipFill>
        <p:spPr>
          <a:xfrm>
            <a:off x="90805" y="115570"/>
            <a:ext cx="11997690" cy="6626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38480" y="516890"/>
            <a:ext cx="1111504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 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    文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</a:t>
            </a:r>
            <a:r>
              <a:rPr lang="zh-CN" altLang="en-US" sz="40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东南形势重要，湖山优美的地方，三吴的都会，钱塘自古以来十分繁华。如烟的柳树、彩绘的桥梁，挡风的帘子、翠绿的帐幕，房屋高高低低，约有十万人家。高耸入云的大树环绕着沙堤，怒涛卷起霜雪一样白的浪花，天然的江河绵延无边。市场上陈列着珠玉珍宝，家庭里充满着绫罗绸缎，争讲奢华。</a:t>
            </a:r>
            <a:endParaRPr lang="zh-CN" altLang="en-US" sz="4000" b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104449"/>
          <p:cNvSpPr txBox="1"/>
          <p:nvPr/>
        </p:nvSpPr>
        <p:spPr>
          <a:xfrm>
            <a:off x="2498725" y="3222625"/>
            <a:ext cx="153987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0"/>
              </a:spcBef>
            </a:pP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灯片编号占位符 1"/>
          <p:cNvSpPr/>
          <p:nvPr>
            <p:ph type="sldNum" sz="quarter" idx="12"/>
          </p:nvPr>
        </p:nvSpPr>
        <p:spPr>
          <a:noFill/>
          <a:ln>
            <a:noFill/>
          </a:ln>
        </p:spPr>
        <p:txBody>
          <a:bodyPr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  <a:ea typeface="黑体" panose="02010609060101010101" pitchFamily="2" charset="-122"/>
              </a:rPr>
            </a:fld>
            <a:endParaRPr lang="zh-CN" altLang="en-US" sz="14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85360" y="189230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学习目标</a:t>
            </a:r>
            <a:endParaRPr lang="en-US" altLang="zh-CN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1515" y="957580"/>
            <a:ext cx="11101070" cy="55029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一、知识与能力   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</a:t>
            </a:r>
            <a:r>
              <a:rPr lang="zh-CN" altLang="en-US" sz="3200" b="1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r>
              <a:rPr lang="en-US" altLang="zh-CN" sz="32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、了解宋词的常识，掌握诗词的诵读技巧。</a:t>
            </a:r>
            <a:endParaRPr lang="zh-CN" altLang="en-US" sz="3200" b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lang="en-US" altLang="zh-CN" sz="32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、了解作者。</a:t>
            </a:r>
            <a:endParaRPr lang="zh-CN" altLang="en-US" sz="3200" b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lang="en-US" altLang="zh-CN" sz="32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3</a:t>
            </a:r>
            <a:r>
              <a:rPr lang="zh-CN" altLang="en-US" sz="32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、学习诗中点染、铺陈的表现手法</a:t>
            </a:r>
            <a:endParaRPr lang="zh-CN" altLang="en-US" sz="3200" b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二、过程与方法</a:t>
            </a:r>
            <a:endParaRPr lang="zh-CN" altLang="en-US" sz="32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反复吟咏，感受词的音律美；运用联想和想象，感悟词的意境美。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三、情感态度与价值观</a:t>
            </a:r>
            <a:endParaRPr lang="zh-CN" altLang="en-US" sz="32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让学生感受词的魅力，感受宋初杭州物阜民丰的盛景，正确评价作者的写作目的。</a:t>
            </a:r>
            <a:endParaRPr lang="zh-CN" altLang="en-US" sz="3200" b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181251" descr="60d27f6dtaf6a56a9ea43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045" y="86995"/>
            <a:ext cx="11982450" cy="6684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1251" name="内容占位符 181250"/>
          <p:cNvSpPr>
            <a:spLocks noGrp="1" noRot="1"/>
          </p:cNvSpPr>
          <p:nvPr>
            <p:ph idx="1"/>
          </p:nvPr>
        </p:nvSpPr>
        <p:spPr>
          <a:xfrm>
            <a:off x="1981518" y="476250"/>
            <a:ext cx="8228013" cy="5905500"/>
          </a:xfrm>
          <a:noFill/>
          <a:ln>
            <a:noFill/>
          </a:ln>
        </p:spPr>
        <p:txBody>
          <a:bodyPr lIns="90000" tIns="46800" rIns="90000" bIns="46800" rtlCol="0" anchor="t">
            <a:normAutofit lnSpcReduction="10000"/>
          </a:bodyPr>
          <a:p>
            <a:pPr marL="0" marR="0" indent="0" algn="l" defTabSz="6858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7200" b="1" i="0" u="none" strike="noStrike" kern="1200" cap="none" spc="150" normalizeH="0" baseline="0" noProof="1" dirty="0">
                <a:solidFill>
                  <a:srgbClr val="0000CC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          </a:t>
            </a:r>
            <a:r>
              <a:rPr kumimoji="0" lang="zh-CN" altLang="en-US" sz="7200" b="1" i="0" u="none" strike="noStrike" kern="1200" cap="none" spc="150" normalizeH="0" baseline="0" noProof="1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上阕</a:t>
            </a:r>
            <a:endParaRPr kumimoji="0" lang="zh-CN" altLang="en-US" sz="7200" b="1" i="0" u="none" strike="noStrike" kern="1200" cap="none" spc="150" normalizeH="0" baseline="0" noProof="1" dirty="0">
              <a:solidFill>
                <a:srgbClr val="0000CC"/>
              </a:solidFill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7200" b="1" i="0" u="none" strike="noStrike" kern="1200" cap="none" spc="150" normalizeH="0" baseline="0" noProof="1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      </a:t>
            </a:r>
            <a:r>
              <a:rPr kumimoji="0" lang="zh-CN" altLang="en-US" sz="6000" b="1" i="0" u="none" strike="noStrike" kern="1200" cap="none" spc="150" normalizeH="0" baseline="0" noProof="1" dirty="0">
                <a:solidFill>
                  <a:srgbClr val="FFFFFF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描写杭州的自然风光和都市繁荣。</a:t>
            </a:r>
            <a:endParaRPr kumimoji="0" lang="zh-CN" altLang="en-US" sz="6000" b="1" i="0" u="none" strike="noStrike" kern="1200" cap="none" spc="150" normalizeH="0" baseline="0" noProof="1" dirty="0">
              <a:solidFill>
                <a:srgbClr val="FFFFFF"/>
              </a:solidFill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125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125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charRg st="14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1251">
                                            <p:txEl>
                                              <p:charRg st="14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1251">
                                            <p:txEl>
                                              <p:charRg st="14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1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4146" name="图片 134145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760" y="71755"/>
            <a:ext cx="11982450" cy="6713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29260" y="2908935"/>
            <a:ext cx="11318875" cy="37090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>
              <a:lnSpc>
                <a:spcPct val="105000"/>
              </a:lnSpc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湖外有湖，山外有山，西湖的锦山秀水实在是清丽可嘉；更美的是“三秋桂子，十里荷花”，堪称千古丽句。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5000"/>
              </a:lnSpc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“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三秋”意指桂花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花期长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馥郁芬芳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长久不散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；“十里”是说湖中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广植荷花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，逢到花期真可谓“接天莲叶无穷碧，映日荷花别样红”了。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5000"/>
              </a:lnSpc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一句牵出了诸多意象，湖、山、秋月、桂花、荷花奔赴而来，令人心旷神怡，遐想万千。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2720" y="1062355"/>
            <a:ext cx="93205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spcBef>
                <a:spcPct val="0"/>
              </a:spcBef>
            </a:pP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重湖</a:t>
            </a: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叠巘清嘉，有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三秋桂子</a:t>
            </a: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，十里荷花。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9020" y="1769110"/>
            <a:ext cx="35426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指西湖，分里湖、外湖。</a:t>
            </a:r>
            <a:endParaRPr lang="zh-CN" altLang="en-US" sz="24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80635" y="601980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指农历九月。</a:t>
            </a:r>
            <a:endParaRPr lang="zh-CN" altLang="en-US" sz="24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68770" y="1755775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桂花。</a:t>
            </a:r>
            <a:endParaRPr lang="zh-CN" altLang="en-US" sz="24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内容占位符 152577" descr="Hangzhou_travel_china"/>
          <p:cNvPicPr>
            <a:picLocks noGrp="1" noRot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" y="86995"/>
            <a:ext cx="11964035" cy="6684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054225" y="957580"/>
            <a:ext cx="881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sym typeface="+mn-ea"/>
              </a:rPr>
              <a:t>羌管弄晴，菱歌泛夜</a:t>
            </a: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sym typeface="+mn-ea"/>
              </a:rPr>
              <a:t>嬉嬉</a:t>
            </a: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sym typeface="+mn-ea"/>
              </a:rPr>
              <a:t>钓叟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sym typeface="+mn-ea"/>
              </a:rPr>
              <a:t>莲娃</a:t>
            </a: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sym typeface="+mn-ea"/>
              </a:rPr>
              <a:t>。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9810" y="497205"/>
            <a:ext cx="65970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羌笛在晴空下吹奏，采菱的歌声在夜空中飘荡。</a:t>
            </a:r>
            <a:endParaRPr lang="zh-CN" altLang="en-US" sz="24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33870" y="1680210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戏乐的样子。</a:t>
            </a:r>
            <a:endParaRPr lang="zh-CN" altLang="en-US" sz="24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46235" y="49720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采莲女。</a:t>
            </a:r>
            <a:endParaRPr lang="zh-CN" altLang="en-US" sz="24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0830" y="2416175"/>
            <a:ext cx="11610975" cy="39655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</a:pPr>
            <a:r>
              <a:rPr lang="en-US" altLang="zh-CN" sz="28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“</a:t>
            </a:r>
            <a:r>
              <a:rPr lang="zh-CN" altLang="en-US" sz="28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羌管弄晴，菱歌泛夜”两句为</a:t>
            </a:r>
            <a:r>
              <a:rPr lang="zh-CN" altLang="en-US" sz="2800" b="1" spc="150" dirty="0">
                <a:solidFill>
                  <a:srgbClr val="EE185F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互文</a:t>
            </a:r>
            <a:r>
              <a:rPr lang="zh-CN" altLang="en-US" sz="28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，即羌管弄晴、泛夜，菱歌泛夜、弄晴。意谓</a:t>
            </a:r>
            <a:r>
              <a:rPr lang="zh-CN" altLang="en-US" sz="2800" b="1" spc="150" dirty="0">
                <a:solidFill>
                  <a:srgbClr val="EE185F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笛声歌声昼夜不停</a:t>
            </a:r>
            <a:r>
              <a:rPr lang="zh-CN" altLang="en-US" sz="28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，在晴空中飘扬，在月夜下荡漾。</a:t>
            </a:r>
            <a:endParaRPr kumimoji="0" lang="zh-CN" altLang="en-US" sz="2800" b="1" i="0" u="none" strike="noStrike" kern="1200" cap="none" spc="150" normalizeH="0" baseline="0" noProof="1" dirty="0">
              <a:solidFill>
                <a:srgbClr val="0000CC"/>
              </a:solidFill>
              <a:uFillTx/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8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“弄”使得吹笛人和采菱女的</a:t>
            </a:r>
            <a:r>
              <a:rPr lang="zh-CN" altLang="en-US" sz="2800" b="1" spc="150" dirty="0">
                <a:solidFill>
                  <a:srgbClr val="EE185F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潇洒欢快</a:t>
            </a:r>
            <a:r>
              <a:rPr lang="zh-CN" altLang="en-US" sz="28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之情陡增；“泛”说明人们是在湖中吹笛演唱，笛声歌声</a:t>
            </a:r>
            <a:r>
              <a:rPr lang="zh-CN" altLang="en-US" sz="2800" b="1" spc="150" dirty="0">
                <a:solidFill>
                  <a:srgbClr val="EE185F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似乎随着湖水荡漾开来，轻盈愉悦</a:t>
            </a:r>
            <a:r>
              <a:rPr lang="zh-CN" altLang="en-US" sz="28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之貌全出。</a:t>
            </a:r>
            <a:endParaRPr kumimoji="0" lang="zh-CN" altLang="en-US" sz="2800" b="1" i="0" u="none" strike="noStrike" kern="1200" cap="none" spc="150" normalizeH="0" baseline="0" noProof="1" dirty="0">
              <a:solidFill>
                <a:srgbClr val="0000CC"/>
              </a:solidFill>
              <a:uFillTx/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8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“嬉嬉钓叟莲娃”，湖边钓鱼的老翁</a:t>
            </a:r>
            <a:r>
              <a:rPr lang="zh-CN" altLang="en-US" sz="2800" b="1" spc="150" dirty="0">
                <a:solidFill>
                  <a:srgbClr val="EE185F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怡然自得</a:t>
            </a:r>
            <a:r>
              <a:rPr lang="zh-CN" altLang="en-US" sz="28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，湖中采莲的孩童喧闹嬉戏。一句话就给我们展开了一幅</a:t>
            </a:r>
            <a:r>
              <a:rPr lang="zh-CN" altLang="en-US" sz="2800" b="1" spc="150" dirty="0">
                <a:solidFill>
                  <a:srgbClr val="EE185F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太平盛世下的百姓安乐图</a:t>
            </a:r>
            <a:r>
              <a:rPr lang="zh-CN" altLang="en-US" sz="2800" b="1" spc="150" dirty="0">
                <a:solidFill>
                  <a:srgbClr val="0000CC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。</a:t>
            </a:r>
            <a:endParaRPr lang="zh-CN" altLang="en-US" sz="2800" b="1" spc="150" dirty="0">
              <a:solidFill>
                <a:srgbClr val="0000CC"/>
              </a:solidFill>
              <a:uFillTx/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40" name="灯片编号占位符 1"/>
          <p:cNvSpPr/>
          <p:nvPr>
            <p:ph type="sldNum" sz="quarter" idx="12"/>
          </p:nvPr>
        </p:nvSpPr>
        <p:spPr>
          <a:noFill/>
          <a:ln>
            <a:noFill/>
          </a:ln>
        </p:spPr>
        <p:txBody>
          <a:bodyPr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  <a:ea typeface="黑体" panose="02010609060101010101" pitchFamily="2" charset="-122"/>
              </a:rPr>
            </a:fld>
            <a:endParaRPr lang="zh-CN" altLang="en-US" sz="14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6625" name="图片 126979" descr="8770134_157"/>
          <p:cNvPicPr>
            <a:picLocks noChangeAspect="1"/>
          </p:cNvPicPr>
          <p:nvPr/>
        </p:nvPicPr>
        <p:blipFill>
          <a:blip r:embed="rId1"/>
          <a:srcRect l="2214" t="37219" r="1971" b="6876"/>
          <a:stretch>
            <a:fillRect/>
          </a:stretch>
        </p:blipFill>
        <p:spPr>
          <a:xfrm>
            <a:off x="90805" y="101600"/>
            <a:ext cx="12004040" cy="661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67995" y="238760"/>
            <a:ext cx="11052175" cy="2257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60000"/>
              </a:lnSpc>
            </a:pPr>
            <a:r>
              <a:rPr lang="zh-CN" altLang="en-US" sz="4400" b="1" spc="300" dirty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rPr>
              <a:t>千骑拥</a:t>
            </a:r>
            <a:r>
              <a:rPr lang="zh-CN" altLang="en-US" sz="4400" b="1" u="sng" spc="30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rPr>
              <a:t>高牙</a:t>
            </a:r>
            <a:r>
              <a:rPr lang="zh-CN" altLang="en-US" sz="4400" b="1" spc="300" dirty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rPr>
              <a:t>，乘醉听箫鼓，</a:t>
            </a:r>
            <a:r>
              <a:rPr lang="zh-CN" altLang="en-US" sz="4400" b="1" u="sng" spc="30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rPr>
              <a:t>吟赏烟霞</a:t>
            </a:r>
            <a:r>
              <a:rPr lang="zh-CN" altLang="en-US" sz="4400" b="1" spc="300" dirty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rPr>
              <a:t>。异日</a:t>
            </a:r>
            <a:r>
              <a:rPr lang="zh-CN" altLang="en-US" sz="4400" b="1" u="sng" spc="30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rPr>
              <a:t>图将</a:t>
            </a:r>
            <a:r>
              <a:rPr lang="zh-CN" altLang="en-US" sz="4400" b="1" spc="300" dirty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rPr>
              <a:t>好景，</a:t>
            </a:r>
            <a:r>
              <a:rPr lang="zh-CN" altLang="en-US" sz="4400" b="1" u="sng" spc="30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rPr>
              <a:t>归去凤池夸</a:t>
            </a:r>
            <a:r>
              <a:rPr lang="zh-CN" altLang="en-US" sz="4400" b="1" spc="300" dirty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rPr>
              <a:t>。</a:t>
            </a:r>
            <a:endParaRPr kumimoji="0" lang="zh-CN" altLang="en-US" sz="4400" b="1" i="0" u="none" strike="noStrike" kern="1200" cap="none" spc="300" normalizeH="0" baseline="0" noProof="1" dirty="0">
              <a:solidFill>
                <a:srgbClr val="FFFF00"/>
              </a:solidFill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5050" y="238760"/>
            <a:ext cx="47644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牙旗，将军之旗。这里借指孙何。</a:t>
            </a:r>
            <a:endParaRPr lang="zh-CN" altLang="en-US" sz="24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09510" y="238760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指吟咏欣赏山水景色。</a:t>
            </a:r>
            <a:endParaRPr lang="zh-CN" altLang="en-US" sz="24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35050" y="1243965"/>
            <a:ext cx="59861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描绘。将，助词，用于动词之后，无实义。</a:t>
            </a:r>
            <a:endParaRPr lang="zh-CN" altLang="en-US" sz="24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55645" y="1983105"/>
            <a:ext cx="88385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                                       </a:t>
            </a:r>
            <a:r>
              <a:rPr lang="en-US" altLang="zh-CN" sz="24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00B0F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意思是，回到朝廷，夸耀杭州的美景。这是委婉称扬孙何因政绩卓著，将入朝执政。凤池，即凤凰池，原指禁苑中的池沼，代指最高行政机关中书省。</a:t>
            </a:r>
            <a:endParaRPr lang="zh-CN" altLang="en-US" sz="2400" b="1">
              <a:solidFill>
                <a:srgbClr val="00B0F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225" y="3181985"/>
            <a:ext cx="11638915" cy="34461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 b="1" spc="150" dirty="0">
                <a:solidFill>
                  <a:srgbClr val="003399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en-US" sz="2800" b="1" spc="150" dirty="0">
                <a:solidFill>
                  <a:srgbClr val="003399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权贵</a:t>
            </a:r>
            <a:r>
              <a:rPr lang="zh-CN" altLang="en-US" sz="2800" b="1" spc="150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出行气派威风</a:t>
            </a:r>
            <a:r>
              <a:rPr lang="zh-CN" altLang="en-US" sz="2800" b="1" spc="150" dirty="0">
                <a:solidFill>
                  <a:srgbClr val="003399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，真有</a:t>
            </a:r>
            <a:r>
              <a:rPr lang="zh-CN" altLang="en-US" sz="2800" b="1" spc="150" dirty="0">
                <a:solidFill>
                  <a:srgbClr val="EE185F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一呼百应</a:t>
            </a:r>
            <a:r>
              <a:rPr lang="zh-CN" altLang="en-US" sz="2800" b="1" spc="150" dirty="0">
                <a:solidFill>
                  <a:srgbClr val="003399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之势。闲暇时，品酒赏音，吟诗作画，赏玩山水，何等风流潇洒。</a:t>
            </a:r>
            <a:endParaRPr kumimoji="0" lang="zh-CN" altLang="en-US" sz="2800" b="1" i="0" u="none" strike="noStrike" kern="1200" cap="none" spc="150" normalizeH="0" baseline="0" noProof="1" dirty="0">
              <a:solidFill>
                <a:srgbClr val="003399"/>
              </a:solidFill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 spc="150" dirty="0">
                <a:solidFill>
                  <a:srgbClr val="003399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“异日图将好景，归去凤池夸。”至此，才彰显了</a:t>
            </a:r>
            <a:r>
              <a:rPr lang="zh-CN" altLang="en-US" sz="2800" b="1" spc="150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写作目的</a:t>
            </a:r>
            <a:r>
              <a:rPr lang="zh-CN" altLang="en-US" sz="2800" b="1" spc="150" dirty="0">
                <a:solidFill>
                  <a:srgbClr val="003399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是拜谒孙何。“异日”“归去凤池”是对孙何宦途前景的</a:t>
            </a:r>
            <a:r>
              <a:rPr lang="zh-CN" altLang="en-US" sz="2800" b="1" spc="150" dirty="0">
                <a:solidFill>
                  <a:srgbClr val="EE185F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美好祝愿</a:t>
            </a:r>
            <a:r>
              <a:rPr lang="zh-CN" altLang="en-US" sz="2800" b="1" spc="150" dirty="0">
                <a:solidFill>
                  <a:srgbClr val="003399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，而这“好景”足以向朝廷中人“夸”，又使这祝愿归结到了对壮美秀丽的杭州的</a:t>
            </a:r>
            <a:r>
              <a:rPr lang="zh-CN" altLang="en-US" sz="2800" b="1" spc="150" dirty="0">
                <a:solidFill>
                  <a:srgbClr val="EE185F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赞美上</a:t>
            </a:r>
            <a:r>
              <a:rPr lang="zh-CN" altLang="en-US" sz="2800" b="1" spc="150" dirty="0">
                <a:solidFill>
                  <a:srgbClr val="003399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kumimoji="0" lang="zh-CN" altLang="en-US" sz="2800" b="1" i="0" u="none" strike="noStrike" kern="1200" cap="none" spc="150" normalizeH="0" baseline="0" noProof="1" dirty="0">
              <a:solidFill>
                <a:srgbClr val="003399"/>
              </a:solidFill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 spc="150" dirty="0">
                <a:solidFill>
                  <a:srgbClr val="003399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虽然投赠之词</a:t>
            </a:r>
            <a:r>
              <a:rPr lang="zh-CN" altLang="en-US" sz="2800" b="1" spc="150" dirty="0">
                <a:solidFill>
                  <a:srgbClr val="EE185F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恭维、夸张</a:t>
            </a:r>
            <a:r>
              <a:rPr lang="zh-CN" altLang="en-US" sz="2800" b="1" spc="150" dirty="0">
                <a:solidFill>
                  <a:srgbClr val="003399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在所难免，但西湖的山水人家已经为自己作了明证，不信就请到杭州来眼见为实吧！</a:t>
            </a:r>
            <a:endParaRPr lang="zh-CN" altLang="en-US" sz="2800" b="1" spc="150" dirty="0">
              <a:solidFill>
                <a:srgbClr val="003399"/>
              </a:solidFill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0" grpId="0"/>
      <p:bldP spid="11" grpId="0"/>
      <p:bldP spid="12" grpId="0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1341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760" y="131445"/>
            <a:ext cx="11968480" cy="66287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995170" y="1278255"/>
            <a:ext cx="8567420" cy="4300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914400" lvl="2" indent="0" algn="l" defTabSz="685800" fontAlgn="base">
              <a:lnSpc>
                <a:spcPct val="140000"/>
              </a:lnSpc>
              <a:buNone/>
            </a:pPr>
            <a:r>
              <a:rPr lang="en-US" altLang="zh-CN" sz="7200" b="1" strike="noStrike" spc="150" noProof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       </a:t>
            </a:r>
            <a:r>
              <a:rPr lang="zh-CN" altLang="en-US" sz="7200" b="1" strike="noStrike" spc="150" noProof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下 阕</a:t>
            </a:r>
            <a:endParaRPr lang="zh-CN" altLang="en-US" sz="7200" b="1" strike="noStrike" kern="1200" spc="150" normalizeH="0" baseline="0" noProof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cs typeface="+mn-cs"/>
              <a:sym typeface="微软雅黑" panose="020B0503020204020204" charset="-122"/>
            </a:endParaRPr>
          </a:p>
          <a:p>
            <a:pPr marL="914400" lvl="2" indent="0" algn="l" defTabSz="685800" fontAlgn="base">
              <a:lnSpc>
                <a:spcPct val="160000"/>
              </a:lnSpc>
              <a:buNone/>
            </a:pPr>
            <a:r>
              <a:rPr lang="zh-CN" altLang="en-US" sz="5400" b="1" strike="noStrike" spc="150" noProof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  </a:t>
            </a:r>
            <a:r>
              <a:rPr lang="en-US" altLang="zh-CN" sz="5400" b="1" strike="noStrike" spc="150" noProof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    </a:t>
            </a:r>
            <a:r>
              <a:rPr lang="zh-CN" altLang="en-US" sz="5400" b="1" strike="noStrike" spc="150" noProof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极写杭州黎民百姓之安居乐业。</a:t>
            </a:r>
            <a:endParaRPr lang="zh-CN" altLang="en-US" sz="5400" b="1" strike="noStrike" kern="1200" spc="150" normalizeH="0" baseline="0" noProof="1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  <a:cs typeface="+mn-cs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1341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0" y="69850"/>
            <a:ext cx="11982450" cy="671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44170" y="157480"/>
            <a:ext cx="11504295" cy="6315710"/>
          </a:xfrm>
          <a:prstGeom prst="rect">
            <a:avLst/>
          </a:prstGeom>
          <a:solidFill>
            <a:srgbClr val="EDF0F1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                        </a:t>
            </a: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文</a:t>
            </a:r>
            <a:endParaRPr lang="zh-CN" altLang="en-US" sz="4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</a:rPr>
              <a:t>东南形势重要，湖山优美的地方，三吴的都会，钱塘自古以来十分繁华。如烟的柳树、彩绘的桥梁，挡风的帘子、翠绿的帐幕，房屋高高低低，约有十万人家。高耸入云的大树环绕着沙堤，怒涛卷起霜雪一样白的浪花，天然的江河绵延无边。市场上陈列着珠玉珍宝，家庭里充满着绫罗绸缎，争讲奢华。</a:t>
            </a:r>
            <a:endParaRPr lang="zh-CN" altLang="en-US" sz="3200" b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</a:rPr>
              <a:t>      里湖、外湖与重重叠叠的山岭非常清秀美丽，有秋天的桂子，十里的荷花。晴天欢快地奏乐，夜晚划船采菱唱歌，钓鱼的老翁、采莲的姑娘都嬉笑颜开。千名骑兵簇拥着长官，乘醉听吹箫击鼓，观赏、吟唱烟霞风光。他日画上美好景致，回京升官时向人们夸耀。</a:t>
            </a:r>
            <a:endParaRPr lang="zh-CN" altLang="en-US" sz="3200" b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框 116738"/>
          <p:cNvSpPr txBox="1"/>
          <p:nvPr/>
        </p:nvSpPr>
        <p:spPr>
          <a:xfrm>
            <a:off x="3810000" y="411480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458" name="文本框 116741"/>
          <p:cNvSpPr txBox="1"/>
          <p:nvPr/>
        </p:nvSpPr>
        <p:spPr>
          <a:xfrm>
            <a:off x="1099820" y="283210"/>
            <a:ext cx="1038098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lnSpc>
                <a:spcPct val="160000"/>
              </a:lnSpc>
              <a:buClr>
                <a:schemeClr val="accent2"/>
              </a:buClr>
            </a:pP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写景上有什么特点，采用了什么表现手法？</a:t>
            </a:r>
            <a:endParaRPr lang="zh-CN" altLang="en-US" sz="40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342900" indent="-342900">
              <a:lnSpc>
                <a:spcPct val="160000"/>
              </a:lnSpc>
              <a:buClr>
                <a:schemeClr val="accent2"/>
              </a:buClr>
            </a:pPr>
            <a:r>
              <a:rPr lang="zh-CN" altLang="en-US" sz="30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en-US" altLang="zh-CN" sz="30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</a:t>
            </a:r>
            <a:r>
              <a:rPr lang="zh-CN" altLang="en-US" sz="4000" b="1" dirty="0">
                <a:solidFill>
                  <a:srgbClr val="00000A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40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</a:rPr>
              <a:t>一、铺叙       </a:t>
            </a:r>
            <a:r>
              <a:rPr lang="en-US" altLang="zh-CN" sz="40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40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</a:rPr>
              <a:t>二、点染？</a:t>
            </a:r>
            <a:endParaRPr lang="zh-CN" altLang="en-US" sz="4000" b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16744" name="文本框 116743"/>
          <p:cNvSpPr txBox="1"/>
          <p:nvPr/>
        </p:nvSpPr>
        <p:spPr>
          <a:xfrm>
            <a:off x="2835275" y="2825750"/>
            <a:ext cx="2736850" cy="17640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35000"/>
              </a:spcBef>
            </a:pPr>
            <a:r>
              <a:rPr lang="zh-CN" altLang="en-US" sz="32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</a:rPr>
              <a:t>东南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形胜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  <a:spcBef>
                <a:spcPct val="35000"/>
              </a:spcBef>
            </a:pPr>
            <a:r>
              <a:rPr lang="zh-CN" altLang="en-US" sz="32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</a:rPr>
              <a:t>三吴都会</a:t>
            </a:r>
            <a:endParaRPr lang="zh-CN" altLang="en-US" sz="3200" b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  <a:spcBef>
                <a:spcPct val="35000"/>
              </a:spcBef>
            </a:pPr>
            <a:r>
              <a:rPr lang="zh-CN" altLang="en-US" sz="32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</a:rPr>
              <a:t>钱塘自古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繁华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16745" name="左大括号 116744"/>
          <p:cNvSpPr/>
          <p:nvPr/>
        </p:nvSpPr>
        <p:spPr>
          <a:xfrm>
            <a:off x="5951538" y="2933700"/>
            <a:ext cx="287337" cy="1530350"/>
          </a:xfrm>
          <a:prstGeom prst="leftBrace">
            <a:avLst>
              <a:gd name="adj1" fmla="val 44037"/>
              <a:gd name="adj2" fmla="val 50000"/>
            </a:avLst>
          </a:prstGeom>
          <a:noFill/>
          <a:ln w="349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spcBef>
                <a:spcPct val="0"/>
              </a:spcBef>
            </a:pPr>
            <a:endParaRPr lang="zh-CN" altLang="zh-CN" sz="1800" dirty="0">
              <a:solidFill>
                <a:srgbClr val="FFCC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6746" name="文本框 116745"/>
          <p:cNvSpPr txBox="1"/>
          <p:nvPr/>
        </p:nvSpPr>
        <p:spPr>
          <a:xfrm>
            <a:off x="6096000" y="2819400"/>
            <a:ext cx="3240088" cy="1764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</a:rPr>
              <a:t>自然风光之美</a:t>
            </a:r>
            <a:endParaRPr lang="zh-CN" altLang="en-US" sz="3200" b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</a:rPr>
              <a:t>都市繁华之美</a:t>
            </a:r>
            <a:endParaRPr lang="zh-CN" altLang="en-US" sz="3200" b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</a:rPr>
              <a:t>民生安乐之美</a:t>
            </a:r>
            <a:endParaRPr lang="zh-CN" altLang="en-US" sz="3200" b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16747" name="右大括号 116746"/>
          <p:cNvSpPr/>
          <p:nvPr/>
        </p:nvSpPr>
        <p:spPr>
          <a:xfrm>
            <a:off x="9355455" y="2860675"/>
            <a:ext cx="215900" cy="1603375"/>
          </a:xfrm>
          <a:prstGeom prst="rightBrace">
            <a:avLst>
              <a:gd name="adj1" fmla="val 61405"/>
              <a:gd name="adj2" fmla="val 50000"/>
            </a:avLst>
          </a:prstGeom>
          <a:noFill/>
          <a:ln w="412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spcBef>
                <a:spcPct val="0"/>
              </a:spcBef>
            </a:pP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6748" name="文本框 116747"/>
          <p:cNvSpPr txBox="1"/>
          <p:nvPr/>
        </p:nvSpPr>
        <p:spPr>
          <a:xfrm>
            <a:off x="9860280" y="3408680"/>
            <a:ext cx="755650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染 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6749" name="文本框 116748"/>
          <p:cNvSpPr txBox="1"/>
          <p:nvPr/>
        </p:nvSpPr>
        <p:spPr>
          <a:xfrm>
            <a:off x="1099503" y="3223578"/>
            <a:ext cx="1008062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点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6750" name="左大括号 116749"/>
          <p:cNvSpPr/>
          <p:nvPr/>
        </p:nvSpPr>
        <p:spPr>
          <a:xfrm>
            <a:off x="2257108" y="2942590"/>
            <a:ext cx="287337" cy="1530350"/>
          </a:xfrm>
          <a:prstGeom prst="leftBrace">
            <a:avLst>
              <a:gd name="adj1" fmla="val 44037"/>
              <a:gd name="adj2" fmla="val 50000"/>
            </a:avLst>
          </a:prstGeom>
          <a:noFill/>
          <a:ln w="349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spcBef>
                <a:spcPct val="0"/>
              </a:spcBef>
            </a:pPr>
            <a:endParaRPr lang="zh-CN" altLang="zh-CN" sz="1800" dirty="0">
              <a:solidFill>
                <a:srgbClr val="FFCC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5" name="文本框 1"/>
          <p:cNvSpPr txBox="1"/>
          <p:nvPr/>
        </p:nvSpPr>
        <p:spPr>
          <a:xfrm>
            <a:off x="722630" y="4810125"/>
            <a:ext cx="107581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b="1" dirty="0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黑体" panose="0201060906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黑体" panose="02010609060101010101" pitchFamily="2" charset="-122"/>
              </a:rPr>
              <a:t>你最欣赏词中的哪些句子？请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黑体" panose="02010609060101010101" pitchFamily="2" charset="-122"/>
              </a:rPr>
              <a:t>联想和想象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黑体" panose="02010609060101010101" pitchFamily="2" charset="-122"/>
              </a:rPr>
              <a:t>这些句子描绘的画面，用自己的语言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黑体" panose="02010609060101010101" pitchFamily="2" charset="-122"/>
              </a:rPr>
              <a:t>将它描绘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黑体" panose="02010609060101010101" pitchFamily="2" charset="-122"/>
              </a:rPr>
              <a:t>出来。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45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45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2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458">
                                            <p:txEl>
                                              <p:charRg st="2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458">
                                            <p:txEl>
                                              <p:charRg st="2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6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515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515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515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4" grpId="0"/>
      <p:bldP spid="116745" grpId="0" bldLvl="0" animBg="1"/>
      <p:bldP spid="116746" grpId="0"/>
      <p:bldP spid="116747" grpId="0" bldLvl="0" animBg="1"/>
      <p:bldP spid="116748" grpId="0"/>
      <p:bldP spid="116749" grpId="0"/>
      <p:bldP spid="11675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图片 182276" descr="5106510_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17475"/>
            <a:ext cx="11953240" cy="662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3"/>
          <p:cNvSpPr>
            <a:spLocks noGrp="1" noRot="1"/>
          </p:cNvSpPr>
          <p:nvPr/>
        </p:nvSpPr>
        <p:spPr>
          <a:xfrm>
            <a:off x="598170" y="2593340"/>
            <a:ext cx="10995660" cy="36372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 anchorCtr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buNone/>
            </a:pPr>
            <a:r>
              <a:rPr lang="zh-CN" altLang="en-US" sz="3600" b="1" dirty="0">
                <a:solidFill>
                  <a:srgbClr val="1C1C1C"/>
                </a:solidFill>
              </a:rPr>
              <a:t>      </a:t>
            </a:r>
            <a:r>
              <a:rPr lang="zh-CN" altLang="en-US" sz="3600" b="1" dirty="0">
                <a:solidFill>
                  <a:schemeClr val="tx1"/>
                </a:solidFill>
              </a:rPr>
              <a:t>   </a:t>
            </a:r>
            <a:r>
              <a:rPr lang="zh-CN" altLang="en-US" sz="4000" b="1" dirty="0">
                <a:solidFill>
                  <a:schemeClr val="tx1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</a:rPr>
              <a:t>这首词着力描写钱塘</a:t>
            </a:r>
            <a:r>
              <a:rPr lang="en-US" altLang="zh-CN" sz="4000" b="1" dirty="0">
                <a:solidFill>
                  <a:schemeClr val="tx1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</a:rPr>
              <a:t>(</a:t>
            </a:r>
            <a:r>
              <a:rPr lang="zh-CN" altLang="en-US" sz="4000" b="1" dirty="0">
                <a:solidFill>
                  <a:schemeClr val="tx1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</a:rPr>
              <a:t>杭州</a:t>
            </a:r>
            <a:r>
              <a:rPr lang="en-US" altLang="zh-CN" sz="4000" b="1" dirty="0">
                <a:solidFill>
                  <a:schemeClr val="tx1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</a:rPr>
              <a:t>)</a:t>
            </a:r>
            <a:r>
              <a:rPr lang="zh-CN" altLang="en-US" sz="4000" b="1" dirty="0">
                <a:solidFill>
                  <a:schemeClr val="tx1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</a:rPr>
              <a:t>的繁华，展现了一派物富民康、和谐安定的社会风貌，借以歌颂此地的地方长官治郡有方，政绩卓著。</a:t>
            </a:r>
            <a:endParaRPr lang="zh-CN" altLang="en-US" sz="40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endParaRPr lang="zh-CN" altLang="en-US" sz="40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Rectangle 2"/>
          <p:cNvSpPr>
            <a:spLocks noGrp="1" noRot="1"/>
          </p:cNvSpPr>
          <p:nvPr/>
        </p:nvSpPr>
        <p:spPr>
          <a:xfrm>
            <a:off x="2701925" y="234950"/>
            <a:ext cx="6578600" cy="93662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4462780" y="1344295"/>
            <a:ext cx="28654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（投赠之作）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31185" y="403225"/>
            <a:ext cx="63296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sym typeface="+mn-ea"/>
              </a:rPr>
              <a:t>作者的写作目的（主旨）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7" name="Text Box 3"/>
          <p:cNvSpPr txBox="1"/>
          <p:nvPr/>
        </p:nvSpPr>
        <p:spPr>
          <a:xfrm>
            <a:off x="917258" y="1445260"/>
            <a:ext cx="2466975" cy="3967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环境美丽、经济繁荣、生活安定的都市生活图景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6628" name="AutoShape 4"/>
          <p:cNvSpPr/>
          <p:nvPr/>
        </p:nvSpPr>
        <p:spPr>
          <a:xfrm>
            <a:off x="3384550" y="1184910"/>
            <a:ext cx="237490" cy="4610100"/>
          </a:xfrm>
          <a:prstGeom prst="leftBrace">
            <a:avLst>
              <a:gd name="adj1" fmla="val 57579"/>
              <a:gd name="adj2" fmla="val 50000"/>
            </a:avLst>
          </a:prstGeom>
          <a:ln w="38100">
            <a:solidFill>
              <a:srgbClr val="00000A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wrap="none" anchor="ctr"/>
          <a:p>
            <a:pPr fontAlgn="base"/>
            <a:endParaRPr lang="zh-CN" altLang="en-US" strike="noStrike" noProof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6629" name="Rectangle 5"/>
          <p:cNvSpPr/>
          <p:nvPr/>
        </p:nvSpPr>
        <p:spPr>
          <a:xfrm>
            <a:off x="4232275" y="961708"/>
            <a:ext cx="4562475" cy="50774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、从地理位置上看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、从历史传统上看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endParaRPr lang="en-US" altLang="zh-CN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、从自然景观上看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4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、从市井面貌上看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5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、从百姓生活上看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6630" name="AutoShape 6"/>
          <p:cNvSpPr/>
          <p:nvPr/>
        </p:nvSpPr>
        <p:spPr>
          <a:xfrm>
            <a:off x="9405620" y="1184910"/>
            <a:ext cx="302260" cy="4610735"/>
          </a:xfrm>
          <a:prstGeom prst="rightBrace">
            <a:avLst>
              <a:gd name="adj1" fmla="val 83170"/>
              <a:gd name="adj2" fmla="val 50000"/>
            </a:avLst>
          </a:prstGeom>
          <a:ln w="38100">
            <a:solidFill>
              <a:srgbClr val="00000A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wrap="none" anchor="ctr"/>
          <a:p>
            <a:pPr fontAlgn="base"/>
            <a:endParaRPr lang="zh-CN" altLang="en-US" strike="noStrike" noProof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6631" name="Rectangle 7"/>
          <p:cNvSpPr/>
          <p:nvPr/>
        </p:nvSpPr>
        <p:spPr>
          <a:xfrm>
            <a:off x="10046970" y="2552065"/>
            <a:ext cx="12954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惊叹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赞美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艳羡</a:t>
            </a:r>
            <a:endParaRPr lang="zh-CN" altLang="en-US" sz="3600" b="1" dirty="0">
              <a:solidFill>
                <a:srgbClr val="FF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62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62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62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29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29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629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charRg st="2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629">
                                            <p:txEl>
                                              <p:charRg st="2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629">
                                            <p:txEl>
                                              <p:charRg st="2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629">
                                            <p:txEl>
                                              <p:charRg st="22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charRg st="3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629">
                                            <p:txEl>
                                              <p:charRg st="3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629">
                                            <p:txEl>
                                              <p:charRg st="3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629">
                                            <p:txEl>
                                              <p:charRg st="33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charRg st="4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629">
                                            <p:txEl>
                                              <p:charRg st="4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629">
                                            <p:txEl>
                                              <p:charRg st="4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629">
                                            <p:txEl>
                                              <p:charRg st="44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 bldLvl="0" animBg="1"/>
      <p:bldP spid="26630" grpId="0" bldLvl="0" animBg="1"/>
      <p:bldP spid="2663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04410" y="175895"/>
            <a:ext cx="22910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写作特点</a:t>
            </a:r>
            <a:endParaRPr kumimoji="0" lang="zh-CN" altLang="en-US" sz="4000" b="1" i="0" u="none" strike="noStrike" kern="1200" cap="none" spc="150" normalizeH="0" baseline="0" noProof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475" y="984885"/>
            <a:ext cx="11449050" cy="570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71450" marR="0" indent="-1714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36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1</a:t>
            </a:r>
            <a:r>
              <a:rPr lang="zh-CN" altLang="en-US" sz="36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、词的</a:t>
            </a:r>
            <a:r>
              <a:rPr lang="zh-CN" altLang="en-US" sz="3600" b="1" spc="150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上片</a:t>
            </a:r>
            <a:r>
              <a:rPr lang="zh-CN" altLang="en-US" sz="36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描写杭州的自然风光和都市的繁华。词的</a:t>
            </a:r>
            <a:r>
              <a:rPr lang="zh-CN" altLang="en-US" sz="3600" b="1" spc="150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下片</a:t>
            </a:r>
            <a:r>
              <a:rPr lang="zh-CN" altLang="en-US" sz="36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写杭州人民和平宁静的生活景象。</a:t>
            </a:r>
            <a:r>
              <a:rPr lang="zh-CN" altLang="en-US" sz="3600" b="1" spc="150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充分表达了作者对杭州风物的惊叹、赞美与艳羡之情。</a:t>
            </a:r>
            <a:endParaRPr lang="zh-CN" altLang="en-US" sz="3600" b="1" spc="150" dirty="0">
              <a:solidFill>
                <a:srgbClr val="FF0000"/>
              </a:solidFill>
              <a:uFillTx/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marL="171450" marR="0" indent="-1714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36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2</a:t>
            </a:r>
            <a:r>
              <a:rPr lang="zh-CN" altLang="en-US" sz="36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、这首词</a:t>
            </a:r>
            <a:r>
              <a:rPr lang="zh-CN" altLang="en-US" sz="3600" b="1" spc="150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一反柳永惯常的风格</a:t>
            </a:r>
            <a:r>
              <a:rPr lang="zh-CN" altLang="en-US" sz="36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，以</a:t>
            </a:r>
            <a:r>
              <a:rPr lang="zh-CN" altLang="en-US" sz="3600" b="1" spc="150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大开大阖、波澜起伏的笔法</a:t>
            </a:r>
            <a:r>
              <a:rPr lang="zh-CN" altLang="en-US" sz="36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，浓墨重彩地</a:t>
            </a:r>
            <a:r>
              <a:rPr lang="zh-CN" altLang="en-US" sz="3600" b="1" spc="150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铺叙</a:t>
            </a:r>
            <a:r>
              <a:rPr lang="zh-CN" altLang="en-US" sz="36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展现了杭州的</a:t>
            </a:r>
            <a:r>
              <a:rPr lang="zh-CN" altLang="en-US" sz="3600" b="1" spc="150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繁荣、壮丽</a:t>
            </a:r>
            <a:r>
              <a:rPr lang="zh-CN" altLang="en-US" sz="36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景象，可谓“承平气象，形容曲尽”（见陈振孙</a:t>
            </a:r>
            <a:r>
              <a:rPr lang="en-US" altLang="zh-CN" sz="36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《</a:t>
            </a:r>
            <a:r>
              <a:rPr lang="zh-CN" altLang="en-US" sz="36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直斋书录解题</a:t>
            </a:r>
            <a:r>
              <a:rPr lang="en-US" altLang="zh-CN" sz="36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》</a:t>
            </a:r>
            <a:r>
              <a:rPr lang="zh-CN" altLang="en-US" sz="36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）。这首词，</a:t>
            </a:r>
            <a:r>
              <a:rPr lang="zh-CN" altLang="en-US" sz="3600" b="1" spc="150" dirty="0">
                <a:solidFill>
                  <a:srgbClr val="00000A"/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慢声长调和所抒之情起伏相应，音律协调，情致婉转，</a:t>
            </a:r>
            <a:r>
              <a:rPr lang="zh-CN" altLang="en-US" sz="36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是柳永的一首传世佳作。</a:t>
            </a:r>
            <a:endParaRPr lang="zh-CN" altLang="en-US" sz="3600" b="1" spc="150" dirty="0">
              <a:uFillTx/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51155" y="995045"/>
            <a:ext cx="1148969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这两首宋词都以城市为表现对象，一写承平盛世，一写功后孤域，内容不同，意趣亦相异。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《望海潮》开头总览杭州的优越位置和悠久历史，接着描绘此地风景的优美、市井的繁华以及人民生活的平和安乐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。这首词采用铺叙的写法，以点带面，虚实相间，渲染烘托，形成一种畅达流利的气势。同样是歌球成事。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《扬州慢》则聚焦于扬州今昔盛衰的对比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。词人一面描摹眼前景象，一面想象杜牧重游故地的震惊和悲哀，强化了兵火劫后的沉痛心情。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柳永和姜夔都是深请音律的词人，《望海潮》和《扬州慢》的词牌分别为二人首创，两首词作也极富声韵之美。诵读时要细加体会。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8560" y="28829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sym typeface="+mn-ea"/>
              </a:rPr>
              <a:t>学习提示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2" descr="qiuy-gd-l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295" y="1258570"/>
            <a:ext cx="3776345" cy="5430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Text Box 3"/>
          <p:cNvSpPr txBox="1"/>
          <p:nvPr/>
        </p:nvSpPr>
        <p:spPr>
          <a:xfrm>
            <a:off x="5735638" y="765175"/>
            <a:ext cx="4932362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Clr>
                <a:schemeClr val="accent2"/>
              </a:buClr>
              <a:buSzPct val="80000"/>
            </a:pPr>
            <a:endParaRPr lang="zh-CN" altLang="en-US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4131945" y="337820"/>
            <a:ext cx="7649845" cy="6182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柳永（约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987——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约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1053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），北宋词人。原名三变，字耆卿，福建崇安人。官屯田员外郎，世称柳七、柳屯田。为人放荡不羁，终身潦倒。其词多描绘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城市风光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和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歌伎生活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，尤其长于抒写</a:t>
            </a:r>
            <a:r>
              <a:rPr lang="zh-CN" altLang="en-US" sz="3600" b="1" dirty="0">
                <a:solidFill>
                  <a:schemeClr val="hlink"/>
                </a:solidFill>
                <a:latin typeface="华文中宋" panose="02010600040101010101" charset="-122"/>
                <a:ea typeface="华文中宋" panose="02010600040101010101" charset="-122"/>
              </a:rPr>
              <a:t>羁旅行役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之情。创作慢词，铺叙刻画，情景交融，语言通俗，音律谐婉，在当时流传很广，“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凡有井水饮处，皆能歌柳词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”，对宋词的发展有一定的影响。有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乐章集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7412" name="文本框 1"/>
          <p:cNvSpPr txBox="1"/>
          <p:nvPr/>
        </p:nvSpPr>
        <p:spPr>
          <a:xfrm>
            <a:off x="840105" y="337503"/>
            <a:ext cx="24987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/>
      <p:bldP spid="174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18433" name="Picture 2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75" y="78105"/>
            <a:ext cx="4782820" cy="6702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3"/>
          <p:cNvSpPr txBox="1"/>
          <p:nvPr/>
        </p:nvSpPr>
        <p:spPr>
          <a:xfrm>
            <a:off x="5281930" y="974725"/>
            <a:ext cx="668845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36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柳永大约在公元</a:t>
            </a:r>
            <a:r>
              <a:rPr lang="en-US" altLang="zh-CN" sz="36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1017</a:t>
            </a:r>
            <a:r>
              <a:rPr lang="zh-CN" altLang="en-US" sz="36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年，宋真宗天禧元年时到京城赶考。以自己的才华他有充分的信心金榜题名，而且幻想着有一番大作为。谁知第一次考试没有考上，他不在乎，轻轻一笑，填词道：“富贵岂由人，时会高志须酬。”等了</a:t>
            </a:r>
            <a:r>
              <a:rPr lang="en-US" altLang="zh-CN" sz="36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5 </a:t>
            </a:r>
            <a:r>
              <a:rPr lang="zh-CN" altLang="en-US" sz="36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年，第二次开科又没有考上，这回他忍不住要发牢骚了，便写了著名的</a:t>
            </a:r>
            <a:r>
              <a:rPr lang="en-US" altLang="zh-CN" sz="36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</a:t>
            </a:r>
            <a:r>
              <a:rPr lang="zh-CN" altLang="en-US" sz="36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鹤冲天</a:t>
            </a:r>
            <a:r>
              <a:rPr lang="en-US" altLang="zh-CN" sz="36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》</a:t>
            </a:r>
            <a:r>
              <a:rPr lang="zh-CN" altLang="en-US" sz="36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  <a:r>
              <a:rPr lang="en-US" altLang="zh-CN" sz="3600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         </a:t>
            </a:r>
            <a:endParaRPr lang="en-US" altLang="zh-CN" sz="3600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8435" name="TextBox 3"/>
          <p:cNvSpPr txBox="1"/>
          <p:nvPr/>
        </p:nvSpPr>
        <p:spPr>
          <a:xfrm>
            <a:off x="6709410" y="170180"/>
            <a:ext cx="30187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美丽的传说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184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19457" name="Picture 2" descr="P1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" y="91440"/>
            <a:ext cx="4506595" cy="6675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3"/>
          <p:cNvSpPr txBox="1"/>
          <p:nvPr/>
        </p:nvSpPr>
        <p:spPr>
          <a:xfrm>
            <a:off x="4810125" y="337820"/>
            <a:ext cx="7096760" cy="6182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柳永这首牢骚歌不胫而走，传到了宫里，宋仁宗一听大为恼火，并记在心里。柳永在京城又挨了三年，参加了下一次考试，这次好不容易通过了，但临到皇帝圈点放榜时，宋仁宗说：“且去浅斟低唱，何要浮名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? ”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又把他给勾掉了。这次打击实在太大，柳永就更深地扎到市民堆里去写他的歌词，并且不无解嘲地说：“我是奉旨填词。” 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body" sz="half" idx="1"/>
          </p:nvPr>
        </p:nvSpPr>
        <p:spPr>
          <a:xfrm>
            <a:off x="5614988" y="134938"/>
            <a:ext cx="4870450" cy="6588125"/>
          </a:xfrm>
          <a:noFill/>
          <a:ln>
            <a:noFill/>
          </a:ln>
        </p:spPr>
        <p:txBody>
          <a:bodyPr wrap="square" lIns="91440" tIns="45720" rIns="91440" bIns="45720" anchor="t">
            <a:normAutofit/>
          </a:bodyPr>
          <a:lstStyle>
            <a:lvl1pPr lvl="0">
              <a:buClrTx/>
              <a:buSzTx/>
              <a:buFont typeface="Arial" panose="020B0604020202020204" pitchFamily="34" charset="0"/>
              <a:defRPr sz="2800"/>
            </a:lvl1pPr>
            <a:lvl2pPr lvl="1">
              <a:buClrTx/>
              <a:buSzTx/>
              <a:buFont typeface="Arial" panose="020B0604020202020204" pitchFamily="34" charset="0"/>
              <a:defRPr sz="2400"/>
            </a:lvl2pPr>
            <a:lvl3pPr lvl="2">
              <a:buClrTx/>
              <a:buSzTx/>
              <a:buFont typeface="Arial" panose="020B0604020202020204" pitchFamily="34" charset="0"/>
              <a:defRPr sz="2000"/>
            </a:lvl3pPr>
            <a:lvl4pPr lvl="3">
              <a:buClrTx/>
              <a:buSzTx/>
              <a:buFont typeface="Arial" panose="020B0604020202020204" pitchFamily="34" charset="0"/>
              <a:defRPr sz="1800"/>
            </a:lvl4pPr>
            <a:lvl5pPr lvl="4">
              <a:buClrTx/>
              <a:buSzTx/>
              <a:buFont typeface="Arial" panose="020B0604020202020204" pitchFamily="34" charset="0"/>
              <a:defRPr sz="1800"/>
            </a:lvl5pPr>
          </a:lstStyle>
          <a:p>
            <a:pPr marL="171450" marR="0" lvl="0" indent="-171450" algn="l" defTabSz="685800" rtl="0" eaLnBrk="1" fontAlgn="auto" latinLnBrk="0" hangingPunct="1">
              <a:lnSpc>
                <a:spcPct val="180000"/>
              </a:lnSpc>
              <a:spcBef>
                <a:spcPct val="0"/>
              </a:spcBef>
              <a:spcAft>
                <a:spcPts val="100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2600" b="0" i="0" u="none" strike="noStrike" kern="1200" cap="none" spc="150" normalizeH="0" baseline="0" noProof="1" dirty="0">
                <a:solidFill>
                  <a:srgbClr val="6633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   </a:t>
            </a:r>
            <a:r>
              <a:rPr kumimoji="0" lang="zh-CN" altLang="en-US" sz="3200" b="0" i="0" u="none" strike="noStrike" kern="1200" cap="none" spc="150" normalizeH="0" baseline="0" noProof="1" dirty="0">
                <a:solidFill>
                  <a:srgbClr val="663300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150" normalizeH="0" baseline="0" noProof="1" dirty="0">
                <a:solidFill>
                  <a:srgbClr val="001966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 </a:t>
            </a:r>
            <a:endParaRPr kumimoji="0" lang="zh-CN" altLang="en-US" sz="3200" b="1" i="0" u="none" strike="noStrike" kern="1200" cap="none" spc="150" normalizeH="0" baseline="0" noProof="1" dirty="0">
              <a:solidFill>
                <a:srgbClr val="001966"/>
              </a:solidFill>
              <a:uFillTx/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pic>
        <p:nvPicPr>
          <p:cNvPr id="20482" name="Picture 3" descr="图片2"/>
          <p:cNvPicPr>
            <a:picLocks noGrp="1" noChangeAspect="1"/>
          </p:cNvPicPr>
          <p:nvPr>
            <p:ph sz="half" idx="1"/>
          </p:nvPr>
        </p:nvPicPr>
        <p:blipFill>
          <a:blip r:embed="rId1"/>
          <a:srcRect l="3029" t="4852" r="1469" b="4852"/>
          <a:stretch>
            <a:fillRect/>
          </a:stretch>
        </p:blipFill>
        <p:spPr>
          <a:xfrm>
            <a:off x="102870" y="135255"/>
            <a:ext cx="4738370" cy="6588125"/>
          </a:xfr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959985" y="337185"/>
            <a:ext cx="6894195" cy="6182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0"/>
              </a:spcBef>
              <a:buClr>
                <a:schemeClr val="accent2"/>
              </a:buClr>
              <a:buSzTx/>
            </a:pPr>
            <a:r>
              <a:rPr lang="en-US" altLang="zh-CN" sz="36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</a:rPr>
              <a:t>之后柳永流落于汴京、苏州、杭州等地，每到一地都流连于秦楼楚馆，为歌伎填词作曲。</a:t>
            </a:r>
            <a:endParaRPr lang="zh-CN" altLang="en-US" sz="3600" b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Clr>
                <a:schemeClr val="accent2"/>
              </a:buClr>
              <a:buSzTx/>
            </a:pPr>
            <a:r>
              <a:rPr lang="zh-CN" altLang="en-US" sz="36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</a:rPr>
              <a:t>      最后，他在饱受世态炎凉，“怪胆狂情”逐渐消退时，才改名柳永，至景佑元年（</a:t>
            </a:r>
            <a:r>
              <a:rPr lang="en-US" altLang="zh-CN" sz="36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</a:rPr>
              <a:t>1034</a:t>
            </a:r>
            <a:r>
              <a:rPr lang="zh-CN" altLang="en-US" sz="36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</a:rPr>
              <a:t>年）</a:t>
            </a:r>
            <a:r>
              <a:rPr lang="en-US" altLang="zh-CN" sz="36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</a:rPr>
              <a:t>54</a:t>
            </a:r>
            <a:r>
              <a:rPr lang="zh-CN" altLang="en-US" sz="36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</a:rPr>
              <a:t>岁时方才考取进士，官屯田员外郎，世称柳屯田、柳郎中。</a:t>
            </a:r>
            <a:endParaRPr lang="zh-CN" altLang="en-US" sz="3600" b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Clr>
                <a:schemeClr val="accent2"/>
              </a:buClr>
              <a:buSzTx/>
            </a:pPr>
            <a:r>
              <a:rPr lang="zh-CN" altLang="en-US" sz="3600" b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</a:rPr>
              <a:t>      柳永终客死襄阳，家无余财，群伎合金葬之南门外。    </a:t>
            </a:r>
            <a:endParaRPr lang="zh-CN" altLang="en-US" sz="3600" b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3314" name="文本占位符 176130"/>
          <p:cNvSpPr>
            <a:spLocks noGrp="1" noRot="1"/>
          </p:cNvSpPr>
          <p:nvPr>
            <p:ph idx="1"/>
          </p:nvPr>
        </p:nvSpPr>
        <p:spPr>
          <a:xfrm>
            <a:off x="1979613" y="1490663"/>
            <a:ext cx="8228013" cy="4759325"/>
          </a:xfrm>
          <a:noFill/>
          <a:ln>
            <a:noFill/>
          </a:ln>
        </p:spPr>
        <p:txBody>
          <a:bodyPr lIns="90000" tIns="46800" rIns="90000" bIns="46800" rtlCol="0" anchor="t">
            <a:normAutofit/>
          </a:bodyPr>
          <a:p>
            <a:pPr marL="0" marR="0" indent="0" algn="l" defTabSz="6858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60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微软雅黑" panose="020B0503020204020204" charset="-122"/>
              </a:rPr>
              <a:t>    </a:t>
            </a:r>
            <a:endParaRPr kumimoji="0" lang="zh-CN" altLang="en-US" sz="2800" b="0" i="0" u="none" strike="noStrike" kern="1200" cap="none" spc="150" normalizeH="0" baseline="0" noProof="1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1508" name="文本框 1"/>
          <p:cNvSpPr txBox="1"/>
          <p:nvPr/>
        </p:nvSpPr>
        <p:spPr>
          <a:xfrm>
            <a:off x="5119370" y="301625"/>
            <a:ext cx="19481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鹤冲天</a:t>
            </a:r>
            <a:r>
              <a:rPr lang="zh-CN" altLang="en-US" sz="60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4340" y="1131570"/>
            <a:ext cx="113239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40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      </a:t>
            </a:r>
            <a:r>
              <a:rPr lang="zh-CN" altLang="en-US" sz="40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黄金榜上，偶失龙头望。明代暂遗贤，如何向？未遂风云便，争不恣狂荡</a:t>
            </a:r>
            <a:r>
              <a:rPr lang="en-US" altLang="zh-CN" sz="40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?</a:t>
            </a:r>
            <a:r>
              <a:rPr lang="zh-CN" altLang="en-US" sz="40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何须论得丧。才子词人，自是白衣卿相。</a:t>
            </a:r>
            <a:br>
              <a:rPr lang="zh-CN" altLang="en-US" sz="4000" b="1" spc="150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</a:br>
            <a:r>
              <a:rPr lang="zh-CN" altLang="en-US" sz="40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      烟花巷陌，依约丹青屏障。幸有意中人，堪寻访。且恁偎红倚翠，风流事</a:t>
            </a:r>
            <a:r>
              <a:rPr lang="en-US" altLang="zh-CN" sz="40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,</a:t>
            </a:r>
            <a:r>
              <a:rPr lang="zh-CN" altLang="en-US" sz="40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平生畅。青春都一饷。</a:t>
            </a:r>
            <a:r>
              <a:rPr lang="zh-CN" altLang="en-US" sz="4000" b="1" spc="150" noProof="1" dirty="0">
                <a:solidFill>
                  <a:srgbClr val="9900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忍把浮名，换了浅斟低唱。</a:t>
            </a:r>
            <a:endParaRPr lang="zh-CN" altLang="en-US" sz="2800" kern="1200" spc="150" normalizeH="0" baseline="0" noProof="1" dirty="0">
              <a:latin typeface="Arial" panose="020B0604020202020204" pitchFamily="34" charset="0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Rectangle 2"/>
          <p:cNvSpPr>
            <a:spLocks noGrp="1" noRot="1"/>
          </p:cNvSpPr>
          <p:nvPr>
            <p:ph type="title"/>
          </p:nvPr>
        </p:nvSpPr>
        <p:spPr>
          <a:xfrm>
            <a:off x="4500563" y="241300"/>
            <a:ext cx="3195638" cy="706438"/>
          </a:xfrm>
        </p:spPr>
        <p:txBody>
          <a:bodyPr wrap="square" lIns="91440" tIns="45720" rIns="91440" bIns="45720" rtlCol="0" anchor="ctr" anchorCtr="0">
            <a:noAutofit/>
          </a:bodyPr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300" normalizeH="0" baseline="0" noProof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rPr>
              <a:t>关于柳永词</a:t>
            </a:r>
            <a:endParaRPr kumimoji="0" lang="zh-CN" altLang="en-US" sz="4000" b="1" i="0" u="none" strike="noStrike" kern="1200" cap="none" spc="300" normalizeH="0" baseline="0" noProof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微软雅黑" panose="020B0503020204020204" charset="-122"/>
            </a:endParaRPr>
          </a:p>
        </p:txBody>
      </p:sp>
      <p:sp>
        <p:nvSpPr>
          <p:cNvPr id="11267" name="Rectangle 3"/>
          <p:cNvSpPr>
            <a:spLocks noGrp="1" noRot="1"/>
          </p:cNvSpPr>
          <p:nvPr>
            <p:ph idx="1"/>
          </p:nvPr>
        </p:nvSpPr>
        <p:spPr>
          <a:xfrm>
            <a:off x="1730375" y="1049338"/>
            <a:ext cx="8624888" cy="4759325"/>
          </a:xfrm>
        </p:spPr>
        <p:txBody>
          <a:bodyPr wrap="square" lIns="91440" tIns="45720" rIns="91440" bIns="45720" rtlCol="0" anchor="t">
            <a:normAutofit/>
          </a:bodyPr>
          <a:p>
            <a:pPr marL="171450" marR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350" b="1" i="0" u="none" strike="noStrike" kern="1200" cap="none" spc="150" normalizeH="0" baseline="0" noProof="1" dirty="0">
                <a:solidFill>
                  <a:srgbClr val="0033CC"/>
                </a:solidFill>
                <a:uFillTx/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        </a:t>
            </a:r>
            <a:r>
              <a:rPr kumimoji="0" lang="zh-CN" altLang="en-US" sz="2400" b="1" i="0" u="none" strike="noStrike" kern="1200" cap="none" spc="150" normalizeH="0" baseline="0" noProof="1" dirty="0">
                <a:solidFill>
                  <a:srgbClr val="0033CC"/>
                </a:solidFill>
                <a:uFillTx/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  </a:t>
            </a:r>
            <a:endParaRPr kumimoji="0" lang="zh-CN" altLang="en-US" sz="4800" b="1" i="0" u="none" strike="noStrike" kern="1200" cap="none" spc="150" normalizeH="0" baseline="0" noProof="1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7970" y="1049655"/>
            <a:ext cx="11661140" cy="557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en-US" altLang="zh-CN" sz="3600" b="1" spc="150" noProof="1" dirty="0">
                <a:solidFill>
                  <a:srgbClr val="00808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      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体现市民阶层的思想意识，</a:t>
            </a:r>
            <a:r>
              <a:rPr lang="zh-CN" altLang="en-US" sz="3600" b="1" spc="150" noProof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描写爱情生活的甜蜜，抒发离怀别感的痛苦，表现不幸妇女的遭遇和失意文人的感受，是他的作品的主要内容。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其中</a:t>
            </a:r>
            <a:r>
              <a:rPr lang="zh-CN" altLang="en-US" sz="36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爱恋歌伎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和</a:t>
            </a:r>
            <a:r>
              <a:rPr lang="zh-CN" altLang="en-US" sz="36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悲叹羁旅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的思想情感交织在一起的作品，如</a:t>
            </a:r>
            <a:r>
              <a:rPr lang="en-US" altLang="zh-CN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《</a:t>
            </a:r>
            <a:r>
              <a:rPr lang="zh-CN" altLang="en-US" sz="36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雨霖铃</a:t>
            </a:r>
            <a:r>
              <a:rPr lang="en-US" altLang="zh-CN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》《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八声甘州</a:t>
            </a:r>
            <a:r>
              <a:rPr lang="en-US" altLang="zh-CN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》《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夜半乐</a:t>
            </a:r>
            <a:r>
              <a:rPr lang="en-US" altLang="zh-CN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》《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临江仙引</a:t>
            </a:r>
            <a:r>
              <a:rPr lang="en-US" altLang="zh-CN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》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等，是他作品中最突出的、最具有强烈的感染力的部分。</a:t>
            </a:r>
            <a:r>
              <a:rPr lang="zh-CN" altLang="en-US" sz="3600" b="1" spc="150" noProof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其次写都市生活、锦绣山河的作品，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如</a:t>
            </a:r>
            <a:r>
              <a:rPr lang="en-US" altLang="zh-CN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《</a:t>
            </a:r>
            <a:r>
              <a:rPr lang="zh-CN" altLang="en-US" sz="36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望海潮</a:t>
            </a:r>
            <a:r>
              <a:rPr lang="en-US" altLang="zh-CN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》《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抛球乐</a:t>
            </a:r>
            <a:r>
              <a:rPr lang="en-US" altLang="zh-CN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》《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内家娇</a:t>
            </a:r>
            <a:r>
              <a:rPr lang="en-US" altLang="zh-CN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》《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早梅芳</a:t>
            </a:r>
            <a:r>
              <a:rPr lang="en-US" altLang="zh-CN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》《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木兰花慢</a:t>
            </a:r>
            <a:r>
              <a:rPr lang="en-US" altLang="zh-CN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》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等，也给人较深刻的印象。而</a:t>
            </a:r>
            <a:r>
              <a:rPr lang="zh-CN" altLang="en-US" sz="3600" b="1" spc="150" noProof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个别的蔑视统治阶级或触犯统治阶级的忌讳的作品，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如</a:t>
            </a:r>
            <a:r>
              <a:rPr lang="en-US" altLang="zh-CN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《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鹤冲天</a:t>
            </a:r>
            <a:r>
              <a:rPr lang="en-US" altLang="zh-CN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》《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醉蓬莱</a:t>
            </a:r>
            <a:r>
              <a:rPr lang="en-US" altLang="zh-CN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》</a:t>
            </a:r>
            <a:r>
              <a:rPr lang="zh-CN" altLang="en-US" sz="3600" b="1" spc="150" noProof="1" dirty="0">
                <a:solidFill>
                  <a:srgbClr val="00000A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，则和他的出处进退有关，也可以看出他在一定时期内的人生态度。 </a:t>
            </a:r>
            <a:endParaRPr kumimoji="0" lang="zh-CN" altLang="en-US" sz="3600" b="1" kern="1200" cap="none" spc="150" normalizeH="0" baseline="0" noProof="1" dirty="0">
              <a:solidFill>
                <a:srgbClr val="00000A"/>
              </a:solidFill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4816</Words>
  <Application>WPS 演示</Application>
  <PresentationFormat>宽屏</PresentationFormat>
  <Paragraphs>227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Arial</vt:lpstr>
      <vt:lpstr>宋体</vt:lpstr>
      <vt:lpstr>Wingdings</vt:lpstr>
      <vt:lpstr>华文行楷</vt:lpstr>
      <vt:lpstr>Times New Roman</vt:lpstr>
      <vt:lpstr>黑体</vt:lpstr>
      <vt:lpstr>微软雅黑</vt:lpstr>
      <vt:lpstr>华文中宋</vt:lpstr>
      <vt:lpstr>Arial Unicode MS</vt:lpstr>
      <vt:lpstr>Calibri</vt:lpstr>
      <vt:lpstr>隶书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关于柳永词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</vt:lpstr>
      <vt:lpstr>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赵生勤  高中语文  潇洒走一回</cp:lastModifiedBy>
  <cp:revision>8</cp:revision>
  <dcterms:created xsi:type="dcterms:W3CDTF">2021-11-25T08:38:00Z</dcterms:created>
  <dcterms:modified xsi:type="dcterms:W3CDTF">2022-03-04T12:05:48Z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788C857302994632ACF8A08368D4E81D</vt:lpwstr>
  </property>
  <property fmtid="{D5CDD505-2E9C-101B-9397-08002B2CF9AE}" pid="3" name="KSOProductBuildVer">
    <vt:lpwstr>2052-11.1.0.11365</vt:lpwstr>
  </property>
</Properties>
</file>