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0" r:id="rId2"/>
    <p:sldId id="348" r:id="rId3"/>
    <p:sldId id="262" r:id="rId4"/>
    <p:sldId id="453" r:id="rId5"/>
    <p:sldId id="454" r:id="rId6"/>
    <p:sldId id="349" r:id="rId7"/>
    <p:sldId id="455" r:id="rId8"/>
    <p:sldId id="456" r:id="rId9"/>
    <p:sldId id="405" r:id="rId10"/>
    <p:sldId id="457" r:id="rId11"/>
    <p:sldId id="458" r:id="rId12"/>
    <p:sldId id="288" r:id="rId13"/>
    <p:sldId id="357" r:id="rId14"/>
    <p:sldId id="462" r:id="rId15"/>
    <p:sldId id="410" r:id="rId16"/>
    <p:sldId id="332" r:id="rId17"/>
    <p:sldId id="358" r:id="rId18"/>
    <p:sldId id="412" r:id="rId19"/>
    <p:sldId id="333" r:id="rId20"/>
    <p:sldId id="464" r:id="rId21"/>
    <p:sldId id="335" r:id="rId22"/>
    <p:sldId id="365" r:id="rId23"/>
    <p:sldId id="459" r:id="rId24"/>
    <p:sldId id="465" r:id="rId25"/>
    <p:sldId id="460" r:id="rId26"/>
    <p:sldId id="336" r:id="rId27"/>
    <p:sldId id="366" r:id="rId28"/>
    <p:sldId id="418" r:id="rId29"/>
    <p:sldId id="337"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966942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324327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81955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281125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924102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113331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3210605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580358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17066320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993401" cy="369332"/>
          </a:xfrm>
          <a:prstGeom prst="rect">
            <a:avLst/>
          </a:prstGeom>
          <a:noFill/>
        </p:spPr>
        <p:txBody>
          <a:bodyPr wrap="none" rtlCol="0">
            <a:spAutoFit/>
          </a:bodyPr>
          <a:lstStyle/>
          <a:p>
            <a:r>
              <a:rPr lang="zh-CN" altLang="zh-CN" sz="1800" b="1" dirty="0" smtClean="0">
                <a:solidFill>
                  <a:srgbClr val="C00000"/>
                </a:solidFill>
              </a:rPr>
              <a:t>第</a:t>
            </a:r>
            <a:r>
              <a:rPr lang="en-US" altLang="zh-CN" sz="1800" b="1" dirty="0" smtClean="0">
                <a:solidFill>
                  <a:srgbClr val="C00000"/>
                </a:solidFill>
              </a:rPr>
              <a:t>2</a:t>
            </a:r>
            <a:r>
              <a:rPr lang="zh-CN" altLang="zh-CN" sz="1800" b="1" dirty="0" smtClean="0">
                <a:solidFill>
                  <a:srgbClr val="C00000"/>
                </a:solidFill>
              </a:rPr>
              <a:t>讲　分析概括古代诗歌的思想感情</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21.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1.xml"/><Relationship Id="rId7" Type="http://schemas.openxmlformats.org/officeDocument/2006/relationships/slide" Target="slide19.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16.xml"/><Relationship Id="rId5" Type="http://schemas.openxmlformats.org/officeDocument/2006/relationships/slide" Target="slide21.xml"/><Relationship Id="rId10" Type="http://schemas.openxmlformats.org/officeDocument/2006/relationships/image" Target="../media/image10.emf"/><Relationship Id="rId4" Type="http://schemas.openxmlformats.org/officeDocument/2006/relationships/slide" Target="slide12.xml"/><Relationship Id="rId9" Type="http://schemas.openxmlformats.org/officeDocument/2006/relationships/package" Target="../embeddings/Microsoft_Word___1.docx"/></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2.xml"/><Relationship Id="rId7" Type="http://schemas.openxmlformats.org/officeDocument/2006/relationships/slide" Target="slide19.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16.xml"/><Relationship Id="rId5" Type="http://schemas.openxmlformats.org/officeDocument/2006/relationships/slide" Target="slide21.xml"/><Relationship Id="rId10" Type="http://schemas.openxmlformats.org/officeDocument/2006/relationships/image" Target="../media/image11.emf"/><Relationship Id="rId4" Type="http://schemas.openxmlformats.org/officeDocument/2006/relationships/slide" Target="slide12.xml"/><Relationship Id="rId9" Type="http://schemas.openxmlformats.org/officeDocument/2006/relationships/package" Target="../embeddings/Microsoft_Word___2.docx"/></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3.xml"/><Relationship Id="rId7" Type="http://schemas.openxmlformats.org/officeDocument/2006/relationships/slide" Target="slide19.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16.xml"/><Relationship Id="rId5" Type="http://schemas.openxmlformats.org/officeDocument/2006/relationships/slide" Target="slide21.xml"/><Relationship Id="rId10" Type="http://schemas.openxmlformats.org/officeDocument/2006/relationships/image" Target="../media/image12.emf"/><Relationship Id="rId4" Type="http://schemas.openxmlformats.org/officeDocument/2006/relationships/slide" Target="slide12.xml"/><Relationship Id="rId9" Type="http://schemas.openxmlformats.org/officeDocument/2006/relationships/package" Target="../embeddings/Microsoft_Word___3.docx"/></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19.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1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1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1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19.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2.xml"/><Relationship Id="rId7"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 Id="rId9" Type="http://schemas.openxmlformats.org/officeDocument/2006/relationships/image" Target="../media/image13.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2.xml"/><Relationship Id="rId7"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 Id="rId9" Type="http://schemas.openxmlformats.org/officeDocument/2006/relationships/image" Target="../media/image14.emf"/></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2.xml"/><Relationship Id="rId7"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 Id="rId9" Type="http://schemas.openxmlformats.org/officeDocument/2006/relationships/image" Target="../media/image15.emf"/></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slide" Target="slide9.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3200" dirty="0"/>
              <a:t>第</a:t>
            </a:r>
            <a:r>
              <a:rPr lang="en-US" altLang="zh-CN" sz="3200" dirty="0"/>
              <a:t>2</a:t>
            </a:r>
            <a:r>
              <a:rPr lang="zh-CN" altLang="zh-CN" sz="3200" dirty="0"/>
              <a:t>讲　分析概括古代诗歌的思想感情</a:t>
            </a:r>
          </a:p>
        </p:txBody>
      </p:sp>
    </p:spTree>
    <p:extLst>
      <p:ext uri="{BB962C8B-B14F-4D97-AF65-F5344CB8AC3E}">
        <p14:creationId xmlns:p14="http://schemas.microsoft.com/office/powerpoint/2010/main" val="187845149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三</a:t>
            </a:r>
          </a:p>
        </p:txBody>
      </p:sp>
      <p:sp>
        <p:nvSpPr>
          <p:cNvPr id="2" name="矩形 1"/>
          <p:cNvSpPr>
            <a:spLocks noChangeAspect="1"/>
          </p:cNvSpPr>
          <p:nvPr/>
        </p:nvSpPr>
        <p:spPr>
          <a:xfrm>
            <a:off x="508000" y="192534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词的上片主要描写了怎样的一幅画面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03876"/>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词人借助雨后初晴的景物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描绘出了一幅清幽的画面。太阳高照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晴空万里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雨后清凉的风退却了暑气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紫燕在帘幕中呢喃私语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雨后的嫩竹新荷非常清新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曲槛幽轩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窗明几净。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解答描写画面的试题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答题步骤应为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即先用一句话概括画面特点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然后描摹词句含义。从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日烘晴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嫩竹新荷初沐雨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可以看出描写的是雨后初晴之景物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紫燕呢喃语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曲槛幽轩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四面明窗举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是清幽之景。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8260108"/>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三</a:t>
            </a:r>
          </a:p>
        </p:txBody>
      </p:sp>
      <p:sp>
        <p:nvSpPr>
          <p:cNvPr id="3" name="矩形 2"/>
          <p:cNvSpPr>
            <a:spLocks noChangeAspect="1"/>
          </p:cNvSpPr>
          <p:nvPr/>
        </p:nvSpPr>
        <p:spPr>
          <a:xfrm>
            <a:off x="508000" y="198884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分析概括感情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词的下片表达了词人怎样的情感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65169"/>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抒发了词人对友人的惦念之情和羡慕之情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表达了对官场仕宦生活的厌倦和对归隐田园的向往。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不愿封侯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只怕为羁旅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表现词人不愿为官、厌倦官场的感情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溪上故人无恙否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表现词人对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的惦念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均与隐逸生活有关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欲唱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就表达出词人对山水田园生活的向往。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6474598"/>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642912"/>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分析概括诗歌的内容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暗暗淡淡紫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融融冶冶黄。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陶令篱边色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罗含宅里香</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几时禁重露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实是怯残阳。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愿泛金鹦鹉</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升君白玉堂。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《晋书</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罗含传》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及致仕还家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阶庭忽兰菊丛生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以为德行之感焉。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金鹦鹉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金制的状如鹦鹉螺的酒杯。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诗的前四句描写了菊花怎样的特点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请结合诗句简要分析。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0" name="五边形 1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grpSp>
        <p:nvGrpSpPr>
          <p:cNvPr id="21" name="组合 20"/>
          <p:cNvGrpSpPr/>
          <p:nvPr/>
        </p:nvGrpSpPr>
        <p:grpSpPr>
          <a:xfrm>
            <a:off x="251520" y="4102451"/>
            <a:ext cx="8640960" cy="2566909"/>
            <a:chOff x="251520" y="3337767"/>
            <a:chExt cx="8640960" cy="2566909"/>
          </a:xfrm>
        </p:grpSpPr>
        <p:grpSp>
          <p:nvGrpSpPr>
            <p:cNvPr id="22" name="组合 21"/>
            <p:cNvGrpSpPr/>
            <p:nvPr/>
          </p:nvGrpSpPr>
          <p:grpSpPr>
            <a:xfrm>
              <a:off x="251520" y="3337767"/>
              <a:ext cx="8640960" cy="2566909"/>
              <a:chOff x="251520" y="2340688"/>
              <a:chExt cx="8640960" cy="2566909"/>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2340688"/>
                <a:ext cx="8640960" cy="225147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234068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3" name="矩形 22"/>
            <p:cNvSpPr>
              <a:spLocks noChangeAspect="1"/>
            </p:cNvSpPr>
            <p:nvPr/>
          </p:nvSpPr>
          <p:spPr>
            <a:xfrm>
              <a:off x="539552" y="3616035"/>
              <a:ext cx="8064896" cy="1938992"/>
            </a:xfrm>
            <a:prstGeom prst="rect">
              <a:avLst/>
            </a:prstGeom>
          </p:spPr>
          <p:txBody>
            <a:bodyPr wrap="square">
              <a:spAutoFit/>
            </a:bodyPr>
            <a:lstStyle/>
            <a:p>
              <a:pPr>
                <a:lnSpc>
                  <a:spcPct val="150000"/>
                </a:lnSpc>
              </a:pPr>
              <a:r>
                <a:rPr lang="zh-CN" altLang="zh-CN" sz="2000" dirty="0"/>
                <a:t>菊花的花蕊为淡紫色</a:t>
              </a:r>
              <a:r>
                <a:rPr lang="en-US" altLang="zh-CN" sz="2000" dirty="0"/>
                <a:t>,</a:t>
              </a:r>
              <a:r>
                <a:rPr lang="zh-CN" altLang="zh-CN" sz="2000" dirty="0"/>
                <a:t>花瓣为黄色</a:t>
              </a:r>
              <a:r>
                <a:rPr lang="en-US" altLang="zh-CN" sz="2000" dirty="0"/>
                <a:t>,</a:t>
              </a:r>
              <a:r>
                <a:rPr lang="zh-CN" altLang="zh-CN" sz="2000" dirty="0"/>
                <a:t>一、二句写其色美</a:t>
              </a:r>
              <a:r>
                <a:rPr lang="en-US" altLang="zh-CN" sz="2000" dirty="0"/>
                <a:t>,“</a:t>
              </a:r>
              <a:r>
                <a:rPr lang="zh-CN" altLang="zh-CN" sz="2000" dirty="0"/>
                <a:t>罗含宅里香</a:t>
              </a:r>
              <a:r>
                <a:rPr lang="en-US" altLang="zh-CN" sz="2000" dirty="0"/>
                <a:t>”</a:t>
              </a:r>
              <a:r>
                <a:rPr lang="zh-CN" altLang="zh-CN" sz="2000" dirty="0"/>
                <a:t>中着一</a:t>
              </a:r>
              <a:r>
                <a:rPr lang="en-US" altLang="zh-CN" sz="2000" dirty="0"/>
                <a:t>“</a:t>
              </a:r>
              <a:r>
                <a:rPr lang="zh-CN" altLang="zh-CN" sz="2000" dirty="0"/>
                <a:t>香</a:t>
              </a:r>
              <a:r>
                <a:rPr lang="en-US" altLang="zh-CN" sz="2000" dirty="0"/>
                <a:t>”</a:t>
              </a:r>
              <a:r>
                <a:rPr lang="zh-CN" altLang="zh-CN" sz="2000" dirty="0"/>
                <a:t>字</a:t>
              </a:r>
              <a:r>
                <a:rPr lang="en-US" altLang="zh-CN" sz="2000" dirty="0"/>
                <a:t>,</a:t>
              </a:r>
              <a:r>
                <a:rPr lang="zh-CN" altLang="zh-CN" sz="2000" dirty="0"/>
                <a:t>表现菊花的味香。陶渊明因做过彭泽令</a:t>
              </a:r>
              <a:r>
                <a:rPr lang="en-US" altLang="zh-CN" sz="2000" dirty="0"/>
                <a:t>,</a:t>
              </a:r>
              <a:r>
                <a:rPr lang="zh-CN" altLang="zh-CN" sz="2000" dirty="0"/>
                <a:t>所以人们称其</a:t>
              </a:r>
              <a:r>
                <a:rPr lang="en-US" altLang="zh-CN" sz="2000" dirty="0"/>
                <a:t>“</a:t>
              </a:r>
              <a:r>
                <a:rPr lang="zh-CN" altLang="zh-CN" sz="2000" dirty="0"/>
                <a:t>陶令</a:t>
              </a:r>
              <a:r>
                <a:rPr lang="en-US" altLang="zh-CN" sz="2000" dirty="0"/>
                <a:t>”,</a:t>
              </a:r>
              <a:r>
                <a:rPr lang="zh-CN" altLang="zh-CN" sz="2000" dirty="0"/>
                <a:t>他与罗含的共同点是有</a:t>
              </a:r>
              <a:r>
                <a:rPr lang="en-US" altLang="zh-CN" sz="2000" dirty="0"/>
                <a:t>“</a:t>
              </a:r>
              <a:r>
                <a:rPr lang="zh-CN" altLang="zh-CN" sz="2000" dirty="0"/>
                <a:t>德行</a:t>
              </a:r>
              <a:r>
                <a:rPr lang="en-US" altLang="zh-CN" sz="2000" dirty="0"/>
                <a:t>”,</a:t>
              </a:r>
              <a:r>
                <a:rPr lang="zh-CN" altLang="zh-CN" sz="2000" dirty="0"/>
                <a:t>菊生在陶渊明的篱笆边</a:t>
              </a:r>
              <a:r>
                <a:rPr lang="en-US" altLang="zh-CN" sz="2000" dirty="0"/>
                <a:t>,</a:t>
              </a:r>
              <a:r>
                <a:rPr lang="zh-CN" altLang="zh-CN" sz="2000" dirty="0"/>
                <a:t>长在罗含的宅院中</a:t>
              </a:r>
              <a:r>
                <a:rPr lang="en-US" altLang="zh-CN" sz="2000" dirty="0"/>
                <a:t>,</a:t>
              </a:r>
              <a:r>
                <a:rPr lang="zh-CN" altLang="zh-CN" sz="2000" dirty="0"/>
                <a:t>它与有德行的人为伴</a:t>
              </a:r>
              <a:r>
                <a:rPr lang="en-US" altLang="zh-CN" sz="2000" dirty="0"/>
                <a:t>,</a:t>
              </a:r>
              <a:r>
                <a:rPr lang="zh-CN" altLang="zh-CN" sz="2000" dirty="0"/>
                <a:t>亦可见其品德之高贵。</a:t>
              </a:r>
            </a:p>
          </p:txBody>
        </p:sp>
      </p:gr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96179998"/>
              </p:ext>
            </p:extLst>
          </p:nvPr>
        </p:nvGraphicFramePr>
        <p:xfrm>
          <a:off x="508000" y="1580009"/>
          <a:ext cx="8128000" cy="5233367"/>
        </p:xfrm>
        <a:graphic>
          <a:graphicData uri="http://schemas.openxmlformats.org/presentationml/2006/ole">
            <mc:AlternateContent xmlns:mc="http://schemas.openxmlformats.org/markup-compatibility/2006">
              <mc:Choice xmlns:v="urn:schemas-microsoft-com:vml" Requires="v">
                <p:oleObj spid="_x0000_s33802" name="文档" r:id="rId9" imgW="3921955" imgH="2525311" progId="Word.Document.12">
                  <p:embed/>
                </p:oleObj>
              </mc:Choice>
              <mc:Fallback>
                <p:oleObj name="文档" r:id="rId9" imgW="3921955" imgH="2525311" progId="Word.Document.12">
                  <p:embed/>
                  <p:pic>
                    <p:nvPicPr>
                      <p:cNvPr id="0" name=""/>
                      <p:cNvPicPr/>
                      <p:nvPr/>
                    </p:nvPicPr>
                    <p:blipFill>
                      <a:blip r:embed="rId10"/>
                      <a:stretch>
                        <a:fillRect/>
                      </a:stretch>
                    </p:blipFill>
                    <p:spPr>
                      <a:xfrm>
                        <a:off x="508000" y="1580009"/>
                        <a:ext cx="8128000" cy="5233367"/>
                      </a:xfrm>
                      <a:prstGeom prst="rect">
                        <a:avLst/>
                      </a:prstGeom>
                    </p:spPr>
                  </p:pic>
                </p:oleObj>
              </mc:Fallback>
            </mc:AlternateContent>
          </a:graphicData>
        </a:graphic>
      </p:graphicFrame>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cover/>
      </p:transition>
    </mc:Choice>
    <mc:Fallback xmlns="">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33010790"/>
              </p:ext>
            </p:extLst>
          </p:nvPr>
        </p:nvGraphicFramePr>
        <p:xfrm>
          <a:off x="508000" y="1916832"/>
          <a:ext cx="8128000" cy="2657800"/>
        </p:xfrm>
        <a:graphic>
          <a:graphicData uri="http://schemas.openxmlformats.org/presentationml/2006/ole">
            <mc:AlternateContent xmlns:mc="http://schemas.openxmlformats.org/markup-compatibility/2006">
              <mc:Choice xmlns:v="urn:schemas-microsoft-com:vml" Requires="v">
                <p:oleObj spid="_x0000_s39941" name="文档" r:id="rId9" imgW="3921955" imgH="1282635" progId="Word.Document.12">
                  <p:embed/>
                </p:oleObj>
              </mc:Choice>
              <mc:Fallback>
                <p:oleObj name="文档" r:id="rId9" imgW="3921955" imgH="1282635" progId="Word.Document.12">
                  <p:embed/>
                  <p:pic>
                    <p:nvPicPr>
                      <p:cNvPr id="0" name=""/>
                      <p:cNvPicPr/>
                      <p:nvPr/>
                    </p:nvPicPr>
                    <p:blipFill>
                      <a:blip r:embed="rId10"/>
                      <a:stretch>
                        <a:fillRect/>
                      </a:stretch>
                    </p:blipFill>
                    <p:spPr>
                      <a:xfrm>
                        <a:off x="508000" y="1916832"/>
                        <a:ext cx="8128000" cy="2657800"/>
                      </a:xfrm>
                      <a:prstGeom prst="rect">
                        <a:avLst/>
                      </a:prstGeom>
                    </p:spPr>
                  </p:pic>
                </p:oleObj>
              </mc:Fallback>
            </mc:AlternateContent>
          </a:graphicData>
        </a:graphic>
      </p:graphicFrame>
      <p:sp>
        <p:nvSpPr>
          <p:cNvPr id="5" name="矩形 4"/>
          <p:cNvSpPr>
            <a:spLocks noChangeAspect="1"/>
          </p:cNvSpPr>
          <p:nvPr/>
        </p:nvSpPr>
        <p:spPr>
          <a:xfrm>
            <a:off x="508000" y="412672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分析错位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答非所问。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要点不全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分析不到位。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角度偏离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思路不清。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070117"/>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32592433"/>
              </p:ext>
            </p:extLst>
          </p:nvPr>
        </p:nvGraphicFramePr>
        <p:xfrm>
          <a:off x="508000" y="1810912"/>
          <a:ext cx="8128000" cy="4210376"/>
        </p:xfrm>
        <a:graphic>
          <a:graphicData uri="http://schemas.openxmlformats.org/presentationml/2006/ole">
            <mc:AlternateContent xmlns:mc="http://schemas.openxmlformats.org/markup-compatibility/2006">
              <mc:Choice xmlns:v="urn:schemas-microsoft-com:vml" Requires="v">
                <p:oleObj spid="_x0000_s34826" name="文档" r:id="rId9" imgW="3922675" imgH="2031408" progId="Word.Document.12">
                  <p:embed/>
                </p:oleObj>
              </mc:Choice>
              <mc:Fallback>
                <p:oleObj name="文档" r:id="rId9" imgW="3922675" imgH="2031408" progId="Word.Document.12">
                  <p:embed/>
                  <p:pic>
                    <p:nvPicPr>
                      <p:cNvPr id="0" name=""/>
                      <p:cNvPicPr/>
                      <p:nvPr/>
                    </p:nvPicPr>
                    <p:blipFill>
                      <a:blip r:embed="rId10"/>
                      <a:stretch>
                        <a:fillRect/>
                      </a:stretch>
                    </p:blipFill>
                    <p:spPr>
                      <a:xfrm>
                        <a:off x="508000" y="1810912"/>
                        <a:ext cx="8128000" cy="4210376"/>
                      </a:xfrm>
                      <a:prstGeom prst="rect">
                        <a:avLst/>
                      </a:prstGeom>
                    </p:spPr>
                  </p:pic>
                </p:oleObj>
              </mc:Fallback>
            </mc:AlternateContent>
          </a:graphicData>
        </a:graphic>
      </p:graphicFrame>
    </p:spTree>
    <p:extLst>
      <p:ext uri="{BB962C8B-B14F-4D97-AF65-F5344CB8AC3E}">
        <p14:creationId xmlns:p14="http://schemas.microsoft.com/office/powerpoint/2010/main" val="1144855428"/>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某一意象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某一环境有哪些特点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请结合诗句概括分析。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结合诗句简要分析。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诗人为什么而愁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依题作答。审清题干所要求作答的内容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以免答非所问。如上题问的是菊花的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前三句写的是菊花的颜色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第四句写的是菊花的香味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并没有指明菊花的特点。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全面作答。试题要求结合诗句简要分析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就要围绕提问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紧扣原诗句内容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用原诗中的相关语句具体分析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不能泛泛而谈。答题时要做到点面结合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既要有面上的整体把握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又要有点上的细致剖析。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依诗作答。概括内容时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首先要审清题干是要求结合全诗作答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还是结合某几句诗作答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以便锁定诗词具体内容。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正确作答。正确理解诗词含义是准确答题的前提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如果误解了诗词内容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答案自然会南辕北辙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不知所云。正确理解诗词的含义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要看诗人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才能做到知人论世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剖析诗中形象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才能准确把握诗词含义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留心注释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凡诗词后的注释都会对答题有帮助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一定要留意。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用一个词概括特点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结合诗句具体分析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813006"/>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37600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八声甘州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夜读《李广传》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不能寐。因念晁楚老、杨民瞻</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约同居山间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戏用李广事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赋以寄之。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故将军饮罢夜归来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长亭解雕鞍。恨灞陵醉尉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匆匆未识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桃李无言。射虎山横一骑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裂石响惊弦。落魄封侯事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岁晚田园。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谁向桑麻杜曲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要短衣匹马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移住南山。看风流慷慨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谈笑过残年</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。汉开边、功名万里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甚当时、健者也曾闲。纱窗外、斜风细雨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一阵轻寒。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晁楚老、杨民瞻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辛弃疾的友人。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杜甫《曲江三章》其三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自断此生休问天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杜曲幸有桑麻田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故将移住南山边。短衣匹马随李广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看射猛虎终残年。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此处化用杜诗。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综观近五年课标全国卷试题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分析概括古代诗歌的思想感情是高考的必考点。分析概括诗歌的思想感情是鉴赏诗歌的基础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所以是备考的重中之重。本讲主要讲解分析概括诗歌的内容和分析概括诗歌的思想感情两种命题形式。诗歌的思想内容是指诗歌中描写的人、事、物。诗歌的思想感情指的是作者通过诗歌所表达的思想感情。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21590"/>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本词上阕选取了李广的哪些事迹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这样选材有什么表达效果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0326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灞陵受辱亭尉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射虎中石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功高难封侯。第二问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通过对这些事迹的提炼铺陈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营造了英雄晚景落魄的氛围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暗寓了作者有相似的境遇。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恨灞陵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写亭尉毫无见识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以致醉中匆匆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凌辱了这位名将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射虎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容易让人联想到李广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射虎中石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写李广这样有大功于国家的名将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却不得封侯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还一度被罢黜而家居。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铺叙人物事例是为塑造人物形象服务的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同时也暗含作者自身的遭遇。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9758854"/>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分析概括作者的观点态度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蝶恋花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赵令畤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欲减罗衣寒未去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不卷珠帘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人在深深处。红杏枝头花几许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啼痕止</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恨清明雨。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尽日沉烟</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香一缕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宿酒醒迟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恼</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破春情绪。飞燕又将归信误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小屏风上西江</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沉烟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点燃的沉香。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撩惹。</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古诗词中常泛称江河为西江。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全词表现了词中人物哪些思想感情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请结合词句简要分析。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grpSp>
        <p:nvGrpSpPr>
          <p:cNvPr id="22" name="组合 21"/>
          <p:cNvGrpSpPr/>
          <p:nvPr/>
        </p:nvGrpSpPr>
        <p:grpSpPr>
          <a:xfrm>
            <a:off x="251520" y="2255791"/>
            <a:ext cx="8640960" cy="4413569"/>
            <a:chOff x="251520" y="1491107"/>
            <a:chExt cx="8640960" cy="4413569"/>
          </a:xfrm>
        </p:grpSpPr>
        <p:grpSp>
          <p:nvGrpSpPr>
            <p:cNvPr id="24" name="组合 23"/>
            <p:cNvGrpSpPr/>
            <p:nvPr/>
          </p:nvGrpSpPr>
          <p:grpSpPr>
            <a:xfrm>
              <a:off x="251520" y="1491107"/>
              <a:ext cx="8640960" cy="4413569"/>
              <a:chOff x="251520" y="494028"/>
              <a:chExt cx="8640960" cy="4413569"/>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494028"/>
                <a:ext cx="8640960" cy="409813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4940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1769375"/>
              <a:ext cx="8064896" cy="3785652"/>
            </a:xfrm>
            <a:prstGeom prst="rect">
              <a:avLst/>
            </a:prstGeom>
          </p:spPr>
          <p:txBody>
            <a:bodyPr wrap="square">
              <a:spAutoFit/>
            </a:bodyPr>
            <a:lstStyle/>
            <a:p>
              <a:pPr>
                <a:lnSpc>
                  <a:spcPct val="150000"/>
                </a:lnSpc>
              </a:pPr>
              <a:r>
                <a:rPr lang="zh-CN" altLang="zh-CN" sz="2000" dirty="0"/>
                <a:t>这是一首闺怨词</a:t>
              </a:r>
              <a:r>
                <a:rPr lang="en-US" altLang="zh-CN" sz="2000" dirty="0"/>
                <a:t>,</a:t>
              </a:r>
              <a:r>
                <a:rPr lang="zh-CN" altLang="zh-CN" sz="2000" dirty="0"/>
                <a:t>题干中问表现了</a:t>
              </a:r>
              <a:r>
                <a:rPr lang="en-US" altLang="zh-CN" sz="2000" dirty="0"/>
                <a:t>“</a:t>
              </a:r>
              <a:r>
                <a:rPr lang="zh-CN" altLang="zh-CN" sz="2000" dirty="0"/>
                <a:t>词中人物</a:t>
              </a:r>
              <a:r>
                <a:rPr lang="en-US" altLang="zh-CN" sz="2000" dirty="0"/>
                <a:t>”</a:t>
              </a:r>
              <a:r>
                <a:rPr lang="zh-CN" altLang="zh-CN" sz="2000" dirty="0"/>
                <a:t>哪些情感</a:t>
              </a:r>
              <a:r>
                <a:rPr lang="en-US" altLang="zh-CN" sz="2000" dirty="0"/>
                <a:t>,</a:t>
              </a:r>
              <a:r>
                <a:rPr lang="zh-CN" altLang="zh-CN" sz="2000" dirty="0"/>
                <a:t>因为闺怨诗词往往是男子假借女子来写的</a:t>
              </a:r>
              <a:r>
                <a:rPr lang="en-US" altLang="zh-CN" sz="2000" dirty="0"/>
                <a:t>,</a:t>
              </a:r>
              <a:r>
                <a:rPr lang="zh-CN" altLang="zh-CN" sz="2000" dirty="0"/>
                <a:t>词人与词中人物并不是一个人。答题时</a:t>
              </a:r>
              <a:r>
                <a:rPr lang="en-US" altLang="zh-CN" sz="2000" dirty="0"/>
                <a:t>,</a:t>
              </a:r>
              <a:r>
                <a:rPr lang="zh-CN" altLang="zh-CN" sz="2000" dirty="0"/>
                <a:t>要留意这一概念。</a:t>
              </a:r>
              <a:r>
                <a:rPr lang="en-US" altLang="zh-CN" sz="2000" dirty="0"/>
                <a:t>“</a:t>
              </a:r>
              <a:r>
                <a:rPr lang="zh-CN" altLang="zh-CN" sz="2000" dirty="0"/>
                <a:t>人在深深处</a:t>
              </a:r>
              <a:r>
                <a:rPr lang="en-US" altLang="zh-CN" sz="2000" dirty="0"/>
                <a:t>”“</a:t>
              </a:r>
              <a:r>
                <a:rPr lang="zh-CN" altLang="zh-CN" sz="2000" dirty="0"/>
                <a:t>尽日沉烟香一缕</a:t>
              </a:r>
              <a:r>
                <a:rPr lang="en-US" altLang="zh-CN" sz="2000" dirty="0"/>
                <a:t>”</a:t>
              </a:r>
              <a:r>
                <a:rPr lang="zh-CN" altLang="zh-CN" sz="2000" dirty="0"/>
                <a:t>表现闺中人物独守闺阁的孤独寂寞</a:t>
              </a:r>
              <a:r>
                <a:rPr lang="en-US" altLang="zh-CN" sz="2000" dirty="0"/>
                <a:t>;“</a:t>
              </a:r>
              <a:r>
                <a:rPr lang="zh-CN" altLang="zh-CN" sz="2000" dirty="0"/>
                <a:t>红杏枝头花几许</a:t>
              </a:r>
              <a:r>
                <a:rPr lang="en-US" altLang="zh-CN" sz="2000" dirty="0"/>
                <a:t>?</a:t>
              </a:r>
              <a:r>
                <a:rPr lang="zh-CN" altLang="zh-CN" sz="2000" dirty="0"/>
                <a:t>啼痕止恨清明雨</a:t>
              </a:r>
              <a:r>
                <a:rPr lang="en-US" altLang="zh-CN" sz="2000" dirty="0"/>
                <a:t>”,</a:t>
              </a:r>
              <a:r>
                <a:rPr lang="zh-CN" altLang="zh-CN" sz="2000" dirty="0"/>
                <a:t>红杏被清明雨打落</a:t>
              </a:r>
              <a:r>
                <a:rPr lang="en-US" altLang="zh-CN" sz="2000" dirty="0"/>
                <a:t>,</a:t>
              </a:r>
              <a:r>
                <a:rPr lang="zh-CN" altLang="zh-CN" sz="2000" dirty="0"/>
                <a:t>所剩无几</a:t>
              </a:r>
              <a:r>
                <a:rPr lang="en-US" altLang="zh-CN" sz="2000" dirty="0"/>
                <a:t>,</a:t>
              </a:r>
              <a:r>
                <a:rPr lang="zh-CN" altLang="zh-CN" sz="2000" dirty="0"/>
                <a:t>春天将尽</a:t>
              </a:r>
              <a:r>
                <a:rPr lang="en-US" altLang="zh-CN" sz="2000" dirty="0"/>
                <a:t>,</a:t>
              </a:r>
              <a:r>
                <a:rPr lang="zh-CN" altLang="zh-CN" sz="2000" dirty="0"/>
                <a:t>闺中女子的青春岂不也似这春一样</a:t>
              </a:r>
              <a:r>
                <a:rPr lang="en-US" altLang="zh-CN" sz="2000" dirty="0"/>
                <a:t>,</a:t>
              </a:r>
              <a:r>
                <a:rPr lang="zh-CN" altLang="zh-CN" sz="2000" dirty="0"/>
                <a:t>在岁月中流逝</a:t>
              </a:r>
              <a:r>
                <a:rPr lang="en-US" altLang="zh-CN" sz="2000" dirty="0"/>
                <a:t>;“</a:t>
              </a:r>
              <a:r>
                <a:rPr lang="zh-CN" altLang="zh-CN" sz="2000" dirty="0"/>
                <a:t>飞燕又将归信误</a:t>
              </a:r>
              <a:r>
                <a:rPr lang="en-US" altLang="zh-CN" sz="2000" dirty="0"/>
                <a:t>,</a:t>
              </a:r>
              <a:r>
                <a:rPr lang="zh-CN" altLang="zh-CN" sz="2000" dirty="0"/>
                <a:t>小屏风上西江路</a:t>
              </a:r>
              <a:r>
                <a:rPr lang="en-US" altLang="zh-CN" sz="2000" dirty="0"/>
                <a:t>”,</a:t>
              </a:r>
              <a:r>
                <a:rPr lang="zh-CN" altLang="zh-CN" sz="2000" dirty="0"/>
                <a:t>飞燕是传信的</a:t>
              </a:r>
              <a:r>
                <a:rPr lang="en-US" altLang="zh-CN" sz="2000" dirty="0"/>
                <a:t>,</a:t>
              </a:r>
              <a:r>
                <a:rPr lang="zh-CN" altLang="zh-CN" sz="2000" dirty="0"/>
                <a:t>但又误了传信</a:t>
              </a:r>
              <a:r>
                <a:rPr lang="en-US" altLang="zh-CN" sz="2000" dirty="0"/>
                <a:t>,</a:t>
              </a:r>
              <a:r>
                <a:rPr lang="zh-CN" altLang="zh-CN" sz="2000" dirty="0"/>
                <a:t>所以</a:t>
              </a:r>
              <a:r>
                <a:rPr lang="en-US" altLang="zh-CN" sz="2000" dirty="0"/>
                <a:t>,</a:t>
              </a:r>
              <a:r>
                <a:rPr lang="zh-CN" altLang="zh-CN" sz="2000" dirty="0"/>
                <a:t>远行人的书信尚未收到</a:t>
              </a:r>
              <a:r>
                <a:rPr lang="en-US" altLang="zh-CN" sz="2000" dirty="0"/>
                <a:t>,</a:t>
              </a:r>
              <a:r>
                <a:rPr lang="zh-CN" altLang="zh-CN" sz="2000" dirty="0"/>
                <a:t>不见人</a:t>
              </a:r>
              <a:r>
                <a:rPr lang="en-US" altLang="zh-CN" sz="2000" dirty="0"/>
                <a:t>,</a:t>
              </a:r>
              <a:r>
                <a:rPr lang="zh-CN" altLang="zh-CN" sz="2000" dirty="0"/>
                <a:t>又无音信</a:t>
              </a:r>
              <a:r>
                <a:rPr lang="en-US" altLang="zh-CN" sz="2000" dirty="0"/>
                <a:t>,</a:t>
              </a:r>
              <a:r>
                <a:rPr lang="zh-CN" altLang="zh-CN" sz="2000" dirty="0"/>
                <a:t>词中人物只好整日望着远人远行时走的西江路</a:t>
              </a:r>
              <a:r>
                <a:rPr lang="en-US" altLang="zh-CN" sz="2000" dirty="0"/>
                <a:t>,</a:t>
              </a:r>
              <a:r>
                <a:rPr lang="zh-CN" altLang="zh-CN" sz="2000" dirty="0"/>
                <a:t>盼望着他能出现在自己眼前</a:t>
              </a:r>
              <a:r>
                <a:rPr lang="en-US" altLang="zh-CN" sz="2000" dirty="0"/>
                <a:t>,</a:t>
              </a:r>
              <a:r>
                <a:rPr lang="zh-CN" altLang="zh-CN" sz="2000" dirty="0"/>
                <a:t>思念之情尽在不言之中。</a:t>
              </a:r>
            </a:p>
          </p:txBody>
        </p:sp>
      </p:grpSp>
    </p:spTree>
    <p:extLst>
      <p:ext uri="{BB962C8B-B14F-4D97-AF65-F5344CB8AC3E}">
        <p14:creationId xmlns:p14="http://schemas.microsoft.com/office/powerpoint/2010/main" val="1006467934"/>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7380527"/>
              </p:ext>
            </p:extLst>
          </p:nvPr>
        </p:nvGraphicFramePr>
        <p:xfrm>
          <a:off x="508000" y="1430558"/>
          <a:ext cx="8128000" cy="5670850"/>
        </p:xfrm>
        <a:graphic>
          <a:graphicData uri="http://schemas.openxmlformats.org/presentationml/2006/ole">
            <mc:AlternateContent xmlns:mc="http://schemas.openxmlformats.org/markup-compatibility/2006">
              <mc:Choice xmlns:v="urn:schemas-microsoft-com:vml" Requires="v">
                <p:oleObj spid="_x0000_s15393" name="文档" r:id="rId8" imgW="3921955" imgH="2736983" progId="Word.Document.12">
                  <p:embed/>
                </p:oleObj>
              </mc:Choice>
              <mc:Fallback>
                <p:oleObj name="文档" r:id="rId8" imgW="3921955" imgH="2736983" progId="Word.Document.12">
                  <p:embed/>
                  <p:pic>
                    <p:nvPicPr>
                      <p:cNvPr id="0" name=""/>
                      <p:cNvPicPr/>
                      <p:nvPr/>
                    </p:nvPicPr>
                    <p:blipFill>
                      <a:blip r:embed="rId9"/>
                      <a:stretch>
                        <a:fillRect/>
                      </a:stretch>
                    </p:blipFill>
                    <p:spPr>
                      <a:xfrm>
                        <a:off x="508000" y="1430558"/>
                        <a:ext cx="8128000" cy="5670850"/>
                      </a:xfrm>
                      <a:prstGeom prst="rect">
                        <a:avLst/>
                      </a:prstGeom>
                    </p:spPr>
                  </p:pic>
                </p:oleObj>
              </mc:Fallback>
            </mc:AlternateContent>
          </a:graphicData>
        </a:graphic>
      </p:graphicFrame>
    </p:spTree>
    <p:extLst>
      <p:ext uri="{BB962C8B-B14F-4D97-AF65-F5344CB8AC3E}">
        <p14:creationId xmlns:p14="http://schemas.microsoft.com/office/powerpoint/2010/main" val="707937977"/>
      </p:ext>
    </p:extLst>
  </p:cSld>
  <p:clrMapOvr>
    <a:masterClrMapping/>
  </p:clrMapOvr>
  <p:transition spd="slow">
    <p:strips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872135352"/>
              </p:ext>
            </p:extLst>
          </p:nvPr>
        </p:nvGraphicFramePr>
        <p:xfrm>
          <a:off x="508000" y="1429154"/>
          <a:ext cx="8128000" cy="5723480"/>
        </p:xfrm>
        <a:graphic>
          <a:graphicData uri="http://schemas.openxmlformats.org/presentationml/2006/ole">
            <mc:AlternateContent xmlns:mc="http://schemas.openxmlformats.org/markup-compatibility/2006">
              <mc:Choice xmlns:v="urn:schemas-microsoft-com:vml" Requires="v">
                <p:oleObj spid="_x0000_s35849" name="文档" r:id="rId8" imgW="3922675" imgH="2762902" progId="Word.Document.12">
                  <p:embed/>
                </p:oleObj>
              </mc:Choice>
              <mc:Fallback>
                <p:oleObj name="文档" r:id="rId8" imgW="3922675" imgH="2762902" progId="Word.Document.12">
                  <p:embed/>
                  <p:pic>
                    <p:nvPicPr>
                      <p:cNvPr id="0" name=""/>
                      <p:cNvPicPr/>
                      <p:nvPr/>
                    </p:nvPicPr>
                    <p:blipFill>
                      <a:blip r:embed="rId9"/>
                      <a:stretch>
                        <a:fillRect/>
                      </a:stretch>
                    </p:blipFill>
                    <p:spPr>
                      <a:xfrm>
                        <a:off x="508000" y="1429154"/>
                        <a:ext cx="8128000" cy="5723480"/>
                      </a:xfrm>
                      <a:prstGeom prst="rect">
                        <a:avLst/>
                      </a:prstGeom>
                    </p:spPr>
                  </p:pic>
                </p:oleObj>
              </mc:Fallback>
            </mc:AlternateContent>
          </a:graphicData>
        </a:graphic>
      </p:graphicFrame>
    </p:spTree>
    <p:extLst>
      <p:ext uri="{BB962C8B-B14F-4D97-AF65-F5344CB8AC3E}">
        <p14:creationId xmlns:p14="http://schemas.microsoft.com/office/powerpoint/2010/main" val="2802734587"/>
      </p:ext>
    </p:extLst>
  </p:cSld>
  <p:clrMapOvr>
    <a:masterClrMapping/>
  </p:clrMapOvr>
  <p:transition spd="slow">
    <p:cover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没有分清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词中人物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情感概括不准确。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只有概括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概括不全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缺少赋分点。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9621513"/>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71455446"/>
              </p:ext>
            </p:extLst>
          </p:nvPr>
        </p:nvGraphicFramePr>
        <p:xfrm>
          <a:off x="508000" y="1561843"/>
          <a:ext cx="8128000" cy="5282706"/>
        </p:xfrm>
        <a:graphic>
          <a:graphicData uri="http://schemas.openxmlformats.org/presentationml/2006/ole">
            <mc:AlternateContent xmlns:mc="http://schemas.openxmlformats.org/markup-compatibility/2006">
              <mc:Choice xmlns:v="urn:schemas-microsoft-com:vml" Requires="v">
                <p:oleObj spid="_x0000_s36873" name="文档" r:id="rId8" imgW="3922675" imgH="2550150" progId="Word.Document.12">
                  <p:embed/>
                </p:oleObj>
              </mc:Choice>
              <mc:Fallback>
                <p:oleObj name="文档" r:id="rId8" imgW="3922675" imgH="2550150" progId="Word.Document.12">
                  <p:embed/>
                  <p:pic>
                    <p:nvPicPr>
                      <p:cNvPr id="0" name=""/>
                      <p:cNvPicPr/>
                      <p:nvPr/>
                    </p:nvPicPr>
                    <p:blipFill>
                      <a:blip r:embed="rId9"/>
                      <a:stretch>
                        <a:fillRect/>
                      </a:stretch>
                    </p:blipFill>
                    <p:spPr>
                      <a:xfrm>
                        <a:off x="508000" y="1561843"/>
                        <a:ext cx="8128000" cy="5282706"/>
                      </a:xfrm>
                      <a:prstGeom prst="rect">
                        <a:avLst/>
                      </a:prstGeom>
                    </p:spPr>
                  </p:pic>
                </p:oleObj>
              </mc:Fallback>
            </mc:AlternateContent>
          </a:graphicData>
        </a:graphic>
      </p:graphicFrame>
    </p:spTree>
    <p:extLst>
      <p:ext uri="{BB962C8B-B14F-4D97-AF65-F5344CB8AC3E}">
        <p14:creationId xmlns:p14="http://schemas.microsoft.com/office/powerpoint/2010/main" val="1313978287"/>
      </p:ext>
    </p:extLst>
  </p:cSld>
  <p:clrMapOvr>
    <a:masterClrMapping/>
  </p:clrMapOvr>
  <p:transition spd="slow">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表达了作者怎样的情感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中人物哪些思想感情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请分析诗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中作者的感情变化。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某一意象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对表达作者情感有何作用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明题材。不同题材的诗词表达的情感是不一样的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但同类诗词表达的情感又往往是一致的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如边塞诗表达的情感一般有对建功立业的渴望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保家卫国的决心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久居边关的乡愁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对开边拓土、穷兵黩武的统治者的讽刺和规劝等。确定了题材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就确定了答题的方向。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明方向。审题时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首先要明确范围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要审清是要概括整首诗词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还是部分诗句表达的情感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以免犯答非所问的错误。需要注意的是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即使要求概括局部诗句的情感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也要从整首诗词出发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以免以偏概全。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明详略。答题时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还要看清分数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分析概括古诗词情感的试题一般为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答案一般要组织</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要详细作答。但有时这道题不止一问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除了要概括情感之外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还有其他问题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这就要求根据题干分辨出分数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以便明确答题详略。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明步骤。如果题干要求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只需将情感概括出来即可。如果题干要求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那么不仅要概括出情感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还要结合诗句具体分析。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用一个词概括情感特点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结合诗句具体分析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565498"/>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内宴奉诏作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三十年前学六韬</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英名尝得预时髦</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曾因国难披金甲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不为家贫卖宝刀。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臂健尚嫌弓力软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眼明犹识阵云高</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庭前昨夜秋风起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羞见盘花旧战袍。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曹翰</a:t>
            </a:r>
            <a:r>
              <a:rPr lang="en-US" altLang="zh-CN" sz="2200" dirty="0">
                <a:solidFill>
                  <a:srgbClr val="000000"/>
                </a:solidFill>
                <a:latin typeface="Times New Roman" panose="02020603050405020304" pitchFamily="18" charset="0"/>
                <a:cs typeface="Times New Roman" panose="02020603050405020304" pitchFamily="18" charset="0"/>
              </a:rPr>
              <a:t>(923—992),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宋初名将。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六韬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古代兵书。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指当代俊杰。</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阵云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战争中的云气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这里有战阵之意。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这首诗与辛弃疾的《破阵子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醉里挑灯看剑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》题材相似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情感基调却有所不同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请指出二者的不同之处。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5" name="五边形 3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6" name="五边形 3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7" name="组合 36"/>
          <p:cNvGrpSpPr/>
          <p:nvPr/>
        </p:nvGrpSpPr>
        <p:grpSpPr>
          <a:xfrm>
            <a:off x="251520" y="4005064"/>
            <a:ext cx="8640960" cy="2664296"/>
            <a:chOff x="251520" y="1801791"/>
            <a:chExt cx="8640960" cy="2664296"/>
          </a:xfrm>
        </p:grpSpPr>
        <p:grpSp>
          <p:nvGrpSpPr>
            <p:cNvPr id="38" name="组合 37"/>
            <p:cNvGrpSpPr/>
            <p:nvPr/>
          </p:nvGrpSpPr>
          <p:grpSpPr>
            <a:xfrm>
              <a:off x="251520" y="1801791"/>
              <a:ext cx="8640960" cy="2664296"/>
              <a:chOff x="251520" y="-243408"/>
              <a:chExt cx="8640960" cy="2664296"/>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43408"/>
                <a:ext cx="8640960" cy="2347289"/>
                <a:chOff x="251520" y="-243408"/>
                <a:chExt cx="8640960" cy="2347289"/>
              </a:xfrm>
            </p:grpSpPr>
            <p:sp>
              <p:nvSpPr>
                <p:cNvPr id="43" name="矩形 42"/>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9" name="矩形 38"/>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本题是比较两首诗歌情感的不同之处。可结合两个作者的不同身世遭遇比较分析。曹翰是宋朝初年一位功勋卓著的将军</a:t>
              </a:r>
              <a:r>
                <a:rPr lang="en-US" altLang="zh-CN" sz="2000" dirty="0"/>
                <a:t>,</a:t>
              </a:r>
              <a:r>
                <a:rPr lang="zh-CN" altLang="zh-CN" sz="2000" dirty="0"/>
                <a:t>曾得重用。他的诗留给人深刻印象的是那种深沉浓烈的报国之志。而辛弃疾有报国之志</a:t>
              </a:r>
              <a:r>
                <a:rPr lang="en-US" altLang="zh-CN" sz="2000" dirty="0"/>
                <a:t>,</a:t>
              </a:r>
              <a:r>
                <a:rPr lang="zh-CN" altLang="zh-CN" sz="2000" dirty="0"/>
                <a:t>无报国之门。他的词反映出来的更多的是悲凉的感慨。</a:t>
              </a:r>
            </a:p>
          </p:txBody>
        </p:sp>
      </p:grpSp>
      <p:grpSp>
        <p:nvGrpSpPr>
          <p:cNvPr id="45" name="组合 44"/>
          <p:cNvGrpSpPr/>
          <p:nvPr/>
        </p:nvGrpSpPr>
        <p:grpSpPr>
          <a:xfrm>
            <a:off x="251520" y="4581128"/>
            <a:ext cx="8640960" cy="2088232"/>
            <a:chOff x="251520" y="3816444"/>
            <a:chExt cx="8640960" cy="2088232"/>
          </a:xfrm>
        </p:grpSpPr>
        <p:grpSp>
          <p:nvGrpSpPr>
            <p:cNvPr id="46" name="组合 45"/>
            <p:cNvGrpSpPr/>
            <p:nvPr/>
          </p:nvGrpSpPr>
          <p:grpSpPr>
            <a:xfrm>
              <a:off x="251520" y="3816444"/>
              <a:ext cx="8640960" cy="2088232"/>
              <a:chOff x="251520" y="2819365"/>
              <a:chExt cx="8640960" cy="2088232"/>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2819365"/>
                <a:ext cx="8640960" cy="17727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28297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4136208"/>
              <a:ext cx="8064896" cy="1418915"/>
            </a:xfrm>
            <a:prstGeom prst="rect">
              <a:avLst/>
            </a:prstGeom>
          </p:spPr>
          <p:txBody>
            <a:bodyPr wrap="square">
              <a:spAutoFit/>
            </a:bodyPr>
            <a:lstStyle/>
            <a:p>
              <a:pPr>
                <a:lnSpc>
                  <a:spcPct val="150000"/>
                </a:lnSpc>
              </a:pPr>
              <a:r>
                <a:rPr lang="zh-CN" altLang="zh-CN" sz="2000" dirty="0"/>
                <a:t>①曹诗写自己虽已年老</a:t>
              </a:r>
              <a:r>
                <a:rPr lang="en-US" altLang="zh-CN" sz="2000" dirty="0"/>
                <a:t>,</a:t>
              </a:r>
              <a:r>
                <a:rPr lang="zh-CN" altLang="zh-CN" sz="2000" dirty="0"/>
                <a:t>但报国之心犹存</a:t>
              </a:r>
              <a:r>
                <a:rPr lang="en-US" altLang="zh-CN" sz="2000" dirty="0"/>
                <a:t>,</a:t>
              </a:r>
              <a:r>
                <a:rPr lang="zh-CN" altLang="zh-CN" sz="2000" dirty="0"/>
                <a:t>重在表达</a:t>
              </a:r>
              <a:r>
                <a:rPr lang="en-US" altLang="zh-CN" sz="2000" dirty="0"/>
                <a:t>“</a:t>
              </a:r>
              <a:r>
                <a:rPr lang="zh-CN" altLang="zh-CN" sz="2000" dirty="0"/>
                <a:t>老骥伏枥</a:t>
              </a:r>
              <a:r>
                <a:rPr lang="en-US" altLang="zh-CN" sz="2000" dirty="0"/>
                <a:t>,</a:t>
              </a:r>
              <a:r>
                <a:rPr lang="zh-CN" altLang="zh-CN" sz="2000" dirty="0"/>
                <a:t>志在千里</a:t>
              </a:r>
              <a:r>
                <a:rPr lang="en-US" altLang="zh-CN" sz="2000" dirty="0"/>
                <a:t>”</a:t>
              </a:r>
              <a:r>
                <a:rPr lang="zh-CN" altLang="zh-CN" sz="2000" dirty="0"/>
                <a:t>的豪情</a:t>
              </a:r>
              <a:r>
                <a:rPr lang="en-US" altLang="zh-CN" sz="2000" dirty="0"/>
                <a:t>;</a:t>
              </a:r>
              <a:r>
                <a:rPr lang="zh-CN" altLang="zh-CN" sz="2000" dirty="0"/>
                <a:t>②辛词通过追怀金戈铁马的往事</a:t>
              </a:r>
              <a:r>
                <a:rPr lang="en-US" altLang="zh-CN" sz="2000" dirty="0"/>
                <a:t>,</a:t>
              </a:r>
              <a:r>
                <a:rPr lang="zh-CN" altLang="zh-CN" sz="2000" dirty="0"/>
                <a:t>表达英雄白首、功业未成的悲慨。</a:t>
              </a:r>
            </a:p>
          </p:txBody>
        </p:sp>
      </p:grpSp>
    </p:spTree>
    <p:extLst>
      <p:ext uri="{BB962C8B-B14F-4D97-AF65-F5344CB8AC3E}">
        <p14:creationId xmlns:p14="http://schemas.microsoft.com/office/powerpoint/2010/main" val="214172272"/>
      </p:ext>
    </p:extLst>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nextCondLst>
                <p:cond evt="onClick" delay="0">
                  <p:tgtEl>
                    <p:spTgt spid="36"/>
                  </p:tgtEl>
                </p:cond>
              </p:nextCondLst>
            </p:seq>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7"/>
                                        </p:tgtEl>
                                      </p:cBhvr>
                                    </p:animEffect>
                                    <p:set>
                                      <p:cBhvr>
                                        <p:cTn id="13"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5"/>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金陵望汉江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汉江回万里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派作九龙盘</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横溃豁中国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崔嵬飞迅湍。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六帝沦亡后</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三吴不足观</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我君混区宇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垂拱众流安。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今日任公子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沧浪罢钓竿</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河的支流。长江在湖北、江西一带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分为很多支流。</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六帝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代指六朝。</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古吴地后分为三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即吴兴、吴郡、会稽。</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当今任公子已无须垂钓了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因为江海中已无巨鱼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比喻已无危害国家的巨寇。任公子是《庄子》中的传说人物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他用很大的钓钩和极多的食饵钓起一条巨大的鱼。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2" name="矩形 1"/>
          <p:cNvSpPr>
            <a:spLocks noChangeAspect="1"/>
          </p:cNvSpPr>
          <p:nvPr/>
        </p:nvSpPr>
        <p:spPr>
          <a:xfrm>
            <a:off x="508000" y="138508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诗的前四句描写了什么样的景象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1863613"/>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这四句描写了江水万流横溃、水势浩瀚、气势宏大的景象。作者以此为下文颂扬盛唐天下一家、国运兴盛积蓄气势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有利于突出诗的主旨。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诗歌的形象有三类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人物形象、景物形象和物象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咏物诗中的事物形象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。此题属于对景物形象的鉴赏。对景物形象的鉴赏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要紧扣诗中写到的景物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分析这些景物共同组成了怎样的画面。题目指明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因此鉴赏时要紧扣其内容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一、二两句中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九龙盘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写汉江水势浩瀚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一泻万里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支流众多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流域广大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三、四两句中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豁中国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飞迅湍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写其气势磅礴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景象宏大。诗人开头写这样的景象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是为下面赞美国家一统后的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众流安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以突显诗歌的主旨。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8422947"/>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3" name="矩形 2"/>
          <p:cNvSpPr>
            <a:spLocks noChangeAspect="1"/>
          </p:cNvSpPr>
          <p:nvPr/>
        </p:nvSpPr>
        <p:spPr>
          <a:xfrm>
            <a:off x="508000" y="152972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分析概括感情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诗中运用任公子的典故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表达了什么样的思想感情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39382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作者以水无巨鱼代指世无巨寇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表达了对大唐一统天下、开创盛世伟绩的歌颂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作者自比任公子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觉得在太平盛世没有机会施展才干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不免流露出一丝英雄无用武之地的失落。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在这首诗中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诗人借典故抒情。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今日任公子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沧浪罢钓竿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诗后面的注释中解释了其含义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当今任公子已无须垂钓了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因为江海中已无巨鱼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比喻已无危害国家的巨寇。国家一统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众流安定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国无巨寇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正应众生安居乐业。王琦评论李白此诗时说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因众派安流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水无巨鱼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故任公子钓竿可罢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喻言江汉宁静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地无巨寇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则王者之征伐可除也。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这种理解很有道理。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8241562"/>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二、阅读下面这首宋诗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病后登快哉亭</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经雨清蝉得意鸣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征尘断处见归程。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病来把酒不知厌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梦后倚楼无限情。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鸦带斜阳投古刹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草将野色入荒城。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故园又负黄华</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但觉秋风发上生。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快哉亭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位于彭城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今江苏徐州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东南角的城隅之上。本诗是诗人被贬徐州病后所作。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菊花。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3" name="矩形 2"/>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分析概括内容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把酒不知厌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3603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因为乡愁太深太重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挥之不去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被贬的失落惆怅难以排解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所以诗人病后频频把盏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借酒消愁。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是满足的意思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喝酒是为了借酒消愁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把酒不知厌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其实就是在问诗人为何要借酒消愁。从诗中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征尘断处见归程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故园又负黄华约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这两句可以看出诗人无限的乡愁。从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草将野色入荒城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可以看出诗人的迟暮之感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但觉秋风发上生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可以看出诗人内心的无限惆怅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本诗是诗人被贬徐州病后所作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这是一种被贬的失落惆怅之情。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9194609"/>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7" name="椭圆 6">
            <a:hlinkClick r:id="rId5" action="ppaction://hlinksldjump"/>
          </p:cNvPr>
          <p:cNvSpPr/>
          <p:nvPr/>
        </p:nvSpPr>
        <p:spPr>
          <a:xfrm>
            <a:off x="132266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三</a:t>
            </a:r>
            <a:endParaRPr lang="zh-CN" altLang="en-US" dirty="0">
              <a:solidFill>
                <a:srgbClr val="CD242B"/>
              </a:solidFill>
            </a:endParaRPr>
          </a:p>
        </p:txBody>
      </p:sp>
      <p:sp>
        <p:nvSpPr>
          <p:cNvPr id="2" name="矩形 1"/>
          <p:cNvSpPr>
            <a:spLocks noChangeAspect="1"/>
          </p:cNvSpPr>
          <p:nvPr/>
        </p:nvSpPr>
        <p:spPr>
          <a:xfrm>
            <a:off x="508000" y="206084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秋风发上生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用语生新奇警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5418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本来是秋风吹动人的头发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诗人却用比拟方式形象地说秋风是从人头发上生出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这样就不仅指秋风萧萧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而且指年华逝去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白发新生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暗示了诗人凄冷落寞的情怀。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秋风发上生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意为秋风从头上生出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本来是秋风吹动了头发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诗人却说秋风在头上生出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运用了比拟的手法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表现了诗人此时凄凉的内心感受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表达了诗人对年华易逝的感慨。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482758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椭圆 6">
            <a:hlinkClick r:id="rId5" action="ppaction://hlinksldjump"/>
          </p:cNvPr>
          <p:cNvSpPr/>
          <p:nvPr/>
        </p:nvSpPr>
        <p:spPr>
          <a:xfrm>
            <a:off x="132266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三</a:t>
            </a: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三、阅读下面这首宋词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苏幕遮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杨泽民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日烘晴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风却暑。帘幕中间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紫燕呢喃语。嫩竹新荷初沐雨。曲槛幽轩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四面明窗举。</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夏初临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春又去。不愿封侯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只怕为羁旅。溪上故人无恙否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欲唱菱歌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发棹归南浦。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9363136"/>
      </p:ext>
    </p:extLst>
  </p:cSld>
  <p:clrMapOvr>
    <a:masterClrMapping/>
  </p:clrMapOvr>
  <p:transition>
    <p:pull dir="l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276</TotalTime>
  <Words>2924</Words>
  <Application>Microsoft Office PowerPoint</Application>
  <PresentationFormat>全屏显示(4:3)</PresentationFormat>
  <Paragraphs>285</Paragraphs>
  <Slides>29</Slides>
  <Notes>13</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第2讲　分析概括古代诗歌的思想感情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2016-10-10T06:56:19Z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