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sldIdLst>
    <p:sldId id="256" r:id="rId3"/>
    <p:sldId id="356" r:id="rId4"/>
    <p:sldId id="267" r:id="rId5"/>
    <p:sldId id="352" r:id="rId6"/>
    <p:sldId id="325" r:id="rId7"/>
    <p:sldId id="326" r:id="rId8"/>
    <p:sldId id="353" r:id="rId9"/>
    <p:sldId id="344" r:id="rId10"/>
    <p:sldId id="345" r:id="rId11"/>
    <p:sldId id="346" r:id="rId12"/>
    <p:sldId id="340" r:id="rId13"/>
    <p:sldId id="354" r:id="rId14"/>
    <p:sldId id="341" r:id="rId15"/>
    <p:sldId id="357" r:id="rId16"/>
    <p:sldId id="358" r:id="rId17"/>
    <p:sldId id="335" r:id="rId18"/>
    <p:sldId id="355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092"/>
  </p:normalViewPr>
  <p:slideViewPr>
    <p:cSldViewPr showGuides="1">
      <p:cViewPr>
        <p:scale>
          <a:sx n="70" d="100"/>
          <a:sy n="70" d="100"/>
        </p:scale>
        <p:origin x="-1572" y="-468"/>
      </p:cViewPr>
      <p:guideLst>
        <p:guide orient="horz" pos="212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46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22458PICkZz_1024"/>
          <p:cNvPicPr>
            <a:picLocks noChangeAspect="1" noChangeArrowheads="1"/>
          </p:cNvPicPr>
          <p:nvPr/>
        </p:nvPicPr>
        <p:blipFill>
          <a:blip r:embed="rId2" cstate="print"/>
          <a:srcRect r="63069" b="84206"/>
          <a:stretch>
            <a:fillRect/>
          </a:stretch>
        </p:blipFill>
        <p:spPr bwMode="auto">
          <a:xfrm>
            <a:off x="0" y="0"/>
            <a:ext cx="914400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4280" descr="优翼不带字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8234363" y="0"/>
            <a:ext cx="909637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6" descr="22458PICkZz_1024"/>
          <p:cNvPicPr>
            <a:picLocks noChangeAspect="1" noChangeArrowheads="1"/>
          </p:cNvPicPr>
          <p:nvPr/>
        </p:nvPicPr>
        <p:blipFill>
          <a:blip r:embed="rId2" cstate="print"/>
          <a:srcRect r="20149" b="82805"/>
          <a:stretch>
            <a:fillRect/>
          </a:stretch>
        </p:blipFill>
        <p:spPr bwMode="auto">
          <a:xfrm>
            <a:off x="0" y="6550025"/>
            <a:ext cx="914400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3414713" y="6518275"/>
            <a:ext cx="239553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en-US" altLang="zh-CN" b="1" smtClean="0">
                <a:solidFill>
                  <a:srgbClr val="0000FF"/>
                </a:solidFill>
                <a:latin typeface="Times New Roman" panose="02020603050405020304" pitchFamily="18" charset="0"/>
                <a:ea typeface="方正大黑_GBK" panose="03000509000000000000" pitchFamily="65" charset="-122"/>
              </a:rPr>
              <a:t>www.youyi100.com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DEB67265-75AC-408D-B84A-723E7B48D713}" type="datetimeFigureOut">
              <a:rPr lang="zh-CN" altLang="en-US"/>
              <a:pPr>
                <a:defRPr/>
              </a:pPr>
              <a:t>2018-11-27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2A737E6-1856-4A99-B91D-4C2164E067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22458PICkZz_1024"/>
          <p:cNvPicPr>
            <a:picLocks noChangeAspect="1"/>
          </p:cNvPicPr>
          <p:nvPr userDrawn="1"/>
        </p:nvPicPr>
        <p:blipFill>
          <a:blip r:embed="rId5" cstate="print"/>
          <a:srcRect r="63069" b="84206"/>
          <a:stretch>
            <a:fillRect/>
          </a:stretch>
        </p:blipFill>
        <p:spPr>
          <a:xfrm>
            <a:off x="0" y="0"/>
            <a:ext cx="9144000" cy="32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54280" descr="优翼不带字1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>
          <a:xfrm>
            <a:off x="8234363" y="0"/>
            <a:ext cx="909637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16" descr="22458PICkZz_1024"/>
          <p:cNvPicPr>
            <a:picLocks noChangeAspect="1"/>
          </p:cNvPicPr>
          <p:nvPr userDrawn="1"/>
        </p:nvPicPr>
        <p:blipFill>
          <a:blip r:embed="rId5" cstate="print"/>
          <a:srcRect r="20149" b="82805"/>
          <a:stretch>
            <a:fillRect/>
          </a:stretch>
        </p:blipFill>
        <p:spPr>
          <a:xfrm>
            <a:off x="0" y="6550025"/>
            <a:ext cx="9144000" cy="350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3414713" y="6518275"/>
            <a:ext cx="239553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方正大黑_GBK" panose="03000509000000000000" pitchFamily="65" charset="-122"/>
                <a:cs typeface="+mn-cs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22458PICkZz_1024"/>
          <p:cNvPicPr>
            <a:picLocks noChangeAspect="1"/>
          </p:cNvPicPr>
          <p:nvPr userDrawn="1"/>
        </p:nvPicPr>
        <p:blipFill>
          <a:blip r:embed="rId4" cstate="print"/>
          <a:srcRect r="63069" b="84206"/>
          <a:stretch>
            <a:fillRect/>
          </a:stretch>
        </p:blipFill>
        <p:spPr>
          <a:xfrm>
            <a:off x="0" y="0"/>
            <a:ext cx="9144000" cy="32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54280" descr="优翼不带字1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>
          <a:xfrm>
            <a:off x="8234363" y="0"/>
            <a:ext cx="909637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16" descr="22458PICkZz_1024"/>
          <p:cNvPicPr>
            <a:picLocks noChangeAspect="1"/>
          </p:cNvPicPr>
          <p:nvPr userDrawn="1"/>
        </p:nvPicPr>
        <p:blipFill>
          <a:blip r:embed="rId4" cstate="print"/>
          <a:srcRect r="20149" b="82805"/>
          <a:stretch>
            <a:fillRect/>
          </a:stretch>
        </p:blipFill>
        <p:spPr>
          <a:xfrm>
            <a:off x="0" y="6550025"/>
            <a:ext cx="9144000" cy="350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3414713" y="6518275"/>
            <a:ext cx="239553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方正大黑_GBK" panose="03000509000000000000" pitchFamily="65" charset="-122"/>
                <a:cs typeface="+mn-cs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4149725"/>
            <a:ext cx="9144000" cy="1655763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5" name="文本框 4130"/>
          <p:cNvSpPr txBox="1">
            <a:spLocks noChangeArrowheads="1"/>
          </p:cNvSpPr>
          <p:nvPr/>
        </p:nvSpPr>
        <p:spPr bwMode="auto">
          <a:xfrm>
            <a:off x="2487930" y="4424680"/>
            <a:ext cx="4168775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别云间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19225" y="1803400"/>
            <a:ext cx="630745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尾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联：毅魄归来日，灵旗空际看。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7225" y="2795905"/>
            <a:ext cx="7830820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这里表现出了作者誓死不屈、战斗不止的决心。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Group 6"/>
          <p:cNvGrpSpPr/>
          <p:nvPr/>
        </p:nvGrpSpPr>
        <p:grpSpPr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10242" name="Picture 7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文章详解</a:t>
              </a:r>
            </a:p>
          </p:txBody>
        </p:sp>
      </p:grpSp>
      <p:sp>
        <p:nvSpPr>
          <p:cNvPr id="52226" name="标题 52225"/>
          <p:cNvSpPr>
            <a:spLocks noGrp="1"/>
          </p:cNvSpPr>
          <p:nvPr/>
        </p:nvSpPr>
        <p:spPr>
          <a:xfrm>
            <a:off x="474345" y="1402080"/>
            <a:ext cx="8056245" cy="1291590"/>
          </a:xfrm>
        </p:spPr>
        <p:txBody>
          <a:bodyPr vert="horz" lIns="91440" tIns="45720" rIns="91440" bIns="45720" rtlCol="0" anchor="ctr"/>
          <a:lstStyle>
            <a:lvl1pPr marL="0" lvl="0" indent="0" algn="ctr" defTabSz="914400" eaLnBrk="0" fontAlgn="base" latinLnBrk="0" hangingPunct="0"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+mj-lt"/>
                <a:ea typeface="宋体" panose="02010600030101010101" pitchFamily="2" charset="-122"/>
                <a:cs typeface="+mj-cs"/>
              </a:defRPr>
            </a:lvl1pPr>
          </a:lstStyle>
          <a:p>
            <a:pPr algn="l" defTabSz="914400">
              <a:lnSpc>
                <a:spcPct val="120000"/>
              </a:lnSpc>
              <a:buNone/>
            </a:pPr>
            <a:r>
              <a:rPr lang="en-US" altLang="zh-CN" sz="3200" b="1" kern="1200" baseline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诗</a:t>
            </a:r>
            <a:r>
              <a:rPr lang="en-US" altLang="en-US" sz="3200" b="1" kern="1200" baseline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围绕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哪个字</a:t>
            </a:r>
            <a:r>
              <a:rPr lang="en-US" altLang="en-US" sz="3200" b="1" kern="1200" baseline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抒情述怀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？全诗是如何抓住这个字进行</a:t>
            </a:r>
            <a:r>
              <a:rPr lang="en-US" altLang="en-US" sz="3200" b="1" kern="1200" baseline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抒情述怀</a:t>
            </a:r>
            <a:r>
              <a:rPr lang="en-US" altLang="zh-CN" sz="3200" b="1" kern="1200" baseline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的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？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8165" y="2872740"/>
            <a:ext cx="7888605" cy="284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 defTabSz="914400">
              <a:lnSpc>
                <a:spcPct val="14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全诗围绕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“别”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字抒情述怀。</a:t>
            </a:r>
          </a:p>
          <a:p>
            <a:pPr marL="457200" indent="-457200" algn="l" defTabSz="914400">
              <a:lnSpc>
                <a:spcPct val="14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首联</a:t>
            </a:r>
            <a:r>
              <a:rPr lang="en-US" altLang="en-US" sz="32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写再别。</a:t>
            </a:r>
            <a:r>
              <a:rPr lang="en-US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作者过去三年别家乡是为作“羁旅客”而别，即为抗清事业而奔走。而今天是作为被捕囚犯而别的。</a:t>
            </a:r>
            <a:endParaRPr lang="en-US" altLang="en-US" sz="3200" b="1" kern="1200" baseline="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155" y="1536700"/>
            <a:ext cx="76796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颔联</a:t>
            </a:r>
            <a:r>
              <a:rPr lang="en-US" altLang="en-US" sz="32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写别情。</a:t>
            </a:r>
            <a:r>
              <a:rPr lang="en-US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因前后“别”时的处境不同，所以心情也不同。前时之别尚冀抗清有望，河山可复。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而这次别后则自己不能再起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兵抗清了</a:t>
            </a:r>
            <a:r>
              <a:rPr lang="en-US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3200" b="1" err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因而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面对破碎的河山流不尽的是自己的伤心之泪</a:t>
            </a:r>
            <a:r>
              <a:rPr lang="en-US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en-US" sz="3200" b="1" kern="1200" baseline="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2445" y="725805"/>
            <a:ext cx="8118475" cy="5406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lnSpc>
                <a:spcPct val="12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颈联</a:t>
            </a:r>
            <a:r>
              <a:rPr lang="en-US" altLang="en-US" sz="3200" b="1" dirty="0" err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写死别</a:t>
            </a:r>
            <a:r>
              <a:rPr lang="en-US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en-US" sz="3200" b="1" dirty="0" err="1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作者已知此次是死别，和前次别不同</a:t>
            </a:r>
            <a:r>
              <a:rPr lang="en-US" altLang="en-US" sz="3200" b="1" dirty="0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。前次离别故乡，是怀着慷慨的心情参加抗清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队伍</a:t>
            </a:r>
            <a:r>
              <a:rPr lang="en-US" altLang="en-US" sz="3200" b="1" dirty="0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，别还容易，而此次却难了，此去必当一死，死后家乡如何，父老如何，慈母、妻子如何，都令人依恋忧虑。</a:t>
            </a:r>
          </a:p>
          <a:p>
            <a:pPr marL="457200" indent="-457200" algn="l">
              <a:lnSpc>
                <a:spcPct val="120000"/>
              </a:lnSpc>
              <a:buClr>
                <a:srgbClr val="00B0F0"/>
              </a:buClr>
              <a:buFont typeface="Wingdings" panose="05000000000000000000" charset="0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尾联</a:t>
            </a:r>
            <a:r>
              <a:rPr lang="en-US" altLang="en-US" sz="3200" b="1" dirty="0" err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写别后</a:t>
            </a:r>
            <a:r>
              <a:rPr lang="en-US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en-US" sz="3200" b="1" dirty="0" err="1">
                <a:latin typeface="宋体" panose="02010600030101010101" pitchFamily="2" charset="-122"/>
                <a:sym typeface="Arial" panose="020B0604020202020204" pitchFamily="34" charset="0"/>
              </a:rPr>
              <a:t>作者别后成了鬼魂，也还关心着故乡，还要归来在空中看后继者率领部队起来抗清</a:t>
            </a:r>
            <a:r>
              <a:rPr lang="en-US" altLang="en-US" sz="3200" b="1" dirty="0"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200" b="1" kern="1200" baseline="0" dirty="0">
              <a:solidFill>
                <a:schemeClr val="tx1"/>
              </a:solidFill>
              <a:latin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484784"/>
            <a:ext cx="792088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ct val="130000"/>
              </a:lnSpc>
            </a:pPr>
            <a:r>
              <a:rPr lang="zh-CN" altLang="en-US" sz="3000" b="1" dirty="0" smtClean="0"/>
              <a:t>这首诗是明末抗清英雄夏完淳被捕后押解离乡时所作。诗的标题“别云间”的“别”字，不是一般意义的告别、离别，而要理解为难以再见的诀别、永别。他是抗清将领，清廷的要犯，一旦被抓，必死无疑，这一点他是很清楚的。夏完淳是松江华亭人，这首诗为什么不题作“别松江”，而题作“别云间”呢？</a:t>
            </a:r>
            <a:endParaRPr lang="zh-CN" altLang="en-US" sz="3000" b="1" dirty="0"/>
          </a:p>
        </p:txBody>
      </p:sp>
      <p:grpSp>
        <p:nvGrpSpPr>
          <p:cNvPr id="3" name="Group 6"/>
          <p:cNvGrpSpPr/>
          <p:nvPr/>
        </p:nvGrpSpPr>
        <p:grpSpPr>
          <a:xfrm>
            <a:off x="251520" y="476672"/>
            <a:ext cx="2319337" cy="700087"/>
            <a:chOff x="138" y="461"/>
            <a:chExt cx="1461" cy="441"/>
          </a:xfrm>
        </p:grpSpPr>
        <p:pic>
          <p:nvPicPr>
            <p:cNvPr id="4" name="Picture 7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相关介绍</a:t>
              </a:r>
              <a:endParaRPr lang="zh-CN" altLang="en-US" sz="2800" b="1" dirty="0">
                <a:solidFill>
                  <a:srgbClr val="0099CC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268760"/>
            <a:ext cx="7344816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>
              <a:lnSpc>
                <a:spcPct val="130000"/>
              </a:lnSpc>
            </a:pPr>
            <a:r>
              <a:rPr lang="zh-CN" altLang="en-US" sz="3000" b="1" dirty="0" smtClean="0"/>
              <a:t>原来，“云间”是松江的别称。西晋文学家陆云，字士龙，家在华亭，对人自称“云间陆上龙”，于是后人就把松江称为云间。此诗题作“别云间”，实际上是一语双关：从字面上看是别故乡，而诗人内心是把自己比作天上的一条龙，从此将要从云间消失了。</a:t>
            </a:r>
            <a:endParaRPr lang="zh-CN" altLang="en-US" sz="30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Group 6"/>
          <p:cNvGrpSpPr/>
          <p:nvPr/>
        </p:nvGrpSpPr>
        <p:grpSpPr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12290" name="Picture 7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对比研究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83568" y="1340768"/>
            <a:ext cx="7746365" cy="4411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宋体" pitchFamily="2" charset="-122"/>
              </a:rPr>
              <a:t>过零丁洋</a:t>
            </a:r>
          </a:p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宋体" pitchFamily="2" charset="-122"/>
              </a:rPr>
              <a:t>文天祥</a:t>
            </a: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宋体" pitchFamily="2" charset="-122"/>
              </a:rPr>
              <a:t>辛苦遭逢起一经，干戈寥落四周星。</a:t>
            </a: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宋体" pitchFamily="2" charset="-122"/>
              </a:rPr>
              <a:t>山河破碎风飘絮，身世浮沉雨打萍。</a:t>
            </a: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宋体" pitchFamily="2" charset="-122"/>
              </a:rPr>
              <a:t>惶恐滩头说惶恐，零丁洋里叹零丁。</a:t>
            </a: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宋体" pitchFamily="2" charset="-122"/>
              </a:rPr>
              <a:t>人生自古谁无死？留取丹心照汗青。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35965" y="1924050"/>
            <a:ext cx="767207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两首诗都表现出作者对自身命运的一种毫不犹豫的选择。表现了慷慨激昂的爱国热情和视死如归的高风亮节，以及舍生取义的人生观，是中华民族传统美德的崇高表现。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6260" y="1197610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两首诗共同点：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50825" y="692150"/>
            <a:ext cx="2319338" cy="700088"/>
            <a:chOff x="138" y="461"/>
            <a:chExt cx="1461" cy="441"/>
          </a:xfrm>
        </p:grpSpPr>
        <p:pic>
          <p:nvPicPr>
            <p:cNvPr id="15364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5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学习目标</a:t>
              </a:r>
              <a:endParaRPr lang="zh-CN" altLang="zh-CN" sz="2800" b="1">
                <a:solidFill>
                  <a:srgbClr val="0099CC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611188" y="1916113"/>
            <a:ext cx="756126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itchFamily="2" charset="-122"/>
              </a:rPr>
              <a:t>1.</a:t>
            </a:r>
            <a:r>
              <a:rPr lang="zh-CN" altLang="en-US" sz="3000" b="1">
                <a:latin typeface="宋体" pitchFamily="2" charset="-122"/>
              </a:rPr>
              <a:t>能够把握词的内容，赏析词语言。</a:t>
            </a:r>
            <a:endParaRPr lang="en-US" altLang="zh-CN" sz="3000" b="1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宋体" pitchFamily="2" charset="-122"/>
              </a:rPr>
              <a:t>2.</a:t>
            </a:r>
            <a:r>
              <a:rPr lang="zh-CN" altLang="en-US" sz="3000" b="1">
                <a:latin typeface="宋体" pitchFamily="2" charset="-122"/>
              </a:rPr>
              <a:t>能够体会词人深沉的思想感情。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Group 9"/>
          <p:cNvGrpSpPr/>
          <p:nvPr/>
        </p:nvGrpSpPr>
        <p:grpSpPr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5122" name="Picture 10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作者简介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53480" y="1536700"/>
            <a:ext cx="2348230" cy="4432935"/>
            <a:chOff x="9848" y="2420"/>
            <a:chExt cx="3698" cy="6981"/>
          </a:xfrm>
        </p:grpSpPr>
        <p:pic>
          <p:nvPicPr>
            <p:cNvPr id="3" name="图片 2" descr="9825bc315c6034a87ee8f677ca1349540923763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48" y="2420"/>
              <a:ext cx="3699" cy="528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0301" y="7707"/>
              <a:ext cx="2967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</a:rPr>
                <a:t>夏允彝 </a:t>
              </a:r>
            </a:p>
            <a:p>
              <a:r>
                <a:rPr lang="zh-CN" altLang="en-US" sz="3200" b="1">
                  <a:solidFill>
                    <a:srgbClr val="FF0000"/>
                  </a:solidFill>
                </a:rPr>
                <a:t>夏完淳像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46405" y="1536700"/>
            <a:ext cx="58070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【夏完淳】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1631—1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647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，原名复，字存古，号小隐。</a:t>
            </a:r>
            <a:r>
              <a:rPr lang="zh-CN" altLang="en-US" sz="3200" b="1" dirty="0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明末少年抗清英雄，著名诗人。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其父夏允彝，其师陈子龙，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均是文名卓著、讲求气节的英雄。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0695" y="1600200"/>
            <a:ext cx="7997825" cy="343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夏完淳九岁善词赋古文，才思敏捷，有神童之称。夏完淳被清廷捕获，洪承畴想软化他，夏坚贞不从，还把洪奚落一番，便从容就义，年仅十七岁。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Group 6"/>
          <p:cNvGrpSpPr/>
          <p:nvPr/>
        </p:nvGrpSpPr>
        <p:grpSpPr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8194" name="Picture 7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诗歌诵读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70050" y="1944370"/>
            <a:ext cx="58039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三年羁旅客，今日又南冠。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无限山河泪，谁言天地宽。      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已知泉路近，欲别故乡难。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毅魄归来日，灵旗空际看。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045" y="1107440"/>
            <a:ext cx="814832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过了三年漂泊在外的生活，今天又成了清兵的囚徒。为山河破碎而流下的眼泪无尽地流着，谁还能说天地广袤无边呢？已经知道去黄泉的路很近了，要永远告别故乡真是难舍难分。自己死后成了鬼魂，也要回来从空中看看后继者们打着抗清的旗帜收复河山。</a:t>
            </a:r>
          </a:p>
        </p:txBody>
      </p:sp>
      <p:grpSp>
        <p:nvGrpSpPr>
          <p:cNvPr id="4" name="Group 6"/>
          <p:cNvGrpSpPr/>
          <p:nvPr/>
        </p:nvGrpSpPr>
        <p:grpSpPr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5" name="Picture 7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诗</a:t>
              </a:r>
              <a:r>
                <a:rPr lang="zh-CN" altLang="en-US" sz="2800" b="1" dirty="0" smtClean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歌翻译</a:t>
              </a:r>
              <a:endParaRPr lang="zh-CN" altLang="en-US" sz="2800" b="1" dirty="0">
                <a:solidFill>
                  <a:srgbClr val="0099CC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Group 6"/>
          <p:cNvGrpSpPr/>
          <p:nvPr/>
        </p:nvGrpSpPr>
        <p:grpSpPr>
          <a:xfrm>
            <a:off x="128588" y="404813"/>
            <a:ext cx="2319337" cy="700087"/>
            <a:chOff x="138" y="461"/>
            <a:chExt cx="1461" cy="441"/>
          </a:xfrm>
        </p:grpSpPr>
        <p:pic>
          <p:nvPicPr>
            <p:cNvPr id="9218" name="Picture 7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1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诗歌赏析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33830" y="1915160"/>
            <a:ext cx="627570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首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联：三年羁旅客，今日又南冠。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0065" y="2882900"/>
            <a:ext cx="7872095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作者运用典故，抒发了诗人苦战被捕后的沉痛、愤懑之情。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41450" y="1845945"/>
            <a:ext cx="626173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颔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联：无限山河泪，谁言天地宽。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23060" y="3251835"/>
            <a:ext cx="58991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作者在此抒发了英雄失路之悲。</a:t>
            </a:r>
          </a:p>
        </p:txBody>
      </p:sp>
      <p:pic>
        <p:nvPicPr>
          <p:cNvPr id="2" name="Picture 7" descr="http://p0.so.qhmsg.com/bdr/_240_/t01d2578332921ecbaf.jpg"/>
          <p:cNvPicPr>
            <a:picLocks noChangeAspect="1"/>
          </p:cNvPicPr>
          <p:nvPr/>
        </p:nvPicPr>
        <p:blipFill>
          <a:blip r:embed="rId2" cstate="print"/>
          <a:srcRect l="22604" t="8472"/>
          <a:stretch>
            <a:fillRect/>
          </a:stretch>
        </p:blipFill>
        <p:spPr>
          <a:xfrm>
            <a:off x="7160895" y="5255260"/>
            <a:ext cx="1328420" cy="1108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17955" y="1498600"/>
            <a:ext cx="630745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颈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联：已知泉路近，欲别故乡难。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6100" y="2510155"/>
            <a:ext cx="8051165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作者在此已抱定杀身成仁的决心，但又难以告别家乡和亲人，表现出了作者情感和心理的矛盾，抒发了依恋故乡之情。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1068</Words>
  <Application>Microsoft Office PowerPoint</Application>
  <PresentationFormat>On-screen Show (4:3)</PresentationFormat>
  <Paragraphs>44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Office 主题</vt:lpstr>
      <vt:lpstr>1_Office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285</cp:revision>
  <dcterms:created xsi:type="dcterms:W3CDTF">2017-02-18T06:44:00Z</dcterms:created>
  <dcterms:modified xsi:type="dcterms:W3CDTF">2018-11-27T13:01:44Z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2052-10.1.0.7311</vt:lpwstr>
  </property>
</Properties>
</file>