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7" r:id="rId3"/>
    <p:sldId id="309" r:id="rId5"/>
    <p:sldId id="258" r:id="rId6"/>
    <p:sldId id="276" r:id="rId7"/>
    <p:sldId id="261" r:id="rId8"/>
    <p:sldId id="275" r:id="rId9"/>
    <p:sldId id="269" r:id="rId10"/>
    <p:sldId id="266" r:id="rId11"/>
    <p:sldId id="287" r:id="rId12"/>
    <p:sldId id="268" r:id="rId13"/>
    <p:sldId id="272" r:id="rId14"/>
    <p:sldId id="273" r:id="rId15"/>
    <p:sldId id="286" r:id="rId16"/>
    <p:sldId id="289" r:id="rId17"/>
    <p:sldId id="290" r:id="rId18"/>
    <p:sldId id="291" r:id="rId19"/>
    <p:sldId id="292" r:id="rId20"/>
    <p:sldId id="307" r:id="rId21"/>
    <p:sldId id="294" r:id="rId22"/>
    <p:sldId id="295" r:id="rId23"/>
    <p:sldId id="296" r:id="rId24"/>
    <p:sldId id="298" r:id="rId25"/>
    <p:sldId id="300" r:id="rId26"/>
    <p:sldId id="301" r:id="rId27"/>
    <p:sldId id="303" r:id="rId28"/>
    <p:sldId id="30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450"/>
    <a:srgbClr val="1D41D5"/>
    <a:srgbClr val="1552D1"/>
    <a:srgbClr val="D3E5B4"/>
    <a:srgbClr val="A8F3A6"/>
    <a:srgbClr val="B7E2C0"/>
    <a:srgbClr val="BEDBBE"/>
    <a:srgbClr val="A6C52B"/>
    <a:srgbClr val="C8E2B6"/>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718" autoAdjust="0"/>
    <p:restoredTop sz="94660"/>
  </p:normalViewPr>
  <p:slideViewPr>
    <p:cSldViewPr snapToGrid="0">
      <p:cViewPr varScale="1">
        <p:scale>
          <a:sx n="71" d="100"/>
          <a:sy n="71" d="100"/>
        </p:scale>
        <p:origin x="96" y="27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smtClean="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smtClean="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tags" Target="../tags/tag6.xml"/><Relationship Id="rId31" Type="http://schemas.openxmlformats.org/officeDocument/2006/relationships/tags" Target="../tags/tag5.xml"/><Relationship Id="rId30" Type="http://schemas.openxmlformats.org/officeDocument/2006/relationships/tags" Target="../tags/tag4.xml"/><Relationship Id="rId3" Type="http://schemas.openxmlformats.org/officeDocument/2006/relationships/slideLayout" Target="../slideLayouts/slideLayout3.xml"/><Relationship Id="rId29" Type="http://schemas.openxmlformats.org/officeDocument/2006/relationships/tags" Target="../tags/tag3.xml"/><Relationship Id="rId28" Type="http://schemas.openxmlformats.org/officeDocument/2006/relationships/tags" Target="../tags/tag2.xml"/><Relationship Id="rId27" Type="http://schemas.openxmlformats.org/officeDocument/2006/relationships/tags" Target="../tags/tag1.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7"/>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8"/>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9"/>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0"/>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1"/>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3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6.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9.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1.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2.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3.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5.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6.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1.xml"/><Relationship Id="rId4" Type="http://schemas.openxmlformats.org/officeDocument/2006/relationships/tags" Target="../tags/tag27.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3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32.xml"/><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0.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5.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11" name="文本框 10"/>
          <p:cNvSpPr txBox="1"/>
          <p:nvPr/>
        </p:nvSpPr>
        <p:spPr>
          <a:xfrm>
            <a:off x="5019116" y="6107222"/>
            <a:ext cx="2484755"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统</a:t>
            </a:r>
            <a:r>
              <a:rPr lang="zh-CN" sz="1400"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编</a:t>
            </a:r>
            <a:r>
              <a:rPr lang="zh-CN"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版语文五年级</a:t>
            </a:r>
            <a:r>
              <a:rPr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上</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8"/>
          <p:cNvSpPr txBox="1"/>
          <p:nvPr/>
        </p:nvSpPr>
        <p:spPr>
          <a:xfrm>
            <a:off x="3955534" y="2445888"/>
            <a:ext cx="6699250"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快乐读书吧  </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900252" y="5679888"/>
            <a:ext cx="6391494" cy="307777"/>
          </a:xfrm>
          <a:prstGeom prst="rect">
            <a:avLst/>
          </a:prstGeom>
        </p:spPr>
        <p:txBody>
          <a:bodyPr wrap="non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从前有座山</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复习旧知</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你读过这本书吗</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推荐阅读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阅读方法</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读书名言</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课后作业</a:t>
            </a: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u=3129389502,1913611248&amp;fm=26&amp;gp=0"/>
          <p:cNvPicPr>
            <a:picLocks noChangeAspect="1"/>
          </p:cNvPicPr>
          <p:nvPr/>
        </p:nvPicPr>
        <p:blipFill>
          <a:blip r:embed="rId1" cstate="print"/>
          <a:stretch>
            <a:fillRect/>
          </a:stretch>
        </p:blipFill>
        <p:spPr>
          <a:xfrm>
            <a:off x="256540" y="1009015"/>
            <a:ext cx="4290060" cy="4696460"/>
          </a:xfrm>
          <a:prstGeom prst="roundRect">
            <a:avLst/>
          </a:prstGeom>
          <a:noFill/>
          <a:ln>
            <a:noFill/>
          </a:ln>
        </p:spPr>
      </p:pic>
      <p:sp>
        <p:nvSpPr>
          <p:cNvPr id="7" name="文本框 6"/>
          <p:cNvSpPr txBox="1"/>
          <p:nvPr/>
        </p:nvSpPr>
        <p:spPr>
          <a:xfrm>
            <a:off x="4749349" y="1148331"/>
            <a:ext cx="6584950" cy="830997"/>
          </a:xfrm>
          <a:prstGeom prst="rect">
            <a:avLst/>
          </a:prstGeom>
          <a:noFill/>
        </p:spPr>
        <p:txBody>
          <a:bodyPr wrap="square" rtlCol="0" anchor="t">
            <a:spAutoFit/>
          </a:bodyPr>
          <a:lstStyle/>
          <a:p>
            <a:r>
              <a:rPr lang="zh-CN" altLang="en-US" sz="2400" dirty="0">
                <a:solidFill>
                  <a:srgbClr val="FF0000"/>
                </a:solidFill>
                <a:latin typeface="微软雅黑" panose="020B0503020204020204" pitchFamily="34" charset="-122"/>
                <a:ea typeface="微软雅黑" panose="020B0503020204020204" pitchFamily="34" charset="-122"/>
                <a:cs typeface="黑体" panose="02010600030101010101" charset="-122"/>
              </a:rPr>
              <a:t>孟姜女哭长城这个民间故事反映了当时人们对秦始皇修筑长城的什么看法?</a:t>
            </a:r>
            <a:endParaRPr lang="zh-CN" altLang="en-US" sz="2400" dirty="0">
              <a:solidFill>
                <a:srgbClr val="FF0000"/>
              </a:solidFill>
              <a:latin typeface="微软雅黑" panose="020B0503020204020204" pitchFamily="34" charset="-122"/>
              <a:ea typeface="微软雅黑" panose="020B0503020204020204" pitchFamily="34" charset="-122"/>
              <a:cs typeface="黑体" panose="02010600030101010101" charset="-122"/>
            </a:endParaRPr>
          </a:p>
        </p:txBody>
      </p:sp>
      <p:sp>
        <p:nvSpPr>
          <p:cNvPr id="10" name="文本框 9"/>
          <p:cNvSpPr txBox="1"/>
          <p:nvPr/>
        </p:nvSpPr>
        <p:spPr>
          <a:xfrm>
            <a:off x="4665419" y="2167255"/>
            <a:ext cx="7390765" cy="3538220"/>
          </a:xfrm>
          <a:prstGeom prst="rect">
            <a:avLst/>
          </a:prstGeom>
          <a:noFill/>
        </p:spPr>
        <p:txBody>
          <a:bodyPr wrap="square" rtlCol="0" anchor="t">
            <a:spAutoFit/>
          </a:bodyPr>
          <a:lstStyle/>
          <a:p>
            <a:r>
              <a:rPr lang="zh-CN" altLang="en-US" sz="2800" dirty="0">
                <a:latin typeface="+mn-ea"/>
              </a:rPr>
              <a:t>这个故事深刻地揭露了封建社会残酷的徭役制度带给普通老百姓的只能是痛苦的生活和悲惨的命运。反映了劳动人民反抗统治者暴政的勇气和思想，歌颂了孟姜女的坚贞（封建礼教），也表现了百姓对美好生活的期望和对幸福的憧憬、追求。长城一定程度上是封建统治（秦朝苛政）的代表，反映的是苛政对穷苦百姓的压榨、束缚，是一个象征。</a:t>
            </a:r>
            <a:endParaRPr lang="zh-CN" altLang="en-US" sz="2800" dirty="0">
              <a:latin typeface="+mn-ea"/>
            </a:endParaRPr>
          </a:p>
        </p:txBody>
      </p:sp>
      <p:sp>
        <p:nvSpPr>
          <p:cNvPr id="14" name="文本框 11"/>
          <p:cNvSpPr txBox="1"/>
          <p:nvPr/>
        </p:nvSpPr>
        <p:spPr>
          <a:xfrm>
            <a:off x="6796479" y="437184"/>
            <a:ext cx="525970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孟姜女哭长城</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53895" y="450850"/>
            <a:ext cx="8322945" cy="5920740"/>
            <a:chOff x="3077" y="710"/>
            <a:chExt cx="13107" cy="9324"/>
          </a:xfrm>
        </p:grpSpPr>
        <p:pic>
          <p:nvPicPr>
            <p:cNvPr id="7" name="图片 6" descr="D:\课件\天星课件\图片\timg (13).jpgtimg (13)"/>
            <p:cNvPicPr>
              <a:picLocks noChangeAspect="1"/>
            </p:cNvPicPr>
            <p:nvPr/>
          </p:nvPicPr>
          <p:blipFill>
            <a:blip r:embed="rId1" cstate="print"/>
            <a:srcRect l="-68" r="6717"/>
            <a:stretch>
              <a:fillRect/>
            </a:stretch>
          </p:blipFill>
          <p:spPr>
            <a:xfrm>
              <a:off x="3077" y="1440"/>
              <a:ext cx="13001" cy="8594"/>
            </a:xfrm>
            <a:prstGeom prst="roundRect">
              <a:avLst/>
            </a:prstGeom>
            <a:noFill/>
            <a:ln>
              <a:noFill/>
            </a:ln>
          </p:spPr>
        </p:pic>
        <p:sp>
          <p:nvSpPr>
            <p:cNvPr id="12" name="文本框 11"/>
            <p:cNvSpPr txBox="1"/>
            <p:nvPr/>
          </p:nvSpPr>
          <p:spPr>
            <a:xfrm>
              <a:off x="7901" y="710"/>
              <a:ext cx="8283" cy="824"/>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梁祝十八相送</a:t>
              </a:r>
              <a:endParaRPr lang="zh-CN" altLang="en-US" sz="2800" dirty="0">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183130" y="436880"/>
            <a:ext cx="8616315" cy="5934710"/>
            <a:chOff x="3438" y="688"/>
            <a:chExt cx="13569" cy="9346"/>
          </a:xfrm>
        </p:grpSpPr>
        <p:pic>
          <p:nvPicPr>
            <p:cNvPr id="7" name="图片 6" descr="D:\课件\天星课件\图片\timg (21).jpgtimg (21)"/>
            <p:cNvPicPr>
              <a:picLocks noChangeAspect="1"/>
            </p:cNvPicPr>
            <p:nvPr/>
          </p:nvPicPr>
          <p:blipFill>
            <a:blip r:embed="rId1" cstate="print"/>
            <a:srcRect l="1128" r="-40"/>
            <a:stretch>
              <a:fillRect/>
            </a:stretch>
          </p:blipFill>
          <p:spPr>
            <a:xfrm>
              <a:off x="3438" y="1440"/>
              <a:ext cx="13382" cy="8594"/>
            </a:xfrm>
            <a:prstGeom prst="roundRect">
              <a:avLst/>
            </a:prstGeom>
            <a:noFill/>
            <a:ln>
              <a:noFill/>
            </a:ln>
          </p:spPr>
        </p:pic>
        <p:sp>
          <p:nvSpPr>
            <p:cNvPr id="12" name="文本框 11"/>
            <p:cNvSpPr txBox="1"/>
            <p:nvPr/>
          </p:nvSpPr>
          <p:spPr>
            <a:xfrm>
              <a:off x="8724" y="688"/>
              <a:ext cx="8283" cy="912"/>
            </a:xfrm>
            <a:prstGeom prst="round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八仙过海</a:t>
              </a:r>
              <a:endParaRPr lang="zh-CN" altLang="en-US" sz="2800" dirty="0">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民间故事好61684&amp;fm=26&amp;gp=0"/>
          <p:cNvPicPr>
            <a:picLocks noChangeAspect="1"/>
          </p:cNvPicPr>
          <p:nvPr/>
        </p:nvPicPr>
        <p:blipFill>
          <a:blip r:embed="rId1" cstate="print"/>
          <a:stretch>
            <a:fillRect/>
          </a:stretch>
        </p:blipFill>
        <p:spPr>
          <a:xfrm>
            <a:off x="451485" y="757555"/>
            <a:ext cx="5100955" cy="4829175"/>
          </a:xfrm>
          <a:prstGeom prst="roundRect">
            <a:avLst/>
          </a:prstGeom>
          <a:noFill/>
          <a:ln>
            <a:noFill/>
          </a:ln>
        </p:spPr>
      </p:pic>
      <p:grpSp>
        <p:nvGrpSpPr>
          <p:cNvPr id="11" name="组合 10"/>
          <p:cNvGrpSpPr/>
          <p:nvPr/>
        </p:nvGrpSpPr>
        <p:grpSpPr>
          <a:xfrm>
            <a:off x="5274945" y="494665"/>
            <a:ext cx="5332730" cy="3695065"/>
            <a:chOff x="8307" y="779"/>
            <a:chExt cx="8398" cy="5819"/>
          </a:xfrm>
        </p:grpSpPr>
        <p:sp>
          <p:nvSpPr>
            <p:cNvPr id="10" name="云形标注 9"/>
            <p:cNvSpPr/>
            <p:nvPr/>
          </p:nvSpPr>
          <p:spPr>
            <a:xfrm>
              <a:off x="8307" y="779"/>
              <a:ext cx="8398" cy="5819"/>
            </a:xfrm>
            <a:prstGeom prst="cloudCallout">
              <a:avLst>
                <a:gd name="adj1" fmla="val 65248"/>
                <a:gd name="adj2" fmla="val 63992"/>
              </a:avLst>
            </a:prstGeom>
            <a:noFill/>
            <a:ln w="19050">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162" y="1941"/>
              <a:ext cx="6866" cy="3054"/>
            </a:xfrm>
            <a:prstGeom prst="rect">
              <a:avLst/>
            </a:prstGeom>
            <a:noFill/>
            <a:ln w="19050">
              <a:noFill/>
            </a:ln>
          </p:spPr>
          <p:txBody>
            <a:bodyPr wrap="square" rtlCol="0">
              <a:spAutoFit/>
            </a:bodyPr>
            <a:lstStyle/>
            <a:p>
              <a:r>
                <a:rPr lang="zh-CN" altLang="zh-CN" sz="2400" dirty="0">
                  <a:latin typeface="楷体" panose="02010609060101010101" pitchFamily="49" charset="-122"/>
                  <a:ea typeface="楷体" panose="02010609060101010101" pitchFamily="49" charset="-122"/>
                </a:rPr>
                <a:t>在《中国民间故事》这本书中，你不仅能领略到动人的情节，还能认识许多精彩的人物，如机智的徐文长、聪慧的采桑娘和巧媳妇、孝顺的舜和董永。</a:t>
              </a:r>
              <a:endParaRPr lang="zh-CN" altLang="zh-CN" sz="2400" dirty="0">
                <a:latin typeface="楷体" panose="02010609060101010101" pitchFamily="49" charset="-122"/>
                <a:ea typeface="楷体" panose="02010609060101010101" pitchFamily="49"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2863625061,135949793&amp;fm=26&amp;gp=0"/>
          <p:cNvPicPr>
            <a:picLocks noChangeAspect="1"/>
          </p:cNvPicPr>
          <p:nvPr/>
        </p:nvPicPr>
        <p:blipFill>
          <a:blip r:embed="rId1" cstate="print"/>
          <a:stretch>
            <a:fillRect/>
          </a:stretch>
        </p:blipFill>
        <p:spPr>
          <a:xfrm>
            <a:off x="4013776" y="1049655"/>
            <a:ext cx="6619875" cy="5273040"/>
          </a:xfrm>
          <a:prstGeom prst="roundRect">
            <a:avLst/>
          </a:prstGeom>
          <a:noFill/>
          <a:ln>
            <a:noFill/>
          </a:ln>
        </p:spPr>
      </p:pic>
      <p:sp>
        <p:nvSpPr>
          <p:cNvPr id="14" name="文本框 13"/>
          <p:cNvSpPr txBox="1"/>
          <p:nvPr/>
        </p:nvSpPr>
        <p:spPr>
          <a:xfrm>
            <a:off x="392430" y="788670"/>
            <a:ext cx="3757930" cy="52197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讲故事，说人物性格。</a:t>
            </a:r>
            <a:endParaRPr lang="zh-CN" altLang="en-US" sz="2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1716186" y="4626610"/>
            <a:ext cx="1255395" cy="521970"/>
          </a:xfrm>
          <a:prstGeom prst="rect">
            <a:avLst/>
          </a:prstGeom>
          <a:noFill/>
        </p:spPr>
        <p:txBody>
          <a:bodyPr wrap="none" rtlCol="0">
            <a:spAutoFit/>
          </a:bodyPr>
          <a:lstStyle/>
          <a:p>
            <a:r>
              <a:rPr lang="zh-CN" altLang="zh-CN" sz="2800" dirty="0">
                <a:solidFill>
                  <a:srgbClr val="FF0000"/>
                </a:solidFill>
                <a:latin typeface="微软雅黑" panose="020B0503020204020204" pitchFamily="34" charset="-122"/>
                <a:ea typeface="微软雅黑" panose="020B0503020204020204" pitchFamily="34" charset="-122"/>
              </a:rPr>
              <a:t>想一想</a:t>
            </a:r>
            <a:endParaRPr lang="zh-CN" altLang="zh-CN" sz="2800" dirty="0">
              <a:solidFill>
                <a:srgbClr val="FF000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D:\课件\天星课件\图片\timg (22).jpgtimg (22)"/>
          <p:cNvPicPr>
            <a:picLocks noChangeAspect="1"/>
          </p:cNvPicPr>
          <p:nvPr/>
        </p:nvPicPr>
        <p:blipFill>
          <a:blip r:embed="rId1" cstate="print"/>
          <a:srcRect l="8211" t="283" r="8211" b="-283"/>
          <a:stretch>
            <a:fillRect/>
          </a:stretch>
        </p:blipFill>
        <p:spPr>
          <a:xfrm>
            <a:off x="3201670" y="1086485"/>
            <a:ext cx="6207125" cy="4944110"/>
          </a:xfrm>
          <a:prstGeom prst="roundRect">
            <a:avLst/>
          </a:prstGeom>
          <a:noFill/>
          <a:ln>
            <a:noFill/>
          </a:ln>
        </p:spPr>
      </p:pic>
      <p:grpSp>
        <p:nvGrpSpPr>
          <p:cNvPr id="7" name="组合 6"/>
          <p:cNvGrpSpPr/>
          <p:nvPr/>
        </p:nvGrpSpPr>
        <p:grpSpPr>
          <a:xfrm>
            <a:off x="643890" y="1579245"/>
            <a:ext cx="2708275" cy="2410460"/>
            <a:chOff x="1014" y="2487"/>
            <a:chExt cx="4265" cy="3796"/>
          </a:xfrm>
        </p:grpSpPr>
        <p:sp>
          <p:nvSpPr>
            <p:cNvPr id="16" name="椭圆形标注 15"/>
            <p:cNvSpPr/>
            <p:nvPr/>
          </p:nvSpPr>
          <p:spPr>
            <a:xfrm>
              <a:off x="1014" y="2487"/>
              <a:ext cx="3801" cy="3796"/>
            </a:xfrm>
            <a:prstGeom prst="wedgeEllipseCallou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71" y="3170"/>
              <a:ext cx="4208" cy="2179"/>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你听过采桑娘</a:t>
              </a:r>
              <a:endParaRPr lang="zh-CN" altLang="en-US"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的故事吗？请</a:t>
              </a:r>
              <a:endParaRPr lang="zh-CN" altLang="en-US"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跟同桌讲一讲。</a:t>
              </a:r>
              <a:endParaRPr lang="zh-CN" altLang="en-US" sz="2800" dirty="0">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392430" y="788670"/>
            <a:ext cx="3757930" cy="52197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讲故事，说人物性格。</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形标注 15"/>
          <p:cNvSpPr/>
          <p:nvPr/>
        </p:nvSpPr>
        <p:spPr>
          <a:xfrm>
            <a:off x="643890" y="1579245"/>
            <a:ext cx="2413635" cy="2410460"/>
          </a:xfrm>
          <a:prstGeom prst="wedgeEllipseCallou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D:\课件\天星课件\图片\u=186589861,2256502678&amp;fm=26&amp;gp=0.jpgu=186589861,2256502678&amp;fm=26&amp;gp=0"/>
          <p:cNvPicPr>
            <a:picLocks noChangeAspect="1"/>
          </p:cNvPicPr>
          <p:nvPr/>
        </p:nvPicPr>
        <p:blipFill>
          <a:blip r:embed="rId1" cstate="print"/>
          <a:srcRect l="33" r="33"/>
          <a:stretch>
            <a:fillRect/>
          </a:stretch>
        </p:blipFill>
        <p:spPr>
          <a:xfrm>
            <a:off x="3201670" y="1086485"/>
            <a:ext cx="6207125" cy="4944110"/>
          </a:xfrm>
          <a:prstGeom prst="roundRect">
            <a:avLst/>
          </a:prstGeom>
          <a:noFill/>
          <a:ln>
            <a:noFill/>
          </a:ln>
        </p:spPr>
      </p:pic>
      <p:sp>
        <p:nvSpPr>
          <p:cNvPr id="7" name="文本框 6"/>
          <p:cNvSpPr txBox="1"/>
          <p:nvPr/>
        </p:nvSpPr>
        <p:spPr>
          <a:xfrm>
            <a:off x="680085" y="2012950"/>
            <a:ext cx="2316480" cy="1383665"/>
          </a:xfrm>
          <a:prstGeom prst="rect">
            <a:avLst/>
          </a:prstGeom>
          <a:noFill/>
          <a:ln>
            <a:noFill/>
          </a:ln>
        </p:spPr>
        <p:txBody>
          <a:bodyPr wrap="none" rtlCol="0">
            <a:spAutoFit/>
          </a:bodyPr>
          <a:lstStyle/>
          <a:p>
            <a:r>
              <a:rPr lang="zh-CN" altLang="en-US" sz="2800" dirty="0">
                <a:latin typeface="微软雅黑" panose="020B0503020204020204" pitchFamily="34" charset="-122"/>
                <a:ea typeface="微软雅黑" panose="020B0503020204020204" pitchFamily="34" charset="-122"/>
              </a:rPr>
              <a:t>你听过舜的故</a:t>
            </a:r>
            <a:endParaRPr lang="zh-CN" altLang="en-US"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事吗？请跟同</a:t>
            </a:r>
            <a:endParaRPr lang="zh-CN" altLang="en-US"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桌讲一讲。</a:t>
            </a:r>
            <a:endParaRPr lang="zh-CN" altLang="en-US" sz="2800" dirty="0">
              <a:latin typeface="微软雅黑" panose="020B0503020204020204" pitchFamily="34" charset="-122"/>
              <a:ea typeface="微软雅黑" panose="020B0503020204020204" pitchFamily="34" charset="-122"/>
            </a:endParaRPr>
          </a:p>
        </p:txBody>
      </p:sp>
      <p:sp>
        <p:nvSpPr>
          <p:cNvPr id="11" name="文本框 13"/>
          <p:cNvSpPr txBox="1"/>
          <p:nvPr/>
        </p:nvSpPr>
        <p:spPr>
          <a:xfrm>
            <a:off x="392430" y="788670"/>
            <a:ext cx="3757930" cy="52197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讲故事，说人物性格。</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D:\课件\天星课件\图片\u=2658912201,1415671101&amp;fm=26&amp;gp=0.jpgu=2658912201,1415671101&amp;fm=26&amp;gp=0"/>
          <p:cNvPicPr>
            <a:picLocks noChangeAspect="1"/>
          </p:cNvPicPr>
          <p:nvPr/>
        </p:nvPicPr>
        <p:blipFill>
          <a:blip r:embed="rId1" cstate="print"/>
          <a:srcRect t="9552" b="9552"/>
          <a:stretch>
            <a:fillRect/>
          </a:stretch>
        </p:blipFill>
        <p:spPr>
          <a:xfrm>
            <a:off x="3658870" y="1310640"/>
            <a:ext cx="6207125" cy="4944110"/>
          </a:xfrm>
          <a:prstGeom prst="roundRect">
            <a:avLst/>
          </a:prstGeom>
          <a:noFill/>
          <a:ln>
            <a:noFill/>
          </a:ln>
        </p:spPr>
      </p:pic>
      <p:sp>
        <p:nvSpPr>
          <p:cNvPr id="16" name="椭圆形标注 15"/>
          <p:cNvSpPr/>
          <p:nvPr/>
        </p:nvSpPr>
        <p:spPr>
          <a:xfrm>
            <a:off x="643890" y="1579245"/>
            <a:ext cx="2413635" cy="2410460"/>
          </a:xfrm>
          <a:prstGeom prst="wedgeEllipseCallou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80085" y="2012950"/>
            <a:ext cx="2316480" cy="1383665"/>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你听过董永的</a:t>
            </a:r>
            <a:endParaRPr lang="zh-CN" altLang="en-US"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故事吗？请跟</a:t>
            </a:r>
            <a:endParaRPr lang="zh-CN" altLang="en-US"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同桌讲一讲。</a:t>
            </a:r>
            <a:endParaRPr lang="zh-CN" altLang="en-US" sz="2800" dirty="0">
              <a:latin typeface="微软雅黑" panose="020B0503020204020204" pitchFamily="34" charset="-122"/>
              <a:ea typeface="微软雅黑" panose="020B0503020204020204" pitchFamily="34" charset="-122"/>
            </a:endParaRPr>
          </a:p>
        </p:txBody>
      </p:sp>
      <p:sp>
        <p:nvSpPr>
          <p:cNvPr id="11" name="文本框 13"/>
          <p:cNvSpPr txBox="1"/>
          <p:nvPr/>
        </p:nvSpPr>
        <p:spPr>
          <a:xfrm>
            <a:off x="392430" y="788670"/>
            <a:ext cx="3757930" cy="52197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讲故事，说人物性格。</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p:bldP spid="1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232365" y="1737360"/>
            <a:ext cx="9122410" cy="953135"/>
          </a:xfrm>
          <a:prstGeom prst="rect">
            <a:avLst/>
          </a:prstGeom>
          <a:noFill/>
        </p:spPr>
        <p:txBody>
          <a:bodyPr wrap="none" rtlCol="0">
            <a:spAutoFit/>
          </a:bodyPr>
          <a:lstStyle/>
          <a:p>
            <a:r>
              <a:rPr lang="en-US" altLang="zh-CN" sz="2800" dirty="0" smtClean="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可以换一种人称讲，如讲《猎人海力布》，用海力布</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的口吻来讲，会让人有身临其境的感觉。</a:t>
            </a:r>
            <a:endParaRPr lang="zh-CN" altLang="en-US" sz="2800" dirty="0">
              <a:latin typeface="楷体" panose="02010609060101010101" pitchFamily="49" charset="-122"/>
              <a:ea typeface="楷体" panose="02010609060101010101" pitchFamily="49" charset="-122"/>
            </a:endParaRPr>
          </a:p>
        </p:txBody>
      </p:sp>
      <p:sp>
        <p:nvSpPr>
          <p:cNvPr id="12" name="文本框 11"/>
          <p:cNvSpPr txBox="1"/>
          <p:nvPr/>
        </p:nvSpPr>
        <p:spPr>
          <a:xfrm>
            <a:off x="2232365" y="3051810"/>
            <a:ext cx="9300210" cy="1383665"/>
          </a:xfrm>
          <a:prstGeom prst="rect">
            <a:avLst/>
          </a:prstGeom>
          <a:noFill/>
        </p:spPr>
        <p:txBody>
          <a:bodyPr wrap="none" rtlCol="0">
            <a:spAutoFit/>
          </a:bodyPr>
          <a:lstStyle/>
          <a:p>
            <a:pPr algn="l"/>
            <a:r>
              <a:rPr lang="en-US" altLang="zh-CN" sz="2800" dirty="0" smtClean="0">
                <a:latin typeface="楷体" panose="02010609060101010101" pitchFamily="49" charset="-122"/>
                <a:ea typeface="楷体" panose="02010609060101010101" pitchFamily="49" charset="-122"/>
                <a:sym typeface="+mn-ea"/>
              </a:rPr>
              <a:t>●</a:t>
            </a:r>
            <a:r>
              <a:rPr lang="zh-CN" altLang="zh-CN" sz="2800" dirty="0">
                <a:latin typeface="楷体" panose="02010609060101010101" pitchFamily="49" charset="-122"/>
                <a:ea typeface="楷体" panose="02010609060101010101" pitchFamily="49" charset="-122"/>
              </a:rPr>
              <a:t>也</a:t>
            </a:r>
            <a:r>
              <a:rPr lang="zh-CN" altLang="en-US" sz="2800" dirty="0">
                <a:latin typeface="楷体" panose="02010609060101010101" pitchFamily="49" charset="-122"/>
                <a:ea typeface="楷体" panose="02010609060101010101" pitchFamily="49" charset="-122"/>
              </a:rPr>
              <a:t>可以对故事情节</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添油加醋</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，为故事增加合理的情</a:t>
            </a:r>
            <a:endParaRPr lang="zh-CN" altLang="en-US" sz="2800" dirty="0">
              <a:latin typeface="楷体" panose="02010609060101010101" pitchFamily="49" charset="-122"/>
              <a:ea typeface="楷体" panose="02010609060101010101" pitchFamily="49" charset="-122"/>
            </a:endParaRPr>
          </a:p>
          <a:p>
            <a:pPr algn="l"/>
            <a:r>
              <a:rPr lang="zh-CN" altLang="en-US" sz="2800" dirty="0">
                <a:latin typeface="楷体" panose="02010609060101010101" pitchFamily="49" charset="-122"/>
                <a:ea typeface="楷体" panose="02010609060101010101" pitchFamily="49" charset="-122"/>
              </a:rPr>
              <a:t>  节，如讲《</a:t>
            </a:r>
            <a:r>
              <a:rPr lang="zh-CN" altLang="en-US" sz="2800" dirty="0">
                <a:latin typeface="楷体" panose="02010609060101010101" pitchFamily="49" charset="-122"/>
                <a:ea typeface="楷体" panose="02010609060101010101" pitchFamily="49" charset="-122"/>
                <a:sym typeface="+mn-ea"/>
              </a:rPr>
              <a:t>牛郎织女</a:t>
            </a:r>
            <a:r>
              <a:rPr lang="zh-CN" altLang="en-US" sz="2800" dirty="0">
                <a:latin typeface="楷体" panose="02010609060101010101" pitchFamily="49" charset="-122"/>
                <a:ea typeface="楷体" panose="02010609060101010101" pitchFamily="49" charset="-122"/>
              </a:rPr>
              <a:t>》，可以说说老牛是怎么知道仙女</a:t>
            </a:r>
            <a:endParaRPr lang="zh-CN" altLang="en-US" sz="2800" dirty="0">
              <a:latin typeface="楷体" panose="02010609060101010101" pitchFamily="49" charset="-122"/>
              <a:ea typeface="楷体" panose="02010609060101010101" pitchFamily="49" charset="-122"/>
            </a:endParaRPr>
          </a:p>
          <a:p>
            <a:pPr algn="l"/>
            <a:r>
              <a:rPr lang="zh-CN" altLang="en-US" sz="2800" dirty="0">
                <a:latin typeface="楷体" panose="02010609060101010101" pitchFamily="49" charset="-122"/>
                <a:ea typeface="楷体" panose="02010609060101010101" pitchFamily="49" charset="-122"/>
              </a:rPr>
              <a:t>  下凡的时间的。</a:t>
            </a:r>
            <a:endParaRPr lang="zh-CN" altLang="en-US" sz="2800" dirty="0">
              <a:latin typeface="楷体" panose="02010609060101010101" pitchFamily="49" charset="-122"/>
              <a:ea typeface="楷体" panose="02010609060101010101" pitchFamily="49" charset="-122"/>
            </a:endParaRPr>
          </a:p>
        </p:txBody>
      </p:sp>
      <p:sp>
        <p:nvSpPr>
          <p:cNvPr id="13" name="文本框 12"/>
          <p:cNvSpPr txBox="1"/>
          <p:nvPr/>
        </p:nvSpPr>
        <p:spPr>
          <a:xfrm>
            <a:off x="2232365" y="4732655"/>
            <a:ext cx="8443337" cy="954107"/>
          </a:xfrm>
          <a:prstGeom prst="rect">
            <a:avLst/>
          </a:prstGeom>
          <a:noFill/>
        </p:spPr>
        <p:txBody>
          <a:bodyPr wrap="none" rtlCol="0">
            <a:spAutoFit/>
          </a:bodyPr>
          <a:lstStyle/>
          <a:p>
            <a:pPr algn="l"/>
            <a:r>
              <a:rPr lang="en-US" altLang="zh-CN" sz="2800" dirty="0" smtClean="0">
                <a:latin typeface="楷体" panose="02010609060101010101" pitchFamily="49" charset="-122"/>
                <a:ea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rPr>
              <a:t>还可以续编故事，如海力布变成石头后还会发生什</a:t>
            </a:r>
            <a:endParaRPr lang="zh-CN" altLang="en-US" sz="2800" dirty="0">
              <a:latin typeface="楷体" panose="02010609060101010101" pitchFamily="49" charset="-122"/>
              <a:ea typeface="楷体" panose="02010609060101010101" pitchFamily="49" charset="-122"/>
            </a:endParaRPr>
          </a:p>
          <a:p>
            <a:pPr algn="l"/>
            <a:r>
              <a:rPr lang="zh-CN" altLang="en-US" sz="2800" dirty="0" smtClean="0">
                <a:latin typeface="楷体" panose="02010609060101010101" pitchFamily="49" charset="-122"/>
                <a:ea typeface="楷体" panose="02010609060101010101" pitchFamily="49" charset="-122"/>
              </a:rPr>
              <a:t>么</a:t>
            </a:r>
            <a:r>
              <a:rPr lang="zh-CN" altLang="en-US" sz="2800" dirty="0">
                <a:latin typeface="楷体" panose="02010609060101010101" pitchFamily="49" charset="-122"/>
                <a:ea typeface="楷体" panose="02010609060101010101" pitchFamily="49" charset="-122"/>
              </a:rPr>
              <a:t>事  。</a:t>
            </a:r>
            <a:endParaRPr lang="zh-CN" altLang="en-US" sz="2800" dirty="0">
              <a:latin typeface="楷体" panose="02010609060101010101" pitchFamily="49" charset="-122"/>
              <a:ea typeface="楷体" panose="02010609060101010101" pitchFamily="49" charset="-122"/>
            </a:endParaRPr>
          </a:p>
        </p:txBody>
      </p:sp>
      <p:sp>
        <p:nvSpPr>
          <p:cNvPr id="7" name="文本框 6"/>
          <p:cNvSpPr txBox="1"/>
          <p:nvPr/>
        </p:nvSpPr>
        <p:spPr>
          <a:xfrm>
            <a:off x="1438910" y="852170"/>
            <a:ext cx="8361680" cy="521970"/>
          </a:xfrm>
          <a:prstGeom prst="rect">
            <a:avLst/>
          </a:prstGeom>
          <a:noFill/>
        </p:spPr>
        <p:txBody>
          <a:bodyPr wrap="none" rtlCol="0">
            <a:spAutoFit/>
          </a:bodyPr>
          <a:lstStyle/>
          <a:p>
            <a:r>
              <a:rPr lang="zh-CN" altLang="en-US" sz="2800">
                <a:latin typeface="微软雅黑" panose="020B0503020204020204" pitchFamily="34" charset="-122"/>
                <a:ea typeface="微软雅黑" panose="020B0503020204020204" pitchFamily="34" charset="-122"/>
              </a:rPr>
              <a:t>怎样讲可以让故事更有新鲜感，你可以来点小创作。</a:t>
            </a:r>
            <a:endParaRPr lang="zh-CN" altLang="en-US" sz="2800">
              <a:latin typeface="微软雅黑" panose="020B0503020204020204" pitchFamily="34" charset="-122"/>
              <a:ea typeface="微软雅黑" panose="020B0503020204020204" pitchFamily="34" charset="-122"/>
            </a:endParaRPr>
          </a:p>
        </p:txBody>
      </p:sp>
      <p:pic>
        <p:nvPicPr>
          <p:cNvPr id="14" name="图片 13" descr="女1说.png"/>
          <p:cNvPicPr>
            <a:picLocks noChangeAspect="1"/>
          </p:cNvPicPr>
          <p:nvPr/>
        </p:nvPicPr>
        <p:blipFill>
          <a:blip r:embed="rId1" cstate="print"/>
          <a:stretch>
            <a:fillRect/>
          </a:stretch>
        </p:blipFill>
        <p:spPr>
          <a:xfrm>
            <a:off x="563525" y="3367233"/>
            <a:ext cx="1458674" cy="2136483"/>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to="" calcmode="lin" valueType="num">
                                      <p:cBhvr>
                                        <p:cTn id="12" dur="1" fill="hold"/>
                                        <p:tgtEl>
                                          <p:spTgt spid="1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to="" calcmode="lin" valueType="num">
                                      <p:cBhvr>
                                        <p:cTn id="17"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神灯结局"/>
          <p:cNvPicPr>
            <a:picLocks noChangeAspect="1"/>
          </p:cNvPicPr>
          <p:nvPr/>
        </p:nvPicPr>
        <p:blipFill>
          <a:blip r:embed="rId1" cstate="print"/>
          <a:stretch>
            <a:fillRect/>
          </a:stretch>
        </p:blipFill>
        <p:spPr>
          <a:xfrm>
            <a:off x="1019810" y="936625"/>
            <a:ext cx="10058400" cy="5718175"/>
          </a:xfrm>
          <a:prstGeom prst="roundRect">
            <a:avLst/>
          </a:prstGeom>
          <a:noFill/>
          <a:ln>
            <a:noFill/>
          </a:ln>
        </p:spPr>
      </p:pic>
      <p:sp>
        <p:nvSpPr>
          <p:cNvPr id="10" name="文本框 9"/>
          <p:cNvSpPr txBox="1"/>
          <p:nvPr/>
        </p:nvSpPr>
        <p:spPr>
          <a:xfrm>
            <a:off x="4667885" y="551815"/>
            <a:ext cx="1960880" cy="52197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阿拉丁神灯</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可选过程 2"/>
          <p:cNvSpPr/>
          <p:nvPr/>
        </p:nvSpPr>
        <p:spPr>
          <a:xfrm>
            <a:off x="584789" y="1862647"/>
            <a:ext cx="10490525" cy="3666490"/>
          </a:xfrm>
          <a:prstGeom prst="flowChartAlternateProcess">
            <a:avLst/>
          </a:prstGeom>
          <a:ln>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7" name="副标题 6"/>
          <p:cNvSpPr>
            <a:spLocks noGrp="1"/>
          </p:cNvSpPr>
          <p:nvPr>
            <p:ph idx="4294967295"/>
          </p:nvPr>
        </p:nvSpPr>
        <p:spPr>
          <a:xfrm>
            <a:off x="955346" y="2062164"/>
            <a:ext cx="9882188" cy="3700462"/>
          </a:xfrm>
        </p:spPr>
        <p:txBody>
          <a:bodyPr>
            <a:no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lang="en-US" altLang="zh-CN" sz="2800" b="1" noProof="0" dirty="0">
                <a:ln>
                  <a:noFill/>
                </a:ln>
                <a:effectLst/>
                <a:uLnTx/>
                <a:uFillTx/>
                <a:latin typeface="+mn-ea"/>
                <a:sym typeface="+mn-ea"/>
              </a:rPr>
              <a:t>1.</a:t>
            </a:r>
            <a:r>
              <a:rPr sz="2800" b="1" noProof="0" dirty="0">
                <a:ln>
                  <a:noFill/>
                </a:ln>
                <a:effectLst/>
                <a:uLnTx/>
                <a:uFillTx/>
                <a:latin typeface="+mn-ea"/>
                <a:sym typeface="+mn-ea"/>
              </a:rPr>
              <a:t>通过阅读，指点学生学会、读懂民间故事</a:t>
            </a:r>
            <a:r>
              <a:rPr lang="zh-CN" altLang="en-US" sz="2800" b="1" noProof="0" dirty="0">
                <a:ln>
                  <a:noFill/>
                </a:ln>
                <a:effectLst/>
                <a:uLnTx/>
                <a:uFillTx/>
                <a:latin typeface="+mn-ea"/>
                <a:sym typeface="+mn-ea"/>
              </a:rPr>
              <a:t>。 </a:t>
            </a:r>
            <a:r>
              <a:rPr lang="en-US" altLang="zh-CN" sz="2800" b="1" noProof="0" dirty="0">
                <a:ln>
                  <a:noFill/>
                </a:ln>
                <a:solidFill>
                  <a:srgbClr val="FF0000"/>
                </a:solidFill>
                <a:effectLst/>
                <a:uLnTx/>
                <a:uFillTx/>
                <a:latin typeface="+mn-ea"/>
                <a:sym typeface="+mn-ea"/>
              </a:rPr>
              <a:t>(</a:t>
            </a:r>
            <a:r>
              <a:rPr lang="zh-CN" altLang="en-US" sz="2800" b="1" noProof="0" dirty="0">
                <a:ln>
                  <a:noFill/>
                </a:ln>
                <a:solidFill>
                  <a:srgbClr val="FF0000"/>
                </a:solidFill>
                <a:effectLst/>
                <a:uLnTx/>
                <a:uFillTx/>
                <a:latin typeface="+mn-ea"/>
                <a:sym typeface="+mn-ea"/>
              </a:rPr>
              <a:t>重点</a:t>
            </a:r>
            <a:r>
              <a:rPr lang="en-US" altLang="zh-CN" sz="2800" b="1" noProof="0" dirty="0">
                <a:ln>
                  <a:noFill/>
                </a:ln>
                <a:solidFill>
                  <a:srgbClr val="FF0000"/>
                </a:solidFill>
                <a:effectLst/>
                <a:uLnTx/>
                <a:uFillTx/>
                <a:latin typeface="+mn-ea"/>
                <a:sym typeface="+mn-ea"/>
              </a:rPr>
              <a:t>)</a:t>
            </a:r>
            <a:endParaRPr kumimoji="0" lang="en-US" altLang="zh-CN" sz="2800" b="1" i="0" u="none" strike="noStrike" kern="1200" cap="none" spc="0" normalizeH="0" baseline="0" noProof="0" dirty="0">
              <a:ln>
                <a:noFill/>
              </a:ln>
              <a:solidFill>
                <a:srgbClr val="FF0000"/>
              </a:solidFill>
              <a:effectLst/>
              <a:uLnTx/>
              <a:uFillTx/>
              <a:latin typeface="+mn-ea"/>
            </a:endParaRPr>
          </a:p>
          <a:p>
            <a:pPr marL="355600" marR="0" lvl="0" indent="-355600" algn="l" defTabSz="457200" rtl="0" eaLnBrk="1" fontAlgn="base" latinLnBrk="0" hangingPunct="1">
              <a:lnSpc>
                <a:spcPct val="150000"/>
              </a:lnSpc>
              <a:spcBef>
                <a:spcPct val="0"/>
              </a:spcBef>
              <a:spcAft>
                <a:spcPct val="0"/>
              </a:spcAft>
              <a:buClrTx/>
              <a:buSzTx/>
              <a:buFontTx/>
              <a:buNone/>
              <a:defRPr/>
            </a:pPr>
            <a:r>
              <a:rPr lang="en-US" altLang="zh-CN" sz="2800" b="1" noProof="0" dirty="0">
                <a:ln>
                  <a:noFill/>
                </a:ln>
                <a:effectLst/>
                <a:uLnTx/>
                <a:uFillTx/>
                <a:latin typeface="+mn-ea"/>
                <a:sym typeface="+mn-ea"/>
              </a:rPr>
              <a:t>2.</a:t>
            </a:r>
            <a:r>
              <a:rPr sz="2800" b="1" noProof="0" dirty="0">
                <a:ln>
                  <a:noFill/>
                </a:ln>
                <a:effectLst/>
                <a:uLnTx/>
                <a:uFillTx/>
                <a:latin typeface="+mn-ea"/>
                <a:sym typeface="+mn-ea"/>
              </a:rPr>
              <a:t>学生在阅读过程中掌握民间故事的特点，读懂民间故事及道理</a:t>
            </a:r>
            <a:r>
              <a:rPr lang="zh-CN" altLang="en-US" sz="2800" b="1" noProof="0" dirty="0">
                <a:ln>
                  <a:noFill/>
                </a:ln>
                <a:effectLst/>
                <a:uLnTx/>
                <a:uFillTx/>
                <a:latin typeface="+mn-ea"/>
                <a:sym typeface="+mn-ea"/>
              </a:rPr>
              <a:t>。 </a:t>
            </a:r>
            <a:r>
              <a:rPr lang="en-US" altLang="zh-CN" sz="2800" b="1" noProof="0" dirty="0">
                <a:ln>
                  <a:noFill/>
                </a:ln>
                <a:solidFill>
                  <a:srgbClr val="FF0000"/>
                </a:solidFill>
                <a:effectLst/>
                <a:uLnTx/>
                <a:uFillTx/>
                <a:latin typeface="+mn-ea"/>
                <a:sym typeface="+mn-ea"/>
              </a:rPr>
              <a:t>(</a:t>
            </a:r>
            <a:r>
              <a:rPr sz="2800" b="1" noProof="0" dirty="0">
                <a:ln>
                  <a:noFill/>
                </a:ln>
                <a:solidFill>
                  <a:srgbClr val="FF0000"/>
                </a:solidFill>
                <a:effectLst/>
                <a:uLnTx/>
                <a:uFillTx/>
                <a:latin typeface="+mn-ea"/>
                <a:sym typeface="+mn-ea"/>
              </a:rPr>
              <a:t>难</a:t>
            </a:r>
            <a:r>
              <a:rPr lang="zh-CN" altLang="en-US" sz="2800" b="1" noProof="0" dirty="0">
                <a:ln>
                  <a:noFill/>
                </a:ln>
                <a:solidFill>
                  <a:srgbClr val="FF0000"/>
                </a:solidFill>
                <a:effectLst/>
                <a:uLnTx/>
                <a:uFillTx/>
                <a:latin typeface="+mn-ea"/>
                <a:sym typeface="+mn-ea"/>
              </a:rPr>
              <a:t>点</a:t>
            </a:r>
            <a:r>
              <a:rPr lang="en-US" altLang="zh-CN" sz="2800" b="1" noProof="0" dirty="0">
                <a:ln>
                  <a:noFill/>
                </a:ln>
                <a:solidFill>
                  <a:srgbClr val="FF0000"/>
                </a:solidFill>
                <a:effectLst/>
                <a:uLnTx/>
                <a:uFillTx/>
                <a:latin typeface="+mn-ea"/>
                <a:sym typeface="+mn-ea"/>
              </a:rPr>
              <a:t>)</a:t>
            </a:r>
            <a:endParaRPr kumimoji="0" lang="en-US" altLang="zh-CN" sz="2800" b="1" i="0" u="none" strike="noStrike" kern="1200" cap="none" spc="0" normalizeH="0" baseline="0" noProof="0" dirty="0">
              <a:ln>
                <a:noFill/>
              </a:ln>
              <a:solidFill>
                <a:srgbClr val="FF0000"/>
              </a:solidFill>
              <a:effectLst/>
              <a:uLnTx/>
              <a:uFillTx/>
              <a:latin typeface="+mn-ea"/>
            </a:endParaRPr>
          </a:p>
          <a:p>
            <a:pPr marL="355600" marR="0" lvl="0" indent="-355600" algn="l" defTabSz="457200" rtl="0" eaLnBrk="1" fontAlgn="base" latinLnBrk="0" hangingPunct="1">
              <a:lnSpc>
                <a:spcPct val="150000"/>
              </a:lnSpc>
              <a:spcBef>
                <a:spcPct val="0"/>
              </a:spcBef>
              <a:spcAft>
                <a:spcPct val="0"/>
              </a:spcAft>
              <a:buClrTx/>
              <a:buSzTx/>
              <a:buFontTx/>
              <a:buNone/>
              <a:defRPr/>
            </a:pPr>
            <a:r>
              <a:rPr lang="en-US" altLang="zh-CN" sz="2800" b="1" noProof="0" dirty="0">
                <a:ln>
                  <a:noFill/>
                </a:ln>
                <a:effectLst/>
                <a:uLnTx/>
                <a:uFillTx/>
                <a:latin typeface="+mn-ea"/>
                <a:sym typeface="+mn-ea"/>
              </a:rPr>
              <a:t>3.</a:t>
            </a:r>
            <a:r>
              <a:rPr sz="2800" b="1" noProof="0" dirty="0">
                <a:ln>
                  <a:noFill/>
                </a:ln>
                <a:effectLst/>
                <a:uLnTx/>
                <a:uFillTx/>
                <a:latin typeface="+mn-ea"/>
                <a:sym typeface="+mn-ea"/>
              </a:rPr>
              <a:t>通过阅读激发学生读书兴趣</a:t>
            </a:r>
            <a:r>
              <a:rPr lang="zh-CN" altLang="en-US" sz="2800" b="1" noProof="0" dirty="0">
                <a:ln>
                  <a:noFill/>
                </a:ln>
                <a:effectLst/>
                <a:uLnTx/>
                <a:uFillTx/>
                <a:latin typeface="+mn-ea"/>
                <a:sym typeface="+mn-ea"/>
              </a:rPr>
              <a:t>。</a:t>
            </a:r>
            <a:r>
              <a:rPr lang="en-US" altLang="zh-CN" sz="2800" b="1" noProof="0" dirty="0">
                <a:ln>
                  <a:noFill/>
                </a:ln>
                <a:solidFill>
                  <a:srgbClr val="FF0000"/>
                </a:solidFill>
                <a:effectLst/>
                <a:uLnTx/>
                <a:uFillTx/>
                <a:latin typeface="+mn-ea"/>
                <a:sym typeface="+mn-ea"/>
              </a:rPr>
              <a:t>(</a:t>
            </a:r>
            <a:r>
              <a:rPr sz="2800" b="1" noProof="0" dirty="0">
                <a:ln>
                  <a:noFill/>
                </a:ln>
                <a:solidFill>
                  <a:srgbClr val="FF0000"/>
                </a:solidFill>
                <a:effectLst/>
                <a:uLnTx/>
                <a:uFillTx/>
                <a:latin typeface="+mn-ea"/>
                <a:sym typeface="+mn-ea"/>
              </a:rPr>
              <a:t>重</a:t>
            </a:r>
            <a:r>
              <a:rPr lang="zh-CN" altLang="en-US" sz="2800" b="1" noProof="0" dirty="0">
                <a:ln>
                  <a:noFill/>
                </a:ln>
                <a:solidFill>
                  <a:srgbClr val="FF0000"/>
                </a:solidFill>
                <a:effectLst/>
                <a:uLnTx/>
                <a:uFillTx/>
                <a:latin typeface="+mn-ea"/>
                <a:sym typeface="+mn-ea"/>
              </a:rPr>
              <a:t>点</a:t>
            </a:r>
            <a:r>
              <a:rPr lang="en-US" altLang="zh-CN" sz="2800" b="1" noProof="0" dirty="0">
                <a:ln>
                  <a:noFill/>
                </a:ln>
                <a:solidFill>
                  <a:srgbClr val="FF0000"/>
                </a:solidFill>
                <a:effectLst/>
                <a:uLnTx/>
                <a:uFillTx/>
                <a:latin typeface="+mn-ea"/>
                <a:sym typeface="+mn-ea"/>
              </a:rPr>
              <a:t>)</a:t>
            </a:r>
            <a:endParaRPr kumimoji="0" lang="en-US" altLang="zh-CN" sz="2800" b="1" i="0" u="none" strike="noStrike" kern="1200" cap="none" spc="0" normalizeH="0" baseline="0" noProof="0" dirty="0">
              <a:ln>
                <a:noFill/>
              </a:ln>
              <a:solidFill>
                <a:srgbClr val="FF0000"/>
              </a:solidFill>
              <a:effectLst/>
              <a:uLnTx/>
              <a:uFillTx/>
              <a:latin typeface="+mn-ea"/>
            </a:endParaRPr>
          </a:p>
          <a:p>
            <a:endParaRPr lang="zh-CN" altLang="en-US" sz="2800" b="1"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狐狸的"/>
          <p:cNvPicPr>
            <a:picLocks noChangeAspect="1"/>
          </p:cNvPicPr>
          <p:nvPr/>
        </p:nvPicPr>
        <p:blipFill>
          <a:blip r:embed="rId1" cstate="print"/>
          <a:stretch>
            <a:fillRect/>
          </a:stretch>
        </p:blipFill>
        <p:spPr>
          <a:xfrm>
            <a:off x="1659255" y="1012825"/>
            <a:ext cx="8950474" cy="5563064"/>
          </a:xfrm>
          <a:prstGeom prst="roundRect">
            <a:avLst/>
          </a:prstGeom>
          <a:noFill/>
          <a:ln>
            <a:noFill/>
          </a:ln>
        </p:spPr>
      </p:pic>
      <p:sp>
        <p:nvSpPr>
          <p:cNvPr id="10" name="文本框 9"/>
          <p:cNvSpPr txBox="1"/>
          <p:nvPr/>
        </p:nvSpPr>
        <p:spPr>
          <a:xfrm>
            <a:off x="4667885" y="551815"/>
            <a:ext cx="2316480" cy="52197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列那狐的故事</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394003cNf5fe9526"/>
          <p:cNvPicPr>
            <a:picLocks noChangeAspect="1"/>
          </p:cNvPicPr>
          <p:nvPr/>
        </p:nvPicPr>
        <p:blipFill>
          <a:blip r:embed="rId1" cstate="print"/>
          <a:stretch>
            <a:fillRect/>
          </a:stretch>
        </p:blipFill>
        <p:spPr>
          <a:xfrm>
            <a:off x="254635" y="960120"/>
            <a:ext cx="3418205" cy="4135120"/>
          </a:xfrm>
          <a:prstGeom prst="rect">
            <a:avLst/>
          </a:prstGeom>
        </p:spPr>
      </p:pic>
      <p:pic>
        <p:nvPicPr>
          <p:cNvPr id="10" name="图片 9" descr="timg (4)"/>
          <p:cNvPicPr>
            <a:picLocks noChangeAspect="1"/>
          </p:cNvPicPr>
          <p:nvPr/>
        </p:nvPicPr>
        <p:blipFill>
          <a:blip r:embed="rId2" cstate="print"/>
          <a:stretch>
            <a:fillRect/>
          </a:stretch>
        </p:blipFill>
        <p:spPr>
          <a:xfrm>
            <a:off x="8122285" y="988060"/>
            <a:ext cx="3335020" cy="4012565"/>
          </a:xfrm>
          <a:prstGeom prst="rect">
            <a:avLst/>
          </a:prstGeom>
        </p:spPr>
      </p:pic>
      <p:pic>
        <p:nvPicPr>
          <p:cNvPr id="11" name="图片 10" descr="世界各地民间故事"/>
          <p:cNvPicPr>
            <a:picLocks noChangeAspect="1"/>
          </p:cNvPicPr>
          <p:nvPr/>
        </p:nvPicPr>
        <p:blipFill>
          <a:blip r:embed="rId3" cstate="print"/>
          <a:stretch>
            <a:fillRect/>
          </a:stretch>
        </p:blipFill>
        <p:spPr>
          <a:xfrm>
            <a:off x="4278630" y="974090"/>
            <a:ext cx="3402965" cy="401193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9660" y="497840"/>
            <a:ext cx="10402570" cy="5262979"/>
          </a:xfrm>
          <a:prstGeom prst="rect">
            <a:avLst/>
          </a:prstGeom>
          <a:noFill/>
        </p:spPr>
        <p:txBody>
          <a:bodyPr wrap="square" rtlCol="0" anchor="t">
            <a:spAutoFit/>
          </a:bodyPr>
          <a:lstStyle/>
          <a:p>
            <a:r>
              <a:rPr lang="zh-CN" altLang="en-US" sz="2400" dirty="0">
                <a:latin typeface="微软雅黑" panose="020B0503020204020204" pitchFamily="34" charset="-122"/>
                <a:ea typeface="微软雅黑" panose="020B0503020204020204" pitchFamily="34" charset="-122"/>
                <a:cs typeface="黑体" panose="02010600030101010101" charset="-122"/>
              </a:rPr>
              <a:t>1</a:t>
            </a:r>
            <a:r>
              <a:rPr lang="en-US" altLang="zh-CN" sz="2400" dirty="0">
                <a:latin typeface="微软雅黑" panose="020B0503020204020204" pitchFamily="34" charset="-122"/>
                <a:ea typeface="微软雅黑" panose="020B0503020204020204" pitchFamily="34" charset="-122"/>
                <a:cs typeface="黑体" panose="02010600030101010101" charset="-122"/>
              </a:rPr>
              <a:t>.</a:t>
            </a:r>
            <a:r>
              <a:rPr lang="zh-CN" altLang="en-US" sz="2400" dirty="0">
                <a:latin typeface="微软雅黑" panose="020B0503020204020204" pitchFamily="34" charset="-122"/>
                <a:ea typeface="微软雅黑" panose="020B0503020204020204" pitchFamily="34" charset="-122"/>
                <a:cs typeface="黑体" panose="02010600030101010101" charset="-122"/>
              </a:rPr>
              <a:t>三读法</a:t>
            </a:r>
            <a:endParaRPr lang="zh-CN" altLang="en-US" sz="2400" dirty="0">
              <a:latin typeface="微软雅黑" panose="020B0503020204020204" pitchFamily="34" charset="-122"/>
              <a:ea typeface="微软雅黑" panose="020B0503020204020204" pitchFamily="34" charset="-122"/>
              <a:cs typeface="黑体" panose="02010600030101010101" charset="-122"/>
            </a:endParaRPr>
          </a:p>
          <a:p>
            <a:r>
              <a:rPr lang="zh-CN" altLang="en-US" sz="2400" dirty="0">
                <a:latin typeface="+mn-ea"/>
                <a:cs typeface="黑体" panose="02010600030101010101" charset="-122"/>
              </a:rPr>
              <a:t>    </a:t>
            </a:r>
            <a:r>
              <a:rPr lang="zh-CN" altLang="en-US" sz="2400" dirty="0" smtClean="0">
                <a:latin typeface="+mn-ea"/>
                <a:cs typeface="黑体" panose="02010600030101010101" charset="-122"/>
              </a:rPr>
              <a:t>(</a:t>
            </a:r>
            <a:r>
              <a:rPr lang="zh-CN" altLang="en-US" sz="2400" dirty="0">
                <a:latin typeface="+mn-ea"/>
                <a:cs typeface="黑体" panose="02010600030101010101" charset="-122"/>
              </a:rPr>
              <a:t>1)浏览性的泛读。对大部分浅显易懂的书或阅读价值不高的书籍报刊，可采取浏览法，即“随便翻翻”，以大致了解其主要内容，或通过看标题、目录、内容提要、前言等，以求在有限的时间内获取更多有价值的信息。</a:t>
            </a:r>
            <a:endParaRPr lang="zh-CN" altLang="en-US" sz="2400" dirty="0">
              <a:latin typeface="+mn-ea"/>
              <a:cs typeface="黑体" panose="02010600030101010101" charset="-122"/>
            </a:endParaRPr>
          </a:p>
          <a:p>
            <a:endParaRPr lang="zh-CN" altLang="en-US" sz="2400" dirty="0">
              <a:latin typeface="+mn-ea"/>
              <a:cs typeface="黑体" panose="02010600030101010101" charset="-122"/>
            </a:endParaRPr>
          </a:p>
          <a:p>
            <a:r>
              <a:rPr lang="zh-CN" altLang="en-US" sz="2400" dirty="0">
                <a:latin typeface="+mn-ea"/>
                <a:cs typeface="黑体" panose="02010600030101010101" charset="-122"/>
              </a:rPr>
              <a:t>   (2)探求性的速读。有时读书是为了达到某个特定的目的或完成某项任务，如寻求某个问题的答案，专门搜集某方面的知识等，这就要求“一目十行”。快速阅读的奥秘在于让大脑跑在眼球前面。速读能求得新知识新信息成倍成倍增长，赶上时代发展的需要。</a:t>
            </a:r>
            <a:endParaRPr lang="zh-CN" altLang="en-US" sz="2400" dirty="0">
              <a:latin typeface="+mn-ea"/>
              <a:cs typeface="黑体" panose="02010600030101010101" charset="-122"/>
            </a:endParaRPr>
          </a:p>
          <a:p>
            <a:endParaRPr lang="zh-CN" altLang="en-US" sz="2400" dirty="0">
              <a:latin typeface="+mn-ea"/>
              <a:cs typeface="黑体" panose="02010600030101010101" charset="-122"/>
            </a:endParaRPr>
          </a:p>
          <a:p>
            <a:r>
              <a:rPr lang="zh-CN" altLang="en-US" sz="2400" dirty="0">
                <a:latin typeface="+mn-ea"/>
                <a:cs typeface="黑体" panose="02010600030101010101" charset="-122"/>
              </a:rPr>
              <a:t>    (3)品味性的精读。对名篇名著和其他文质兼美的优秀作品，需要静心细读，体会立意构思，揣摩布局谋篇，欣赏妙词佳句，像人吃东西那样，经过细嚼慢咽，才能把书中的精华变为自己的知识营养。有的好文章要反复地读几遍，甚至熟读成诵。</a:t>
            </a:r>
            <a:endParaRPr lang="zh-CN" altLang="en-US" sz="2400" dirty="0">
              <a:latin typeface="+mn-ea"/>
              <a:cs typeface="黑体" panose="02010600030101010101" charset="-122"/>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0745" y="903295"/>
            <a:ext cx="10561955" cy="4524315"/>
          </a:xfrm>
          <a:prstGeom prst="rect">
            <a:avLst/>
          </a:prstGeom>
          <a:noFill/>
        </p:spPr>
        <p:txBody>
          <a:bodyPr wrap="square" rtlCol="0" anchor="t">
            <a:spAutoFit/>
          </a:bodyPr>
          <a:lstStyle/>
          <a:p>
            <a:r>
              <a:rPr lang="zh-CN" altLang="en-US" sz="2400" dirty="0">
                <a:latin typeface="微软雅黑" panose="020B0503020204020204" pitchFamily="34" charset="-122"/>
                <a:ea typeface="微软雅黑" panose="020B0503020204020204" pitchFamily="34" charset="-122"/>
                <a:cs typeface="黑体" panose="02010600030101010101" charset="-122"/>
              </a:rPr>
              <a:t>2</a:t>
            </a:r>
            <a:r>
              <a:rPr lang="en-US" altLang="zh-CN" sz="2400" dirty="0">
                <a:latin typeface="微软雅黑" panose="020B0503020204020204" pitchFamily="34" charset="-122"/>
                <a:ea typeface="微软雅黑" panose="020B0503020204020204" pitchFamily="34" charset="-122"/>
                <a:cs typeface="黑体" panose="02010600030101010101" charset="-122"/>
              </a:rPr>
              <a:t>.</a:t>
            </a:r>
            <a:r>
              <a:rPr lang="zh-CN" altLang="en-US" sz="2400" dirty="0">
                <a:latin typeface="微软雅黑" panose="020B0503020204020204" pitchFamily="34" charset="-122"/>
                <a:ea typeface="微软雅黑" panose="020B0503020204020204" pitchFamily="34" charset="-122"/>
                <a:cs typeface="黑体" panose="02010600030101010101" charset="-122"/>
              </a:rPr>
              <a:t>“不动笔墨不读书”的方法</a:t>
            </a:r>
            <a:endParaRPr lang="zh-CN" altLang="en-US" sz="2400" dirty="0">
              <a:latin typeface="微软雅黑" panose="020B0503020204020204" pitchFamily="34" charset="-122"/>
              <a:ea typeface="微软雅黑" panose="020B0503020204020204" pitchFamily="34"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(1)圈点勾画。即用相关的符号在书或文章上记录下自己阅读时的见解、感受，或爱，或憎，或疑，或思，如用“。。。”“？”、“┄┄”符号分别标示重点词句、疑难困惑、偏差错误等</a:t>
            </a:r>
            <a:r>
              <a:rPr lang="zh-CN" altLang="en-US" sz="2400" dirty="0" smtClean="0">
                <a:latin typeface="楷体" panose="02010609060101010101" pitchFamily="49" charset="-122"/>
                <a:ea typeface="楷体" panose="02010609060101010101" pitchFamily="49" charset="-122"/>
                <a:cs typeface="黑体" panose="02010600030101010101" charset="-122"/>
              </a:rPr>
              <a:t>。</a:t>
            </a:r>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(2)作批注。即在文章旁边写出自己的见解和感受。可以品评遣词造句的精妙，写出自己的理解、体会和感想，可以谈谈对同一问题的不同见解或由此引发的联想，还可以指评原文的纰漏等</a:t>
            </a:r>
            <a:r>
              <a:rPr lang="zh-CN" altLang="en-US" sz="2400" dirty="0" smtClean="0">
                <a:latin typeface="楷体" panose="02010609060101010101" pitchFamily="49" charset="-122"/>
                <a:ea typeface="楷体" panose="02010609060101010101" pitchFamily="49" charset="-122"/>
                <a:cs typeface="黑体" panose="02010600030101010101" charset="-122"/>
              </a:rPr>
              <a:t>。</a:t>
            </a:r>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(3)写读书笔记。可作摘抄、编提纲、写体会</a:t>
            </a:r>
            <a:r>
              <a:rPr lang="zh-CN" altLang="en-US" sz="2400" dirty="0" smtClean="0">
                <a:latin typeface="楷体" panose="02010609060101010101" pitchFamily="49" charset="-122"/>
                <a:ea typeface="楷体" panose="02010609060101010101" pitchFamily="49" charset="-122"/>
                <a:cs typeface="黑体" panose="02010600030101010101" charset="-122"/>
              </a:rPr>
              <a:t>。</a:t>
            </a:r>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(4)作卡片。为了便于记忆和积累，积极主动地把名言警句、精彩片断、佳词妙句等写在卡片上，以随身携带，随时翻阅、背诵</a:t>
            </a:r>
            <a:r>
              <a:rPr lang="zh-CN" altLang="en-US" sz="2400" dirty="0" smtClean="0">
                <a:latin typeface="楷体" panose="02010609060101010101" pitchFamily="49" charset="-122"/>
                <a:ea typeface="楷体" panose="02010609060101010101" pitchFamily="49" charset="-122"/>
                <a:cs typeface="黑体" panose="02010600030101010101" charset="-122"/>
              </a:rPr>
              <a:t>。</a:t>
            </a:r>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(5)进行再创作。包括续写、扩写、缩写、改写等形式。改写又包括改人称、改写法、改体裁等。</a:t>
            </a:r>
            <a:endParaRPr lang="zh-CN" altLang="en-US" sz="2400" dirty="0">
              <a:latin typeface="楷体" panose="02010609060101010101" pitchFamily="49" charset="-122"/>
              <a:ea typeface="楷体" panose="02010609060101010101" pitchFamily="49" charset="-122"/>
              <a:cs typeface="黑体" panose="02010600030101010101" charset="-122"/>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3329" y="984986"/>
            <a:ext cx="8542020" cy="3231654"/>
          </a:xfrm>
          <a:prstGeom prst="rect">
            <a:avLst/>
          </a:prstGeom>
          <a:noFill/>
        </p:spPr>
        <p:txBody>
          <a:bodyPr wrap="square" rtlCol="0" anchor="t">
            <a:spAutoFit/>
          </a:bodyPr>
          <a:lstStyle/>
          <a:p>
            <a:r>
              <a:rPr lang="zh-CN" altLang="en-US" sz="2400" dirty="0">
                <a:latin typeface="微软雅黑" panose="020B0503020204020204" pitchFamily="34" charset="-122"/>
                <a:ea typeface="微软雅黑" panose="020B0503020204020204" pitchFamily="34" charset="-122"/>
                <a:cs typeface="黑体" panose="02010600030101010101" charset="-122"/>
              </a:rPr>
              <a:t>3</a:t>
            </a:r>
            <a:r>
              <a:rPr lang="en-US" altLang="zh-CN" sz="2400" dirty="0">
                <a:latin typeface="微软雅黑" panose="020B0503020204020204" pitchFamily="34" charset="-122"/>
                <a:ea typeface="微软雅黑" panose="020B0503020204020204" pitchFamily="34" charset="-122"/>
                <a:cs typeface="黑体" panose="02010600030101010101" charset="-122"/>
              </a:rPr>
              <a:t>.</a:t>
            </a:r>
            <a:r>
              <a:rPr lang="zh-CN" altLang="en-US" sz="2400" dirty="0">
                <a:latin typeface="微软雅黑" panose="020B0503020204020204" pitchFamily="34" charset="-122"/>
                <a:ea typeface="微软雅黑" panose="020B0503020204020204" pitchFamily="34" charset="-122"/>
                <a:cs typeface="黑体" panose="02010600030101010101" charset="-122"/>
              </a:rPr>
              <a:t>边读边思考的方法</a:t>
            </a:r>
            <a:endParaRPr lang="zh-CN" altLang="en-US" sz="2400" dirty="0">
              <a:latin typeface="微软雅黑" panose="020B0503020204020204" pitchFamily="34" charset="-122"/>
              <a:ea typeface="微软雅黑" panose="020B0503020204020204" pitchFamily="34" charset="-122"/>
              <a:cs typeface="黑体" panose="02010600030101010101" charset="-122"/>
            </a:endParaRPr>
          </a:p>
          <a:p>
            <a:endParaRPr lang="zh-CN" altLang="en-US" sz="2800" dirty="0">
              <a:latin typeface="微软雅黑" panose="020B0503020204020204" pitchFamily="34" charset="-122"/>
              <a:ea typeface="微软雅黑" panose="020B0503020204020204" pitchFamily="34" charset="-122"/>
              <a:cs typeface="黑体" panose="02010600030101010101" charset="-122"/>
            </a:endParaRPr>
          </a:p>
          <a:p>
            <a:r>
              <a:rPr lang="zh-CN" altLang="en-US" sz="2800" dirty="0">
                <a:latin typeface="微软雅黑" panose="020B0503020204020204" pitchFamily="34" charset="-122"/>
                <a:ea typeface="微软雅黑" panose="020B0503020204020204" pitchFamily="34" charset="-122"/>
                <a:cs typeface="黑体" panose="02010600030101010101" charset="-122"/>
              </a:rPr>
              <a:t>    </a:t>
            </a:r>
            <a:r>
              <a:rPr lang="zh-CN" altLang="en-US" sz="2800" dirty="0" smtClean="0">
                <a:latin typeface="微软雅黑" panose="020B0503020204020204" pitchFamily="34" charset="-122"/>
                <a:ea typeface="微软雅黑" panose="020B0503020204020204" pitchFamily="34" charset="-122"/>
                <a:cs typeface="黑体" panose="02010600030101010101" charset="-122"/>
              </a:rPr>
              <a:t> </a:t>
            </a:r>
            <a:r>
              <a:rPr lang="zh-CN" altLang="en-US" sz="2400" dirty="0" smtClean="0">
                <a:latin typeface="楷体" panose="02010609060101010101" pitchFamily="49" charset="-122"/>
                <a:ea typeface="楷体" panose="02010609060101010101" pitchFamily="49" charset="-122"/>
                <a:cs typeface="黑体" panose="02010600030101010101" charset="-122"/>
              </a:rPr>
              <a:t>边</a:t>
            </a:r>
            <a:r>
              <a:rPr lang="zh-CN" altLang="en-US" sz="2400" dirty="0">
                <a:latin typeface="楷体" panose="02010609060101010101" pitchFamily="49" charset="-122"/>
                <a:ea typeface="楷体" panose="02010609060101010101" pitchFamily="49" charset="-122"/>
                <a:cs typeface="黑体" panose="02010600030101010101" charset="-122"/>
              </a:rPr>
              <a:t>读边思考是阅读的基本要求，也是其他各类方法的基础和前提。应通过概括内容、复述原文、体会思想感情、分段分层、理清文章条理等多种形式的专项训练，逐步掌握分析、概括、比较、综合、联想等思维方法，达到以读促思、以读促写的境界。</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800" dirty="0">
              <a:latin typeface="微软雅黑" panose="020B0503020204020204" pitchFamily="34" charset="-122"/>
              <a:ea typeface="微软雅黑" panose="020B0503020204020204" pitchFamily="34" charset="-122"/>
              <a:cs typeface="黑体" panose="02010600030101010101" charset="-122"/>
            </a:endParaRP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10944" y="1118924"/>
            <a:ext cx="9126855" cy="5324535"/>
          </a:xfrm>
          <a:prstGeom prst="rect">
            <a:avLst/>
          </a:prstGeom>
          <a:noFill/>
        </p:spPr>
        <p:txBody>
          <a:bodyPr wrap="square" rtlCol="0" anchor="t">
            <a:spAutoFit/>
          </a:bodyPr>
          <a:lstStyle/>
          <a:p>
            <a:r>
              <a:rPr lang="en-US" altLang="zh-CN" sz="2800" dirty="0">
                <a:latin typeface="微软雅黑" panose="020B0503020204020204" pitchFamily="34" charset="-122"/>
                <a:ea typeface="微软雅黑" panose="020B0503020204020204" pitchFamily="34" charset="-122"/>
                <a:cs typeface="黑体" panose="02010600030101010101" charset="-122"/>
              </a:rPr>
              <a:t>    </a:t>
            </a:r>
            <a:r>
              <a:rPr lang="en-US" altLang="zh-CN" sz="2800" dirty="0" smtClean="0">
                <a:latin typeface="微软雅黑" panose="020B0503020204020204" pitchFamily="34" charset="-122"/>
                <a:ea typeface="微软雅黑" panose="020B0503020204020204" pitchFamily="34" charset="-122"/>
                <a:cs typeface="黑体" panose="02010600030101010101" charset="-122"/>
              </a:rPr>
              <a:t>  </a:t>
            </a:r>
            <a:r>
              <a:rPr lang="zh-CN" altLang="en-US" sz="2400" dirty="0">
                <a:latin typeface="楷体" panose="02010609060101010101" pitchFamily="49" charset="-122"/>
                <a:ea typeface="楷体" panose="02010609060101010101" pitchFamily="49" charset="-122"/>
                <a:cs typeface="黑体" panose="02010600030101010101" charset="-122"/>
              </a:rPr>
              <a:t>读书破万卷，下笔如有神——杜甫</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读书有三到，谓心到，眼到，口到——朱熹</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立身以立学为先，立学以读书为本——欧阳修</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读万卷书，行万里路——刘彝</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黑发不知勤学早，白发方悔读书迟——颜真卿</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书犹药也，善读之可以医愚——刘向</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a:p>
            <a:r>
              <a:rPr lang="zh-CN" altLang="en-US" sz="2400" dirty="0">
                <a:latin typeface="楷体" panose="02010609060101010101" pitchFamily="49" charset="-122"/>
                <a:ea typeface="楷体" panose="02010609060101010101" pitchFamily="49" charset="-122"/>
                <a:cs typeface="黑体" panose="02010600030101010101" charset="-122"/>
              </a:rPr>
              <a:t>　　少壮不努力，老大徒伤悲——《汉乐府•长歌行》</a:t>
            </a:r>
            <a:endParaRPr lang="zh-CN" altLang="en-US" sz="2400" dirty="0">
              <a:latin typeface="楷体" panose="02010609060101010101" pitchFamily="49" charset="-122"/>
              <a:ea typeface="楷体" panose="02010609060101010101" pitchFamily="49" charset="-122"/>
              <a:cs typeface="黑体" panose="02010600030101010101" charset="-122"/>
            </a:endParaRPr>
          </a:p>
          <a:p>
            <a:endParaRPr lang="zh-CN" altLang="en-US" sz="2400" dirty="0">
              <a:latin typeface="楷体" panose="02010609060101010101" pitchFamily="49" charset="-122"/>
              <a:ea typeface="楷体" panose="02010609060101010101" pitchFamily="49" charset="-122"/>
              <a:cs typeface="黑体" panose="02010600030101010101" charset="-122"/>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坐看书籍8"/>
          <p:cNvPicPr>
            <a:picLocks noChangeAspect="1"/>
          </p:cNvPicPr>
          <p:nvPr/>
        </p:nvPicPr>
        <p:blipFill>
          <a:blip r:embed="rId1" cstate="print"/>
          <a:srcRect t="14208" r="5192" b="10723"/>
          <a:stretch>
            <a:fillRect/>
          </a:stretch>
        </p:blipFill>
        <p:spPr>
          <a:xfrm>
            <a:off x="2247266" y="654627"/>
            <a:ext cx="7417203" cy="5872981"/>
          </a:xfrm>
          <a:prstGeom prst="roundRect">
            <a:avLst/>
          </a:prstGeom>
          <a:noFill/>
          <a:ln>
            <a:noFill/>
          </a:ln>
        </p:spPr>
      </p:pic>
      <p:sp>
        <p:nvSpPr>
          <p:cNvPr id="10" name="文本框 9"/>
          <p:cNvSpPr txBox="1"/>
          <p:nvPr/>
        </p:nvSpPr>
        <p:spPr>
          <a:xfrm>
            <a:off x="4745594" y="779145"/>
            <a:ext cx="2698175" cy="523220"/>
          </a:xfrm>
          <a:prstGeom prst="rect">
            <a:avLst/>
          </a:prstGeom>
          <a:noFill/>
        </p:spPr>
        <p:txBody>
          <a:bodyPr wrap="none" rtlCol="0">
            <a:spAutoFit/>
          </a:bodyPr>
          <a:lstStyle/>
          <a:p>
            <a:r>
              <a:rPr lang="zh-CN" altLang="en-US" sz="2800" dirty="0">
                <a:latin typeface="微软雅黑" panose="020B0503020204020204" pitchFamily="34" charset="-122"/>
                <a:ea typeface="微软雅黑" panose="020B0503020204020204" pitchFamily="34" charset="-122"/>
              </a:rPr>
              <a:t>改编民间故事。</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读书吧"/>
          <p:cNvPicPr>
            <a:picLocks noChangeAspect="1"/>
          </p:cNvPicPr>
          <p:nvPr/>
        </p:nvPicPr>
        <p:blipFill>
          <a:blip r:embed="rId1" cstate="print"/>
          <a:srcRect t="5304" b="8086"/>
          <a:stretch>
            <a:fillRect/>
          </a:stretch>
        </p:blipFill>
        <p:spPr>
          <a:xfrm>
            <a:off x="2033905" y="666750"/>
            <a:ext cx="7727315" cy="5298440"/>
          </a:xfrm>
          <a:prstGeom prst="roundRect">
            <a:avLst/>
          </a:prstGeom>
          <a:noFill/>
          <a:ln>
            <a:noFill/>
          </a:ln>
        </p:spPr>
      </p:pic>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u=3347359809,1982602&amp;fm=26&amp;gp=0"/>
          <p:cNvPicPr>
            <a:picLocks noChangeAspect="1"/>
          </p:cNvPicPr>
          <p:nvPr/>
        </p:nvPicPr>
        <p:blipFill>
          <a:blip r:embed="rId1" cstate="print"/>
          <a:stretch>
            <a:fillRect/>
          </a:stretch>
        </p:blipFill>
        <p:spPr>
          <a:xfrm>
            <a:off x="1200150" y="433070"/>
            <a:ext cx="9283065" cy="5680710"/>
          </a:xfrm>
          <a:prstGeom prst="roundRect">
            <a:avLst/>
          </a:prstGeom>
          <a:noFill/>
          <a:ln>
            <a:noFill/>
          </a:ln>
        </p:spPr>
      </p:pic>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云形标注 9"/>
          <p:cNvSpPr/>
          <p:nvPr/>
        </p:nvSpPr>
        <p:spPr>
          <a:xfrm>
            <a:off x="5007610" y="756920"/>
            <a:ext cx="5773420" cy="3018155"/>
          </a:xfrm>
          <a:prstGeom prst="cloudCallout">
            <a:avLst>
              <a:gd name="adj1" fmla="val -28904"/>
              <a:gd name="adj2" fmla="val 6249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从前有座山"/>
          <p:cNvPicPr>
            <a:picLocks noChangeAspect="1"/>
          </p:cNvPicPr>
          <p:nvPr/>
        </p:nvPicPr>
        <p:blipFill>
          <a:blip r:embed="rId1" cstate="print"/>
          <a:stretch>
            <a:fillRect/>
          </a:stretch>
        </p:blipFill>
        <p:spPr>
          <a:xfrm>
            <a:off x="610870" y="601980"/>
            <a:ext cx="5176520" cy="5143500"/>
          </a:xfrm>
          <a:prstGeom prst="roundRect">
            <a:avLst/>
          </a:prstGeom>
          <a:noFill/>
          <a:ln>
            <a:noFill/>
          </a:ln>
        </p:spPr>
      </p:pic>
      <p:sp>
        <p:nvSpPr>
          <p:cNvPr id="4" name="文本框 3"/>
          <p:cNvSpPr txBox="1"/>
          <p:nvPr/>
        </p:nvSpPr>
        <p:spPr>
          <a:xfrm>
            <a:off x="5982970" y="1123950"/>
            <a:ext cx="4228465" cy="2245360"/>
          </a:xfrm>
          <a:prstGeom prst="rect">
            <a:avLst/>
          </a:prstGeom>
          <a:noFill/>
        </p:spPr>
        <p:txBody>
          <a:bodyPr wrap="square" rtlCol="0" anchor="t">
            <a:spAutoFit/>
          </a:bodyPr>
          <a:lstStyle/>
          <a:p>
            <a:r>
              <a:rPr lang="zh-CN" altLang="en-US" sz="2800" dirty="0">
                <a:latin typeface="微软雅黑" panose="020B0503020204020204" pitchFamily="34" charset="-122"/>
                <a:ea typeface="微软雅黑" panose="020B0503020204020204" pitchFamily="34" charset="-122"/>
                <a:cs typeface="黑体" panose="02010600030101010101" charset="-122"/>
              </a:rPr>
              <a:t>从前有座山，山里有座庙，</a:t>
            </a:r>
            <a:endParaRPr lang="zh-CN" altLang="en-US" sz="2800" dirty="0">
              <a:latin typeface="微软雅黑" panose="020B0503020204020204" pitchFamily="34" charset="-122"/>
              <a:ea typeface="微软雅黑" panose="020B0503020204020204" pitchFamily="34" charset="-122"/>
              <a:cs typeface="黑体" panose="02010600030101010101" charset="-122"/>
            </a:endParaRPr>
          </a:p>
          <a:p>
            <a:r>
              <a:rPr lang="zh-CN" altLang="en-US" sz="2800" dirty="0">
                <a:latin typeface="微软雅黑" panose="020B0503020204020204" pitchFamily="34" charset="-122"/>
                <a:ea typeface="微软雅黑" panose="020B0503020204020204" pitchFamily="34" charset="-122"/>
                <a:cs typeface="黑体" panose="02010600030101010101" charset="-122"/>
              </a:rPr>
              <a:t>庙里有个老和尚在给一个小和尚讲故事，</a:t>
            </a:r>
            <a:endParaRPr lang="zh-CN" altLang="en-US" sz="2800" dirty="0">
              <a:latin typeface="微软雅黑" panose="020B0503020204020204" pitchFamily="34" charset="-122"/>
              <a:ea typeface="微软雅黑" panose="020B0503020204020204" pitchFamily="34" charset="-122"/>
              <a:cs typeface="黑体" panose="02010600030101010101" charset="-122"/>
            </a:endParaRPr>
          </a:p>
          <a:p>
            <a:r>
              <a:rPr lang="zh-CN" altLang="en-US" sz="2800" dirty="0">
                <a:latin typeface="微软雅黑" panose="020B0503020204020204" pitchFamily="34" charset="-122"/>
                <a:ea typeface="微软雅黑" panose="020B0503020204020204" pitchFamily="34" charset="-122"/>
                <a:cs typeface="黑体" panose="02010600030101010101" charset="-122"/>
              </a:rPr>
              <a:t>讲的是什么故事呢？</a:t>
            </a:r>
            <a:endParaRPr lang="zh-CN" altLang="en-US" sz="2800" dirty="0">
              <a:latin typeface="微软雅黑" panose="020B0503020204020204" pitchFamily="34" charset="-122"/>
              <a:ea typeface="微软雅黑" panose="020B0503020204020204" pitchFamily="34" charset="-122"/>
              <a:cs typeface="黑体" panose="02010600030101010101" charset="-122"/>
            </a:endParaRPr>
          </a:p>
          <a:p>
            <a:r>
              <a:rPr lang="zh-CN" altLang="en-US" sz="2800" dirty="0">
                <a:latin typeface="微软雅黑" panose="020B0503020204020204" pitchFamily="34" charset="-122"/>
                <a:ea typeface="微软雅黑" panose="020B0503020204020204" pitchFamily="34" charset="-122"/>
                <a:cs typeface="黑体" panose="02010600030101010101" charset="-122"/>
              </a:rPr>
              <a:t>从前有座山</a:t>
            </a:r>
            <a:r>
              <a:rPr lang="zh-CN" altLang="en-US" sz="2800" dirty="0">
                <a:latin typeface="微软雅黑" panose="020B0503020204020204" pitchFamily="34" charset="-122"/>
                <a:ea typeface="微软雅黑" panose="020B0503020204020204" pitchFamily="34" charset="-122"/>
                <a:cs typeface="Arial" panose="020B0604020202020204" pitchFamily="34" charset="0"/>
              </a:rPr>
              <a:t>……</a:t>
            </a:r>
            <a:endParaRPr lang="zh-CN" altLang="en-US" sz="2800" dirty="0">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从前有座山"/>
          <p:cNvPicPr>
            <a:picLocks noChangeAspect="1"/>
          </p:cNvPicPr>
          <p:nvPr/>
        </p:nvPicPr>
        <p:blipFill>
          <a:blip r:embed="rId1" cstate="print"/>
          <a:stretch>
            <a:fillRect/>
          </a:stretch>
        </p:blipFill>
        <p:spPr>
          <a:xfrm>
            <a:off x="335044" y="637215"/>
            <a:ext cx="5176520" cy="5143500"/>
          </a:xfrm>
          <a:prstGeom prst="roundRect">
            <a:avLst/>
          </a:prstGeom>
          <a:noFill/>
          <a:ln>
            <a:noFill/>
          </a:ln>
        </p:spPr>
      </p:pic>
      <p:grpSp>
        <p:nvGrpSpPr>
          <p:cNvPr id="16" name="组合 15"/>
          <p:cNvGrpSpPr/>
          <p:nvPr/>
        </p:nvGrpSpPr>
        <p:grpSpPr>
          <a:xfrm>
            <a:off x="5953760" y="1400175"/>
            <a:ext cx="6238240" cy="1101725"/>
            <a:chOff x="9063" y="2623"/>
            <a:chExt cx="9824" cy="1735"/>
          </a:xfrm>
        </p:grpSpPr>
        <p:sp>
          <p:nvSpPr>
            <p:cNvPr id="10" name="单圆角矩形 9"/>
            <p:cNvSpPr/>
            <p:nvPr/>
          </p:nvSpPr>
          <p:spPr>
            <a:xfrm>
              <a:off x="9063" y="2623"/>
              <a:ext cx="9607" cy="1735"/>
            </a:xfrm>
            <a:prstGeom prst="round1Rect">
              <a:avLst/>
            </a:prstGeom>
            <a:solidFill>
              <a:srgbClr val="D3E5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pitchFamily="49" charset="-122"/>
                <a:ea typeface="楷体" panose="02010609060101010101" pitchFamily="49" charset="-122"/>
              </a:endParaRPr>
            </a:p>
          </p:txBody>
        </p:sp>
        <p:sp>
          <p:nvSpPr>
            <p:cNvPr id="6" name="文本框 5"/>
            <p:cNvSpPr txBox="1"/>
            <p:nvPr/>
          </p:nvSpPr>
          <p:spPr>
            <a:xfrm>
              <a:off x="9357" y="2760"/>
              <a:ext cx="9530" cy="1503"/>
            </a:xfrm>
            <a:prstGeom prst="rect">
              <a:avLst/>
            </a:prstGeom>
            <a:noFill/>
          </p:spPr>
          <p:txBody>
            <a:bodyPr wrap="square" rtlCol="0" anchor="t">
              <a:spAutoFit/>
            </a:bodyPr>
            <a:lstStyle/>
            <a:p>
              <a:r>
                <a:rPr lang="zh-CN" altLang="en-US" sz="2800" dirty="0">
                  <a:latin typeface="楷体" panose="02010609060101010101" pitchFamily="49" charset="-122"/>
                  <a:ea typeface="楷体" panose="02010609060101010101" pitchFamily="49" charset="-122"/>
                  <a:cs typeface="黑体" panose="02010600030101010101" charset="-122"/>
                </a:rPr>
                <a:t>这是一个循环的故事，</a:t>
              </a:r>
              <a:r>
                <a:rPr lang="zh-CN" altLang="en-US" sz="2800" dirty="0">
                  <a:latin typeface="楷体" panose="02010609060101010101" pitchFamily="49" charset="-122"/>
                  <a:ea typeface="楷体" panose="02010609060101010101" pitchFamily="49" charset="-122"/>
                  <a:cs typeface="黑体" panose="02010600030101010101" charset="-122"/>
                  <a:sym typeface="+mn-ea"/>
                </a:rPr>
                <a:t>起点就是终点,终点也是起点</a:t>
              </a:r>
              <a:r>
                <a:rPr lang="zh-CN" altLang="en-US" sz="2800" dirty="0">
                  <a:latin typeface="楷体" panose="02010609060101010101" pitchFamily="49" charset="-122"/>
                  <a:ea typeface="楷体" panose="02010609060101010101" pitchFamily="49" charset="-122"/>
                  <a:cs typeface="黑体" panose="02010600030101010101" charset="-122"/>
                </a:rPr>
                <a:t>。</a:t>
              </a:r>
              <a:endParaRPr lang="zh-CN" altLang="en-US" sz="2800" dirty="0">
                <a:latin typeface="楷体" panose="02010609060101010101" pitchFamily="49" charset="-122"/>
                <a:ea typeface="楷体" panose="02010609060101010101" pitchFamily="49" charset="-122"/>
                <a:cs typeface="黑体" panose="02010600030101010101" charset="-122"/>
              </a:endParaRPr>
            </a:p>
          </p:txBody>
        </p:sp>
      </p:grpSp>
      <p:grpSp>
        <p:nvGrpSpPr>
          <p:cNvPr id="17" name="组合 16"/>
          <p:cNvGrpSpPr/>
          <p:nvPr/>
        </p:nvGrpSpPr>
        <p:grpSpPr>
          <a:xfrm>
            <a:off x="5967095" y="2639695"/>
            <a:ext cx="6100445" cy="1123950"/>
            <a:chOff x="8919" y="4914"/>
            <a:chExt cx="9607" cy="1770"/>
          </a:xfrm>
        </p:grpSpPr>
        <p:sp>
          <p:nvSpPr>
            <p:cNvPr id="11" name="单圆角矩形 10"/>
            <p:cNvSpPr/>
            <p:nvPr/>
          </p:nvSpPr>
          <p:spPr>
            <a:xfrm>
              <a:off x="8919" y="4914"/>
              <a:ext cx="9607" cy="1770"/>
            </a:xfrm>
            <a:prstGeom prst="round1Rect">
              <a:avLst/>
            </a:prstGeom>
            <a:solidFill>
              <a:srgbClr val="D3E5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pitchFamily="49" charset="-122"/>
                <a:ea typeface="楷体" panose="02010609060101010101" pitchFamily="49" charset="-122"/>
              </a:endParaRPr>
            </a:p>
          </p:txBody>
        </p:sp>
        <p:sp>
          <p:nvSpPr>
            <p:cNvPr id="13" name="文本框 12"/>
            <p:cNvSpPr txBox="1"/>
            <p:nvPr/>
          </p:nvSpPr>
          <p:spPr>
            <a:xfrm>
              <a:off x="8930" y="4974"/>
              <a:ext cx="9530" cy="1503"/>
            </a:xfrm>
            <a:prstGeom prst="rect">
              <a:avLst/>
            </a:prstGeom>
            <a:noFill/>
          </p:spPr>
          <p:txBody>
            <a:bodyPr wrap="square" rtlCol="0" anchor="t">
              <a:spAutoFit/>
            </a:bodyPr>
            <a:lstStyle/>
            <a:p>
              <a:r>
                <a:rPr lang="zh-CN" altLang="en-US" sz="2800" dirty="0">
                  <a:latin typeface="楷体" panose="02010609060101010101" pitchFamily="49" charset="-122"/>
                  <a:ea typeface="楷体" panose="02010609060101010101" pitchFamily="49" charset="-122"/>
                  <a:cs typeface="黑体" panose="02010600030101010101" charset="-122"/>
                  <a:sym typeface="+mn-ea"/>
                </a:rPr>
                <a:t>故事里面套故事,永远不会结束,情节永远在重复,但依然算是一个故事</a:t>
              </a:r>
              <a:r>
                <a:rPr lang="zh-CN" altLang="en-US" sz="2800" dirty="0">
                  <a:latin typeface="楷体" panose="02010609060101010101" pitchFamily="49" charset="-122"/>
                  <a:ea typeface="楷体" panose="02010609060101010101" pitchFamily="49" charset="-122"/>
                  <a:cs typeface="黑体" panose="02010600030101010101" charset="-122"/>
                </a:rPr>
                <a:t>。</a:t>
              </a:r>
              <a:endParaRPr lang="zh-CN" altLang="en-US" sz="2800" dirty="0">
                <a:latin typeface="楷体" panose="02010609060101010101" pitchFamily="49" charset="-122"/>
                <a:ea typeface="楷体" panose="02010609060101010101" pitchFamily="49" charset="-122"/>
                <a:cs typeface="黑体" panose="02010600030101010101" charset="-122"/>
              </a:endParaRPr>
            </a:p>
          </p:txBody>
        </p:sp>
      </p:grpSp>
      <p:grpSp>
        <p:nvGrpSpPr>
          <p:cNvPr id="18" name="组合 17"/>
          <p:cNvGrpSpPr/>
          <p:nvPr/>
        </p:nvGrpSpPr>
        <p:grpSpPr>
          <a:xfrm>
            <a:off x="5975985" y="3876040"/>
            <a:ext cx="6142990" cy="1123950"/>
            <a:chOff x="9252" y="7182"/>
            <a:chExt cx="9674" cy="1770"/>
          </a:xfrm>
        </p:grpSpPr>
        <p:sp>
          <p:nvSpPr>
            <p:cNvPr id="14" name="单圆角矩形 13"/>
            <p:cNvSpPr/>
            <p:nvPr/>
          </p:nvSpPr>
          <p:spPr>
            <a:xfrm>
              <a:off x="9252" y="7182"/>
              <a:ext cx="9607" cy="1770"/>
            </a:xfrm>
            <a:prstGeom prst="round1Rect">
              <a:avLst/>
            </a:prstGeom>
            <a:solidFill>
              <a:srgbClr val="D3E5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pitchFamily="49" charset="-122"/>
                <a:ea typeface="楷体" panose="02010609060101010101" pitchFamily="49" charset="-122"/>
              </a:endParaRPr>
            </a:p>
          </p:txBody>
        </p:sp>
        <p:sp>
          <p:nvSpPr>
            <p:cNvPr id="15" name="文本框 14"/>
            <p:cNvSpPr txBox="1"/>
            <p:nvPr/>
          </p:nvSpPr>
          <p:spPr>
            <a:xfrm>
              <a:off x="9396" y="7198"/>
              <a:ext cx="9530" cy="1503"/>
            </a:xfrm>
            <a:prstGeom prst="rect">
              <a:avLst/>
            </a:prstGeom>
            <a:noFill/>
          </p:spPr>
          <p:txBody>
            <a:bodyPr wrap="square" rtlCol="0" anchor="t">
              <a:spAutoFit/>
            </a:bodyPr>
            <a:lstStyle/>
            <a:p>
              <a:r>
                <a:rPr lang="zh-CN" altLang="en-US" sz="2800" dirty="0">
                  <a:latin typeface="楷体" panose="02010609060101010101" pitchFamily="49" charset="-122"/>
                  <a:ea typeface="楷体" panose="02010609060101010101" pitchFamily="49" charset="-122"/>
                  <a:cs typeface="黑体" panose="02010600030101010101" charset="-122"/>
                  <a:sym typeface="+mn-ea"/>
                </a:rPr>
                <a:t>民族文化,辗转反侧,周而复始,永远都会延续下去.生生不息!</a:t>
              </a:r>
              <a:endParaRPr lang="zh-CN" altLang="en-US" sz="2800" dirty="0">
                <a:latin typeface="楷体" panose="02010609060101010101" pitchFamily="49" charset="-122"/>
                <a:ea typeface="楷体" panose="02010609060101010101" pitchFamily="49" charset="-122"/>
                <a:cs typeface="黑体" panose="02010600030101010101" charset="-122"/>
                <a:sym typeface="+mn-ea"/>
              </a:endParaRPr>
            </a:p>
          </p:txBody>
        </p:sp>
      </p:grpSp>
      <p:sp>
        <p:nvSpPr>
          <p:cNvPr id="19" name="文本框 18"/>
          <p:cNvSpPr txBox="1"/>
          <p:nvPr/>
        </p:nvSpPr>
        <p:spPr>
          <a:xfrm>
            <a:off x="5953760" y="511677"/>
            <a:ext cx="4668520"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黑体" panose="02010600030101010101" charset="-122"/>
              </a:rPr>
              <a:t>你认为这是一个怎样的故事？有什么含义？</a:t>
            </a:r>
            <a:r>
              <a:rPr lang="en-US" altLang="zh-CN" sz="2800" dirty="0">
                <a:latin typeface="微软雅黑" panose="020B0503020204020204" pitchFamily="34" charset="-122"/>
                <a:ea typeface="微软雅黑" panose="020B0503020204020204" pitchFamily="34" charset="-122"/>
                <a:cs typeface="黑体" panose="02010600030101010101" charset="-122"/>
              </a:rPr>
              <a:t> </a:t>
            </a:r>
            <a:endParaRPr lang="en-US" altLang="zh-CN" sz="2800" dirty="0">
              <a:latin typeface="微软雅黑" panose="020B0503020204020204" pitchFamily="34" charset="-122"/>
              <a:ea typeface="微软雅黑" panose="020B0503020204020204" pitchFamily="34" charset="-122"/>
              <a:cs typeface="黑体" panose="02010600030101010101" charset="-122"/>
            </a:endParaRPr>
          </a:p>
        </p:txBody>
      </p:sp>
      <p:grpSp>
        <p:nvGrpSpPr>
          <p:cNvPr id="25" name="组合 24"/>
          <p:cNvGrpSpPr/>
          <p:nvPr/>
        </p:nvGrpSpPr>
        <p:grpSpPr>
          <a:xfrm>
            <a:off x="5975985" y="5057140"/>
            <a:ext cx="6142990" cy="1123950"/>
            <a:chOff x="9010" y="7964"/>
            <a:chExt cx="9674" cy="1770"/>
          </a:xfrm>
        </p:grpSpPr>
        <p:grpSp>
          <p:nvGrpSpPr>
            <p:cNvPr id="20" name="组合 19"/>
            <p:cNvGrpSpPr/>
            <p:nvPr/>
          </p:nvGrpSpPr>
          <p:grpSpPr>
            <a:xfrm>
              <a:off x="9010" y="7964"/>
              <a:ext cx="9674" cy="1770"/>
              <a:chOff x="9052" y="4914"/>
              <a:chExt cx="9674" cy="1770"/>
            </a:xfrm>
          </p:grpSpPr>
          <p:sp>
            <p:nvSpPr>
              <p:cNvPr id="21" name="单圆角矩形 20"/>
              <p:cNvSpPr/>
              <p:nvPr/>
            </p:nvSpPr>
            <p:spPr>
              <a:xfrm>
                <a:off x="9052" y="4914"/>
                <a:ext cx="9607" cy="1770"/>
              </a:xfrm>
              <a:prstGeom prst="round1Rect">
                <a:avLst/>
              </a:prstGeom>
              <a:solidFill>
                <a:srgbClr val="D3E5B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楷体" panose="02010609060101010101" pitchFamily="49" charset="-122"/>
                  <a:ea typeface="楷体" panose="02010609060101010101" pitchFamily="49" charset="-122"/>
                </a:endParaRPr>
              </a:p>
            </p:txBody>
          </p:sp>
          <p:sp>
            <p:nvSpPr>
              <p:cNvPr id="22" name="文本框 21"/>
              <p:cNvSpPr txBox="1"/>
              <p:nvPr/>
            </p:nvSpPr>
            <p:spPr>
              <a:xfrm>
                <a:off x="9196" y="4930"/>
                <a:ext cx="9530" cy="824"/>
              </a:xfrm>
              <a:prstGeom prst="rect">
                <a:avLst/>
              </a:prstGeom>
              <a:noFill/>
            </p:spPr>
            <p:txBody>
              <a:bodyPr wrap="square" rtlCol="0" anchor="t">
                <a:spAutoFit/>
              </a:bodyPr>
              <a:lstStyle/>
              <a:p>
                <a:endParaRPr lang="zh-CN" altLang="en-US" sz="2800" dirty="0">
                  <a:latin typeface="楷体" panose="02010609060101010101" pitchFamily="49" charset="-122"/>
                  <a:ea typeface="楷体" panose="02010609060101010101" pitchFamily="49" charset="-122"/>
                  <a:cs typeface="黑体" panose="02010600030101010101" charset="-122"/>
                </a:endParaRPr>
              </a:p>
            </p:txBody>
          </p:sp>
        </p:grpSp>
        <p:sp>
          <p:nvSpPr>
            <p:cNvPr id="24" name="文本框 23"/>
            <p:cNvSpPr txBox="1"/>
            <p:nvPr/>
          </p:nvSpPr>
          <p:spPr>
            <a:xfrm>
              <a:off x="9206" y="8150"/>
              <a:ext cx="9411" cy="1503"/>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rPr>
                <a:t>一个永远讲不完的故事，永远也不会知道和尚究竟讲的是什么样的故事。</a:t>
              </a:r>
              <a:endParaRPr lang="zh-CN" altLang="en-US" sz="2800">
                <a:latin typeface="楷体" panose="02010609060101010101" pitchFamily="49" charset="-122"/>
                <a:ea typeface="楷体" panose="02010609060101010101" pitchFamily="49"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to="" calcmode="lin" valueType="num">
                                      <p:cBhvr>
                                        <p:cTn id="12" dur="1" fill="hold"/>
                                        <p:tgtEl>
                                          <p:spTgt spid="17"/>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 to="" calcmode="lin" valueType="num">
                                      <p:cBhvr>
                                        <p:cTn id="17" dur="1" fill="hold"/>
                                        <p:tgtEl>
                                          <p:spTgt spid="1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 to="" calcmode="lin" valueType="num">
                                      <p:cBhvr>
                                        <p:cTn id="22"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805180" y="2075180"/>
            <a:ext cx="1261884" cy="523220"/>
          </a:xfrm>
          <a:prstGeom prst="rect">
            <a:avLst/>
          </a:prstGeom>
          <a:noFill/>
        </p:spPr>
        <p:txBody>
          <a:bodyPr wrap="none" rtlCol="0">
            <a:spAutoFit/>
          </a:bodyPr>
          <a:lstStyle/>
          <a:p>
            <a:r>
              <a:rPr lang="zh-CN" altLang="en-US" sz="2800">
                <a:solidFill>
                  <a:srgbClr val="FF0000"/>
                </a:solidFill>
                <a:latin typeface="微软雅黑" panose="020B0503020204020204" pitchFamily="34" charset="-122"/>
                <a:ea typeface="微软雅黑" panose="020B0503020204020204" pitchFamily="34" charset="-122"/>
              </a:rPr>
              <a:t>想一想</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289935" y="910590"/>
            <a:ext cx="3775393" cy="523220"/>
          </a:xfrm>
          <a:prstGeom prst="rect">
            <a:avLst/>
          </a:prstGeom>
          <a:noFill/>
        </p:spPr>
        <p:txBody>
          <a:bodyPr wrap="none" rtlCol="0">
            <a:spAutoFit/>
          </a:bodyPr>
          <a:lstStyle/>
          <a:p>
            <a:r>
              <a:rPr lang="zh-CN" altLang="en-US" sz="2800">
                <a:latin typeface="微软雅黑" panose="020B0503020204020204" pitchFamily="34" charset="-122"/>
                <a:ea typeface="微软雅黑" panose="020B0503020204020204" pitchFamily="34" charset="-122"/>
              </a:rPr>
              <a:t>民间故事有什么特点？</a:t>
            </a:r>
            <a:endParaRPr lang="zh-CN" altLang="en-US" sz="2800">
              <a:latin typeface="微软雅黑" panose="020B0503020204020204" pitchFamily="34" charset="-122"/>
              <a:ea typeface="微软雅黑" panose="020B0503020204020204" pitchFamily="34" charset="-122"/>
            </a:endParaRPr>
          </a:p>
        </p:txBody>
      </p:sp>
      <p:sp>
        <p:nvSpPr>
          <p:cNvPr id="17" name="文本框 16"/>
          <p:cNvSpPr txBox="1"/>
          <p:nvPr/>
        </p:nvSpPr>
        <p:spPr>
          <a:xfrm>
            <a:off x="3117850" y="1873885"/>
            <a:ext cx="8489950" cy="1384995"/>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rPr>
              <a:t>●作为一种口头艺术，民间故事一般有固定的类型</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和重复的段落，这是为了在讲述中方便记忆，同</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时加深听众的印象。</a:t>
            </a:r>
            <a:endParaRPr lang="zh-CN" altLang="en-US" sz="2800" dirty="0">
              <a:latin typeface="楷体" panose="02010609060101010101" pitchFamily="49" charset="-122"/>
              <a:ea typeface="楷体" panose="02010609060101010101" pitchFamily="49" charset="-122"/>
            </a:endParaRPr>
          </a:p>
        </p:txBody>
      </p:sp>
      <p:sp>
        <p:nvSpPr>
          <p:cNvPr id="18" name="文本框 17"/>
          <p:cNvSpPr txBox="1"/>
          <p:nvPr/>
        </p:nvSpPr>
        <p:spPr>
          <a:xfrm>
            <a:off x="3143295" y="3570605"/>
            <a:ext cx="8017510" cy="1384995"/>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cs typeface="黑体" panose="02010600030101010101" charset="-122"/>
              </a:rPr>
              <a:t>●民间故事寄托着人们朴素的愿望：正义却弱小的主人公总是能够打败强大的对手，心地善良的穷苦人最终会丰衣足食，过上幸福的生活……</a:t>
            </a:r>
            <a:endParaRPr lang="zh-CN" altLang="en-US" sz="2800" dirty="0">
              <a:latin typeface="楷体" panose="02010609060101010101" pitchFamily="49" charset="-122"/>
              <a:ea typeface="楷体" panose="02010609060101010101" pitchFamily="49" charset="-122"/>
              <a:cs typeface="黑体" panose="02010600030101010101" charset="-122"/>
            </a:endParaRPr>
          </a:p>
        </p:txBody>
      </p:sp>
      <p:pic>
        <p:nvPicPr>
          <p:cNvPr id="11" name="图片 10" descr="女1说.png"/>
          <p:cNvPicPr>
            <a:picLocks noChangeAspect="1"/>
          </p:cNvPicPr>
          <p:nvPr/>
        </p:nvPicPr>
        <p:blipFill>
          <a:blip r:embed="rId1" cstate="print"/>
          <a:stretch>
            <a:fillRect/>
          </a:stretch>
        </p:blipFill>
        <p:spPr>
          <a:xfrm>
            <a:off x="670377" y="3250293"/>
            <a:ext cx="1386922" cy="203139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597150" y="436880"/>
            <a:ext cx="7652385" cy="5934710"/>
            <a:chOff x="4090" y="688"/>
            <a:chExt cx="12051" cy="9346"/>
          </a:xfrm>
        </p:grpSpPr>
        <p:pic>
          <p:nvPicPr>
            <p:cNvPr id="7" name="图片 6" descr="timg (9)"/>
            <p:cNvPicPr>
              <a:picLocks noChangeAspect="1"/>
            </p:cNvPicPr>
            <p:nvPr/>
          </p:nvPicPr>
          <p:blipFill>
            <a:blip r:embed="rId1" cstate="print"/>
            <a:stretch>
              <a:fillRect/>
            </a:stretch>
          </p:blipFill>
          <p:spPr>
            <a:xfrm>
              <a:off x="4090" y="1440"/>
              <a:ext cx="11920" cy="8594"/>
            </a:xfrm>
            <a:prstGeom prst="roundRect">
              <a:avLst/>
            </a:prstGeom>
            <a:noFill/>
            <a:ln>
              <a:noFill/>
            </a:ln>
          </p:spPr>
        </p:pic>
        <p:sp>
          <p:nvSpPr>
            <p:cNvPr id="12" name="文本框 11"/>
            <p:cNvSpPr txBox="1"/>
            <p:nvPr/>
          </p:nvSpPr>
          <p:spPr>
            <a:xfrm>
              <a:off x="7858" y="688"/>
              <a:ext cx="8283" cy="824"/>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孟姜女哭长城</a:t>
              </a:r>
              <a:endParaRPr lang="zh-CN" altLang="en-US" sz="2800" dirty="0">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u=2771222614,2392711174&amp;fm=26&amp;gp=0"/>
          <p:cNvPicPr>
            <a:picLocks noChangeAspect="1"/>
          </p:cNvPicPr>
          <p:nvPr/>
        </p:nvPicPr>
        <p:blipFill>
          <a:blip r:embed="rId1" cstate="print"/>
          <a:stretch>
            <a:fillRect/>
          </a:stretch>
        </p:blipFill>
        <p:spPr>
          <a:xfrm>
            <a:off x="5925185" y="863600"/>
            <a:ext cx="6350000" cy="5410200"/>
          </a:xfrm>
          <a:prstGeom prst="roundRect">
            <a:avLst/>
          </a:prstGeom>
          <a:noFill/>
          <a:ln>
            <a:noFill/>
          </a:ln>
        </p:spPr>
      </p:pic>
      <p:sp>
        <p:nvSpPr>
          <p:cNvPr id="10" name="文本框 9"/>
          <p:cNvSpPr txBox="1"/>
          <p:nvPr/>
        </p:nvSpPr>
        <p:spPr>
          <a:xfrm>
            <a:off x="333375" y="1111885"/>
            <a:ext cx="6376035" cy="5262979"/>
          </a:xfrm>
          <a:prstGeom prst="rect">
            <a:avLst/>
          </a:prstGeom>
          <a:noFill/>
        </p:spPr>
        <p:txBody>
          <a:bodyPr wrap="square" rtlCol="0">
            <a:spAutoFit/>
          </a:bodyPr>
          <a:lstStyle/>
          <a:p>
            <a:r>
              <a:rPr lang="en-US" altLang="zh-CN" sz="2800" b="1" dirty="0">
                <a:solidFill>
                  <a:srgbClr val="1552D1"/>
                </a:solidFill>
                <a:latin typeface="微软雅黑" panose="020B0503020204020204" pitchFamily="34" charset="-122"/>
                <a:ea typeface="微软雅黑" panose="020B0503020204020204" pitchFamily="34" charset="-122"/>
              </a:rPr>
              <a:t>    </a:t>
            </a:r>
            <a:r>
              <a:rPr lang="zh-CN" altLang="en-US" sz="2800" dirty="0">
                <a:solidFill>
                  <a:srgbClr val="1552D1"/>
                </a:solidFill>
                <a:latin typeface="+mn-ea"/>
              </a:rPr>
              <a:t>孟姜女要跟丈夫见上一面，哪怕他死了埋了。但是万里长城压着丈夫的身体，砖头又垒得那么高，什么时候才能见一面呢？她为这个哭，想一阵，哭一阵。</a:t>
            </a:r>
            <a:endParaRPr lang="zh-CN" altLang="en-US" sz="2800" dirty="0">
              <a:solidFill>
                <a:srgbClr val="1552D1"/>
              </a:solidFill>
              <a:latin typeface="+mn-ea"/>
            </a:endParaRPr>
          </a:p>
          <a:p>
            <a:r>
              <a:rPr lang="zh-CN" altLang="en-US" sz="2800" dirty="0">
                <a:solidFill>
                  <a:srgbClr val="1552D1"/>
                </a:solidFill>
                <a:latin typeface="+mn-ea"/>
              </a:rPr>
              <a:t>    她不停地哭，也不知道哭了多长时间，直哭得天愁地忧，积雪变色。天空中风在奔腾，响声又大又急，好像海面上起了海啸。黑云尽在那里堆积，压得很低很低，几乎要碰着那些城垛口了。</a:t>
            </a:r>
            <a:endParaRPr lang="zh-CN" altLang="en-US" sz="2800" dirty="0">
              <a:solidFill>
                <a:srgbClr val="1552D1"/>
              </a:solidFill>
              <a:latin typeface="+mn-ea"/>
            </a:endParaRPr>
          </a:p>
          <a:p>
            <a:r>
              <a:rPr lang="zh-CN" altLang="en-US" sz="2800" dirty="0">
                <a:solidFill>
                  <a:srgbClr val="1552D1"/>
                </a:solidFill>
                <a:latin typeface="+mn-ea"/>
              </a:rPr>
              <a:t>    忽然间天崩地裂似的一声响，万里长城倒了八百里。</a:t>
            </a:r>
            <a:endParaRPr lang="zh-CN" altLang="en-US" sz="2800" dirty="0">
              <a:solidFill>
                <a:srgbClr val="1552D1"/>
              </a:solidFill>
              <a:latin typeface="+mn-ea"/>
            </a:endParaRPr>
          </a:p>
          <a:p>
            <a:r>
              <a:rPr lang="zh-CN" altLang="en-US" sz="2800" dirty="0">
                <a:solidFill>
                  <a:srgbClr val="1552D1"/>
                </a:solidFill>
                <a:latin typeface="+mn-ea"/>
                <a:cs typeface="Arial" panose="020B0604020202020204" pitchFamily="34" charset="0"/>
              </a:rPr>
              <a:t>      ……</a:t>
            </a:r>
            <a:endParaRPr lang="zh-CN" altLang="en-US" sz="2800" dirty="0">
              <a:solidFill>
                <a:srgbClr val="1552D1"/>
              </a:solidFill>
              <a:latin typeface="+mn-ea"/>
              <a:cs typeface="Arial" panose="020B0604020202020204" pitchFamily="34" charset="0"/>
            </a:endParaRPr>
          </a:p>
        </p:txBody>
      </p:sp>
      <p:sp>
        <p:nvSpPr>
          <p:cNvPr id="9" name="文本框 11"/>
          <p:cNvSpPr txBox="1"/>
          <p:nvPr/>
        </p:nvSpPr>
        <p:spPr>
          <a:xfrm>
            <a:off x="4989868" y="437184"/>
            <a:ext cx="525970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孟姜女哭长城</a:t>
            </a:r>
            <a:endParaRPr lang="zh-CN" altLang="en-US" sz="2800"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25.xml><?xml version="1.0" encoding="utf-8"?>
<p:tagLst xmlns:p="http://schemas.openxmlformats.org/presentationml/2006/main">
  <p:tag name="KSO_WM_BEAUTIFY_FLAG" val="#wm#"/>
  <p:tag name="KSO_WM_TEMPLATE_CATEGORY" val="custom"/>
  <p:tag name="KSO_WM_TEMPLATE_INDEX" val="20187308"/>
</p:tagLst>
</file>

<file path=ppt/tags/tag26.xml><?xml version="1.0" encoding="utf-8"?>
<p:tagLst xmlns:p="http://schemas.openxmlformats.org/presentationml/2006/main">
  <p:tag name="KSO_WM_BEAUTIFY_FLAG" val="#wm#"/>
  <p:tag name="KSO_WM_TEMPLATE_CATEGORY" val="custom"/>
  <p:tag name="KSO_WM_TEMPLATE_INDEX" val="20187308"/>
</p:tagLst>
</file>

<file path=ppt/tags/tag27.xml><?xml version="1.0" encoding="utf-8"?>
<p:tagLst xmlns:p="http://schemas.openxmlformats.org/presentationml/2006/main">
  <p:tag name="KSO_WM_BEAUTIFY_FLAG" val="#wm#"/>
  <p:tag name="KSO_WM_TEMPLATE_CATEGORY" val="custom"/>
  <p:tag name="KSO_WM_TEMPLATE_INDEX" val="20187308"/>
</p:tagLst>
</file>

<file path=ppt/tags/tag28.xml><?xml version="1.0" encoding="utf-8"?>
<p:tagLst xmlns:p="http://schemas.openxmlformats.org/presentationml/2006/main">
  <p:tag name="KSO_WM_BEAUTIFY_FLAG" val="#wm#"/>
  <p:tag name="KSO_WM_TEMPLATE_CATEGORY" val="custom"/>
  <p:tag name="KSO_WM_TEMPLATE_INDEX" val="20187308"/>
</p:tagLst>
</file>

<file path=ppt/tags/tag29.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p="http://schemas.openxmlformats.org/presentationml/2006/main">
  <p:tag name="KSO_WM_BEAUTIFY_FLAG" val="#wm#"/>
  <p:tag name="KSO_WM_TEMPLATE_CATEGORY" val="custom"/>
  <p:tag name="KSO_WM_TEMPLATE_INDEX" val="20187308"/>
</p:tagLst>
</file>

<file path=ppt/tags/tag31.xml><?xml version="1.0" encoding="utf-8"?>
<p:tagLst xmlns:p="http://schemas.openxmlformats.org/presentationml/2006/main">
  <p:tag name="KSO_WM_BEAUTIFY_FLAG" val="#wm#"/>
  <p:tag name="KSO_WM_TEMPLATE_CATEGORY" val="custom"/>
  <p:tag name="KSO_WM_TEMPLATE_INDEX" val="20187308"/>
</p:tagLst>
</file>

<file path=ppt/tags/tag32.xml><?xml version="1.0" encoding="utf-8"?>
<p:tagLst xmlns:p="http://schemas.openxmlformats.org/presentationml/2006/main">
  <p:tag name="KSO_WM_BEAUTIFY_FLAG" val="#wm#"/>
  <p:tag name="KSO_WM_TEMPLATE_CATEGORY" val="custom"/>
  <p:tag name="KSO_WM_TEMPLATE_INDEX" val="2018730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2122</Words>
  <Application>WPS 演示</Application>
  <PresentationFormat>宽屏</PresentationFormat>
  <Paragraphs>131</Paragraphs>
  <Slides>26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Arial</vt:lpstr>
      <vt:lpstr>宋体</vt:lpstr>
      <vt:lpstr>Wingdings</vt:lpstr>
      <vt:lpstr>微软雅黑</vt:lpstr>
      <vt:lpstr>黑体</vt:lpstr>
      <vt:lpstr>楷体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关注公众号：小学备课网 获得更多免费资料喔</Company>
  <LinksUpToDate>false</LinksUpToDate>
  <SharedDoc>false</SharedDoc>
  <HyperlinksChanged>false</HyperlinksChanged>
  <AppVersion>14.0000</AppVersion>
  <Manager>关注公众号：小学备课网 获得更多免费资料喔</Manager>
  <HyperlinkBase>关注公众号：小学备课网 获得更多免费资料喔</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关注公众号：小学备课网 获得更多免费资料喔</dc:title>
  <dc:creator>关注公众号：小学备课网 获得更多免费资料喔</dc:creator>
  <cp:keywords>关注公众号：小学备课网 获得更多免费资料喔</cp:keywords>
  <dc:description>关注公众号：小学备课网 获得更多免费资料喔</dc:description>
  <dc:subject>关注公众号：小学备课网 获得更多免费资料喔</dc:subject>
  <cp:category>关注公众号：小学备课网 获得更多免费资料喔</cp:category>
  <cp:lastModifiedBy>帅锅锅</cp:lastModifiedBy>
  <cp:revision>37</cp:revision>
  <dcterms:created xsi:type="dcterms:W3CDTF">2019-04-15T11:05:00Z</dcterms:created>
  <dcterms:modified xsi:type="dcterms:W3CDTF">2019-07-26T02:40:59Z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