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04" r:id="rId3"/>
    <p:sldId id="306" r:id="rId4"/>
    <p:sldId id="307" r:id="rId5"/>
    <p:sldId id="308" r:id="rId6"/>
    <p:sldId id="309" r:id="rId7"/>
    <p:sldId id="311" r:id="rId8"/>
    <p:sldId id="312" r:id="rId9"/>
    <p:sldId id="336" r:id="rId10"/>
    <p:sldId id="314" r:id="rId11"/>
    <p:sldId id="315" r:id="rId12"/>
    <p:sldId id="317" r:id="rId13"/>
    <p:sldId id="318" r:id="rId14"/>
    <p:sldId id="320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24" r:id="rId25"/>
    <p:sldId id="346" r:id="rId26"/>
    <p:sldId id="347" r:id="rId27"/>
    <p:sldId id="348" r:id="rId28"/>
    <p:sldId id="349" r:id="rId2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14" autoAdjust="0"/>
    <p:restoredTop sz="86289" autoAdjust="0"/>
  </p:normalViewPr>
  <p:slideViewPr>
    <p:cSldViewPr snapToGrid="0">
      <p:cViewPr>
        <p:scale>
          <a:sx n="75" d="100"/>
          <a:sy n="75" d="100"/>
        </p:scale>
        <p:origin x="-1854" y="-5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package" Target="../embeddings/Microsoft_Office_Word___1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Microsoft_Office_Word___8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Office_Word___10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字音字形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178560" y="1711723"/>
            <a:ext cx="665480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(1)</a:t>
            </a:r>
            <a:r>
              <a:rPr lang="zh-CN" altLang="en-US" sz="1400" dirty="0" smtClean="0"/>
              <a:t>考查趋势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从</a:t>
            </a:r>
            <a:r>
              <a:rPr lang="en-US" sz="1400" dirty="0" smtClean="0"/>
              <a:t>2014—2018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江西省中考试卷在设题、样式、分值上没有变化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分值均为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比重为</a:t>
            </a:r>
            <a:r>
              <a:rPr lang="en-US" sz="1400" dirty="0" smtClean="0"/>
              <a:t>1.6%</a:t>
            </a:r>
            <a:r>
              <a:rPr lang="zh-CN" altLang="en-US" sz="1400" dirty="0" smtClean="0"/>
              <a:t>。题干表述均为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下列字形和加点字注音全部正确的一项是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考查的是二字词语和四字词语的字形以及加点字的读音。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(2)</a:t>
            </a:r>
            <a:r>
              <a:rPr lang="zh-CN" altLang="en-US" sz="1400" dirty="0" smtClean="0"/>
              <a:t>考查范围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所考词语大多数出自课下注释及课后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读读写写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中的词语。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(3)</a:t>
            </a:r>
            <a:r>
              <a:rPr lang="zh-CN" altLang="en-US" sz="1400" dirty="0" smtClean="0"/>
              <a:t>考点分布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字音主要考查难读易错字、多音字、形声字误读、汉语拼音方案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字形主要考查同音异形字、同音形近字、异音形近字。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229360" y="1660922"/>
            <a:ext cx="6614160" cy="25503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(4)</a:t>
            </a:r>
            <a:r>
              <a:rPr lang="zh-CN" altLang="en-US" sz="1400" dirty="0" smtClean="0"/>
              <a:t>考情预测</a:t>
            </a:r>
            <a:r>
              <a:rPr lang="en-US" sz="1400" dirty="0" smtClean="0"/>
              <a:t>:2014—2018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江西中考试题对字音字形的考查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以选择题的形式进行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预计此类出题模式</a:t>
            </a:r>
            <a:r>
              <a:rPr lang="en-US" sz="1400" dirty="0" smtClean="0"/>
              <a:t>2019</a:t>
            </a:r>
            <a:r>
              <a:rPr lang="zh-CN" altLang="en-US" sz="1400" dirty="0" smtClean="0"/>
              <a:t>年将延续。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(5)</a:t>
            </a:r>
            <a:r>
              <a:rPr lang="zh-CN" altLang="en-US" sz="1400" dirty="0" smtClean="0"/>
              <a:t>备考提醒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字音字形考题的内容比较重视学生基础知识的学习、把握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因此我们平时学习时要多读多写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将容易读错、写错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容易混淆的形声字、多音字、形近字一一掌握。在复习中一定要重视基础知识的积累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复习时要全面掌握课本中重要汉字的音、形、义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重点复习教材中所出现的重点字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掌握汉语拼音的拼写规则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正确运用声调符号和隔音符号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能根据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汉语拼音规则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给常用汉字注音或按照注音认读汉字。</a:t>
            </a:r>
          </a:p>
          <a:p>
            <a:r>
              <a:rPr lang="en-US" sz="1400" dirty="0" smtClean="0"/>
              <a:t> 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8400" y="2012996"/>
            <a:ext cx="7020560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真题定位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/>
              <a:t>江西省</a:t>
            </a:r>
            <a:r>
              <a:rPr lang="en-US" sz="1400" dirty="0" smtClean="0"/>
              <a:t>2014—2018</a:t>
            </a:r>
            <a:r>
              <a:rPr lang="zh-CN" altLang="en-US" sz="1400" dirty="0" smtClean="0"/>
              <a:t>年第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题</a:t>
            </a:r>
            <a:r>
              <a:rPr lang="en-US" sz="1400" dirty="0" smtClean="0"/>
              <a:t>(</a:t>
            </a:r>
            <a:r>
              <a:rPr lang="zh-CN" altLang="en-US" sz="1400" dirty="0" smtClean="0"/>
              <a:t>见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中考真题纵览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第</a:t>
            </a:r>
            <a:r>
              <a:rPr lang="en-US" sz="1400" dirty="0" smtClean="0"/>
              <a:t>1~5</a:t>
            </a:r>
            <a:r>
              <a:rPr lang="zh-CN" altLang="en-US" sz="1400" dirty="0" smtClean="0"/>
              <a:t>题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都考查了此考点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分值为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分。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4800" y="1849120"/>
            <a:ext cx="649224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一、正确识记字音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　　汉字的识记要从语音的掌握开始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熟悉并能正确使用汉语拼音方案给汉字注音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辨别、改正拼写错误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掌握常用的多音字在不同语境中的不同读音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正确识记教材和日常生活中常用字的读音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尤其是掌握常用字中各类容易误读字的读音。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endParaRPr lang="zh-CN" altLang="en-US" sz="1400" dirty="0"/>
          </a:p>
        </p:txBody>
      </p:sp>
      <p:grpSp>
        <p:nvGrpSpPr>
          <p:cNvPr id="3" name="组合 16"/>
          <p:cNvGrpSpPr/>
          <p:nvPr/>
        </p:nvGrpSpPr>
        <p:grpSpPr>
          <a:xfrm>
            <a:off x="644346" y="846050"/>
            <a:ext cx="1094096" cy="288147"/>
            <a:chOff x="2074963" y="4295092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2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6160" y="1198880"/>
            <a:ext cx="715264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            在拼注和认读汉字字音过程中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常出现错误的一般有以下几种类型</a:t>
            </a:r>
            <a:r>
              <a:rPr lang="en-US" sz="1400" dirty="0" smtClean="0"/>
              <a:t>: 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1.</a:t>
            </a:r>
            <a:r>
              <a:rPr lang="zh-CN" altLang="en-US" sz="1400" dirty="0" smtClean="0"/>
              <a:t>违背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拼写规则</a:t>
            </a:r>
            <a:r>
              <a:rPr lang="en-US" sz="1400" dirty="0" smtClean="0"/>
              <a:t>”</a:t>
            </a:r>
            <a:endParaRPr lang="zh-CN" altLang="en-US" sz="1400" dirty="0" smtClean="0"/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/>
              <a:t>如</a:t>
            </a:r>
            <a:r>
              <a:rPr lang="en-US" sz="1400" dirty="0" smtClean="0"/>
              <a:t>j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q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x</a:t>
            </a:r>
            <a:r>
              <a:rPr lang="zh-CN" altLang="en-US" sz="1400" dirty="0" smtClean="0"/>
              <a:t>跟</a:t>
            </a:r>
            <a:r>
              <a:rPr lang="en-US" sz="1400" dirty="0" smtClean="0"/>
              <a:t>ü</a:t>
            </a:r>
            <a:r>
              <a:rPr lang="zh-CN" altLang="en-US" sz="1400" dirty="0" smtClean="0"/>
              <a:t>拼写时</a:t>
            </a:r>
            <a:r>
              <a:rPr lang="en-US" sz="1400" dirty="0" smtClean="0"/>
              <a:t>,ü</a:t>
            </a:r>
            <a:r>
              <a:rPr lang="zh-CN" altLang="en-US" sz="1400" dirty="0" smtClean="0"/>
              <a:t>上的两点没有省去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有</a:t>
            </a:r>
            <a:r>
              <a:rPr lang="en-US" sz="1400" dirty="0" smtClean="0"/>
              <a:t>a</a:t>
            </a:r>
            <a:r>
              <a:rPr lang="zh-CN" altLang="en-US" sz="1400" dirty="0" smtClean="0"/>
              <a:t>没有将音调标在</a:t>
            </a:r>
            <a:r>
              <a:rPr lang="en-US" sz="1400" dirty="0" smtClean="0"/>
              <a:t>a</a:t>
            </a:r>
            <a:r>
              <a:rPr lang="zh-CN" altLang="en-US" sz="1400" dirty="0" smtClean="0"/>
              <a:t>上</a:t>
            </a:r>
            <a:r>
              <a:rPr lang="en-US" sz="1400" dirty="0" smtClean="0"/>
              <a:t>;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并列音调有时标在前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有时标在后。这里特别提醒几条规则</a:t>
            </a:r>
            <a:r>
              <a:rPr lang="en-US" sz="1400" dirty="0" smtClean="0"/>
              <a:t>:①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自成音节和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开头的音节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前面没有声母时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要在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前加上</a:t>
            </a:r>
            <a:r>
              <a:rPr lang="en-US" sz="1400" dirty="0" smtClean="0"/>
              <a:t>y</a:t>
            </a:r>
            <a:r>
              <a:rPr lang="zh-CN" altLang="en-US" sz="1400" dirty="0" smtClean="0"/>
              <a:t>或把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改写成</a:t>
            </a:r>
            <a:r>
              <a:rPr lang="en-US" sz="1400" dirty="0" smtClean="0"/>
              <a:t>y;②u</a:t>
            </a:r>
            <a:r>
              <a:rPr lang="zh-CN" altLang="en-US" sz="1400" dirty="0" smtClean="0"/>
              <a:t>自成音节和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开头的音节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前面没有声母时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要在前面加上</a:t>
            </a:r>
            <a:r>
              <a:rPr lang="en-US" sz="1400" dirty="0" smtClean="0"/>
              <a:t>w</a:t>
            </a:r>
            <a:r>
              <a:rPr lang="zh-CN" altLang="en-US" sz="1400" dirty="0" smtClean="0"/>
              <a:t>或把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改写成</a:t>
            </a:r>
            <a:r>
              <a:rPr lang="en-US" sz="1400" dirty="0" smtClean="0"/>
              <a:t>w;③ü</a:t>
            </a:r>
            <a:r>
              <a:rPr lang="zh-CN" altLang="en-US" sz="1400" dirty="0" smtClean="0"/>
              <a:t>开头的韵母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前面没有声母时加上</a:t>
            </a:r>
            <a:r>
              <a:rPr lang="en-US" sz="1400" dirty="0" smtClean="0"/>
              <a:t>y,</a:t>
            </a:r>
            <a:r>
              <a:rPr lang="zh-CN" altLang="en-US" sz="1400" dirty="0" smtClean="0"/>
              <a:t>去掉</a:t>
            </a:r>
            <a:r>
              <a:rPr lang="en-US" sz="1400" dirty="0" smtClean="0"/>
              <a:t>ü</a:t>
            </a:r>
            <a:r>
              <a:rPr lang="zh-CN" altLang="en-US" sz="1400" dirty="0" smtClean="0"/>
              <a:t>上两点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写成</a:t>
            </a:r>
            <a:r>
              <a:rPr lang="en-US" sz="1400" dirty="0" err="1" smtClean="0"/>
              <a:t>yu</a:t>
            </a:r>
            <a:r>
              <a:rPr lang="zh-CN" altLang="en-US" sz="1400" dirty="0" smtClean="0"/>
              <a:t>、</a:t>
            </a:r>
            <a:r>
              <a:rPr lang="en-US" sz="1400" dirty="0" err="1" smtClean="0"/>
              <a:t>yue</a:t>
            </a:r>
            <a:r>
              <a:rPr lang="zh-CN" altLang="en-US" sz="1400" dirty="0" smtClean="0"/>
              <a:t>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但跟声母</a:t>
            </a:r>
            <a:r>
              <a:rPr lang="en-US" sz="1400" dirty="0" smtClean="0"/>
              <a:t>n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l</a:t>
            </a:r>
            <a:r>
              <a:rPr lang="zh-CN" altLang="en-US" sz="1400" dirty="0" smtClean="0"/>
              <a:t>相拼的时候</a:t>
            </a:r>
            <a:r>
              <a:rPr lang="en-US" sz="1400" dirty="0" smtClean="0"/>
              <a:t>,ü</a:t>
            </a:r>
            <a:r>
              <a:rPr lang="zh-CN" altLang="en-US" sz="1400" dirty="0" smtClean="0"/>
              <a:t>上两点不能省略</a:t>
            </a:r>
            <a:r>
              <a:rPr lang="en-US" sz="1400" dirty="0" smtClean="0"/>
              <a:t>;④</a:t>
            </a:r>
            <a:r>
              <a:rPr lang="zh-CN" altLang="en-US" sz="1400" dirty="0" smtClean="0"/>
              <a:t>标调要标在主要元音</a:t>
            </a:r>
            <a:r>
              <a:rPr lang="en-US" sz="1400" dirty="0" smtClean="0"/>
              <a:t>(ɑ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o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e</a:t>
            </a:r>
            <a:r>
              <a:rPr lang="zh-CN" altLang="en-US" sz="1400" dirty="0" smtClean="0"/>
              <a:t>、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ü)</a:t>
            </a:r>
            <a:r>
              <a:rPr lang="zh-CN" altLang="en-US" sz="1400" dirty="0" smtClean="0"/>
              <a:t>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并且按这六个元音字母的排列次序标调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即有</a:t>
            </a:r>
            <a:r>
              <a:rPr lang="en-US" sz="1400" dirty="0" smtClean="0"/>
              <a:t>ɑ</a:t>
            </a:r>
            <a:r>
              <a:rPr lang="zh-CN" altLang="en-US" sz="1400" dirty="0" smtClean="0"/>
              <a:t>就标在</a:t>
            </a:r>
            <a:r>
              <a:rPr lang="en-US" sz="1400" dirty="0" smtClean="0"/>
              <a:t>ɑ</a:t>
            </a:r>
            <a:r>
              <a:rPr lang="zh-CN" altLang="en-US" sz="1400" dirty="0" smtClean="0"/>
              <a:t>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无</a:t>
            </a:r>
            <a:r>
              <a:rPr lang="en-US" sz="1400" dirty="0" smtClean="0"/>
              <a:t>ɑ</a:t>
            </a:r>
            <a:r>
              <a:rPr lang="zh-CN" altLang="en-US" sz="1400" dirty="0" smtClean="0"/>
              <a:t>就标在</a:t>
            </a:r>
            <a:r>
              <a:rPr lang="en-US" sz="1400" dirty="0" smtClean="0"/>
              <a:t>o</a:t>
            </a:r>
            <a:r>
              <a:rPr lang="zh-CN" altLang="en-US" sz="1400" dirty="0" smtClean="0"/>
              <a:t>上</a:t>
            </a:r>
            <a:r>
              <a:rPr lang="en-US" sz="1400" dirty="0" smtClean="0"/>
              <a:t>,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和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出现在同一个音节中时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哪个在后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就标在哪个的上面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如</a:t>
            </a:r>
            <a:r>
              <a:rPr lang="en-US" sz="1400" dirty="0" smtClean="0"/>
              <a:t>:</a:t>
            </a:r>
            <a:r>
              <a:rPr lang="en-US" sz="1400" dirty="0" err="1" smtClean="0"/>
              <a:t>niú</a:t>
            </a:r>
            <a:r>
              <a:rPr lang="zh-CN" altLang="en-US" sz="1400" dirty="0" smtClean="0"/>
              <a:t>、</a:t>
            </a:r>
            <a:r>
              <a:rPr lang="en-US" sz="1400" dirty="0" err="1" smtClean="0"/>
              <a:t>huǐ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5040" y="1361440"/>
            <a:ext cx="715264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2.</a:t>
            </a:r>
            <a:r>
              <a:rPr lang="zh-CN" altLang="en-US" sz="1400" dirty="0" smtClean="0"/>
              <a:t>习惯性误读错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由于习惯原因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人们在生活中常常把一些字读错。如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亚洲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亚</a:t>
            </a:r>
            <a:r>
              <a:rPr lang="en-US" sz="1400" dirty="0" smtClean="0"/>
              <a:t>(</a:t>
            </a:r>
            <a:r>
              <a:rPr lang="en-US" sz="1400" dirty="0" err="1" smtClean="0"/>
              <a:t>yà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读成</a:t>
            </a:r>
            <a:r>
              <a:rPr lang="en-US" sz="1400" dirty="0" smtClean="0"/>
              <a:t>“</a:t>
            </a:r>
            <a:r>
              <a:rPr lang="en-US" sz="1400" dirty="0" err="1" smtClean="0"/>
              <a:t>yǎ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教室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室</a:t>
            </a:r>
            <a:r>
              <a:rPr lang="en-US" sz="1400" dirty="0" smtClean="0"/>
              <a:t>(</a:t>
            </a:r>
            <a:r>
              <a:rPr lang="en-US" sz="1400" dirty="0" err="1" smtClean="0"/>
              <a:t>shì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读成</a:t>
            </a:r>
            <a:r>
              <a:rPr lang="en-US" sz="1400" dirty="0" smtClean="0"/>
              <a:t>“</a:t>
            </a:r>
            <a:r>
              <a:rPr lang="en-US" sz="1400" dirty="0" err="1" smtClean="0"/>
              <a:t>shǐ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乘车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乘</a:t>
            </a:r>
            <a:r>
              <a:rPr lang="en-US" sz="1400" dirty="0" smtClean="0"/>
              <a:t>(</a:t>
            </a:r>
            <a:r>
              <a:rPr lang="en-US" sz="1400" dirty="0" err="1" smtClean="0"/>
              <a:t>chénɡ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读成</a:t>
            </a:r>
            <a:r>
              <a:rPr lang="en-US" sz="1400" dirty="0" smtClean="0"/>
              <a:t>“</a:t>
            </a:r>
            <a:r>
              <a:rPr lang="en-US" sz="1400" dirty="0" err="1" smtClean="0"/>
              <a:t>chènɡ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。又如</a:t>
            </a:r>
            <a:r>
              <a:rPr lang="en-US" sz="1400" dirty="0" smtClean="0"/>
              <a:t>,“</a:t>
            </a:r>
            <a:r>
              <a:rPr lang="zh-CN" altLang="en-US" sz="1400" dirty="0" smtClean="0"/>
              <a:t>符</a:t>
            </a:r>
            <a:r>
              <a:rPr lang="en-US" sz="1400" dirty="0" smtClean="0"/>
              <a:t>(</a:t>
            </a:r>
            <a:r>
              <a:rPr lang="en-US" sz="1400" dirty="0" err="1" smtClean="0"/>
              <a:t>fú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合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符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常被错读为</a:t>
            </a:r>
            <a:r>
              <a:rPr lang="en-US" sz="1400" dirty="0" smtClean="0"/>
              <a:t>“</a:t>
            </a:r>
            <a:r>
              <a:rPr lang="en-US" sz="1400" dirty="0" err="1" smtClean="0"/>
              <a:t>fǔ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档</a:t>
            </a:r>
            <a:r>
              <a:rPr lang="en-US" sz="1400" dirty="0" smtClean="0"/>
              <a:t>(</a:t>
            </a:r>
            <a:r>
              <a:rPr lang="en-US" sz="1400" dirty="0" err="1" smtClean="0"/>
              <a:t>dànɡ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案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档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常被错读为</a:t>
            </a:r>
            <a:r>
              <a:rPr lang="en-US" sz="1400" dirty="0" smtClean="0"/>
              <a:t>“</a:t>
            </a:r>
            <a:r>
              <a:rPr lang="en-US" sz="1400" dirty="0" err="1" smtClean="0"/>
              <a:t>dǎnɡ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粗犷</a:t>
            </a:r>
            <a:r>
              <a:rPr lang="en-US" sz="1400" dirty="0" smtClean="0"/>
              <a:t>(</a:t>
            </a:r>
            <a:r>
              <a:rPr lang="en-US" sz="1400" dirty="0" err="1" smtClean="0"/>
              <a:t>ɡuǎnɡ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犷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常被错读为</a:t>
            </a:r>
            <a:r>
              <a:rPr lang="en-US" sz="1400" dirty="0" smtClean="0"/>
              <a:t>“</a:t>
            </a:r>
            <a:r>
              <a:rPr lang="en-US" sz="1400" dirty="0" err="1" smtClean="0"/>
              <a:t>kuànɡ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  <a:r>
              <a:rPr lang="en-US" sz="1400" dirty="0" smtClean="0"/>
              <a:t> 3.</a:t>
            </a:r>
            <a:r>
              <a:rPr lang="zh-CN" altLang="en-US" sz="1400" dirty="0" smtClean="0"/>
              <a:t>异读词误读错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异读词是指意思相同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但有两种或更多种读音的同一个词。如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薄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有三个读音</a:t>
            </a:r>
            <a:r>
              <a:rPr lang="en-US" sz="1400" dirty="0" smtClean="0"/>
              <a:t>:</a:t>
            </a:r>
            <a:r>
              <a:rPr lang="en-US" sz="1400" dirty="0" err="1" smtClean="0"/>
              <a:t>báo</a:t>
            </a:r>
            <a:r>
              <a:rPr lang="zh-CN" altLang="en-US" sz="1400" dirty="0" smtClean="0"/>
              <a:t>、</a:t>
            </a:r>
            <a:r>
              <a:rPr lang="en-US" sz="1400" dirty="0" err="1" smtClean="0"/>
              <a:t>bó</a:t>
            </a:r>
            <a:r>
              <a:rPr lang="zh-CN" altLang="en-US" sz="1400" dirty="0" smtClean="0"/>
              <a:t>和</a:t>
            </a:r>
            <a:r>
              <a:rPr lang="en-US" sz="1400" dirty="0" err="1" smtClean="0"/>
              <a:t>bò</a:t>
            </a:r>
            <a:r>
              <a:rPr lang="en-US" sz="1400" dirty="0" smtClean="0"/>
              <a:t>,</a:t>
            </a:r>
            <a:r>
              <a:rPr lang="en-US" altLang="zh-CN" sz="1400" dirty="0" smtClean="0"/>
              <a:t>《</a:t>
            </a:r>
            <a:r>
              <a:rPr lang="zh-CN" altLang="en-US" sz="1400" dirty="0" smtClean="0"/>
              <a:t>普通话异读词审音表</a:t>
            </a:r>
            <a:r>
              <a:rPr lang="en-US" altLang="zh-CN" sz="1400" dirty="0" smtClean="0"/>
              <a:t>》</a:t>
            </a:r>
            <a:r>
              <a:rPr lang="zh-CN" altLang="en-US" sz="1400" dirty="0" smtClean="0"/>
              <a:t>已做了相关的界定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但我们对此表的内容不熟悉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也不重视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而出现误读。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5520" y="1056640"/>
            <a:ext cx="7152640" cy="35930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4.</a:t>
            </a:r>
            <a:r>
              <a:rPr lang="zh-CN" altLang="en-US" sz="1400" dirty="0" smtClean="0"/>
              <a:t>形近字的错读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形近字错读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大都因为考生答题时一瞥而过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没有看清它们细微的差别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崇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祟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相近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将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崇</a:t>
            </a:r>
            <a:r>
              <a:rPr lang="en-US" sz="1400" dirty="0" smtClean="0"/>
              <a:t>(</a:t>
            </a:r>
            <a:r>
              <a:rPr lang="en-US" sz="1400" dirty="0" err="1" smtClean="0"/>
              <a:t>chónɡ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误读为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祟</a:t>
            </a:r>
            <a:r>
              <a:rPr lang="en-US" sz="1400" dirty="0" smtClean="0"/>
              <a:t>(</a:t>
            </a:r>
            <a:r>
              <a:rPr lang="en-US" sz="1400" dirty="0" err="1" smtClean="0"/>
              <a:t>suì</a:t>
            </a:r>
            <a:r>
              <a:rPr lang="en-US" sz="1400" dirty="0" smtClean="0"/>
              <a:t>)”;“</a:t>
            </a:r>
            <a:r>
              <a:rPr lang="zh-CN" altLang="en-US" sz="1400" dirty="0" smtClean="0"/>
              <a:t>篡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纂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相近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将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篡</a:t>
            </a:r>
            <a:r>
              <a:rPr lang="en-US" sz="1400" dirty="0" smtClean="0"/>
              <a:t>(</a:t>
            </a:r>
            <a:r>
              <a:rPr lang="en-US" sz="1400" dirty="0" err="1" smtClean="0"/>
              <a:t>cuàn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误读为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纂</a:t>
            </a:r>
            <a:r>
              <a:rPr lang="en-US" sz="1400" dirty="0" smtClean="0"/>
              <a:t>(</a:t>
            </a:r>
            <a:r>
              <a:rPr lang="en-US" sz="1400" dirty="0" err="1" smtClean="0"/>
              <a:t>zuǎn</a:t>
            </a:r>
            <a:r>
              <a:rPr lang="en-US" sz="1400" dirty="0" smtClean="0"/>
              <a:t>)”;“</a:t>
            </a:r>
            <a:r>
              <a:rPr lang="zh-CN" altLang="en-US" sz="1400" dirty="0" smtClean="0"/>
              <a:t>荼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茶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相近</a:t>
            </a:r>
            <a:r>
              <a:rPr lang="en-US" sz="1400" dirty="0" smtClean="0"/>
              <a:t>,“</a:t>
            </a:r>
            <a:r>
              <a:rPr lang="zh-CN" altLang="en-US" sz="1400" dirty="0" smtClean="0"/>
              <a:t>荼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应读</a:t>
            </a:r>
            <a:r>
              <a:rPr lang="en-US" sz="1400" dirty="0" smtClean="0"/>
              <a:t>“</a:t>
            </a:r>
            <a:r>
              <a:rPr lang="en-US" sz="1400" dirty="0" err="1" smtClean="0"/>
              <a:t>tú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chá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5.</a:t>
            </a:r>
            <a:r>
              <a:rPr lang="zh-CN" altLang="en-US" sz="1400" dirty="0" smtClean="0"/>
              <a:t>形声字错读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(1)</a:t>
            </a:r>
            <a:r>
              <a:rPr lang="zh-CN" altLang="en-US" sz="1400" dirty="0" smtClean="0"/>
              <a:t>有些形声字的韵母与声旁的韵母一致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常误读为声旁的读音。例如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炽热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炽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chì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zhì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跻身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跻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jī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qī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纤维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纤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应读</a:t>
            </a:r>
            <a:r>
              <a:rPr lang="en-US" sz="1400" dirty="0" smtClean="0"/>
              <a:t>“</a:t>
            </a:r>
            <a:r>
              <a:rPr lang="en-US" sz="1400" dirty="0" err="1" smtClean="0"/>
              <a:t>xiān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qiān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(2)</a:t>
            </a:r>
            <a:r>
              <a:rPr lang="zh-CN" altLang="en-US" sz="1400" dirty="0" smtClean="0"/>
              <a:t>有些形声字的声母与声旁的声母一致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常误读为声旁的读音。例如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桎梏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梏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ɡù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gào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踱步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踱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duó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dù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(3)</a:t>
            </a:r>
            <a:r>
              <a:rPr lang="zh-CN" altLang="en-US" sz="1400" dirty="0" smtClean="0"/>
              <a:t>有些形声字的声母、韵母与声旁的声母、韵母都不相同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却常误读为声旁的读音。例如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风驰电掣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掣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chè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zhì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泥淖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淖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nào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zhuó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5680" y="1371600"/>
            <a:ext cx="7152640" cy="230042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6.</a:t>
            </a:r>
            <a:r>
              <a:rPr lang="zh-CN" altLang="en-US" sz="1400" dirty="0" smtClean="0"/>
              <a:t>多音字的错读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(1)</a:t>
            </a:r>
            <a:r>
              <a:rPr lang="zh-CN" altLang="en-US" sz="1400" dirty="0" smtClean="0"/>
              <a:t>多音多义字的错读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有些字的字义不同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字音也不同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但人们往往不加区别地错读成一个音。如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殷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如果是指深厚、丰盛、殷勤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yīn</a:t>
            </a:r>
            <a:r>
              <a:rPr lang="en-US" sz="1400" dirty="0" smtClean="0"/>
              <a:t>”;</a:t>
            </a:r>
            <a:r>
              <a:rPr lang="zh-CN" altLang="en-US" sz="1400" dirty="0" smtClean="0"/>
              <a:t>如果表示颜色</a:t>
            </a:r>
            <a:r>
              <a:rPr lang="en-US" sz="1400" dirty="0" smtClean="0"/>
              <a:t>(</a:t>
            </a:r>
            <a:r>
              <a:rPr lang="zh-CN" altLang="en-US" sz="1400" dirty="0" smtClean="0"/>
              <a:t>赤黑色</a:t>
            </a:r>
            <a:r>
              <a:rPr lang="en-US" sz="1400" dirty="0" smtClean="0"/>
              <a:t>),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yān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(2)</a:t>
            </a:r>
            <a:r>
              <a:rPr lang="zh-CN" altLang="en-US" sz="1400" dirty="0" smtClean="0"/>
              <a:t>同义多音字的错读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有些字在不同的词里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字义并没有显著的不同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字音却不同。例如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剥花生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剥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bāo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剥落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剥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bō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476375" y="749300"/>
          <a:ext cx="6124575" cy="4186238"/>
        </p:xfrm>
        <a:graphic>
          <a:graphicData uri="http://schemas.openxmlformats.org/presentationml/2006/ole">
            <p:oleObj spid="_x0000_s22529" name="文档" r:id="rId3" imgW="6157108" imgH="4170451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95120" y="866140"/>
          <a:ext cx="6156325" cy="4070350"/>
        </p:xfrm>
        <a:graphic>
          <a:graphicData uri="http://schemas.openxmlformats.org/presentationml/2006/ole">
            <p:oleObj spid="_x0000_s31745" name="文档" r:id="rId3" imgW="6157108" imgH="4069867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05680" y="1281613"/>
            <a:ext cx="3777211" cy="33107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8880" y="1326709"/>
            <a:ext cx="2838865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8721" y="1656078"/>
            <a:ext cx="346455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此题考查辨析字音字形的能力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辨别多音字、形声字、难读易错字字音以及同音字、形近字字形。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持之以恒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容易读错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liàng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遮天敝日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遮天蔽日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73075" y="1355725"/>
          <a:ext cx="3922713" cy="3932238"/>
        </p:xfrm>
        <a:graphic>
          <a:graphicData uri="http://schemas.openxmlformats.org/presentationml/2006/ole">
            <p:oleObj spid="_x0000_s1025" name="文档" r:id="rId3" imgW="3950250" imgH="395627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5680" y="985520"/>
            <a:ext cx="7152640" cy="35930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二、正确辨析字形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1.</a:t>
            </a:r>
            <a:r>
              <a:rPr lang="zh-CN" altLang="en-US" sz="1400" dirty="0" smtClean="0"/>
              <a:t>以音辨形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对于因形近音异而产生的错别字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字形虽然相近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但读音不同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可通过读准该词字音来判断正误。例如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驰聘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气慨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扑溯迷离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根据形近字与其读音的差别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只要一读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就会发现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聘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pìn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骋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chěnɡ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此处应为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骋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慨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kǎi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概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ɡài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此处应为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概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溯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sù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朔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shuò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此处应为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朔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2.</a:t>
            </a:r>
            <a:r>
              <a:rPr lang="zh-CN" altLang="en-US" sz="1400" dirty="0" smtClean="0"/>
              <a:t>以形辨形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对于因不辨形声字形旁而产生的错别字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我们可以通过分析形旁的方式推断。如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滥芋充数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功亏一匮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兵慌马乱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等词语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逐一锁定偏旁进行分析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芋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竽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芋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指薯类植物</a:t>
            </a:r>
            <a:r>
              <a:rPr lang="en-US" sz="1400" dirty="0" smtClean="0"/>
              <a:t>;“</a:t>
            </a:r>
            <a:r>
              <a:rPr lang="zh-CN" altLang="en-US" sz="1400" dirty="0" smtClean="0"/>
              <a:t>竽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是古代一种簧管乐器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我们现在常见的与它同类的箫、笛子均为竹子制作。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匮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篑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篑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是盛土的筐。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慌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荒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荒乱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指社会秩序极端不安定。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5680" y="985520"/>
            <a:ext cx="715264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3.</a:t>
            </a:r>
            <a:r>
              <a:rPr lang="zh-CN" altLang="en-US" sz="1400" dirty="0" smtClean="0"/>
              <a:t>来源推形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对于不了解词语来源而写错的字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我们可以采用联想来源的方式推断。如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世外桃园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这个错例</a:t>
            </a:r>
            <a:r>
              <a:rPr lang="en-US" sz="1400" dirty="0" smtClean="0"/>
              <a:t>,“</a:t>
            </a:r>
            <a:r>
              <a:rPr lang="zh-CN" altLang="en-US" sz="1400" dirty="0" smtClean="0"/>
              <a:t>世外桃源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与陶渊明有关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他曾写下闻名的</a:t>
            </a:r>
            <a:r>
              <a:rPr lang="en-US" altLang="zh-CN" sz="1400" dirty="0" smtClean="0"/>
              <a:t>《</a:t>
            </a:r>
            <a:r>
              <a:rPr lang="zh-CN" altLang="en-US" sz="1400" dirty="0" smtClean="0"/>
              <a:t>桃花源记</a:t>
            </a:r>
            <a:r>
              <a:rPr lang="en-US" altLang="zh-CN" sz="1400" dirty="0" smtClean="0"/>
              <a:t>》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因此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源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不能误作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园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默守成规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与墨子有关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战国时的墨翟以善于守城著名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后因称善守者为墨守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墨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不能误作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默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4.</a:t>
            </a:r>
            <a:r>
              <a:rPr lang="zh-CN" altLang="en-US" sz="1400" dirty="0" smtClean="0"/>
              <a:t>以义辨形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不明词义或误解词义而造成的错别字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我们可以采用逐一释义的方式来锁定。如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如雷灌耳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中的错别字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用逐一释义的方式看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成语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如雷贯耳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意思是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响亮得像雷声穿过耳朵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形容人的名声大。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灌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不合词义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贯</a:t>
            </a:r>
            <a:r>
              <a:rPr lang="en-US" sz="1400" dirty="0" smtClean="0"/>
              <a:t>”(</a:t>
            </a:r>
            <a:r>
              <a:rPr lang="zh-CN" altLang="en-US" sz="1400" dirty="0" smtClean="0"/>
              <a:t>穿过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5520" y="1544320"/>
            <a:ext cx="7152640" cy="165409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/>
              <a:t>5.</a:t>
            </a:r>
            <a:r>
              <a:rPr lang="zh-CN" altLang="en-US" sz="1400" dirty="0" smtClean="0"/>
              <a:t>结构推形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　　有的词语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特别是成语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结构对称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词义也相对应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如果书写错误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就可通过对相应字形字义的辨析推断出来。如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兴高彩烈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察颜观色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等词语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结构上都是并列关系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利用对应位置字的意义相同或相关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词性相同的特点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就可以看出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彩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兴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不对应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应当用表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神色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采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颜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不相对</a:t>
            </a:r>
            <a:r>
              <a:rPr lang="en-US" sz="1400" dirty="0" smtClean="0"/>
              <a:t>,“</a:t>
            </a:r>
            <a:r>
              <a:rPr lang="zh-CN" altLang="en-US" sz="1400" dirty="0" smtClean="0"/>
              <a:t>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是脸色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而不是颜色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因此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颜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言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即语言。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5520" y="1544320"/>
            <a:ext cx="7152640" cy="197726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三、纵向排查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横向淘汰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中考字音字形选择题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一般解答这种题的方法是逐项逐词排查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但这种做法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既花费时间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又浪费精力。有一个解答这类题的小窍门</a:t>
            </a:r>
            <a:r>
              <a:rPr lang="en-US" sz="1400" dirty="0" smtClean="0"/>
              <a:t>——</a:t>
            </a:r>
            <a:r>
              <a:rPr lang="zh-CN" altLang="en-US" sz="1400" dirty="0" smtClean="0"/>
              <a:t>纵向排查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横向淘汰。方法是把四个备选项结合起来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按列自上而下排查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查出备选项有误随即淘汰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依次减项排查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最后选定正确答案。这种方法使备选项的范围逐渐缩小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比逐项排查要节省时间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有时选项中会出现一些稍微生僻些的词语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用这种方法则有可能避开这些词的干扰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从而减少失误。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应考必备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16462" y="1908474"/>
            <a:ext cx="5815298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  “专题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字音字形”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598279" y="966007"/>
            <a:ext cx="1644399" cy="288147"/>
            <a:chOff x="2074963" y="4295094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4"/>
              <a:ext cx="2028936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随堂巩固训练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873250" y="1454150"/>
          <a:ext cx="6091238" cy="2114550"/>
        </p:xfrm>
        <a:graphic>
          <a:graphicData uri="http://schemas.openxmlformats.org/presentationml/2006/ole">
            <p:oleObj spid="_x0000_s32769" name="文档" r:id="rId4" imgW="6096296" imgH="2186170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696721" y="3291840"/>
            <a:ext cx="6492240" cy="1239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崇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chónɡ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沉缅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沉湎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酿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niànɡ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针贬时弊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针砭时弊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簇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出奇不意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出其不意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795463" y="1200150"/>
          <a:ext cx="6092825" cy="2049463"/>
        </p:xfrm>
        <a:graphic>
          <a:graphicData uri="http://schemas.openxmlformats.org/presentationml/2006/ole">
            <p:oleObj spid="_x0000_s38913" name="文档" r:id="rId3" imgW="6096436" imgH="218811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凿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záo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宽红大量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宽宏大量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顾明思义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顾名思义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缀泣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啜泣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73238" y="1200150"/>
          <a:ext cx="6081712" cy="1995488"/>
        </p:xfrm>
        <a:graphic>
          <a:graphicData uri="http://schemas.openxmlformats.org/presentationml/2006/ole">
            <p:oleObj spid="_x0000_s39937" name="文档" r:id="rId3" imgW="6085501" imgH="218617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lìn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妇儒皆知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妇孺皆知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háo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禁锢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亘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ɡèn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人声顶沸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人声鼎沸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730375" y="1068388"/>
          <a:ext cx="6091238" cy="2049462"/>
        </p:xfrm>
        <a:graphic>
          <a:graphicData uri="http://schemas.openxmlformats.org/presentationml/2006/ole">
            <p:oleObj spid="_x0000_s40961" name="文档" r:id="rId3" imgW="6096296" imgH="218617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媚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mèi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诀别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黠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与日剧增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与日俱增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zhàn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05680" y="1281613"/>
            <a:ext cx="3777211" cy="2701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6960" y="1367349"/>
            <a:ext cx="33121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6800" y="1656078"/>
            <a:ext cx="3637279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/>
              <a:t>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此题考查辨析字音字形的能力。辨别多音字、形声字、难读易错字字音以及同音字、形近字字形。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慨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kǎi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头晕目炫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头晕目眩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荒缪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荒谬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哕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huì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容易读错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yīnɡ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锋芒必露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锋芒毕露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4198" y="1334453"/>
          <a:ext cx="4037012" cy="4103687"/>
        </p:xfrm>
        <a:graphic>
          <a:graphicData uri="http://schemas.openxmlformats.org/presentationml/2006/ole">
            <p:oleObj spid="_x0000_s15361" name="文档" r:id="rId3" imgW="4037330" imgH="410406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51120" y="1281613"/>
            <a:ext cx="3431771" cy="324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3680" y="1326709"/>
            <a:ext cx="30073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2080" y="1696720"/>
            <a:ext cx="3271520" cy="25503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本题从多音字、形似字和常见错字等角度考查考生对字音字形的掌握情况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答题时考生需要依词辨形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依义定音定形。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告磐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炮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páo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殷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yān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珠丝马迹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蛛丝马迹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黠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略胜一畴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略胜一筹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54685" y="1348423"/>
          <a:ext cx="4146550" cy="4016375"/>
        </p:xfrm>
        <a:graphic>
          <a:graphicData uri="http://schemas.openxmlformats.org/presentationml/2006/ole">
            <p:oleObj spid="_x0000_s16385" name="文档" r:id="rId3" imgW="4147079" imgH="401560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86960" y="1281613"/>
            <a:ext cx="3695931" cy="341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9360" y="132670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49520" y="1584958"/>
            <a:ext cx="330200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忍俊不禁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为多音字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妇儒皆知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妇孺皆知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愧作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愧怍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戛然而止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戛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伎俩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无可质疑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无可置疑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23558" y="1385253"/>
          <a:ext cx="4191000" cy="3992562"/>
        </p:xfrm>
        <a:graphic>
          <a:graphicData uri="http://schemas.openxmlformats.org/presentationml/2006/ole">
            <p:oleObj spid="_x0000_s17409" name="文档" r:id="rId3" imgW="4191698" imgH="399330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86960" y="1281613"/>
            <a:ext cx="3695931" cy="341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9360" y="1371599"/>
            <a:ext cx="339344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90160" y="1767838"/>
            <a:ext cx="3342640" cy="179625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拮据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为多音字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两种读音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人声顶沸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人声鼎沸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躯壳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为多音字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qiào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两种读音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qiào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深恶痛嫉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深恶痛疾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黝黑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黝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yǒu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狼籍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狼藉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613410" y="1364933"/>
          <a:ext cx="3927475" cy="3916362"/>
        </p:xfrm>
        <a:graphic>
          <a:graphicData uri="http://schemas.openxmlformats.org/presentationml/2006/ole">
            <p:oleObj spid="_x0000_s18433" name="文档" r:id="rId3" imgW="3926861" imgH="391599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554163" y="1614488"/>
          <a:ext cx="6191250" cy="4106862"/>
        </p:xfrm>
        <a:graphic>
          <a:graphicData uri="http://schemas.openxmlformats.org/presentationml/2006/ole">
            <p:oleObj spid="_x0000_s19457" name="文档" r:id="rId3" imgW="6224179" imgH="407460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525588" y="536575"/>
          <a:ext cx="6091237" cy="4070350"/>
        </p:xfrm>
        <a:graphic>
          <a:graphicData uri="http://schemas.openxmlformats.org/presentationml/2006/ole">
            <p:oleObj spid="_x0000_s20482" name="文档" r:id="rId3" imgW="6090539" imgH="4069867" progId="Word.Document.12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458595" y="1597660"/>
          <a:ext cx="6224588" cy="4070350"/>
        </p:xfrm>
        <a:graphic>
          <a:graphicData uri="http://schemas.openxmlformats.org/presentationml/2006/ole">
            <p:oleObj spid="_x0000_s20481" name="文档" r:id="rId4" imgW="6224037" imgH="406986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525588" y="536575"/>
          <a:ext cx="6091237" cy="4070350"/>
        </p:xfrm>
        <a:graphic>
          <a:graphicData uri="http://schemas.openxmlformats.org/presentationml/2006/ole">
            <p:oleObj spid="_x0000_s21506" name="文档" r:id="rId3" imgW="6090539" imgH="4069867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468755" y="1628140"/>
          <a:ext cx="6224588" cy="4070350"/>
        </p:xfrm>
        <a:graphic>
          <a:graphicData uri="http://schemas.openxmlformats.org/presentationml/2006/ole">
            <p:oleObj spid="_x0000_s21505" name="文档" r:id="rId4" imgW="6224037" imgH="406986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1891</Words>
  <Application>WPS 演示</Application>
  <PresentationFormat>全屏显示(16:9)</PresentationFormat>
  <Paragraphs>80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主题1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2019-02-15T10:05:53Z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