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950" r:id="rId2"/>
    <p:sldId id="825" r:id="rId3"/>
    <p:sldId id="1206" r:id="rId4"/>
    <p:sldId id="1264" r:id="rId5"/>
    <p:sldId id="1265" r:id="rId6"/>
    <p:sldId id="1305" r:id="rId7"/>
    <p:sldId id="1308" r:id="rId8"/>
    <p:sldId id="1309" r:id="rId9"/>
    <p:sldId id="1310" r:id="rId10"/>
    <p:sldId id="1311" r:id="rId11"/>
    <p:sldId id="1312" r:id="rId12"/>
    <p:sldId id="1313" r:id="rId13"/>
    <p:sldId id="1314" r:id="rId14"/>
    <p:sldId id="1315" r:id="rId15"/>
    <p:sldId id="1316" r:id="rId16"/>
    <p:sldId id="1317" r:id="rId17"/>
    <p:sldId id="1318" r:id="rId18"/>
    <p:sldId id="1320" r:id="rId19"/>
    <p:sldId id="1319" r:id="rId20"/>
    <p:sldId id="1321" r:id="rId21"/>
    <p:sldId id="1322" r:id="rId22"/>
    <p:sldId id="1323" r:id="rId23"/>
    <p:sldId id="1324" r:id="rId24"/>
    <p:sldId id="1325" r:id="rId25"/>
    <p:sldId id="1326" r:id="rId26"/>
    <p:sldId id="1327" r:id="rId27"/>
    <p:sldId id="1328" r:id="rId28"/>
    <p:sldId id="1329" r:id="rId29"/>
    <p:sldId id="1330" r:id="rId30"/>
    <p:sldId id="977" r:id="rId31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14AC"/>
    <a:srgbClr val="00CCFF"/>
    <a:srgbClr val="0510EB"/>
    <a:srgbClr val="E46C0A"/>
    <a:srgbClr val="339966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6" autoAdjust="0"/>
    <p:restoredTop sz="98709" autoAdjust="0"/>
  </p:normalViewPr>
  <p:slideViewPr>
    <p:cSldViewPr>
      <p:cViewPr>
        <p:scale>
          <a:sx n="100" d="100"/>
          <a:sy n="100" d="100"/>
        </p:scale>
        <p:origin x="-768" y="-282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58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27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6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08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3" r:id="rId8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istrator\Desktop\0000000\120611_19881356753971830_cbde4e4e9a7a2ae492ebf11e6f0a9a9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" t="6856" r="844" b="1704"/>
          <a:stretch/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7" name="组合 16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组合 21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" name="矩形 18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14" name="标题 2"/>
          <p:cNvSpPr txBox="1">
            <a:spLocks/>
          </p:cNvSpPr>
          <p:nvPr/>
        </p:nvSpPr>
        <p:spPr>
          <a:xfrm>
            <a:off x="2945296" y="3833267"/>
            <a:ext cx="9261065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zh-CN" sz="3800" kern="100" dirty="0">
                <a:latin typeface="Times New Roman"/>
                <a:ea typeface="微软雅黑" pitchFamily="34" charset="-122"/>
              </a:rPr>
              <a:t>核心突破三　概括和分析文本内容</a:t>
            </a:r>
          </a:p>
          <a:p>
            <a:pPr algn="r">
              <a:lnSpc>
                <a:spcPct val="120000"/>
              </a:lnSpc>
            </a:pPr>
            <a:r>
              <a:rPr lang="en-US" altLang="zh-CN" sz="3200" kern="100" dirty="0" smtClean="0">
                <a:latin typeface="Times New Roman"/>
                <a:ea typeface="华文细黑"/>
              </a:rPr>
              <a:t>——</a:t>
            </a:r>
            <a:r>
              <a:rPr lang="zh-CN" altLang="zh-CN" sz="3200" kern="100" dirty="0">
                <a:latin typeface="Times New Roman"/>
                <a:ea typeface="楷体_GB2312" pitchFamily="49" charset="-122"/>
                <a:cs typeface="Times New Roman"/>
              </a:rPr>
              <a:t>仔细比对，精准辨析</a:t>
            </a:r>
          </a:p>
        </p:txBody>
      </p:sp>
      <p:sp>
        <p:nvSpPr>
          <p:cNvPr id="15" name="矩形 14"/>
          <p:cNvSpPr/>
          <p:nvPr/>
        </p:nvSpPr>
        <p:spPr>
          <a:xfrm>
            <a:off x="162674" y="4040491"/>
            <a:ext cx="1107996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五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章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  <a:p>
            <a:pPr defTabSz="914400">
              <a:spcBef>
                <a:spcPct val="20000"/>
              </a:spcBef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专题三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8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117426"/>
            <a:ext cx="11499437" cy="65045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税，都严重搜刮。而献上珍珠宝石的人，又加倍估算它的价值，掠取国库财物。请革除这些弊端，使百姓受惠。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皇上优诏褒奖他，并采纳了他的建议。京城周围地区、山东、河南干旱，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彭时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求免除夏税和盐钞，以及太仆寺索赔损失的官马。京师米贵，彭时请求发出仓库储米五十万石来平卖。皇上都听从了。彭时凭借旧臣的身份受到倚重，遇到事情他都极力争执，毫不回避。而这时皇帝在政事上懒惰松懈，大臣很少能见到他，彭时深感忧虑。彭时在朝三十年，孜孜奉国，力持正理，保全大体，公于朝中回来后从不对子弟谈论政事。有什么论奏和推荐，都不让当事人知道。平时安居没有懒惰的仪容，在服饰车马器用方面俭省节约，没有声伎歌舞的享受，不合大义的东西不取，有古代大臣的风采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3789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97310" y="1038448"/>
            <a:ext cx="10795792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认识题型特点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四个选项几乎覆盖了整个文言文材料，且顺序与文本的顺序有着一定的一致性。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选项构成是先概括后分析。概括，是对传主某一方面作简明扼要的归纳；分析，是对概括的陈述、解释，多以事例为主。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只选错误的一项。设误点在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部分，在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中的细节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" y="189434"/>
            <a:ext cx="1630710" cy="555244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ysClr val="window" lastClr="FFFFFF"/>
                </a:solidFill>
                <a:latin typeface="微软雅黑"/>
                <a:ea typeface="微软雅黑"/>
                <a:cs typeface="Times New Roman" pitchFamily="18" charset="0"/>
              </a:rPr>
              <a:t>点拨关键</a:t>
            </a:r>
            <a:endParaRPr lang="zh-CN" altLang="en-US" sz="2400" b="1" kern="0" dirty="0">
              <a:solidFill>
                <a:sysClr val="window" lastClr="FFFFFF"/>
              </a:solidFill>
              <a:latin typeface="微软雅黑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11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45063" y="35893"/>
            <a:ext cx="11641381" cy="67838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掌握解答步骤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全面理解，整体把握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解答概括和分析内容题需要对全文进行阅读理解和把握，阅读时要特别注意以下内容：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传主生平主要事迹。严防事件发生的先后顺序颠倒或错位，还要严防内容上的断章取义，或者范围、作用、程度等不明确。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传记中的重要人物及其关系。对传记中的人物要有全面的把握，严防人物与事件之间张冠李戴、事件杂糅或无中生有。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人物的对话。严防内容上的主次不分、因果关系不明或文意理解上的错误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spc="-100" dirty="0" smtClean="0">
              <a:latin typeface="Times New Roman"/>
              <a:ea typeface="华文细黑"/>
              <a:cs typeface="Times New Roman"/>
            </a:endParaRPr>
          </a:p>
          <a:p>
            <a:pPr lvl="0" indent="720000" algn="just">
              <a:lnSpc>
                <a:spcPct val="13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文言现象。对文中出现的重要文言实词、虚词、句式等，一定要能作出合理的解释，严防对文中信息的错解或误译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0560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189434"/>
            <a:ext cx="11574551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关注细节，依文索义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选项通常是把某一情节通过添加、转移、曲解等方式作了细微的改动。所以我们在审读选项时，再细微的情节，包括人物的言行、对人物的品评、动作的施动与受动、时间空间上的顺序等等，都不能忽略。选项对文中信息的描述有两种方式：直述和转述。如果是转述，我们要注意转述的句意是否与原文保持一致。判断选项正误时，一定要在原文中找到原句，再结合上下文语境准确理解词句的意思，切记不可凭印象主观臆断。有的选项可能牵涉原文的多处细节，这些都要准确找到，不能想当然，要判之有据。如果说某一分句在文中根本找不到相应的句子，那十有八九是无中生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0003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64064" y="600633"/>
            <a:ext cx="10903750" cy="52774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仔细比对，反复推敲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概括和分析内容题的解题关键是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就是把每一个选项都与相应的原文作逐字逐句的细致对比，重点关注人物与事件是否一致，时间上有没有颠倒，空间上有没有混淆，用词是否妥当，有没有故意拔高或降低对人物或事件的评价，有没有错误理解某个关键词或关键句。找到某处存疑的地方后，再比对原文中的句子反复阅读，结合上下文语境仔细推敲。一般说来，只要找到，判断出选项是否错误应该是不难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8841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09545" y="189434"/>
            <a:ext cx="1101278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二、用好比对法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类试题选项内容多是命题者对原文进行的翻译、转述和分析。在这一过程中，命题者有意识地设置错误干扰，让考生进行判断。而比对法正是对付它的较好的方法之一，其实质是把选项与原文进行仔细比对、分析，从中发现它与原文意思是否一致，进而识破命题者的干扰之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一</a:t>
            </a: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比对关键词语，看是否曲解文意。</a:t>
            </a:r>
            <a:endParaRPr lang="zh-CN" altLang="zh-CN" sz="1050" b="1" kern="100" dirty="0" smtClean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命题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者对原文关键词语故意错解以迷惑考生。因为设误点极其细小，故要认真、细心比对。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8801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6" y="294692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阅读下面的原文与选项，认真比对，看看选项分析概括是否有误。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原文：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寿昌勇于义，周人之急无所爱，嫁兄弟两孤女，葬其不能葬者十余丧，天性如此。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选项：朱寿昌急人之难。他生活中没有其他爱好，天性喜欢周济别人的急难之事，他曾经把兄弟的两个孤女嫁出去，帮助没有能力埋葬死人的人埋葬死人十多次。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206" y="4399148"/>
            <a:ext cx="11412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原文中的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爱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吝惜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意，非选项中的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爱好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，曲解文意。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294367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8582" y="549474"/>
            <a:ext cx="11187139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原文：六岁教书，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恭愿仁顺，父未尝笞，母未尝非。不好徼名于世，不为利害见将。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选项：王充幼年时恭顺仁厚，未曾受父母责备鞭打。他追求好名声，喜欢结交杰出高雅的朋友。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582" y="3247305"/>
            <a:ext cx="11187139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原文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徼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求取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意，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不好徼名于世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，是说他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不喜好追求名声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，而不是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追求好名声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，曲解文意。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33797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86011" y="653880"/>
            <a:ext cx="1062754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二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比对添加内容，看是否无中生有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于文有据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添加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就是通过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无中生有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的方式，在选项中故意添加一些貌似合理的内容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制造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出错误选项来。辨析时应将原材料中未涉及的内容与原文仔细比对，从而识破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无中生有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于文无据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的陷阱。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7497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6682" y="261442"/>
            <a:ext cx="11187139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阅读下面的原文与选项，认真比对，看看选项分析概括是否有误。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原文：亓诗教复劾正春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指传主翁正春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科场徇私，正春疏辩，益求去。帝虽慰留，然自是不安其位。寻改吏部，掌詹事府，以侍养归。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选项：翁正春遭人弹劾，辞官自辩。在处理韩敬科场事件中遭人弹劾而请求去职，皇帝虽然安慰留任他，却不想让他再担任官职。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6682" y="3599276"/>
            <a:ext cx="11187139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皇帝虽然安慰留任他，却不想让他再担任官职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错，原文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帝虽慰留，然自是不安其位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皇帝虽然安慰挽留了他，他却从此不安心自己的职位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的意思；且从后文中的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寻改吏部，掌詹事府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可知，皇帝并没有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不想让他再担任官职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，无中生有。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141772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94" y="739616"/>
            <a:ext cx="11417715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一、认识题型特点，掌握解答步骤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阅读下面的文言文，完成文后题目。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彭时，字纯道，安福人。正统十三年进士第一，授修撰。明年，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郕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王监国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，令同商辂入阁预机务。闻继母忧，力辞，不允，乃拜命。释褐逾年参大政，前此未有也。景泰元年，以兵事稍息，得请终制，然由此忤旨。服除，命供事翰林院，不复与阁事。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000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天顺元年，徐有贞既得罪，岳正、许彬相继罢。帝坐文华殿召见时，曰：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汝非朕所擢状元乎？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时顿首。明日仍命入阁，兼翰林院学士。阁臣自三杨后，为帝所亲擢者，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时与正二人。而帝方向用李贤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召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576064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40000"/>
              </a:lnSpc>
              <a:tabLst>
                <a:tab pos="2133600" algn="l"/>
              </a:tabLst>
              <a:defRPr/>
            </a:pPr>
            <a:r>
              <a:rPr lang="zh-CN" altLang="en-US" sz="2000" b="1" kern="1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Times New Roman"/>
              </a:rPr>
              <a:t>掌握关键能力</a:t>
            </a:r>
            <a:r>
              <a:rPr lang="en-US" altLang="zh-CN" sz="2000" b="1" kern="1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Times New Roman"/>
              </a:rPr>
              <a:t>             </a:t>
            </a:r>
            <a:r>
              <a:rPr lang="zh-CN" altLang="en-US" sz="2800" b="1" kern="100" dirty="0" smtClean="0">
                <a:solidFill>
                  <a:srgbClr val="FFFF00"/>
                </a:solidFill>
                <a:latin typeface="Times New Roman"/>
                <a:ea typeface="微软雅黑" pitchFamily="34" charset="-122"/>
                <a:cs typeface="Times New Roman"/>
              </a:rPr>
              <a:t>概括和分析内容题的解答步骤和方法</a:t>
            </a:r>
            <a:endParaRPr lang="zh-CN" altLang="zh-CN" sz="2800" b="1" kern="100" dirty="0">
              <a:solidFill>
                <a:srgbClr val="FFFF00"/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386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6682" y="261442"/>
            <a:ext cx="11187139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原文：范述曾字子玄，吴郡钱唐人也。幼好学，从余杭吕道惠受《五经》，略通章句。道惠学徒常有百数，独称述曾曰：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此子必为王者师。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选项：范述曾学有所成。曾师从余杭吕道惠学习《五经》，在学生中脱颖而出，受到老师吕道惠的称赞和奖赏。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6682" y="3599276"/>
            <a:ext cx="11187139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奖赏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于文无据，原文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独称述曾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只是说吕道惠对范述曾有所称赞，并无奖赏之意。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72033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86011" y="653880"/>
            <a:ext cx="10627541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三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比对人物，看是否张冠李戴。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高考文言文所选的材料大都是记叙性的，除全文记叙的中心人物外，还会写到另一些人物。这类命题陷阱往往将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彼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强接在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上，张冠李戴。辨析时应抓住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是谁，在何时、何地，说过什么话，做过什么事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等信息。尤其要看人称代词及省略句的主语是否标错。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3287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9796" y="486333"/>
            <a:ext cx="1129901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阅读下面的原文与选项，认真比对，看看选项分析概括是否有误。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原文：于翼字文若，孝闵帝践阼，出为渭州刺史。翼兄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寔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先莅此州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，颇有惠政。翼又推诚布信，事存宽简，夷夏感悦，比之大小冯君焉。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选项：于翼治理有方，得到民众爱戴。在孝闵帝即位后，于翼担任渭州刺史，施政宽容简便，夷夏各族百姓都感激喜悦，把他比作大小冯君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9796" y="3798701"/>
            <a:ext cx="1129901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把他比作大小冯君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错，应是把他们兄弟俩比作大小冯君。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176434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9796" y="486333"/>
            <a:ext cx="1129901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原文：乙酉丙戌间，群盗大起。君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指传主徐谦尊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以身保障一方，每闻盗则挺身出，纠里中壮士为守御。贼大恨，卒杀公。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或曰：君古游侠之流也。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选项：作者认为，徐谦尊在群盗大起之际，冒着生命危险保护一方百姓，最终被害，是值得敬佩的游侠士。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9796" y="3798701"/>
            <a:ext cx="1129901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张冠李戴。认为徐谦尊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是值得敬佩的游侠士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，即有的人，而非作者。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141641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86011" y="653880"/>
            <a:ext cx="10627541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四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比对时间、地点，看有无时间颠倒、地点错误。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作答时，要了解以时间、地点为顺序的叙写特点，要善于抓住表示时间、地点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主要是任职地点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的词语，识破命题者在时间、地点上的设误点。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77087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9796" y="189434"/>
            <a:ext cx="1129901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阅读下面的原文与选项，认真比对，看看选项分析概括是否有误。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原文：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花云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还驻太平，陈友谅以舟师来寇。云与元帅朱文逊结阵迎战，文逊战死。贼攻三日不得入，以巨舟乘涨，缘舟尾攀堞而上。城陷，贼缚云。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碎其首，缚诸樯丛射之，骂贼不少变，至死声犹壮。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选项：花云与贼寇奋力抗争，至死不屈。花云驻守太平时，陈友谅率水师攻破城池，元帅朱文逊战死，他被俘；花云临危不惧，在被杀害的当口，仍高声痛骂贼寇。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9796" y="4653930"/>
            <a:ext cx="1129901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时间有误。原文是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文逊战死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之后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贼攻三日不得入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，而后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城陷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。所以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攻破城池，元帅朱文逊战死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表述错误。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241438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9796" y="621482"/>
            <a:ext cx="11299010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原文：天圣初，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李若谷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判三司户部勾院。使契丹，陛辞，不俟垂帘请对，乃遽诣长春殿奏事，罢知荆南。士族元甲恃荫屡犯法，若谷杖之，曰：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吾代若父兄训之尔。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选项：李若谷不畏权贵。兼领三司户部勾院时，当地的豪族元甲倚仗祖上的恩荫多次犯法，李若谷对他施了杖刑，并说是替他的父兄教训他。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9796" y="3933850"/>
            <a:ext cx="1129901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兼领三司户部勾院时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错，教训元甲是李若谷在荆南任知州时所为。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355758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8622" y="556615"/>
            <a:ext cx="10522318" cy="388129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五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比对句间因果关系，看是否因果不当。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这类干扰项往往把没有因果关系的事件硬说成有因果关系，或者颠倒了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两者之间的关系。辨析时要注意选项中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等表因果的词语。在遇到涉及因果关系的选项时，一定要与原文中相关的句子比较一下，仔细分析因果关系是否恰当。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1755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9796" y="98376"/>
            <a:ext cx="1129901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阅读下面的原文与选项，认真比对，看看选项分析概括是否有误。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原文：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除礼部侍郎，帝因问闶张九成安否，明日，复以问秦桧，桧疑闶荐。中丞李文会承桧旨劾闶，出知筠州，不赴，卒。初，秦棣尝使姚孚请婚，闶辞之。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选项：高闶遭弹劾贬出京，未去就任。当初秦棣曾派姚孚向他请求结为姻亲关系而被拒绝，因此他被秦桧授意的御史中丞李文会弹劾出知筠州，但因为去世而没能就任。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9796" y="4562872"/>
            <a:ext cx="1129901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秦桧授意弹劾高闶的原因是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高闶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除礼部侍郎，帝因问闶张九成安否，明日，复以问秦桧，桧疑闶荐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；且高闶先是没有去赴任，后来才去世，并非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因为去世而没能就任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340387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1696" y="318592"/>
            <a:ext cx="1129901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原文：褚无量，字弘度，杭州盐官人。幼授经于沈子正、曹福，刻意坟典。尤精《礼》、司马《史记》。擢明经第，累除国子博士，迁司业兼修文馆学士。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选项：褚无量有很好的学问。他幼年跟随沈子正、曹福学习，专心攻读，尤其精通《礼记》和司马迁的《史记》，并凭借《礼记》和《史记》被提拔为官。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1696" y="4314023"/>
            <a:ext cx="1129901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强加因果。原文只是说褚无量精通《礼记》和《史记》，并没有说他凭借《礼记》和《史记》被提拔为官。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276915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86368" y="238355"/>
            <a:ext cx="11081922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贤独对。贤雅重时，退必咨之。时引义争可否，或至失色。贤初小忤，久亦服其谅直，曰：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彭公，真君子也。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慈寿皇太后上尊号，诏告天下。时欲推恩，贤谓一年不宜再赦。时曰：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非赦也，宜行优老典。朝臣父母七十与诰敕，百姓八十给冠带，是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老吾老以及人之老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贤称善，即奏行之。帝爱时风度，选庶吉士，命贤尽用北人，南人必若时者方可。贤以语时。俄中官牛玉宣旨，时谓玉曰：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南士出时上者不少，何可抑之。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已，选十五人，南六人与焉。门达构贤，帝惑之，曰：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去贤，行专用时矣。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或传其语，时矍然曰：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李公有经济才，何可去？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因力直之。且曰：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贤去，时不得独留。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语闻，帝意乃解。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7490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Users\Administrator\Desktop\0000000\120611_19881356753971830_cbde4e4e9a7a2ae492ebf11e6f0a9a9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" t="6856" r="844" b="1704"/>
          <a:stretch/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3" name="组合 12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组合 19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" name="矩形 16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4218741" y="3812513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3122969" y="4316939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41229" y="442059"/>
            <a:ext cx="109722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五年，得疾在告。逾三月，帝趣赴阁视事，免朝参。是冬，无雪。疏言：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光禄寺采办，各城门抽分，掊克不堪。而献珍珠宝石者，倍估增直，渔竭帑藏。乞革其弊，以惠小民。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帝优诏褒纳。畿辅、山东、河南旱，请免夏税盐钞，及太仆寺赔课马。京师米贵，请发仓储五十万石平粜。并从之。时以旧臣见倚重，遇事争执无所避。而是时帝怠于政，大臣希得见，时颇怀忧。时立朝三十年，孜孜奉国，持正存大体，公退未尝以政语子弟。有所论荐，不使其人知。燕居无惰容，服御俭约，无声乐之奉，非其义不取，有古大臣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节选自《明史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彭时传》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840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35893"/>
            <a:ext cx="11714460" cy="55522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下列对原文有关内容的概括和分析，不正确的一项是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彭时富有才华，深受重用。他先是经过殿试考中了状元，后来被破例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提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，参与国家机要事务，深受皇帝倚重。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彭时刚正耿直，力持正理。他时常引据大义，与李贤争论是非；当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李贤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陷害时，他也能极力维护，打消了皇上罢免李贤的念头。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彭时关心百姓，体恤民生。他向皇上建议实行优待老人的制度，并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提出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减免税收、革除弊端等一系列施惠百姓的措施。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彭时心怀国政，奉公持正。他在朝三十年，精诚辅政，坚持原则，不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向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家人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透露朝中政事；选拔推荐人才，不让当事人知道。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75" y="306975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558" y="5446018"/>
            <a:ext cx="11593288" cy="13295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他向皇上建议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制度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错，原文为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贤称善，即奏行之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，是彭时对李贤说的，李贤上奏了皇上。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val="17137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23036" y="93043"/>
            <a:ext cx="11831605" cy="573231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下列对原文有关内容的概括和分析，不正确的一项是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彭时真诚坦率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没有地域偏见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李贤对他曾有抵触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但相处久了也称赞他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是</a:t>
            </a:r>
            <a:endParaRPr lang="en-US" altLang="zh-CN" sz="27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7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en-US" altLang="zh-CN" sz="27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真君子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皇帝要求他选用北人任庶吉士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他认为不可压制有才能的南人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彭时为人正直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力挺被诬同僚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门达构陷李贤时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他认为李贤有经世济民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的</a:t>
            </a:r>
            <a:endParaRPr lang="en-US" altLang="zh-CN" sz="27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7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才能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不应去职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他不仅尽力为李贤伸冤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而且表示自己要和李贤共进退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彭时敢于谏言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处处为民着想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他曾上疏指出光禄寺和城门官盘剥百姓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进</a:t>
            </a:r>
            <a:endParaRPr lang="en-US" altLang="zh-CN" sz="27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7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献宝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物之人虚抬价格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搜刮国库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当发生旱灾时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他又请求开仓平抑粮价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彭时持正修身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有古大臣之风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他勤勉奉国多年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退朝后不与子弟谈论政事</a:t>
            </a:r>
            <a:r>
              <a:rPr lang="zh-CN" altLang="zh-CN" sz="2700" kern="100" spc="-8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700" kern="100" spc="-800" dirty="0" smtClean="0">
              <a:latin typeface="Times New Roman"/>
              <a:ea typeface="华文细黑"/>
              <a:cs typeface="Times New Roman"/>
            </a:endParaRPr>
          </a:p>
          <a:p>
            <a:pPr indent="3619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spc="-8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700" kern="100" spc="-800" dirty="0" smtClean="0">
                <a:latin typeface="Times New Roman"/>
                <a:ea typeface="华文细黑"/>
                <a:cs typeface="Times New Roman"/>
              </a:rPr>
              <a:t>                   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选拔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举荐时绝不让被荐者知晓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闲居时绝不懒散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日常生活也十分俭朴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109" y="75789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3036" y="5609084"/>
            <a:ext cx="8536466" cy="7463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7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皇帝要求李贤选用北人任庶吉士，并非彭时。</a:t>
            </a:r>
            <a:endParaRPr lang="zh-CN" altLang="zh-CN" sz="27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8414115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参考译文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61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97271" y="155768"/>
            <a:ext cx="11499437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参考译文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彭时，字纯道，安福人。正统十三年，考中进士第一名，被授予修撰之职。第二年，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郕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王监国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，令彭时与商辂入阁参预机务。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之后不久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他听到继母去世的消息，极力推辞，不被允许，才接受任命。当官一年多就参预大政，这是从前不曾有过的。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景泰元年，因为战事稍有平息，彭时被准许回家守孝，但他因此也忤逆了皇上。守孝期满后，命他到翰林院供事，不再参与内阁事务。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天顺元年，徐有贞获罪之后，岳正、许彬也相继被罢免。皇上坐在文华殿召见彭时，说：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你不是朕所钦点的状元吗？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彭时叩头。第二天皇上仍命他入阁，让他兼任翰林院学士。内阁大臣自三杨之后，为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皇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4508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16321" y="380629"/>
            <a:ext cx="11499437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上所亲自提拔的，只有彭时和岳正二人。而皇上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此时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正信任李贤，多次单独召见李贤谈话。李贤向来推重彭时，退下后一定向他咨询。彭时常常引据大义，与他争论是否可行，有时甚至动了真气。李贤刚开始时有点儿不高兴，时间长了也就服他诚恳正直，说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彭公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是真君子。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慈寿皇太后上尊号，下诏布告天下。彭时想请皇上推恩，李贤说一年之内不宜两次大赦。彭时说：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不是要大赦，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而是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应该实行优待老人的制度。朝廷大臣的父母，七十岁以上的应给与加封，百姓八十岁以上的给冠带，这才是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老吾老以及人之老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李贤很赞赏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立即上奏实行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ea typeface="Times New Roman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皇上喜欢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时的风度，选取庶吉士时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命令李贤全部任用北方人</a:t>
            </a:r>
            <a:r>
              <a:rPr lang="zh-CN" altLang="zh-CN" sz="2700" kern="100" spc="-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南方人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3400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16321" y="307568"/>
            <a:ext cx="11499437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一定要像彭时那样，才可任用。李贤对彭时说起这事。不久宦官牛玉宣读圣旨，彭时对牛玉说：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南方之士比我彭时优秀的不少，怎能压制他们？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过后，选了十五人，南方人有六个在其中。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门达陷害李贤，皇上受到迷惑，说：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罢免李贤，那将专用彭时了。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有人传出这句话，彭时很吃惊地说：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李公有经世济国之才，怎可罢去？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于是极力为李贤申辩。并说：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如果李贤被罢去，彭时不能独留。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皇上听到这话，对李贤的怒意才消解。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五年，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彭时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患病请假。过了三个月，皇上催他到内阁办事，免予朝参。这年冬天，没有下雪。彭时上疏说：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光禄寺采办，各个城门抽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7250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8138</TotalTime>
  <Words>3969</Words>
  <Application>Microsoft Office PowerPoint</Application>
  <PresentationFormat>自定义</PresentationFormat>
  <Paragraphs>149</Paragraphs>
  <Slides>30</Slides>
  <Notes>28</Notes>
  <HiddenSlides>4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942</cp:revision>
  <dcterms:modified xsi:type="dcterms:W3CDTF">2018-02-28T06:33:12Z</dcterms:modified>
</cp:coreProperties>
</file>