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74" r:id="rId2"/>
    <p:sldId id="263" r:id="rId3"/>
    <p:sldId id="264" r:id="rId4"/>
    <p:sldId id="267" r:id="rId5"/>
    <p:sldId id="293" r:id="rId6"/>
    <p:sldId id="268" r:id="rId7"/>
    <p:sldId id="318" r:id="rId8"/>
    <p:sldId id="295" r:id="rId9"/>
    <p:sldId id="296" r:id="rId10"/>
    <p:sldId id="297" r:id="rId11"/>
    <p:sldId id="298" r:id="rId12"/>
    <p:sldId id="299" r:id="rId13"/>
    <p:sldId id="327" r:id="rId14"/>
    <p:sldId id="265" r:id="rId15"/>
    <p:sldId id="300" r:id="rId16"/>
    <p:sldId id="301" r:id="rId17"/>
    <p:sldId id="319" r:id="rId18"/>
    <p:sldId id="266" r:id="rId19"/>
    <p:sldId id="320" r:id="rId20"/>
    <p:sldId id="269" r:id="rId21"/>
    <p:sldId id="283" r:id="rId22"/>
    <p:sldId id="328" r:id="rId23"/>
    <p:sldId id="270" r:id="rId24"/>
    <p:sldId id="307" r:id="rId25"/>
    <p:sldId id="308" r:id="rId26"/>
    <p:sldId id="309" r:id="rId27"/>
    <p:sldId id="310" r:id="rId28"/>
    <p:sldId id="271" r:id="rId29"/>
    <p:sldId id="312" r:id="rId30"/>
    <p:sldId id="313" r:id="rId31"/>
    <p:sldId id="314" r:id="rId32"/>
    <p:sldId id="321" r:id="rId33"/>
    <p:sldId id="322" r:id="rId34"/>
    <p:sldId id="323" r:id="rId35"/>
    <p:sldId id="305" r:id="rId36"/>
    <p:sldId id="324" r:id="rId37"/>
    <p:sldId id="306" r:id="rId38"/>
    <p:sldId id="325"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3.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足下的文化与野草之美</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package" Target="../embeddings/Microsoft_Office_Word___5.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5.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5.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5.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5.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5.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slide" Target="slide37.xml"/><Relationship Id="rId4" Type="http://schemas.openxmlformats.org/officeDocument/2006/relationships/slide" Target="slide35.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5.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5.xml"/></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5.xml"/><Relationship Id="rId5" Type="http://schemas.openxmlformats.org/officeDocument/2006/relationships/slide" Target="slide23.xml"/><Relationship Id="rId4" Type="http://schemas.openxmlformats.org/officeDocument/2006/relationships/slide" Target="slide28.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5.xml"/><Relationship Id="rId5" Type="http://schemas.openxmlformats.org/officeDocument/2006/relationships/slide" Target="slide23.xml"/><Relationship Id="rId4" Type="http://schemas.openxmlformats.org/officeDocument/2006/relationships/slide" Target="slide28.xml"/></Relationships>
</file>

<file path=ppt/slides/_rels/slide3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5.xml"/><Relationship Id="rId5" Type="http://schemas.openxmlformats.org/officeDocument/2006/relationships/slide" Target="slide23.xml"/><Relationship Id="rId4" Type="http://schemas.openxmlformats.org/officeDocument/2006/relationships/slide" Target="slide28.xml"/></Relationships>
</file>

<file path=ppt/slides/_rels/slide3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5.xml"/><Relationship Id="rId5" Type="http://schemas.openxmlformats.org/officeDocument/2006/relationships/slide" Target="slide23.xml"/><Relationship Id="rId4" Type="http://schemas.openxmlformats.org/officeDocument/2006/relationships/slide" Target="slide28.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6.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6.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6.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足下的文化与野草之美</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湮没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淹没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湮没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指埋没。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淹没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意义比较具体。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这座水泥制艺术品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以写实手法再现了曾被历史</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湮没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南侨机工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出生入死在滇缅公路运输物资的历史。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巴西米纳斯吉拉斯州历史古城玛丽安娜山区矿场水坝溃决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泥水将附近山村班托罗德里格斯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淹没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153271" y="337417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11960" y="458112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37019275"/>
      </p:ext>
    </p:extLst>
  </p:cSld>
  <p:clrMapOvr>
    <a:masterClrMapping/>
  </p:clrMapOvr>
  <mc:AlternateContent xmlns:mc="http://schemas.openxmlformats.org/markup-compatibility/2006">
    <mc:Choice xmlns:p14="http://schemas.microsoft.com/office/powerpoint/2010/main" xmlns="" Requires="p14">
      <p:transition spd="slow" p14:dur="11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940671"/>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内含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两者读音完全相同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但含义区别较大。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语言、作品等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所包含的内容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也指人内在的涵养。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是两个词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里面含有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有动词义。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中美两国关系的</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内涵</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拥有太多的共同利益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因此不会有到了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从而造成灾难性后果的情况出现。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日常生活中应尽量选用新鲜天然食品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避免食用</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内含</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食品添加剂、色素、防腐剂等成分的食品。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480863" y="360845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15265" y="440555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31374352"/>
      </p:ext>
    </p:extLst>
  </p:cSld>
  <p:clrMapOvr>
    <a:masterClrMapping/>
  </p:clrMapOvr>
  <mc:AlternateContent xmlns:mc="http://schemas.openxmlformats.org/markup-compatibility/2006">
    <mc:Choice xmlns:p14="http://schemas.microsoft.com/office/powerpoint/2010/main" xmlns="" Requires="p14">
      <p:transition spd="slow" p14:dur="11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无可厚非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无可非议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无可厚非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不可过分指摘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表示虽有缺点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但是可以理解或原谅。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无可非议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没有什么可指摘的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表示言行合乎情理。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对名人效应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应加以引导和良好地利用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因为名人毕竟不多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名人效应本身</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无可厚非</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有关建设是中方主权范围内的事情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合情、合理、合法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不影响也不针对任何国家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无可非议</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267744" y="377211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03848" y="458278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070858"/>
      </p:ext>
    </p:extLst>
  </p:cSld>
  <p:clrMapOvr>
    <a:masterClrMapping/>
  </p:clrMapOvr>
  <mc:AlternateContent xmlns:mc="http://schemas.openxmlformats.org/markup-compatibility/2006">
    <mc:Choice xmlns:p14="http://schemas.microsoft.com/office/powerpoint/2010/main" xmlns="" Requires="p14">
      <p:transition spd="slow" p14:dur="11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熟视无睹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视而不见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熟视无睹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虽然经常看见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还跟没看见一样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指对应关心的事物漠不关心。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视而不见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尽管睁着眼睛看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却什么也没看见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指不重视或不注意。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我们无法知晓老人具体的家庭纠葛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但显而易见</a:t>
            </a:r>
            <a:r>
              <a:rPr lang="en-US" altLang="zh-CN" sz="2200" dirty="0">
                <a:solidFill>
                  <a:srgbClr val="000000"/>
                </a:solidFill>
                <a:latin typeface="Times New Roman" panose="02020603050405020304" pitchFamily="18" charset="0"/>
                <a:cs typeface="Times New Roman" panose="02020603050405020304" pitchFamily="18" charset="0"/>
              </a:rPr>
              <a:t>,103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岁老人街头乞讨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子女们却</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熟视无睹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无论如何也说不过去。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墙上明确写有警示标语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此墙危险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禁止停车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后果自负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但仍有不少车辆对此</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视而不见</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888162" y="398814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58327" y="477989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1538700"/>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61145"/>
            <a:ext cx="8128000" cy="411612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【目标一】把握文章思路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了解作者的设计理念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本文是按怎样的步骤来介绍歧江公园的设计的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按设计师对几个问题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文化与传统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的思考来介绍歧江公园的设计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来安排结构顺序。包括设计之前的考察和构想、三条途径具体方案的实施、设计完成之后的重新审视。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足下的文化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野草之美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的具体含义是什么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足下的文化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是指日常文化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那些被遗忘、被鄙视、被践踏的人、事和自然之物的故事。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野草之美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是指平常之美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那些被遗忘、被鄙视、被践踏的自然之物的美。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45704" y="2625894"/>
            <a:ext cx="8474767" cy="15951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5705" y="4653136"/>
            <a:ext cx="8474767" cy="1296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作者是如何理解文化与传统的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文化与传统是歧江公园设计的主要依据之一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而且公园设计所要体现的是脚下的文化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也就是日常生活的文化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这就要求公园在设计中要表现那些被遗忘、被鄙视、被践踏的人、事和自然之物的故事。设计中要挖掘文化和传统的内涵来体现自然的普通之美。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34616" y="2780928"/>
            <a:ext cx="8474767" cy="20130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02594063"/>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70904"/>
            <a:ext cx="8128000" cy="452239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【目标二】品味文章的语言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它们都被认为毫无价值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作为废铁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它们论吨计价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它们往往与现代普通人的审美期望相去甚远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大多不堪入目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这句话运用了什么修辞手法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起到了什么作用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运用了排比的修辞手法。从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三个角度表达人们的传统评价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与后文歧江公园的设计形成对比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突出歧江公园的价值和意义。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野草不自美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因人、因设计而美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这句话的内涵是怎样的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指人对乡土野草的理解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指人对野草在公园中的应用。乡土野草之美的作用是巨大的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作者以此唤起人们对自然的尊重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培育环境伦理。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45704" y="3212976"/>
            <a:ext cx="8474767"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0400" y="4844862"/>
            <a:ext cx="8474767"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07530534"/>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歧江公园是一个充满时间感觉的地方。在这个结构的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丛林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时间是风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穿梭其中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并追逐着一些为我们所不知的东西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这两句话在语言上有何特点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表达的内容是什么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丛林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指整个公园。将时间比作风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风不断地穿梭在公园中亦即展现着历史。城市是在一个连续的发展过程中形成的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在时间的长河中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总会有一些不为我们所知道、所忽视、所遗忘的东西。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34616" y="3356992"/>
            <a:ext cx="8474767"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72769899"/>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953"/>
            <a:ext cx="8128000" cy="547842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本文具体介绍了歧江公园的设计。你最欣赏设计师哪一部分的设计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回答本题首先要对文本内容进行梳理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结合作者的设计理念的特点对其加以阐述。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歧江公园体现了设计师富于个性与创新的设计理念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在当代中国景观设计中影响很大。设计师注意保留我们日常生活中的文化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注意人与自然的亲近和谐。所以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他没有把原先的造船厂完全推倒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而是通过设计对它进行艺术性的保留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使之成为人们文化记忆的坐标。在公园植被绿化上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注意使用当地的乡土植物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用意也是很深的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这些都使歧江公园极具个性化的美。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对厂房、机器的处理体现了设计师与众不同的设计理念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他将原来的厂房、设备作为景观的有机组成部分保留下来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并将其作为设计的一个主体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突显结构的、功能的、逻辑的美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让我们从中感受到工业的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给人以震撼。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73697" y="2144840"/>
            <a:ext cx="8474767" cy="780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8664" y="2928824"/>
            <a:ext cx="8474767" cy="3740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我们如何理解作者新型的景观设计遐想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首先确定作者的设计理念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然后结合现实阐发自己的观点。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作者用景观与城市的生态设计反映了人类的一个新的梦想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这个梦想就是将自然与文化、设计的环境与生命的环境相融合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将美的形式与生态功能真正全面地融合。它要让景观不再是孤立的城市中的特定用地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而是让其消融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进入千家万户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它要让自然参与设计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让自然过程伴依人们的日常生活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让人们在生活中享受优雅醇和的自然美感。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73697" y="2341001"/>
            <a:ext cx="8474767" cy="381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3697" y="2770266"/>
            <a:ext cx="8474767" cy="26029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81307673"/>
      </p:ext>
    </p:extLst>
  </p:cSld>
  <p:clrMapOvr>
    <a:masterClrMapping/>
  </p:clrMapOvr>
  <mc:AlternateContent xmlns:mc="http://schemas.openxmlformats.org/markup-compatibility/2006">
    <mc:Choice xmlns:p14="http://schemas.microsoft.com/office/powerpoint/2010/main" xmlns="" Requires="p14">
      <p:transition spd="slow" p14:dur="16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992805293"/>
              </p:ext>
            </p:extLst>
          </p:nvPr>
        </p:nvGraphicFramePr>
        <p:xfrm>
          <a:off x="508000" y="1357555"/>
          <a:ext cx="8128000" cy="4807749"/>
        </p:xfrm>
        <a:graphic>
          <a:graphicData uri="http://schemas.openxmlformats.org/presentationml/2006/ole">
            <p:oleObj spid="_x0000_s1080" name="文档" r:id="rId3" imgW="3998962" imgH="2364756"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31514125"/>
              </p:ext>
            </p:extLst>
          </p:nvPr>
        </p:nvGraphicFramePr>
        <p:xfrm>
          <a:off x="-1035720" y="1412776"/>
          <a:ext cx="8128000" cy="4970288"/>
        </p:xfrm>
        <a:graphic>
          <a:graphicData uri="http://schemas.openxmlformats.org/presentationml/2006/ole">
            <p:oleObj spid="_x0000_s29703" name="文档" r:id="rId7" imgW="3837032" imgH="2347117" progId="Word.Document.12">
              <p:embed/>
            </p:oleObj>
          </a:graphicData>
        </a:graphic>
      </p:graphicFrame>
      <p:sp>
        <p:nvSpPr>
          <p:cNvPr id="4" name="矩形 3"/>
          <p:cNvSpPr>
            <a:spLocks noChangeAspect="1"/>
          </p:cNvSpPr>
          <p:nvPr/>
        </p:nvSpPr>
        <p:spPr>
          <a:xfrm>
            <a:off x="4940944" y="326931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培育环境伦理观念</a:t>
            </a:r>
            <a:r>
              <a:rPr lang="en-US" altLang="zh-CN" sz="2200" dirty="0">
                <a:solidFill>
                  <a:srgbClr val="000000"/>
                </a:solidFill>
                <a:latin typeface="Times New Roman" panose="02020603050405020304" pitchFamily="18" charset="0"/>
                <a:cs typeface="Times New Roman" panose="02020603050405020304" pitchFamily="18" charset="0"/>
              </a:rPr>
              <a:t/>
            </a:r>
            <a:br>
              <a:rPr lang="en-US" altLang="zh-CN" sz="2200" dirty="0">
                <a:solidFill>
                  <a:srgbClr val="000000"/>
                </a:solidFill>
                <a:latin typeface="Times New Roman" panose="02020603050405020304" pitchFamily="18" charset="0"/>
                <a:cs typeface="Times New Roman" panose="02020603050405020304" pitchFamily="18" charset="0"/>
              </a:rPr>
            </a:br>
            <a:r>
              <a:rPr lang="zh-CN" altLang="zh-CN" sz="2200" dirty="0">
                <a:solidFill>
                  <a:srgbClr val="000000"/>
                </a:solidFill>
                <a:latin typeface="Times New Roman" panose="02020603050405020304" pitchFamily="18" charset="0"/>
                <a:cs typeface="Times New Roman" panose="02020603050405020304" pitchFamily="18" charset="0"/>
              </a:rPr>
              <a:t>唤起人们对自然的尊重</a:t>
            </a:r>
            <a:r>
              <a:rPr lang="en-US" altLang="zh-CN" sz="2200" dirty="0">
                <a:solidFill>
                  <a:srgbClr val="000000"/>
                </a:solidFill>
                <a:latin typeface="Times New Roman" panose="02020603050405020304" pitchFamily="18" charset="0"/>
                <a:cs typeface="Times New Roman" panose="02020603050405020304" pitchFamily="18" charset="0"/>
              </a:rPr>
              <a:t/>
            </a:r>
            <a:br>
              <a:rPr lang="en-US" altLang="zh-CN" sz="2200" dirty="0">
                <a:solidFill>
                  <a:srgbClr val="000000"/>
                </a:solidFill>
                <a:latin typeface="Times New Roman" panose="02020603050405020304" pitchFamily="18" charset="0"/>
                <a:cs typeface="Times New Roman" panose="02020603050405020304" pitchFamily="18" charset="0"/>
              </a:rPr>
            </a:br>
            <a:r>
              <a:rPr lang="zh-CN" altLang="zh-CN" sz="2200" dirty="0">
                <a:solidFill>
                  <a:srgbClr val="000000"/>
                </a:solidFill>
                <a:latin typeface="Times New Roman" panose="02020603050405020304" pitchFamily="18" charset="0"/>
                <a:cs typeface="Times New Roman" panose="02020603050405020304" pitchFamily="18" charset="0"/>
              </a:rPr>
              <a:t>传达新时代的价值观和审美观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怎样拟写小标题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《足下的文化与野草之美》一文中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作者运用五个小标题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将文章自然分为五大部分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其写作内容和思路一目了然。这种结构的优势在于可以使文章的脉络清晰可见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小标题之间既有内在联系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又能独自成篇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可以给人以结构清晰、层次分明的良好印象。在小标题的拟制上可采用以下几种方法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85972"/>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可根据文章内容提炼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这种方法最常用。如《最美》的三个标题为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彩虹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五指山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可呼应拟定的文题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《走进生活的旋律》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其小标题为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摇篮曲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健康歌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拨浪鼓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快乐指南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。这些标题全是歌名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与题目中的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可与相关的诗文结合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《我的写景作文》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四个小标题为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红豆生南国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春来发几枝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劝君多采撷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此物最相思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可借用摄影、电视剧、音乐等形式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镜头一、镜头二、镜头三等构思小标题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也可以收到很好的效果。也可用相关成语做小标题。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4408003"/>
      </p:ext>
    </p:extLst>
  </p:cSld>
  <p:clrMapOvr>
    <a:masterClrMapping/>
  </p:clrMapOvr>
  <mc:AlternateContent xmlns:mc="http://schemas.openxmlformats.org/markup-compatibility/2006">
    <mc:Choice xmlns:p14="http://schemas.microsoft.com/office/powerpoint/2010/main" xmlns="" Requires="p14">
      <p:transition spd="slow" p14:dur="1300">
        <p:fade thruBlk="1"/>
      </p:transition>
    </mc:Choice>
    <mc:Fallback>
      <p:transition spd="slow">
        <p:fade thruBlk="1"/>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7765"/>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翻译自然的建筑设计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大自然的精妙建筑的确是人类建筑师和设计师最好的老师。我们可以发现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人类的创造不管多么精巧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几乎都能在大自然的创造物中找到对应的影子。于是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人们开始对大自然进行有意识的模仿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从大自然中汲取营养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请大自然开拓思路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一门新兴的学科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建筑仿生学便应运而生了。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仿生建筑设计并不是单纯地模仿照抄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它是吸收动物、植物的生长机理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以及一切自然生态的规律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结合设计的自身特点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而适应新环境的一种创造。羽茅草和禾木科植物的长叶往往卷曲成筒形或壳形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香蒲植物的叶子又构成螺旋状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帽状蘑菇的辐射密肋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以及弧形的贝壳和壳面之波、空心的苇秆和秆间之节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都启发人类去探索空间结构的奥秘。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950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人们已经发觉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传统建筑的梁板支撑体系实际上是一种不经济的结构形式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而且不能满足现代社会对大跨度空间的需求。仿生空间结构则帮助建筑师和工程师解决了这一难题。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蛋壳的外壳虽然很薄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但是却能耐受相当大的外力。这是因为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这类结构具有弯曲的表面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壳体在外力的作用下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内力是沿着整个表面扩散和分布的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因而壳体单位面积上所受的力就小了许多。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各国为举办奥运会而建造的体育馆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以上采用薄壁空间结构。法国的夏蒙尼先斯滑雪山北区体育中心由</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个三角形薄壳组成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覆盖面积达</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平方米。</a:t>
            </a:r>
            <a:r>
              <a:rPr lang="en-US" altLang="zh-CN" sz="2200" dirty="0">
                <a:solidFill>
                  <a:srgbClr val="000000"/>
                </a:solidFill>
                <a:latin typeface="Times New Roman" panose="02020603050405020304" pitchFamily="18" charset="0"/>
                <a:cs typeface="Times New Roman" panose="02020603050405020304" pitchFamily="18" charset="0"/>
              </a:rPr>
              <a:t>1980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年建成的香港太空馆是一个典型的蛋壳形</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米直径的半球形天象厅酷似鸡蛋的核心部分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蛋黄。鸡蛋壳厚约</a:t>
            </a:r>
            <a:r>
              <a:rPr lang="en-US" altLang="zh-CN" sz="2200" dirty="0">
                <a:solidFill>
                  <a:srgbClr val="000000"/>
                </a:solidFill>
                <a:latin typeface="Times New Roman" panose="02020603050405020304" pitchFamily="18" charset="0"/>
                <a:cs typeface="Times New Roman" panose="02020603050405020304" pitchFamily="18" charset="0"/>
              </a:rPr>
              <a:t>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一只普通的鸡蛋壳纵向直径按照</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厘米来计算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两者之比约为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140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。可见人类仿生工程的巨大意义。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599166"/>
      </p:ext>
    </p:extLst>
  </p:cSld>
  <p:clrMapOvr>
    <a:masterClrMapping/>
  </p:clrMapOvr>
  <p:transition spd="slow">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61145"/>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更有趣的是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国外有人模仿鸡蛋设计了一种特殊的抗震房屋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蛋壳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是用钢铁制造的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蛋白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是用耐高温的玻璃、石棉等制造的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人住在相当于蛋黄的部分。这种房屋能抵抗强烈的地震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即使被震翻了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也能像鸡蛋一样滚过来复原。屋内贮有空气、水和食物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在与外界完全隔绝的情况下</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个人可在里面生活</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个星期。住在这种屋子里的人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即使遇到了强烈的地震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也能安然无恙。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人类在结构仿生方面还停留在静态阶段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仔细观察一下生物的生长过程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恐怕对人类工程会有更大的借鉴意义。例如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十丈青松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挺拔矗立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劲细翠竹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轻巧刚直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都是从地面寸寸长起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9654496"/>
      </p:ext>
    </p:extLst>
  </p:cSld>
  <p:clrMapOvr>
    <a:masterClrMapping/>
  </p:clrMapOvr>
  <p:transition spd="slow">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人类的建筑可否如青松生长、雨后春笋一般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把自己一节节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有人曾提出一种不用脚手架、不用大型起重机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而是由建筑自身的屋面开始从地面一节节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春笋建筑法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一星期可建成</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幢</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层高的住宅楼。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这种方法把每一层墙板从高度上分成三四段预制好。然后用液压顶以</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米的行程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反复顶升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可以很快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成设计的建筑。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建筑仿生是一门妙趣横生的新兴科学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是科学与美学的有机结合。生物是人类工程设计的最好老师。正如著名仿生设计师</a:t>
            </a:r>
            <a:r>
              <a:rPr lang="en-US" altLang="zh-CN" sz="2200"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科拉尼所说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仿生建筑设计是一个揭示自然界生命体的设计领域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也可以称为一项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翻译自然的建筑事业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选自《百科知识》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5851374"/>
      </p:ext>
    </p:extLst>
  </p:cSld>
  <p:clrMapOvr>
    <a:masterClrMapping/>
  </p:clrMapOvr>
  <p:transition spd="slow">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本文是一篇介绍仿生科学的说明文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它主要向我们介绍了关于建筑仿生的哪些知识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请用简洁的语言概括。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仿生建筑设计是吸收动物、植物的生长机理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以及一切自然生态的规律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结合设计的自身特点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而适应新环境的一种创造。</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人类实施建筑仿生工程的作用和意义。</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建筑仿生是科学与美学的有机结合。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文章第五段运用了什么说明方法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运用举例子、列数字的说明方法。具体而准确地说明了人类仿生工程的巨大意义。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34616" y="2963901"/>
            <a:ext cx="8474767" cy="16062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615" y="4952184"/>
            <a:ext cx="8474767" cy="8530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13307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俞孔坚获奖作品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上海世博后滩公园景观设计方案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世博后滩公园为上海世博园的核心绿地景观之一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设计者倡导足下文化与野草之美的环境伦理与新美学思想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用当代景观设计手法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显现了场地的四层历史与文明属性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黄浦江滩的回归、农业文明的回味、工业文明的记忆和后工业生态文明的展望。最终在垃圾遍地、污染严重的原工业棕地上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建成了具有水体净化和雨洪调蓄、生物生产、生物多样性保育和审美启智等综合生态服务功能的城市公园。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N29.eps" descr="id:2147492831;FounderCES"/>
          <p:cNvPicPr/>
          <p:nvPr/>
        </p:nvPicPr>
        <p:blipFill>
          <a:blip r:embed="rId6" cstate="print"/>
          <a:stretch>
            <a:fillRect/>
          </a:stretch>
        </p:blipFill>
        <p:spPr>
          <a:xfrm>
            <a:off x="2839322" y="4437112"/>
            <a:ext cx="3316854" cy="2161511"/>
          </a:xfrm>
          <a:prstGeom prst="rect">
            <a:avLst/>
          </a:prstGeom>
        </p:spPr>
      </p:pic>
    </p:spTree>
    <p:extLst>
      <p:ext uri="{BB962C8B-B14F-4D97-AF65-F5344CB8AC3E}">
        <p14:creationId xmlns:p14="http://schemas.microsoft.com/office/powerpoint/2010/main" xmlns="" val="288165922"/>
      </p:ext>
    </p:extLst>
  </p:cSld>
  <p:clrMapOvr>
    <a:masterClrMapping/>
  </p:clrMapOvr>
  <p:transition spd="slow">
    <p:spli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9444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公园保留并改善了场地中黄浦江边的原有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公顷江滩湿地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在此基础上对原沿江水泥护岸和码头进行生态化改造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恢复自然植被。同时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整个公园的植被选用适应于江滩的乡土物种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芦笛翻飞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乌桕成林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更有群鱼游憩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白鹭照水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一派生机勃勃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的回归。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在江滩的自然基底上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选用了江南四季作物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并运用梯田营造和灌溉技术解决高差和满足蓄水净化之功效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营造都市田园。春天菜花流金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夏时葵花照耀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秋季稻菽飘香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冬日翘摇铺地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无不唤起大都市对乡土农业文明的回味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使土地的生产功能得以展示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并重建都市人与土地的联系。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6285405"/>
      </p:ext>
    </p:extLst>
  </p:cSld>
  <p:clrMapOvr>
    <a:masterClrMapping/>
  </p:clrMapOvr>
  <p:transition spd="slow">
    <p:strip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9444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广东中山著名的粤中造船厂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始建于</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船厂解散。市政府决定把船厂旧址改建成公园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成为市民休闲中心。香港和法国设计师先后做出反应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但因缺乏深厚的文化和情感内涵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设计风格和思想都不能令人满意。后来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市政府请来了北京大学教授俞孔坚博士和他领导的景观规划设计中心。俞教授曾经为中山市的城市规划做过专题研究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对中山市水系、绿地系统等有着深入的了解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在他的带领下圆满完成了对歧江公园的设计。这篇文章是俞孔坚教授于</a:t>
            </a:r>
            <a:r>
              <a:rPr lang="en-US" altLang="zh-CN" sz="2200" dirty="0">
                <a:solidFill>
                  <a:srgbClr val="000000"/>
                </a:solidFill>
                <a:latin typeface="Times New Roman" panose="02020603050405020304" pitchFamily="18" charset="0"/>
                <a:cs typeface="Times New Roman" panose="02020603050405020304" pitchFamily="18" charset="0"/>
              </a:rPr>
              <a:t>2002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日发表在《文汇报》上的一篇景观设计师手记。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259860"/>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在自然江滩与都市田园的基础上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保留、再用和再生了原场地作为钢铁厂的记忆。巨大的工业厂房之钢结构得以保留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并演绎为立体花园和酒吧游憩之所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原临江码头被保留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并设计成生态化的水上花园和观景台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遥望浦西高楼林立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仿佛置身尘外世界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一条由钢板折叠而成的锈色长卷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写就无数沧桑记忆。它隐约起伏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漂游于水岸平台之上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或蛰伏于地面而成为铺地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逶迤而远去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或翘首于空中而成为雨棚、景窗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巧取园中美景。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0672945"/>
      </p:ext>
    </p:extLst>
  </p:cSld>
  <p:clrMapOvr>
    <a:masterClrMapping/>
  </p:clrMapOvr>
  <p:transition spd="slow">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作为工业时代生态文明的展望和实验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公园的核心是一条带状、具有水净化功能的人工湿地系统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它将来自黄浦江的劣五类水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通过沉淀池、叠瀑墙、梯田、不同深度和不同群落的湿地净化区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经过长达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千米的流程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而成为三类净水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日净化量为每天</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立方。净化后的三类水不仅可以提供给世博公园做水景循环用水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还能满足世博公园与后滩公园自身的绿化灌溉及道路冲洗等需要。除大量使用乡土物种以及水体净化等生态措施外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设计充分利用旧材料、节约造价、倡导低成本维护等生态理念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包括旧砖瓦的再用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黄浦江护岸的生态友好型设计、建筑物的节能设计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以及可降解竹材作为会时大面积铺地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以满足赛时和赛后的人流需要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8163433"/>
      </p:ext>
    </p:extLst>
  </p:cSld>
  <p:clrMapOvr>
    <a:masterClrMapping/>
  </p:clrMapOvr>
  <p:transition spd="slow">
    <p:zoom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在上述场地的四层含义之上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便是人的休闲、娱乐、审美和启智。设计者在公园里布置了一个狭长的幽谷空间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在巧妙地解决了防洪问题的同时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启承开合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委婉流动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长近</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其间设计了一系列亲水栈桥、平台和穿梭于植被中的步道网络。始于西端的跌瀑水墙和层层梯田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而止于彩色翻涌的金属帷幔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游走其间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或潜谷底探水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蒹葭苍苍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青蛙绕足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或登高台临渊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芦笛茫茫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彩蝶翻飞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或入山中探路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丛林夹道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竹巷幽深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洞府围合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或上坦荡田野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荷叶田田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稻禾灿灿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4230929"/>
      </p:ext>
    </p:extLst>
  </p:cSld>
  <p:clrMapOvr>
    <a:masterClrMapping/>
  </p:clrMapOvr>
  <p:transition spd="slow">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后滩公园展示了土地的生物生产能力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指明了建立低碳和负碳城市的一条具体途径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后滩公园建立了一个可以复制的水系统的生态净化模式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为解决当下中国和世界的环境问题提供一个可以借鉴的样板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同时创立了新的公园管理模式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它建成后不再需要大量人力物力去维护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而是让自然做功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利用自然的调节和净化能力来治愈工业时代留下的污染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后滩公园深情地回望农业和工业文明的过去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并憧憬于生态文明的未来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放声讴歌生态之美、丰产与健康的大脚之美、蓬勃而烂漫的野草之美。通过充分发挥土地的生态系统服务能力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后滩公园生动地注解了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城市让生活更美好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的世博理念。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景观中国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2941594"/>
      </p:ext>
    </p:extLst>
  </p:cSld>
  <p:clrMapOvr>
    <a:masterClrMapping/>
  </p:clrMapOvr>
  <p:transition spd="slow">
    <p:cover dir="l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式的结构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先总体介绍了设计者以足下文化与野草之美的环境伦理与新美学思想设计的世博后滩公园展现的四层历史与文明属性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接着分层详细地介绍了后滩公园是如何展现黄浦江滩的回归、农业文明的回味、工业文明的记忆和后工业生态文明的展望这四层属性的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最后作者总结了后滩公园的总体特色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生动地注解了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城市让生活更美好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的世博理念。</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878967"/>
      </p:ext>
    </p:extLst>
  </p:cSld>
  <p:clrMapOvr>
    <a:masterClrMapping/>
  </p:clrMapOvr>
  <p:transition spd="slow">
    <p:cu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俞孔坚曾经说过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当我们寻找千年古迹和传统形式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以求地方文脉和精神的时候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这种精神就在足下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就在眼前。在城市改造中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那些被视为丑陋的钢铁厂棚、生锈的铁轨和吊车、斑驳的烟囱和水塔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给每个经历过那个时代的人们多少回忆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又给没有经历过那个时代的人们多少想象的空间。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所以在本文中他鲜明地提出了设计的立场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即生活的景观和寻常城市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尊重足下的文化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平常的和普通人的文化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歌唱野草之美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歌唱那些被践踏和被忽视的美。而他所谓的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野草之美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就是回到土地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即尊重、善待和适应土地和土地上的自然及人文过程。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和谐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珍惜资源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人与自然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5104476"/>
      </p:ext>
    </p:extLst>
  </p:cSld>
  <p:clrMapOvr>
    <a:masterClrMapping/>
  </p:clrMapOvr>
  <p:transition spd="slow">
    <p:strips/>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在经济飞速发展的今天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一排排高楼大厦拔地而起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一座座历史建筑被推倒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城市厚重的文化记忆中断了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城市的灵魂丢掉了。穿行在钢筋水泥的楼群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徜徉于霓虹闪烁的柏油街道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现在的人们逐渐迷失了自身的认同感和归属感。其实被忽略的野草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被遗忘、被鄙视、被践踏的自然之物也是一种美。正如作者所说一片林荫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一块绿地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无不潜藏着无穷的诗意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保住这份诗意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它一定会让人获得身心再生之感。在足下的野草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足下的土地上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才能获取诗意的栖居。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文化的内涵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生活中的文化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尊重文化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自然之美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和谐与自然　</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诗意的栖居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12937109"/>
      </p:ext>
    </p:extLst>
  </p:cSld>
  <p:clrMapOvr>
    <a:masterClrMapping/>
  </p:clrMapOvr>
  <p:transition spd="slow">
    <p:strips/>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我们跟随俞孔坚教授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领略了人与自然和谐相处所带来的美丽与温馨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那么你对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有着怎样的认识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素材开发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中任一话题写一段</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字左右的文字。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9534728"/>
      </p:ext>
    </p:extLst>
  </p:cSld>
  <p:clrMapOvr>
    <a:masterClrMapping/>
  </p:clrMapOvr>
  <p:transition spd="slow">
    <p:strips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自然之美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美在清澈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美在纯洁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美在巍峨。自然之美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源于这些美丽的景物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源于这些美丽的永恒。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多少次梦想着去环游世界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去欣赏这些自然的美丽。白天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我站在泰山之巅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俯视华夏美景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我漫步于卢沟桥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观看卢沟晓月。都是自然的画笔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画出了如此美妙的奇观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海的壮阔是自然赋予它的美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林的青翠是自然赋予它的美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冰的晶莹是自然赋予它的美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石的奇特是自然赋予它的美。美是永恒的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美是毫无瑕疵的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永恒之美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美的升华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美的永驻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0972966"/>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N14.eps" descr="id:2147492743;FounderCES"/>
          <p:cNvPicPr/>
          <p:nvPr/>
        </p:nvPicPr>
        <p:blipFill>
          <a:blip r:embed="rId5" cstate="print"/>
          <a:stretch>
            <a:fillRect/>
          </a:stretch>
        </p:blipFill>
        <p:spPr>
          <a:xfrm>
            <a:off x="3275856" y="1434810"/>
            <a:ext cx="2376264" cy="3231180"/>
          </a:xfrm>
          <a:prstGeom prst="rect">
            <a:avLst/>
          </a:prstGeom>
        </p:spPr>
      </p:pic>
      <p:sp>
        <p:nvSpPr>
          <p:cNvPr id="2" name="矩形 1"/>
          <p:cNvSpPr>
            <a:spLocks noChangeAspect="1"/>
          </p:cNvSpPr>
          <p:nvPr/>
        </p:nvSpPr>
        <p:spPr>
          <a:xfrm>
            <a:off x="508000" y="4774800"/>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俞孔坚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生于</a:t>
            </a:r>
            <a:r>
              <a:rPr lang="en-US" altLang="zh-CN" sz="2200" dirty="0">
                <a:solidFill>
                  <a:srgbClr val="000000"/>
                </a:solidFill>
                <a:latin typeface="Times New Roman" panose="02020603050405020304" pitchFamily="18" charset="0"/>
                <a:cs typeface="Times New Roman" panose="02020603050405020304" pitchFamily="18" charset="0"/>
              </a:rPr>
              <a:t>1963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浙江金华人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美国哈佛大学设计学博士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北京大学教授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博士生导师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北京大学景观设计学研究院院长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北京土人景观与建筑规划设计研究院院长兼首席设计师。其主要著作有《生存的艺术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定位当代景观设计学》《理想景观探源》等。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8876198"/>
      </p:ext>
    </p:extLst>
  </p:cSld>
  <p:clrMapOvr>
    <a:masterClrMapping/>
  </p:clrMapOvr>
  <p:transition spd="slow">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题解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足下的文化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就是关注平常人的事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关注他们的感情、他们的需要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野草之美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就是善待脚下的自然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乡土的自然。文章的副标题点明了作者的身份和本文的文体。这是一篇景观设计手记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文中写了歧江公园带给人们的另类文化和野趣之美。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7287694"/>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7281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1248073231"/>
              </p:ext>
            </p:extLst>
          </p:nvPr>
        </p:nvGraphicFramePr>
        <p:xfrm>
          <a:off x="508000" y="2281889"/>
          <a:ext cx="8128000" cy="3883415"/>
        </p:xfrm>
        <a:graphic>
          <a:graphicData uri="http://schemas.openxmlformats.org/presentationml/2006/ole">
            <p:oleObj spid="_x0000_s7190" name="文档" r:id="rId6" imgW="3893528" imgH="1860414"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986146881"/>
              </p:ext>
            </p:extLst>
          </p:nvPr>
        </p:nvGraphicFramePr>
        <p:xfrm>
          <a:off x="508000" y="2002021"/>
          <a:ext cx="8128000" cy="4019267"/>
        </p:xfrm>
        <a:graphic>
          <a:graphicData uri="http://schemas.openxmlformats.org/presentationml/2006/ole">
            <p:oleObj spid="_x0000_s28680" name="文档" r:id="rId6" imgW="3893887" imgH="1925572" progId="Word.Document.12">
              <p:embed/>
            </p:oleObj>
          </a:graphicData>
        </a:graphic>
      </p:graphicFrame>
    </p:spTree>
    <p:extLst>
      <p:ext uri="{BB962C8B-B14F-4D97-AF65-F5344CB8AC3E}">
        <p14:creationId xmlns:p14="http://schemas.microsoft.com/office/powerpoint/2010/main" xmlns="" val="345208961"/>
      </p:ext>
    </p:extLst>
  </p:cSld>
  <p:clrMapOvr>
    <a:masterClrMapping/>
  </p:clrMapOvr>
  <mc:AlternateContent xmlns:mc="http://schemas.openxmlformats.org/markup-compatibility/2006">
    <mc:Choice xmlns:p14="http://schemas.microsoft.com/office/powerpoint/2010/main" xmlns="" Requires="p14">
      <p:transition spd="slow" p14:dur="11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628800"/>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567331336"/>
              </p:ext>
            </p:extLst>
          </p:nvPr>
        </p:nvGraphicFramePr>
        <p:xfrm>
          <a:off x="508000" y="2166320"/>
          <a:ext cx="8128000" cy="4503040"/>
        </p:xfrm>
        <a:graphic>
          <a:graphicData uri="http://schemas.openxmlformats.org/presentationml/2006/ole">
            <p:oleObj spid="_x0000_s27664" name="文档" r:id="rId6" imgW="3893887" imgH="2158124" progId="Word.Document.12">
              <p:embed/>
            </p:oleObj>
          </a:graphicData>
        </a:graphic>
      </p:graphicFrame>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345455"/>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卓有成效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成绩、效果显著。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可歌可泣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值得歌颂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使人感动得流泪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指悲壮的事迹使人非常感动。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稍纵即逝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稍微一放松就溜过去了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形容时间、机会等极易失去。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不堪入目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形象丑恶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使人看不下去。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万家灯火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家家点上了灯。指天黑上灯的时候。也形容城市夜晚的景象。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其貌不扬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指人的容貌平常或丑陋。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一目了然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一眼就能看清楚。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异曲同工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不同的曲调演得同样好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比喻不同的人的辞章或言论同样精彩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或者不同的做法收到同样好的效果。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1391600"/>
      </p:ext>
    </p:extLst>
  </p:cSld>
  <p:clrMapOvr>
    <a:masterClrMapping/>
  </p:clrMapOvr>
  <mc:AlternateContent xmlns:mc="http://schemas.openxmlformats.org/markup-compatibility/2006">
    <mc:Choice xmlns:p14="http://schemas.microsoft.com/office/powerpoint/2010/main" xmlns="" Requires="p14">
      <p:transition spd="slow" p14:dur="1100">
        <p:zoom dir="in"/>
      </p:transition>
    </mc:Choice>
    <mc:Fallback>
      <p:transition spd="slow">
        <p:zoom dir="in"/>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176</TotalTime>
  <Words>4570</Words>
  <Application>Microsoft Office PowerPoint</Application>
  <PresentationFormat>全屏显示(4:3)</PresentationFormat>
  <Paragraphs>232</Paragraphs>
  <Slides>38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测控设计模板14新</vt:lpstr>
      <vt:lpstr>文档</vt:lpstr>
      <vt:lpstr>足下的文化与野草之美</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2017-11-07T07:49:14Z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