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  <p:sldMasterId id="2147483682" r:id="rId4"/>
  </p:sldMasterIdLst>
  <p:notesMasterIdLst>
    <p:notesMasterId r:id="rId6"/>
  </p:notesMasterIdLst>
  <p:sldIdLst>
    <p:sldId id="343" r:id="rId5"/>
    <p:sldId id="344" r:id="rId7"/>
    <p:sldId id="383" r:id="rId8"/>
    <p:sldId id="384" r:id="rId9"/>
    <p:sldId id="385" r:id="rId10"/>
    <p:sldId id="386" r:id="rId11"/>
    <p:sldId id="347" r:id="rId12"/>
    <p:sldId id="388" r:id="rId13"/>
    <p:sldId id="390" r:id="rId14"/>
    <p:sldId id="348" r:id="rId15"/>
    <p:sldId id="389" r:id="rId16"/>
    <p:sldId id="413" r:id="rId17"/>
    <p:sldId id="414" r:id="rId18"/>
    <p:sldId id="391" r:id="rId19"/>
    <p:sldId id="415" r:id="rId20"/>
    <p:sldId id="416" r:id="rId21"/>
    <p:sldId id="417" r:id="rId22"/>
    <p:sldId id="418" r:id="rId23"/>
    <p:sldId id="419" r:id="rId24"/>
    <p:sldId id="420" r:id="rId25"/>
    <p:sldId id="291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FF0000"/>
    <a:srgbClr val="1894DE"/>
    <a:srgbClr val="CCECFF"/>
    <a:srgbClr val="1597E0"/>
    <a:srgbClr val="0000FF"/>
    <a:srgbClr val="FCF7E3"/>
    <a:srgbClr val="FFFFFF"/>
    <a:srgbClr val="B7D545"/>
    <a:srgbClr val="F57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2103"/>
        <p:guide pos="29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2135688-B2A2-4939-B91D-F8110623859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sz="1100" dirty="0">
              <a:solidFill>
                <a:srgbClr val="1F497D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endParaRPr lang="zh-CN" altLang="en-US" sz="1100" dirty="0">
              <a:solidFill>
                <a:srgbClr val="1F497D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sz="1100" dirty="0">
              <a:solidFill>
                <a:srgbClr val="1F497D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endParaRPr lang="zh-CN" altLang="en-US" sz="1100" dirty="0">
              <a:solidFill>
                <a:srgbClr val="1F497D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6D95434A-1094-4C26-ADA4-1AB6210859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emf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2.png"/><Relationship Id="rId6" Type="http://schemas.openxmlformats.org/officeDocument/2006/relationships/image" Target="../media/image21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19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23.png"/><Relationship Id="rId3" Type="http://schemas.openxmlformats.org/officeDocument/2006/relationships/image" Target="../media/image13.em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24.jpeg"/><Relationship Id="rId7" Type="http://schemas.openxmlformats.org/officeDocument/2006/relationships/image" Target="../media/image21.png"/><Relationship Id="rId6" Type="http://schemas.openxmlformats.org/officeDocument/2006/relationships/image" Target="../media/image19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28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24.jpeg"/><Relationship Id="rId7" Type="http://schemas.openxmlformats.org/officeDocument/2006/relationships/image" Target="../media/image21.png"/><Relationship Id="rId6" Type="http://schemas.openxmlformats.org/officeDocument/2006/relationships/image" Target="../media/image19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image" Target="../media/image20.png"/><Relationship Id="rId7" Type="http://schemas.openxmlformats.org/officeDocument/2006/relationships/image" Target="../media/image12.png"/><Relationship Id="rId6" Type="http://schemas.openxmlformats.org/officeDocument/2006/relationships/image" Target="../media/image19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image" Target="../media/image12.png"/><Relationship Id="rId7" Type="http://schemas.openxmlformats.org/officeDocument/2006/relationships/image" Target="../media/image21.png"/><Relationship Id="rId6" Type="http://schemas.openxmlformats.org/officeDocument/2006/relationships/image" Target="../media/image19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19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44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7" Type="http://schemas.openxmlformats.org/officeDocument/2006/relationships/image" Target="../media/image12.png"/><Relationship Id="rId6" Type="http://schemas.microsoft.com/office/2007/relationships/hdphoto" Target="../media/hdphoto1.wdp"/><Relationship Id="rId5" Type="http://schemas.openxmlformats.org/officeDocument/2006/relationships/image" Target="../media/image23.png"/><Relationship Id="rId4" Type="http://schemas.openxmlformats.org/officeDocument/2006/relationships/image" Target="../media/image19.jpeg"/><Relationship Id="rId3" Type="http://schemas.openxmlformats.org/officeDocument/2006/relationships/image" Target="../media/image13.em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24.jpeg"/><Relationship Id="rId7" Type="http://schemas.openxmlformats.org/officeDocument/2006/relationships/image" Target="../media/image21.png"/><Relationship Id="rId6" Type="http://schemas.openxmlformats.org/officeDocument/2006/relationships/image" Target="../media/image19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44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14.png"/><Relationship Id="rId4" Type="http://schemas.openxmlformats.org/officeDocument/2006/relationships/image" Target="../media/image13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24.jpeg"/><Relationship Id="rId7" Type="http://schemas.openxmlformats.org/officeDocument/2006/relationships/image" Target="../media/image21.png"/><Relationship Id="rId6" Type="http://schemas.openxmlformats.org/officeDocument/2006/relationships/image" Target="../media/image19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44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0.png"/><Relationship Id="rId7" Type="http://schemas.openxmlformats.org/officeDocument/2006/relationships/image" Target="../media/image9.emf"/><Relationship Id="rId6" Type="http://schemas.openxmlformats.org/officeDocument/2006/relationships/image" Target="../media/image5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6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14.png"/><Relationship Id="rId4" Type="http://schemas.openxmlformats.org/officeDocument/2006/relationships/image" Target="../media/image13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5.jpeg"/><Relationship Id="rId6" Type="http://schemas.openxmlformats.org/officeDocument/2006/relationships/image" Target="../media/image9.emf"/><Relationship Id="rId5" Type="http://schemas.openxmlformats.org/officeDocument/2006/relationships/image" Target="../media/image14.png"/><Relationship Id="rId4" Type="http://schemas.openxmlformats.org/officeDocument/2006/relationships/image" Target="../media/image13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9.emf"/><Relationship Id="rId6" Type="http://schemas.openxmlformats.org/officeDocument/2006/relationships/image" Target="../media/image15.jpeg"/><Relationship Id="rId5" Type="http://schemas.openxmlformats.org/officeDocument/2006/relationships/image" Target="../media/image10.png"/><Relationship Id="rId4" Type="http://schemas.openxmlformats.org/officeDocument/2006/relationships/image" Target="../media/image13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9.emf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7.png"/><Relationship Id="rId7" Type="http://schemas.openxmlformats.org/officeDocument/2006/relationships/image" Target="../media/image12.png"/><Relationship Id="rId6" Type="http://schemas.openxmlformats.org/officeDocument/2006/relationships/image" Target="../media/image15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8.jpeg"/><Relationship Id="rId6" Type="http://schemas.openxmlformats.org/officeDocument/2006/relationships/image" Target="../media/image12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2.png"/><Relationship Id="rId6" Type="http://schemas.openxmlformats.org/officeDocument/2006/relationships/image" Target="../media/image19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63688" y="2155503"/>
            <a:ext cx="5885276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习作例文：我家的小狗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5365" name="图片 9"/>
          <p:cNvPicPr>
            <a:picLocks noChangeAspect="1"/>
          </p:cNvPicPr>
          <p:nvPr/>
        </p:nvPicPr>
        <p:blipFill>
          <a:blip r:embed="rId3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1575" y="2881630"/>
            <a:ext cx="4669155" cy="62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图片 14"/>
          <p:cNvPicPr>
            <a:picLocks noChangeAspect="1"/>
          </p:cNvPicPr>
          <p:nvPr/>
        </p:nvPicPr>
        <p:blipFill>
          <a:blip r:embed="rId5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939733" y="3252153"/>
            <a:ext cx="38798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5835650" y="4560888"/>
            <a:ext cx="1328738" cy="2055812"/>
            <a:chOff x="5836357" y="4560894"/>
            <a:chExt cx="1327930" cy="2056092"/>
          </a:xfrm>
        </p:grpSpPr>
        <p:pic>
          <p:nvPicPr>
            <p:cNvPr id="15374" name="图片 5"/>
            <p:cNvPicPr>
              <a:picLocks noChangeAspect="1"/>
            </p:cNvPicPr>
            <p:nvPr/>
          </p:nvPicPr>
          <p:blipFill>
            <a:blip r:embed="rId8"/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2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5373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95513" y="4724400"/>
            <a:ext cx="1549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4669577"/>
            <a:ext cx="1405390" cy="213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611560" y="1196752"/>
            <a:ext cx="3689861" cy="3126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总结写法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思考：作者为什么能把小狗的模样、跑、叫的特点写得栩栩如生呢？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5436096" y="2852936"/>
            <a:ext cx="2880320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观察</a:t>
            </a:r>
            <a:r>
              <a:rPr lang="zh-CN" altLang="en-US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仔细，详略得当。</a:t>
            </a:r>
            <a:endParaRPr lang="zh-CN" sz="2800" b="1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Freeform 797"/>
          <p:cNvSpPr>
            <a:spLocks noEditPoints="1"/>
          </p:cNvSpPr>
          <p:nvPr/>
        </p:nvSpPr>
        <p:spPr bwMode="auto">
          <a:xfrm flipH="1">
            <a:off x="5004048" y="1988840"/>
            <a:ext cx="3600400" cy="2983349"/>
          </a:xfrm>
          <a:custGeom>
            <a:avLst/>
            <a:gdLst>
              <a:gd name="T0" fmla="*/ 900 w 1012"/>
              <a:gd name="T1" fmla="*/ 91 h 793"/>
              <a:gd name="T2" fmla="*/ 713 w 1012"/>
              <a:gd name="T3" fmla="*/ 70 h 793"/>
              <a:gd name="T4" fmla="*/ 595 w 1012"/>
              <a:gd name="T5" fmla="*/ 43 h 793"/>
              <a:gd name="T6" fmla="*/ 474 w 1012"/>
              <a:gd name="T7" fmla="*/ 5 h 793"/>
              <a:gd name="T8" fmla="*/ 346 w 1012"/>
              <a:gd name="T9" fmla="*/ 50 h 793"/>
              <a:gd name="T10" fmla="*/ 265 w 1012"/>
              <a:gd name="T11" fmla="*/ 94 h 793"/>
              <a:gd name="T12" fmla="*/ 179 w 1012"/>
              <a:gd name="T13" fmla="*/ 148 h 793"/>
              <a:gd name="T14" fmla="*/ 37 w 1012"/>
              <a:gd name="T15" fmla="*/ 219 h 793"/>
              <a:gd name="T16" fmla="*/ 26 w 1012"/>
              <a:gd name="T17" fmla="*/ 375 h 793"/>
              <a:gd name="T18" fmla="*/ 50 w 1012"/>
              <a:gd name="T19" fmla="*/ 483 h 793"/>
              <a:gd name="T20" fmla="*/ 126 w 1012"/>
              <a:gd name="T21" fmla="*/ 541 h 793"/>
              <a:gd name="T22" fmla="*/ 193 w 1012"/>
              <a:gd name="T23" fmla="*/ 628 h 793"/>
              <a:gd name="T24" fmla="*/ 329 w 1012"/>
              <a:gd name="T25" fmla="*/ 666 h 793"/>
              <a:gd name="T26" fmla="*/ 251 w 1012"/>
              <a:gd name="T27" fmla="*/ 782 h 793"/>
              <a:gd name="T28" fmla="*/ 257 w 1012"/>
              <a:gd name="T29" fmla="*/ 793 h 793"/>
              <a:gd name="T30" fmla="*/ 388 w 1012"/>
              <a:gd name="T31" fmla="*/ 758 h 793"/>
              <a:gd name="T32" fmla="*/ 440 w 1012"/>
              <a:gd name="T33" fmla="*/ 620 h 793"/>
              <a:gd name="T34" fmla="*/ 527 w 1012"/>
              <a:gd name="T35" fmla="*/ 621 h 793"/>
              <a:gd name="T36" fmla="*/ 587 w 1012"/>
              <a:gd name="T37" fmla="*/ 659 h 793"/>
              <a:gd name="T38" fmla="*/ 706 w 1012"/>
              <a:gd name="T39" fmla="*/ 659 h 793"/>
              <a:gd name="T40" fmla="*/ 788 w 1012"/>
              <a:gd name="T41" fmla="*/ 604 h 793"/>
              <a:gd name="T42" fmla="*/ 838 w 1012"/>
              <a:gd name="T43" fmla="*/ 537 h 793"/>
              <a:gd name="T44" fmla="*/ 955 w 1012"/>
              <a:gd name="T45" fmla="*/ 473 h 793"/>
              <a:gd name="T46" fmla="*/ 957 w 1012"/>
              <a:gd name="T47" fmla="*/ 342 h 793"/>
              <a:gd name="T48" fmla="*/ 1012 w 1012"/>
              <a:gd name="T49" fmla="*/ 267 h 793"/>
              <a:gd name="T50" fmla="*/ 997 w 1012"/>
              <a:gd name="T51" fmla="*/ 294 h 793"/>
              <a:gd name="T52" fmla="*/ 926 w 1012"/>
              <a:gd name="T53" fmla="*/ 338 h 793"/>
              <a:gd name="T54" fmla="*/ 940 w 1012"/>
              <a:gd name="T55" fmla="*/ 369 h 793"/>
              <a:gd name="T56" fmla="*/ 915 w 1012"/>
              <a:gd name="T57" fmla="*/ 493 h 793"/>
              <a:gd name="T58" fmla="*/ 826 w 1012"/>
              <a:gd name="T59" fmla="*/ 506 h 793"/>
              <a:gd name="T60" fmla="*/ 823 w 1012"/>
              <a:gd name="T61" fmla="*/ 566 h 793"/>
              <a:gd name="T62" fmla="*/ 749 w 1012"/>
              <a:gd name="T63" fmla="*/ 586 h 793"/>
              <a:gd name="T64" fmla="*/ 736 w 1012"/>
              <a:gd name="T65" fmla="*/ 611 h 793"/>
              <a:gd name="T66" fmla="*/ 649 w 1012"/>
              <a:gd name="T67" fmla="*/ 657 h 793"/>
              <a:gd name="T68" fmla="*/ 554 w 1012"/>
              <a:gd name="T69" fmla="*/ 616 h 793"/>
              <a:gd name="T70" fmla="*/ 487 w 1012"/>
              <a:gd name="T71" fmla="*/ 621 h 793"/>
              <a:gd name="T72" fmla="*/ 439 w 1012"/>
              <a:gd name="T73" fmla="*/ 603 h 793"/>
              <a:gd name="T74" fmla="*/ 417 w 1012"/>
              <a:gd name="T75" fmla="*/ 665 h 793"/>
              <a:gd name="T76" fmla="*/ 324 w 1012"/>
              <a:gd name="T77" fmla="*/ 775 h 793"/>
              <a:gd name="T78" fmla="*/ 340 w 1012"/>
              <a:gd name="T79" fmla="*/ 683 h 793"/>
              <a:gd name="T80" fmla="*/ 334 w 1012"/>
              <a:gd name="T81" fmla="*/ 592 h 793"/>
              <a:gd name="T82" fmla="*/ 202 w 1012"/>
              <a:gd name="T83" fmla="*/ 617 h 793"/>
              <a:gd name="T84" fmla="*/ 140 w 1012"/>
              <a:gd name="T85" fmla="*/ 532 h 793"/>
              <a:gd name="T86" fmla="*/ 93 w 1012"/>
              <a:gd name="T87" fmla="*/ 503 h 793"/>
              <a:gd name="T88" fmla="*/ 75 w 1012"/>
              <a:gd name="T89" fmla="*/ 425 h 793"/>
              <a:gd name="T90" fmla="*/ 85 w 1012"/>
              <a:gd name="T91" fmla="*/ 404 h 793"/>
              <a:gd name="T92" fmla="*/ 14 w 1012"/>
              <a:gd name="T93" fmla="*/ 296 h 793"/>
              <a:gd name="T94" fmla="*/ 128 w 1012"/>
              <a:gd name="T95" fmla="*/ 183 h 793"/>
              <a:gd name="T96" fmla="*/ 198 w 1012"/>
              <a:gd name="T97" fmla="*/ 177 h 793"/>
              <a:gd name="T98" fmla="*/ 234 w 1012"/>
              <a:gd name="T99" fmla="*/ 109 h 793"/>
              <a:gd name="T100" fmla="*/ 322 w 1012"/>
              <a:gd name="T101" fmla="*/ 128 h 793"/>
              <a:gd name="T102" fmla="*/ 365 w 1012"/>
              <a:gd name="T103" fmla="*/ 47 h 793"/>
              <a:gd name="T104" fmla="*/ 498 w 1012"/>
              <a:gd name="T105" fmla="*/ 28 h 793"/>
              <a:gd name="T106" fmla="*/ 551 w 1012"/>
              <a:gd name="T107" fmla="*/ 80 h 793"/>
              <a:gd name="T108" fmla="*/ 606 w 1012"/>
              <a:gd name="T109" fmla="*/ 56 h 793"/>
              <a:gd name="T110" fmla="*/ 675 w 1012"/>
              <a:gd name="T111" fmla="*/ 102 h 793"/>
              <a:gd name="T112" fmla="*/ 742 w 1012"/>
              <a:gd name="T113" fmla="*/ 74 h 793"/>
              <a:gd name="T114" fmla="*/ 905 w 1012"/>
              <a:gd name="T115" fmla="*/ 118 h 793"/>
              <a:gd name="T116" fmla="*/ 932 w 1012"/>
              <a:gd name="T117" fmla="*/ 219 h 793"/>
              <a:gd name="T118" fmla="*/ 995 w 1012"/>
              <a:gd name="T119" fmla="*/ 259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12" h="793">
                <a:moveTo>
                  <a:pt x="945" y="208"/>
                </a:moveTo>
                <a:lnTo>
                  <a:pt x="942" y="181"/>
                </a:lnTo>
                <a:lnTo>
                  <a:pt x="938" y="156"/>
                </a:lnTo>
                <a:lnTo>
                  <a:pt x="929" y="132"/>
                </a:lnTo>
                <a:lnTo>
                  <a:pt x="916" y="111"/>
                </a:lnTo>
                <a:lnTo>
                  <a:pt x="900" y="91"/>
                </a:lnTo>
                <a:lnTo>
                  <a:pt x="878" y="74"/>
                </a:lnTo>
                <a:lnTo>
                  <a:pt x="846" y="60"/>
                </a:lnTo>
                <a:lnTo>
                  <a:pt x="814" y="53"/>
                </a:lnTo>
                <a:lnTo>
                  <a:pt x="780" y="52"/>
                </a:lnTo>
                <a:lnTo>
                  <a:pt x="746" y="57"/>
                </a:lnTo>
                <a:lnTo>
                  <a:pt x="713" y="70"/>
                </a:lnTo>
                <a:lnTo>
                  <a:pt x="684" y="87"/>
                </a:lnTo>
                <a:lnTo>
                  <a:pt x="673" y="69"/>
                </a:lnTo>
                <a:lnTo>
                  <a:pt x="657" y="55"/>
                </a:lnTo>
                <a:lnTo>
                  <a:pt x="637" y="46"/>
                </a:lnTo>
                <a:lnTo>
                  <a:pt x="616" y="42"/>
                </a:lnTo>
                <a:lnTo>
                  <a:pt x="595" y="43"/>
                </a:lnTo>
                <a:lnTo>
                  <a:pt x="575" y="49"/>
                </a:lnTo>
                <a:lnTo>
                  <a:pt x="557" y="62"/>
                </a:lnTo>
                <a:lnTo>
                  <a:pt x="542" y="42"/>
                </a:lnTo>
                <a:lnTo>
                  <a:pt x="522" y="25"/>
                </a:lnTo>
                <a:lnTo>
                  <a:pt x="499" y="14"/>
                </a:lnTo>
                <a:lnTo>
                  <a:pt x="474" y="5"/>
                </a:lnTo>
                <a:lnTo>
                  <a:pt x="448" y="0"/>
                </a:lnTo>
                <a:lnTo>
                  <a:pt x="425" y="0"/>
                </a:lnTo>
                <a:lnTo>
                  <a:pt x="401" y="5"/>
                </a:lnTo>
                <a:lnTo>
                  <a:pt x="378" y="16"/>
                </a:lnTo>
                <a:lnTo>
                  <a:pt x="360" y="33"/>
                </a:lnTo>
                <a:lnTo>
                  <a:pt x="346" y="50"/>
                </a:lnTo>
                <a:lnTo>
                  <a:pt x="336" y="70"/>
                </a:lnTo>
                <a:lnTo>
                  <a:pt x="329" y="90"/>
                </a:lnTo>
                <a:lnTo>
                  <a:pt x="320" y="109"/>
                </a:lnTo>
                <a:lnTo>
                  <a:pt x="303" y="101"/>
                </a:lnTo>
                <a:lnTo>
                  <a:pt x="285" y="95"/>
                </a:lnTo>
                <a:lnTo>
                  <a:pt x="265" y="94"/>
                </a:lnTo>
                <a:lnTo>
                  <a:pt x="245" y="94"/>
                </a:lnTo>
                <a:lnTo>
                  <a:pt x="226" y="98"/>
                </a:lnTo>
                <a:lnTo>
                  <a:pt x="209" y="105"/>
                </a:lnTo>
                <a:lnTo>
                  <a:pt x="195" y="117"/>
                </a:lnTo>
                <a:lnTo>
                  <a:pt x="185" y="131"/>
                </a:lnTo>
                <a:lnTo>
                  <a:pt x="179" y="148"/>
                </a:lnTo>
                <a:lnTo>
                  <a:pt x="181" y="167"/>
                </a:lnTo>
                <a:lnTo>
                  <a:pt x="148" y="167"/>
                </a:lnTo>
                <a:lnTo>
                  <a:pt x="117" y="172"/>
                </a:lnTo>
                <a:lnTo>
                  <a:pt x="88" y="183"/>
                </a:lnTo>
                <a:lnTo>
                  <a:pt x="61" y="198"/>
                </a:lnTo>
                <a:lnTo>
                  <a:pt x="37" y="219"/>
                </a:lnTo>
                <a:lnTo>
                  <a:pt x="17" y="246"/>
                </a:lnTo>
                <a:lnTo>
                  <a:pt x="4" y="274"/>
                </a:lnTo>
                <a:lnTo>
                  <a:pt x="0" y="301"/>
                </a:lnTo>
                <a:lnTo>
                  <a:pt x="3" y="328"/>
                </a:lnTo>
                <a:lnTo>
                  <a:pt x="11" y="352"/>
                </a:lnTo>
                <a:lnTo>
                  <a:pt x="26" y="375"/>
                </a:lnTo>
                <a:lnTo>
                  <a:pt x="45" y="396"/>
                </a:lnTo>
                <a:lnTo>
                  <a:pt x="68" y="411"/>
                </a:lnTo>
                <a:lnTo>
                  <a:pt x="55" y="427"/>
                </a:lnTo>
                <a:lnTo>
                  <a:pt x="47" y="445"/>
                </a:lnTo>
                <a:lnTo>
                  <a:pt x="44" y="463"/>
                </a:lnTo>
                <a:lnTo>
                  <a:pt x="50" y="483"/>
                </a:lnTo>
                <a:lnTo>
                  <a:pt x="59" y="497"/>
                </a:lnTo>
                <a:lnTo>
                  <a:pt x="73" y="508"/>
                </a:lnTo>
                <a:lnTo>
                  <a:pt x="89" y="516"/>
                </a:lnTo>
                <a:lnTo>
                  <a:pt x="107" y="521"/>
                </a:lnTo>
                <a:lnTo>
                  <a:pt x="124" y="524"/>
                </a:lnTo>
                <a:lnTo>
                  <a:pt x="126" y="541"/>
                </a:lnTo>
                <a:lnTo>
                  <a:pt x="127" y="556"/>
                </a:lnTo>
                <a:lnTo>
                  <a:pt x="133" y="576"/>
                </a:lnTo>
                <a:lnTo>
                  <a:pt x="143" y="593"/>
                </a:lnTo>
                <a:lnTo>
                  <a:pt x="157" y="609"/>
                </a:lnTo>
                <a:lnTo>
                  <a:pt x="174" y="620"/>
                </a:lnTo>
                <a:lnTo>
                  <a:pt x="193" y="628"/>
                </a:lnTo>
                <a:lnTo>
                  <a:pt x="229" y="637"/>
                </a:lnTo>
                <a:lnTo>
                  <a:pt x="262" y="635"/>
                </a:lnTo>
                <a:lnTo>
                  <a:pt x="296" y="627"/>
                </a:lnTo>
                <a:lnTo>
                  <a:pt x="327" y="610"/>
                </a:lnTo>
                <a:lnTo>
                  <a:pt x="330" y="638"/>
                </a:lnTo>
                <a:lnTo>
                  <a:pt x="329" y="666"/>
                </a:lnTo>
                <a:lnTo>
                  <a:pt x="322" y="695"/>
                </a:lnTo>
                <a:lnTo>
                  <a:pt x="312" y="720"/>
                </a:lnTo>
                <a:lnTo>
                  <a:pt x="296" y="744"/>
                </a:lnTo>
                <a:lnTo>
                  <a:pt x="278" y="764"/>
                </a:lnTo>
                <a:lnTo>
                  <a:pt x="253" y="781"/>
                </a:lnTo>
                <a:lnTo>
                  <a:pt x="251" y="782"/>
                </a:lnTo>
                <a:lnTo>
                  <a:pt x="250" y="785"/>
                </a:lnTo>
                <a:lnTo>
                  <a:pt x="250" y="788"/>
                </a:lnTo>
                <a:lnTo>
                  <a:pt x="251" y="789"/>
                </a:lnTo>
                <a:lnTo>
                  <a:pt x="253" y="792"/>
                </a:lnTo>
                <a:lnTo>
                  <a:pt x="255" y="793"/>
                </a:lnTo>
                <a:lnTo>
                  <a:pt x="257" y="793"/>
                </a:lnTo>
                <a:lnTo>
                  <a:pt x="258" y="793"/>
                </a:lnTo>
                <a:lnTo>
                  <a:pt x="286" y="793"/>
                </a:lnTo>
                <a:lnTo>
                  <a:pt x="315" y="790"/>
                </a:lnTo>
                <a:lnTo>
                  <a:pt x="340" y="785"/>
                </a:lnTo>
                <a:lnTo>
                  <a:pt x="365" y="775"/>
                </a:lnTo>
                <a:lnTo>
                  <a:pt x="388" y="758"/>
                </a:lnTo>
                <a:lnTo>
                  <a:pt x="405" y="738"/>
                </a:lnTo>
                <a:lnTo>
                  <a:pt x="416" y="717"/>
                </a:lnTo>
                <a:lnTo>
                  <a:pt x="425" y="693"/>
                </a:lnTo>
                <a:lnTo>
                  <a:pt x="430" y="669"/>
                </a:lnTo>
                <a:lnTo>
                  <a:pt x="436" y="644"/>
                </a:lnTo>
                <a:lnTo>
                  <a:pt x="440" y="620"/>
                </a:lnTo>
                <a:lnTo>
                  <a:pt x="464" y="631"/>
                </a:lnTo>
                <a:lnTo>
                  <a:pt x="489" y="635"/>
                </a:lnTo>
                <a:lnTo>
                  <a:pt x="502" y="633"/>
                </a:lnTo>
                <a:lnTo>
                  <a:pt x="515" y="628"/>
                </a:lnTo>
                <a:lnTo>
                  <a:pt x="523" y="624"/>
                </a:lnTo>
                <a:lnTo>
                  <a:pt x="527" y="621"/>
                </a:lnTo>
                <a:lnTo>
                  <a:pt x="533" y="620"/>
                </a:lnTo>
                <a:lnTo>
                  <a:pt x="542" y="624"/>
                </a:lnTo>
                <a:lnTo>
                  <a:pt x="553" y="633"/>
                </a:lnTo>
                <a:lnTo>
                  <a:pt x="563" y="642"/>
                </a:lnTo>
                <a:lnTo>
                  <a:pt x="574" y="651"/>
                </a:lnTo>
                <a:lnTo>
                  <a:pt x="587" y="659"/>
                </a:lnTo>
                <a:lnTo>
                  <a:pt x="606" y="665"/>
                </a:lnTo>
                <a:lnTo>
                  <a:pt x="626" y="669"/>
                </a:lnTo>
                <a:lnTo>
                  <a:pt x="646" y="669"/>
                </a:lnTo>
                <a:lnTo>
                  <a:pt x="667" y="669"/>
                </a:lnTo>
                <a:lnTo>
                  <a:pt x="687" y="666"/>
                </a:lnTo>
                <a:lnTo>
                  <a:pt x="706" y="659"/>
                </a:lnTo>
                <a:lnTo>
                  <a:pt x="723" y="651"/>
                </a:lnTo>
                <a:lnTo>
                  <a:pt x="737" y="638"/>
                </a:lnTo>
                <a:lnTo>
                  <a:pt x="747" y="623"/>
                </a:lnTo>
                <a:lnTo>
                  <a:pt x="753" y="603"/>
                </a:lnTo>
                <a:lnTo>
                  <a:pt x="770" y="606"/>
                </a:lnTo>
                <a:lnTo>
                  <a:pt x="788" y="604"/>
                </a:lnTo>
                <a:lnTo>
                  <a:pt x="807" y="600"/>
                </a:lnTo>
                <a:lnTo>
                  <a:pt x="822" y="592"/>
                </a:lnTo>
                <a:lnTo>
                  <a:pt x="833" y="580"/>
                </a:lnTo>
                <a:lnTo>
                  <a:pt x="838" y="566"/>
                </a:lnTo>
                <a:lnTo>
                  <a:pt x="839" y="552"/>
                </a:lnTo>
                <a:lnTo>
                  <a:pt x="838" y="537"/>
                </a:lnTo>
                <a:lnTo>
                  <a:pt x="838" y="520"/>
                </a:lnTo>
                <a:lnTo>
                  <a:pt x="864" y="523"/>
                </a:lnTo>
                <a:lnTo>
                  <a:pt x="891" y="518"/>
                </a:lnTo>
                <a:lnTo>
                  <a:pt x="915" y="508"/>
                </a:lnTo>
                <a:lnTo>
                  <a:pt x="936" y="494"/>
                </a:lnTo>
                <a:lnTo>
                  <a:pt x="955" y="473"/>
                </a:lnTo>
                <a:lnTo>
                  <a:pt x="967" y="448"/>
                </a:lnTo>
                <a:lnTo>
                  <a:pt x="970" y="421"/>
                </a:lnTo>
                <a:lnTo>
                  <a:pt x="967" y="396"/>
                </a:lnTo>
                <a:lnTo>
                  <a:pt x="957" y="370"/>
                </a:lnTo>
                <a:lnTo>
                  <a:pt x="942" y="348"/>
                </a:lnTo>
                <a:lnTo>
                  <a:pt x="957" y="342"/>
                </a:lnTo>
                <a:lnTo>
                  <a:pt x="973" y="335"/>
                </a:lnTo>
                <a:lnTo>
                  <a:pt x="987" y="328"/>
                </a:lnTo>
                <a:lnTo>
                  <a:pt x="998" y="317"/>
                </a:lnTo>
                <a:lnTo>
                  <a:pt x="1008" y="304"/>
                </a:lnTo>
                <a:lnTo>
                  <a:pt x="1012" y="289"/>
                </a:lnTo>
                <a:lnTo>
                  <a:pt x="1012" y="267"/>
                </a:lnTo>
                <a:lnTo>
                  <a:pt x="1005" y="250"/>
                </a:lnTo>
                <a:lnTo>
                  <a:pt x="995" y="235"/>
                </a:lnTo>
                <a:lnTo>
                  <a:pt x="981" y="222"/>
                </a:lnTo>
                <a:lnTo>
                  <a:pt x="963" y="214"/>
                </a:lnTo>
                <a:lnTo>
                  <a:pt x="945" y="208"/>
                </a:lnTo>
                <a:close/>
                <a:moveTo>
                  <a:pt x="997" y="294"/>
                </a:moveTo>
                <a:lnTo>
                  <a:pt x="990" y="307"/>
                </a:lnTo>
                <a:lnTo>
                  <a:pt x="980" y="315"/>
                </a:lnTo>
                <a:lnTo>
                  <a:pt x="967" y="324"/>
                </a:lnTo>
                <a:lnTo>
                  <a:pt x="953" y="329"/>
                </a:lnTo>
                <a:lnTo>
                  <a:pt x="939" y="334"/>
                </a:lnTo>
                <a:lnTo>
                  <a:pt x="926" y="338"/>
                </a:lnTo>
                <a:lnTo>
                  <a:pt x="925" y="339"/>
                </a:lnTo>
                <a:lnTo>
                  <a:pt x="922" y="342"/>
                </a:lnTo>
                <a:lnTo>
                  <a:pt x="922" y="345"/>
                </a:lnTo>
                <a:lnTo>
                  <a:pt x="922" y="348"/>
                </a:lnTo>
                <a:lnTo>
                  <a:pt x="924" y="349"/>
                </a:lnTo>
                <a:lnTo>
                  <a:pt x="940" y="369"/>
                </a:lnTo>
                <a:lnTo>
                  <a:pt x="952" y="391"/>
                </a:lnTo>
                <a:lnTo>
                  <a:pt x="956" y="414"/>
                </a:lnTo>
                <a:lnTo>
                  <a:pt x="953" y="438"/>
                </a:lnTo>
                <a:lnTo>
                  <a:pt x="945" y="463"/>
                </a:lnTo>
                <a:lnTo>
                  <a:pt x="931" y="480"/>
                </a:lnTo>
                <a:lnTo>
                  <a:pt x="915" y="493"/>
                </a:lnTo>
                <a:lnTo>
                  <a:pt x="895" y="503"/>
                </a:lnTo>
                <a:lnTo>
                  <a:pt x="876" y="507"/>
                </a:lnTo>
                <a:lnTo>
                  <a:pt x="853" y="508"/>
                </a:lnTo>
                <a:lnTo>
                  <a:pt x="832" y="506"/>
                </a:lnTo>
                <a:lnTo>
                  <a:pt x="829" y="504"/>
                </a:lnTo>
                <a:lnTo>
                  <a:pt x="826" y="506"/>
                </a:lnTo>
                <a:lnTo>
                  <a:pt x="823" y="508"/>
                </a:lnTo>
                <a:lnTo>
                  <a:pt x="823" y="511"/>
                </a:lnTo>
                <a:lnTo>
                  <a:pt x="823" y="525"/>
                </a:lnTo>
                <a:lnTo>
                  <a:pt x="825" y="540"/>
                </a:lnTo>
                <a:lnTo>
                  <a:pt x="826" y="552"/>
                </a:lnTo>
                <a:lnTo>
                  <a:pt x="823" y="566"/>
                </a:lnTo>
                <a:lnTo>
                  <a:pt x="818" y="578"/>
                </a:lnTo>
                <a:lnTo>
                  <a:pt x="807" y="586"/>
                </a:lnTo>
                <a:lnTo>
                  <a:pt x="792" y="590"/>
                </a:lnTo>
                <a:lnTo>
                  <a:pt x="777" y="592"/>
                </a:lnTo>
                <a:lnTo>
                  <a:pt x="763" y="590"/>
                </a:lnTo>
                <a:lnTo>
                  <a:pt x="749" y="586"/>
                </a:lnTo>
                <a:lnTo>
                  <a:pt x="746" y="586"/>
                </a:lnTo>
                <a:lnTo>
                  <a:pt x="743" y="586"/>
                </a:lnTo>
                <a:lnTo>
                  <a:pt x="742" y="587"/>
                </a:lnTo>
                <a:lnTo>
                  <a:pt x="739" y="590"/>
                </a:lnTo>
                <a:lnTo>
                  <a:pt x="739" y="593"/>
                </a:lnTo>
                <a:lnTo>
                  <a:pt x="736" y="611"/>
                </a:lnTo>
                <a:lnTo>
                  <a:pt x="729" y="627"/>
                </a:lnTo>
                <a:lnTo>
                  <a:pt x="718" y="638"/>
                </a:lnTo>
                <a:lnTo>
                  <a:pt x="702" y="647"/>
                </a:lnTo>
                <a:lnTo>
                  <a:pt x="685" y="652"/>
                </a:lnTo>
                <a:lnTo>
                  <a:pt x="667" y="655"/>
                </a:lnTo>
                <a:lnTo>
                  <a:pt x="649" y="657"/>
                </a:lnTo>
                <a:lnTo>
                  <a:pt x="632" y="655"/>
                </a:lnTo>
                <a:lnTo>
                  <a:pt x="615" y="652"/>
                </a:lnTo>
                <a:lnTo>
                  <a:pt x="595" y="647"/>
                </a:lnTo>
                <a:lnTo>
                  <a:pt x="578" y="637"/>
                </a:lnTo>
                <a:lnTo>
                  <a:pt x="565" y="627"/>
                </a:lnTo>
                <a:lnTo>
                  <a:pt x="554" y="616"/>
                </a:lnTo>
                <a:lnTo>
                  <a:pt x="540" y="606"/>
                </a:lnTo>
                <a:lnTo>
                  <a:pt x="532" y="604"/>
                </a:lnTo>
                <a:lnTo>
                  <a:pt x="523" y="607"/>
                </a:lnTo>
                <a:lnTo>
                  <a:pt x="516" y="611"/>
                </a:lnTo>
                <a:lnTo>
                  <a:pt x="502" y="618"/>
                </a:lnTo>
                <a:lnTo>
                  <a:pt x="487" y="621"/>
                </a:lnTo>
                <a:lnTo>
                  <a:pt x="472" y="618"/>
                </a:lnTo>
                <a:lnTo>
                  <a:pt x="457" y="614"/>
                </a:lnTo>
                <a:lnTo>
                  <a:pt x="444" y="606"/>
                </a:lnTo>
                <a:lnTo>
                  <a:pt x="443" y="604"/>
                </a:lnTo>
                <a:lnTo>
                  <a:pt x="441" y="604"/>
                </a:lnTo>
                <a:lnTo>
                  <a:pt x="439" y="603"/>
                </a:lnTo>
                <a:lnTo>
                  <a:pt x="436" y="602"/>
                </a:lnTo>
                <a:lnTo>
                  <a:pt x="433" y="602"/>
                </a:lnTo>
                <a:lnTo>
                  <a:pt x="432" y="604"/>
                </a:lnTo>
                <a:lnTo>
                  <a:pt x="429" y="607"/>
                </a:lnTo>
                <a:lnTo>
                  <a:pt x="423" y="635"/>
                </a:lnTo>
                <a:lnTo>
                  <a:pt x="417" y="665"/>
                </a:lnTo>
                <a:lnTo>
                  <a:pt x="410" y="693"/>
                </a:lnTo>
                <a:lnTo>
                  <a:pt x="399" y="720"/>
                </a:lnTo>
                <a:lnTo>
                  <a:pt x="382" y="744"/>
                </a:lnTo>
                <a:lnTo>
                  <a:pt x="365" y="759"/>
                </a:lnTo>
                <a:lnTo>
                  <a:pt x="346" y="769"/>
                </a:lnTo>
                <a:lnTo>
                  <a:pt x="324" y="775"/>
                </a:lnTo>
                <a:lnTo>
                  <a:pt x="303" y="778"/>
                </a:lnTo>
                <a:lnTo>
                  <a:pt x="281" y="779"/>
                </a:lnTo>
                <a:lnTo>
                  <a:pt x="302" y="759"/>
                </a:lnTo>
                <a:lnTo>
                  <a:pt x="319" y="737"/>
                </a:lnTo>
                <a:lnTo>
                  <a:pt x="331" y="710"/>
                </a:lnTo>
                <a:lnTo>
                  <a:pt x="340" y="683"/>
                </a:lnTo>
                <a:lnTo>
                  <a:pt x="343" y="654"/>
                </a:lnTo>
                <a:lnTo>
                  <a:pt x="343" y="626"/>
                </a:lnTo>
                <a:lnTo>
                  <a:pt x="339" y="596"/>
                </a:lnTo>
                <a:lnTo>
                  <a:pt x="339" y="595"/>
                </a:lnTo>
                <a:lnTo>
                  <a:pt x="336" y="592"/>
                </a:lnTo>
                <a:lnTo>
                  <a:pt x="334" y="592"/>
                </a:lnTo>
                <a:lnTo>
                  <a:pt x="331" y="592"/>
                </a:lnTo>
                <a:lnTo>
                  <a:pt x="329" y="592"/>
                </a:lnTo>
                <a:lnTo>
                  <a:pt x="299" y="610"/>
                </a:lnTo>
                <a:lnTo>
                  <a:pt x="268" y="620"/>
                </a:lnTo>
                <a:lnTo>
                  <a:pt x="236" y="623"/>
                </a:lnTo>
                <a:lnTo>
                  <a:pt x="202" y="617"/>
                </a:lnTo>
                <a:lnTo>
                  <a:pt x="182" y="609"/>
                </a:lnTo>
                <a:lnTo>
                  <a:pt x="167" y="597"/>
                </a:lnTo>
                <a:lnTo>
                  <a:pt x="152" y="582"/>
                </a:lnTo>
                <a:lnTo>
                  <a:pt x="144" y="566"/>
                </a:lnTo>
                <a:lnTo>
                  <a:pt x="141" y="549"/>
                </a:lnTo>
                <a:lnTo>
                  <a:pt x="140" y="532"/>
                </a:lnTo>
                <a:lnTo>
                  <a:pt x="137" y="516"/>
                </a:lnTo>
                <a:lnTo>
                  <a:pt x="136" y="513"/>
                </a:lnTo>
                <a:lnTo>
                  <a:pt x="133" y="511"/>
                </a:lnTo>
                <a:lnTo>
                  <a:pt x="130" y="510"/>
                </a:lnTo>
                <a:lnTo>
                  <a:pt x="112" y="508"/>
                </a:lnTo>
                <a:lnTo>
                  <a:pt x="93" y="503"/>
                </a:lnTo>
                <a:lnTo>
                  <a:pt x="78" y="493"/>
                </a:lnTo>
                <a:lnTo>
                  <a:pt x="64" y="480"/>
                </a:lnTo>
                <a:lnTo>
                  <a:pt x="58" y="465"/>
                </a:lnTo>
                <a:lnTo>
                  <a:pt x="58" y="451"/>
                </a:lnTo>
                <a:lnTo>
                  <a:pt x="65" y="437"/>
                </a:lnTo>
                <a:lnTo>
                  <a:pt x="75" y="425"/>
                </a:lnTo>
                <a:lnTo>
                  <a:pt x="86" y="415"/>
                </a:lnTo>
                <a:lnTo>
                  <a:pt x="88" y="413"/>
                </a:lnTo>
                <a:lnTo>
                  <a:pt x="88" y="410"/>
                </a:lnTo>
                <a:lnTo>
                  <a:pt x="88" y="407"/>
                </a:lnTo>
                <a:lnTo>
                  <a:pt x="86" y="406"/>
                </a:lnTo>
                <a:lnTo>
                  <a:pt x="85" y="404"/>
                </a:lnTo>
                <a:lnTo>
                  <a:pt x="65" y="393"/>
                </a:lnTo>
                <a:lnTo>
                  <a:pt x="48" y="380"/>
                </a:lnTo>
                <a:lnTo>
                  <a:pt x="34" y="365"/>
                </a:lnTo>
                <a:lnTo>
                  <a:pt x="21" y="345"/>
                </a:lnTo>
                <a:lnTo>
                  <a:pt x="14" y="321"/>
                </a:lnTo>
                <a:lnTo>
                  <a:pt x="14" y="296"/>
                </a:lnTo>
                <a:lnTo>
                  <a:pt x="21" y="272"/>
                </a:lnTo>
                <a:lnTo>
                  <a:pt x="33" y="249"/>
                </a:lnTo>
                <a:lnTo>
                  <a:pt x="51" y="225"/>
                </a:lnTo>
                <a:lnTo>
                  <a:pt x="73" y="205"/>
                </a:lnTo>
                <a:lnTo>
                  <a:pt x="99" y="191"/>
                </a:lnTo>
                <a:lnTo>
                  <a:pt x="128" y="183"/>
                </a:lnTo>
                <a:lnTo>
                  <a:pt x="158" y="180"/>
                </a:lnTo>
                <a:lnTo>
                  <a:pt x="188" y="183"/>
                </a:lnTo>
                <a:lnTo>
                  <a:pt x="190" y="183"/>
                </a:lnTo>
                <a:lnTo>
                  <a:pt x="193" y="181"/>
                </a:lnTo>
                <a:lnTo>
                  <a:pt x="196" y="180"/>
                </a:lnTo>
                <a:lnTo>
                  <a:pt x="198" y="177"/>
                </a:lnTo>
                <a:lnTo>
                  <a:pt x="196" y="174"/>
                </a:lnTo>
                <a:lnTo>
                  <a:pt x="193" y="155"/>
                </a:lnTo>
                <a:lnTo>
                  <a:pt x="198" y="138"/>
                </a:lnTo>
                <a:lnTo>
                  <a:pt x="206" y="125"/>
                </a:lnTo>
                <a:lnTo>
                  <a:pt x="219" y="117"/>
                </a:lnTo>
                <a:lnTo>
                  <a:pt x="234" y="109"/>
                </a:lnTo>
                <a:lnTo>
                  <a:pt x="253" y="107"/>
                </a:lnTo>
                <a:lnTo>
                  <a:pt x="271" y="108"/>
                </a:lnTo>
                <a:lnTo>
                  <a:pt x="288" y="111"/>
                </a:lnTo>
                <a:lnTo>
                  <a:pt x="305" y="117"/>
                </a:lnTo>
                <a:lnTo>
                  <a:pt x="319" y="126"/>
                </a:lnTo>
                <a:lnTo>
                  <a:pt x="322" y="128"/>
                </a:lnTo>
                <a:lnTo>
                  <a:pt x="326" y="128"/>
                </a:lnTo>
                <a:lnTo>
                  <a:pt x="329" y="126"/>
                </a:lnTo>
                <a:lnTo>
                  <a:pt x="330" y="124"/>
                </a:lnTo>
                <a:lnTo>
                  <a:pt x="340" y="97"/>
                </a:lnTo>
                <a:lnTo>
                  <a:pt x="351" y="71"/>
                </a:lnTo>
                <a:lnTo>
                  <a:pt x="365" y="47"/>
                </a:lnTo>
                <a:lnTo>
                  <a:pt x="384" y="29"/>
                </a:lnTo>
                <a:lnTo>
                  <a:pt x="405" y="18"/>
                </a:lnTo>
                <a:lnTo>
                  <a:pt x="429" y="14"/>
                </a:lnTo>
                <a:lnTo>
                  <a:pt x="451" y="14"/>
                </a:lnTo>
                <a:lnTo>
                  <a:pt x="475" y="19"/>
                </a:lnTo>
                <a:lnTo>
                  <a:pt x="498" y="28"/>
                </a:lnTo>
                <a:lnTo>
                  <a:pt x="518" y="40"/>
                </a:lnTo>
                <a:lnTo>
                  <a:pt x="534" y="56"/>
                </a:lnTo>
                <a:lnTo>
                  <a:pt x="547" y="74"/>
                </a:lnTo>
                <a:lnTo>
                  <a:pt x="549" y="77"/>
                </a:lnTo>
                <a:lnTo>
                  <a:pt x="550" y="78"/>
                </a:lnTo>
                <a:lnTo>
                  <a:pt x="551" y="80"/>
                </a:lnTo>
                <a:lnTo>
                  <a:pt x="554" y="81"/>
                </a:lnTo>
                <a:lnTo>
                  <a:pt x="557" y="80"/>
                </a:lnTo>
                <a:lnTo>
                  <a:pt x="558" y="78"/>
                </a:lnTo>
                <a:lnTo>
                  <a:pt x="573" y="67"/>
                </a:lnTo>
                <a:lnTo>
                  <a:pt x="589" y="59"/>
                </a:lnTo>
                <a:lnTo>
                  <a:pt x="606" y="56"/>
                </a:lnTo>
                <a:lnTo>
                  <a:pt x="623" y="57"/>
                </a:lnTo>
                <a:lnTo>
                  <a:pt x="640" y="62"/>
                </a:lnTo>
                <a:lnTo>
                  <a:pt x="654" y="70"/>
                </a:lnTo>
                <a:lnTo>
                  <a:pt x="666" y="83"/>
                </a:lnTo>
                <a:lnTo>
                  <a:pt x="674" y="100"/>
                </a:lnTo>
                <a:lnTo>
                  <a:pt x="675" y="102"/>
                </a:lnTo>
                <a:lnTo>
                  <a:pt x="677" y="104"/>
                </a:lnTo>
                <a:lnTo>
                  <a:pt x="680" y="105"/>
                </a:lnTo>
                <a:lnTo>
                  <a:pt x="682" y="105"/>
                </a:lnTo>
                <a:lnTo>
                  <a:pt x="684" y="104"/>
                </a:lnTo>
                <a:lnTo>
                  <a:pt x="712" y="87"/>
                </a:lnTo>
                <a:lnTo>
                  <a:pt x="742" y="74"/>
                </a:lnTo>
                <a:lnTo>
                  <a:pt x="773" y="67"/>
                </a:lnTo>
                <a:lnTo>
                  <a:pt x="804" y="66"/>
                </a:lnTo>
                <a:lnTo>
                  <a:pt x="836" y="71"/>
                </a:lnTo>
                <a:lnTo>
                  <a:pt x="867" y="84"/>
                </a:lnTo>
                <a:lnTo>
                  <a:pt x="888" y="100"/>
                </a:lnTo>
                <a:lnTo>
                  <a:pt x="905" y="118"/>
                </a:lnTo>
                <a:lnTo>
                  <a:pt x="916" y="141"/>
                </a:lnTo>
                <a:lnTo>
                  <a:pt x="925" y="163"/>
                </a:lnTo>
                <a:lnTo>
                  <a:pt x="929" y="188"/>
                </a:lnTo>
                <a:lnTo>
                  <a:pt x="931" y="214"/>
                </a:lnTo>
                <a:lnTo>
                  <a:pt x="931" y="217"/>
                </a:lnTo>
                <a:lnTo>
                  <a:pt x="932" y="219"/>
                </a:lnTo>
                <a:lnTo>
                  <a:pt x="935" y="221"/>
                </a:lnTo>
                <a:lnTo>
                  <a:pt x="938" y="221"/>
                </a:lnTo>
                <a:lnTo>
                  <a:pt x="956" y="225"/>
                </a:lnTo>
                <a:lnTo>
                  <a:pt x="971" y="234"/>
                </a:lnTo>
                <a:lnTo>
                  <a:pt x="986" y="245"/>
                </a:lnTo>
                <a:lnTo>
                  <a:pt x="995" y="259"/>
                </a:lnTo>
                <a:lnTo>
                  <a:pt x="1000" y="276"/>
                </a:lnTo>
                <a:lnTo>
                  <a:pt x="997" y="294"/>
                </a:lnTo>
                <a:close/>
              </a:path>
            </a:pathLst>
          </a:custGeom>
          <a:solidFill>
            <a:srgbClr val="92D05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5" name="组合 23"/>
          <p:cNvGrpSpPr/>
          <p:nvPr/>
        </p:nvGrpSpPr>
        <p:grpSpPr bwMode="auto">
          <a:xfrm>
            <a:off x="468630" y="111125"/>
            <a:ext cx="5255498" cy="549275"/>
            <a:chOff x="467544" y="110421"/>
            <a:chExt cx="4398330" cy="549852"/>
          </a:xfrm>
        </p:grpSpPr>
        <p:sp>
          <p:nvSpPr>
            <p:cNvPr id="17" name="对角圆角矩形 16"/>
            <p:cNvSpPr/>
            <p:nvPr/>
          </p:nvSpPr>
          <p:spPr>
            <a:xfrm>
              <a:off x="1115359" y="205771"/>
              <a:ext cx="3750515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习作例文：我家的小狗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图片 26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15999" y="725795"/>
            <a:ext cx="71675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例文分析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286388"/>
            <a:ext cx="1000132" cy="1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4139952" y="1844824"/>
            <a:ext cx="4221148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《我家的小狗》从小狗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学认字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和火车赛跑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等方面突出了它的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淘气可爱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，表达了作者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喜欢小动物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的思想感情。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2999631" cy="3531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23"/>
          <p:cNvGrpSpPr/>
          <p:nvPr/>
        </p:nvGrpSpPr>
        <p:grpSpPr bwMode="auto">
          <a:xfrm>
            <a:off x="468630" y="111125"/>
            <a:ext cx="5255498" cy="549275"/>
            <a:chOff x="467544" y="110421"/>
            <a:chExt cx="4398330" cy="549852"/>
          </a:xfrm>
        </p:grpSpPr>
        <p:sp>
          <p:nvSpPr>
            <p:cNvPr id="15" name="对角圆角矩形 14"/>
            <p:cNvSpPr/>
            <p:nvPr/>
          </p:nvSpPr>
          <p:spPr>
            <a:xfrm>
              <a:off x="1115359" y="205771"/>
              <a:ext cx="3750515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习作例文：我家的小狗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7" name="图片 26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4932040" y="5949280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72400" y="6419447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1043608" y="1674439"/>
            <a:ext cx="7416824" cy="3194721"/>
          </a:xfrm>
          <a:prstGeom prst="rect">
            <a:avLst/>
          </a:prstGeom>
          <a:noFill/>
          <a:ln w="9525">
            <a:solidFill>
              <a:srgbClr val="00B050"/>
            </a:solidFill>
            <a:prstDash val="sysDash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这篇文章的写作特点是：作者选取了教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“王子”识字、“王子”和火车赛跑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两个典型事例，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想象合理，叙述有详有略，语言幽默、简练、充满童真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。我们在作文时要善于学习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作者的观察方法和写作方法，灵活运用到自己的习作当中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100000" l="1367" r="990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5" y="4464864"/>
            <a:ext cx="2592289" cy="2393136"/>
          </a:xfrm>
          <a:prstGeom prst="rect">
            <a:avLst/>
          </a:prstGeom>
        </p:spPr>
      </p:pic>
      <p:grpSp>
        <p:nvGrpSpPr>
          <p:cNvPr id="9" name="组合 23"/>
          <p:cNvGrpSpPr/>
          <p:nvPr/>
        </p:nvGrpSpPr>
        <p:grpSpPr bwMode="auto">
          <a:xfrm>
            <a:off x="468630" y="111125"/>
            <a:ext cx="5255498" cy="549275"/>
            <a:chOff x="467544" y="110421"/>
            <a:chExt cx="4398330" cy="549852"/>
          </a:xfrm>
        </p:grpSpPr>
        <p:sp>
          <p:nvSpPr>
            <p:cNvPr id="10" name="对角圆角矩形 9"/>
            <p:cNvSpPr/>
            <p:nvPr/>
          </p:nvSpPr>
          <p:spPr>
            <a:xfrm>
              <a:off x="1115359" y="205771"/>
              <a:ext cx="3750515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习作例文：我家的小狗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1" name="图片 2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43608" y="836712"/>
            <a:ext cx="71675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小口诀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286388"/>
            <a:ext cx="1000132" cy="1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2267744" y="2204864"/>
            <a:ext cx="5544616" cy="20919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介绍动物有要点，外形习性是重点。描写特点抓外形，总分说明条理清；联系生活写习性，吃睡玩飞和叫鸣，生活细节要具体，写出特性有感情。</a:t>
            </a:r>
            <a:endParaRPr lang="zh-CN" altLang="en-US" sz="2800" b="1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536" y="3933056"/>
            <a:ext cx="1859743" cy="2157012"/>
          </a:xfrm>
          <a:prstGeom prst="rect">
            <a:avLst/>
          </a:prstGeom>
        </p:spPr>
      </p:pic>
      <p:grpSp>
        <p:nvGrpSpPr>
          <p:cNvPr id="14" name="组合 23"/>
          <p:cNvGrpSpPr/>
          <p:nvPr/>
        </p:nvGrpSpPr>
        <p:grpSpPr bwMode="auto">
          <a:xfrm>
            <a:off x="468630" y="111125"/>
            <a:ext cx="5255498" cy="549275"/>
            <a:chOff x="467544" y="110421"/>
            <a:chExt cx="4398330" cy="549852"/>
          </a:xfrm>
        </p:grpSpPr>
        <p:sp>
          <p:nvSpPr>
            <p:cNvPr id="15" name="对角圆角矩形 14"/>
            <p:cNvSpPr/>
            <p:nvPr/>
          </p:nvSpPr>
          <p:spPr>
            <a:xfrm>
              <a:off x="1115359" y="205771"/>
              <a:ext cx="3750515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习作例文：我家的小狗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" name="图片 26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43608" y="836712"/>
            <a:ext cx="71675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课堂练笔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286388"/>
            <a:ext cx="1000132" cy="1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755576" y="1556792"/>
            <a:ext cx="7749540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你养过小动物吗？你最喜欢什么小动物？说一说，写一写。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3419872" y="2924944"/>
            <a:ext cx="4106158" cy="2160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提示：观察要仔细，叙述要抓住特点，有详有略，表达出自己对小动物的喜爱之情。</a:t>
            </a:r>
            <a:endParaRPr lang="zh-CN" altLang="en-US" sz="2800" b="1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泪滴形 4"/>
          <p:cNvSpPr/>
          <p:nvPr/>
        </p:nvSpPr>
        <p:spPr>
          <a:xfrm>
            <a:off x="971600" y="1772816"/>
            <a:ext cx="288000" cy="288000"/>
          </a:xfrm>
          <a:prstGeom prst="teardrop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76" y="3573016"/>
            <a:ext cx="2232248" cy="2589060"/>
          </a:xfrm>
          <a:prstGeom prst="rect">
            <a:avLst/>
          </a:prstGeom>
        </p:spPr>
      </p:pic>
      <p:grpSp>
        <p:nvGrpSpPr>
          <p:cNvPr id="17" name="组合 23"/>
          <p:cNvGrpSpPr/>
          <p:nvPr/>
        </p:nvGrpSpPr>
        <p:grpSpPr bwMode="auto">
          <a:xfrm>
            <a:off x="468630" y="111125"/>
            <a:ext cx="5255498" cy="549275"/>
            <a:chOff x="467544" y="110421"/>
            <a:chExt cx="4398330" cy="549852"/>
          </a:xfrm>
        </p:grpSpPr>
        <p:sp>
          <p:nvSpPr>
            <p:cNvPr id="18" name="对角圆角矩形 17"/>
            <p:cNvSpPr/>
            <p:nvPr/>
          </p:nvSpPr>
          <p:spPr>
            <a:xfrm>
              <a:off x="1115359" y="205771"/>
              <a:ext cx="3750515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习作例文：我家的小狗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图片 26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15999" y="797803"/>
            <a:ext cx="71675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阅读指导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666115" y="1584960"/>
            <a:ext cx="8076565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初读例文   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思考：作者是从哪几方面来写杨梅的？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细读例文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作者是怎样描写杨梅树的？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用了什么写作方法？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作者是怎样描写杨梅果的？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从几个方面写了杨梅果的可爱？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23"/>
          <p:cNvGrpSpPr/>
          <p:nvPr/>
        </p:nvGrpSpPr>
        <p:grpSpPr bwMode="auto">
          <a:xfrm>
            <a:off x="468630" y="111125"/>
            <a:ext cx="6119594" cy="549275"/>
            <a:chOff x="467544" y="110421"/>
            <a:chExt cx="5121493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59" y="205771"/>
              <a:ext cx="4473678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习作例文：我爱故乡的杨梅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52936"/>
            <a:ext cx="2356312" cy="2983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43608" y="797803"/>
            <a:ext cx="71675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阅读指导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4669577"/>
            <a:ext cx="1405390" cy="213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611560" y="1831464"/>
            <a:ext cx="3689861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总结写法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思考：作者为什么能把杨梅的形状、颜色、味道的特点写得具体生动呢？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5436096" y="2420888"/>
            <a:ext cx="2880320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观察五件宝： 眼看、手摸、嘴尝、耳听、鼻闻。</a:t>
            </a:r>
            <a:endParaRPr lang="zh-CN" altLang="en-US" sz="2800" b="1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Freeform 797"/>
          <p:cNvSpPr>
            <a:spLocks noEditPoints="1"/>
          </p:cNvSpPr>
          <p:nvPr/>
        </p:nvSpPr>
        <p:spPr bwMode="auto">
          <a:xfrm flipH="1">
            <a:off x="5004048" y="1988840"/>
            <a:ext cx="3600400" cy="2983349"/>
          </a:xfrm>
          <a:custGeom>
            <a:avLst/>
            <a:gdLst>
              <a:gd name="T0" fmla="*/ 900 w 1012"/>
              <a:gd name="T1" fmla="*/ 91 h 793"/>
              <a:gd name="T2" fmla="*/ 713 w 1012"/>
              <a:gd name="T3" fmla="*/ 70 h 793"/>
              <a:gd name="T4" fmla="*/ 595 w 1012"/>
              <a:gd name="T5" fmla="*/ 43 h 793"/>
              <a:gd name="T6" fmla="*/ 474 w 1012"/>
              <a:gd name="T7" fmla="*/ 5 h 793"/>
              <a:gd name="T8" fmla="*/ 346 w 1012"/>
              <a:gd name="T9" fmla="*/ 50 h 793"/>
              <a:gd name="T10" fmla="*/ 265 w 1012"/>
              <a:gd name="T11" fmla="*/ 94 h 793"/>
              <a:gd name="T12" fmla="*/ 179 w 1012"/>
              <a:gd name="T13" fmla="*/ 148 h 793"/>
              <a:gd name="T14" fmla="*/ 37 w 1012"/>
              <a:gd name="T15" fmla="*/ 219 h 793"/>
              <a:gd name="T16" fmla="*/ 26 w 1012"/>
              <a:gd name="T17" fmla="*/ 375 h 793"/>
              <a:gd name="T18" fmla="*/ 50 w 1012"/>
              <a:gd name="T19" fmla="*/ 483 h 793"/>
              <a:gd name="T20" fmla="*/ 126 w 1012"/>
              <a:gd name="T21" fmla="*/ 541 h 793"/>
              <a:gd name="T22" fmla="*/ 193 w 1012"/>
              <a:gd name="T23" fmla="*/ 628 h 793"/>
              <a:gd name="T24" fmla="*/ 329 w 1012"/>
              <a:gd name="T25" fmla="*/ 666 h 793"/>
              <a:gd name="T26" fmla="*/ 251 w 1012"/>
              <a:gd name="T27" fmla="*/ 782 h 793"/>
              <a:gd name="T28" fmla="*/ 257 w 1012"/>
              <a:gd name="T29" fmla="*/ 793 h 793"/>
              <a:gd name="T30" fmla="*/ 388 w 1012"/>
              <a:gd name="T31" fmla="*/ 758 h 793"/>
              <a:gd name="T32" fmla="*/ 440 w 1012"/>
              <a:gd name="T33" fmla="*/ 620 h 793"/>
              <a:gd name="T34" fmla="*/ 527 w 1012"/>
              <a:gd name="T35" fmla="*/ 621 h 793"/>
              <a:gd name="T36" fmla="*/ 587 w 1012"/>
              <a:gd name="T37" fmla="*/ 659 h 793"/>
              <a:gd name="T38" fmla="*/ 706 w 1012"/>
              <a:gd name="T39" fmla="*/ 659 h 793"/>
              <a:gd name="T40" fmla="*/ 788 w 1012"/>
              <a:gd name="T41" fmla="*/ 604 h 793"/>
              <a:gd name="T42" fmla="*/ 838 w 1012"/>
              <a:gd name="T43" fmla="*/ 537 h 793"/>
              <a:gd name="T44" fmla="*/ 955 w 1012"/>
              <a:gd name="T45" fmla="*/ 473 h 793"/>
              <a:gd name="T46" fmla="*/ 957 w 1012"/>
              <a:gd name="T47" fmla="*/ 342 h 793"/>
              <a:gd name="T48" fmla="*/ 1012 w 1012"/>
              <a:gd name="T49" fmla="*/ 267 h 793"/>
              <a:gd name="T50" fmla="*/ 997 w 1012"/>
              <a:gd name="T51" fmla="*/ 294 h 793"/>
              <a:gd name="T52" fmla="*/ 926 w 1012"/>
              <a:gd name="T53" fmla="*/ 338 h 793"/>
              <a:gd name="T54" fmla="*/ 940 w 1012"/>
              <a:gd name="T55" fmla="*/ 369 h 793"/>
              <a:gd name="T56" fmla="*/ 915 w 1012"/>
              <a:gd name="T57" fmla="*/ 493 h 793"/>
              <a:gd name="T58" fmla="*/ 826 w 1012"/>
              <a:gd name="T59" fmla="*/ 506 h 793"/>
              <a:gd name="T60" fmla="*/ 823 w 1012"/>
              <a:gd name="T61" fmla="*/ 566 h 793"/>
              <a:gd name="T62" fmla="*/ 749 w 1012"/>
              <a:gd name="T63" fmla="*/ 586 h 793"/>
              <a:gd name="T64" fmla="*/ 736 w 1012"/>
              <a:gd name="T65" fmla="*/ 611 h 793"/>
              <a:gd name="T66" fmla="*/ 649 w 1012"/>
              <a:gd name="T67" fmla="*/ 657 h 793"/>
              <a:gd name="T68" fmla="*/ 554 w 1012"/>
              <a:gd name="T69" fmla="*/ 616 h 793"/>
              <a:gd name="T70" fmla="*/ 487 w 1012"/>
              <a:gd name="T71" fmla="*/ 621 h 793"/>
              <a:gd name="T72" fmla="*/ 439 w 1012"/>
              <a:gd name="T73" fmla="*/ 603 h 793"/>
              <a:gd name="T74" fmla="*/ 417 w 1012"/>
              <a:gd name="T75" fmla="*/ 665 h 793"/>
              <a:gd name="T76" fmla="*/ 324 w 1012"/>
              <a:gd name="T77" fmla="*/ 775 h 793"/>
              <a:gd name="T78" fmla="*/ 340 w 1012"/>
              <a:gd name="T79" fmla="*/ 683 h 793"/>
              <a:gd name="T80" fmla="*/ 334 w 1012"/>
              <a:gd name="T81" fmla="*/ 592 h 793"/>
              <a:gd name="T82" fmla="*/ 202 w 1012"/>
              <a:gd name="T83" fmla="*/ 617 h 793"/>
              <a:gd name="T84" fmla="*/ 140 w 1012"/>
              <a:gd name="T85" fmla="*/ 532 h 793"/>
              <a:gd name="T86" fmla="*/ 93 w 1012"/>
              <a:gd name="T87" fmla="*/ 503 h 793"/>
              <a:gd name="T88" fmla="*/ 75 w 1012"/>
              <a:gd name="T89" fmla="*/ 425 h 793"/>
              <a:gd name="T90" fmla="*/ 85 w 1012"/>
              <a:gd name="T91" fmla="*/ 404 h 793"/>
              <a:gd name="T92" fmla="*/ 14 w 1012"/>
              <a:gd name="T93" fmla="*/ 296 h 793"/>
              <a:gd name="T94" fmla="*/ 128 w 1012"/>
              <a:gd name="T95" fmla="*/ 183 h 793"/>
              <a:gd name="T96" fmla="*/ 198 w 1012"/>
              <a:gd name="T97" fmla="*/ 177 h 793"/>
              <a:gd name="T98" fmla="*/ 234 w 1012"/>
              <a:gd name="T99" fmla="*/ 109 h 793"/>
              <a:gd name="T100" fmla="*/ 322 w 1012"/>
              <a:gd name="T101" fmla="*/ 128 h 793"/>
              <a:gd name="T102" fmla="*/ 365 w 1012"/>
              <a:gd name="T103" fmla="*/ 47 h 793"/>
              <a:gd name="T104" fmla="*/ 498 w 1012"/>
              <a:gd name="T105" fmla="*/ 28 h 793"/>
              <a:gd name="T106" fmla="*/ 551 w 1012"/>
              <a:gd name="T107" fmla="*/ 80 h 793"/>
              <a:gd name="T108" fmla="*/ 606 w 1012"/>
              <a:gd name="T109" fmla="*/ 56 h 793"/>
              <a:gd name="T110" fmla="*/ 675 w 1012"/>
              <a:gd name="T111" fmla="*/ 102 h 793"/>
              <a:gd name="T112" fmla="*/ 742 w 1012"/>
              <a:gd name="T113" fmla="*/ 74 h 793"/>
              <a:gd name="T114" fmla="*/ 905 w 1012"/>
              <a:gd name="T115" fmla="*/ 118 h 793"/>
              <a:gd name="T116" fmla="*/ 932 w 1012"/>
              <a:gd name="T117" fmla="*/ 219 h 793"/>
              <a:gd name="T118" fmla="*/ 995 w 1012"/>
              <a:gd name="T119" fmla="*/ 259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12" h="793">
                <a:moveTo>
                  <a:pt x="945" y="208"/>
                </a:moveTo>
                <a:lnTo>
                  <a:pt x="942" y="181"/>
                </a:lnTo>
                <a:lnTo>
                  <a:pt x="938" y="156"/>
                </a:lnTo>
                <a:lnTo>
                  <a:pt x="929" y="132"/>
                </a:lnTo>
                <a:lnTo>
                  <a:pt x="916" y="111"/>
                </a:lnTo>
                <a:lnTo>
                  <a:pt x="900" y="91"/>
                </a:lnTo>
                <a:lnTo>
                  <a:pt x="878" y="74"/>
                </a:lnTo>
                <a:lnTo>
                  <a:pt x="846" y="60"/>
                </a:lnTo>
                <a:lnTo>
                  <a:pt x="814" y="53"/>
                </a:lnTo>
                <a:lnTo>
                  <a:pt x="780" y="52"/>
                </a:lnTo>
                <a:lnTo>
                  <a:pt x="746" y="57"/>
                </a:lnTo>
                <a:lnTo>
                  <a:pt x="713" y="70"/>
                </a:lnTo>
                <a:lnTo>
                  <a:pt x="684" y="87"/>
                </a:lnTo>
                <a:lnTo>
                  <a:pt x="673" y="69"/>
                </a:lnTo>
                <a:lnTo>
                  <a:pt x="657" y="55"/>
                </a:lnTo>
                <a:lnTo>
                  <a:pt x="637" y="46"/>
                </a:lnTo>
                <a:lnTo>
                  <a:pt x="616" y="42"/>
                </a:lnTo>
                <a:lnTo>
                  <a:pt x="595" y="43"/>
                </a:lnTo>
                <a:lnTo>
                  <a:pt x="575" y="49"/>
                </a:lnTo>
                <a:lnTo>
                  <a:pt x="557" y="62"/>
                </a:lnTo>
                <a:lnTo>
                  <a:pt x="542" y="42"/>
                </a:lnTo>
                <a:lnTo>
                  <a:pt x="522" y="25"/>
                </a:lnTo>
                <a:lnTo>
                  <a:pt x="499" y="14"/>
                </a:lnTo>
                <a:lnTo>
                  <a:pt x="474" y="5"/>
                </a:lnTo>
                <a:lnTo>
                  <a:pt x="448" y="0"/>
                </a:lnTo>
                <a:lnTo>
                  <a:pt x="425" y="0"/>
                </a:lnTo>
                <a:lnTo>
                  <a:pt x="401" y="5"/>
                </a:lnTo>
                <a:lnTo>
                  <a:pt x="378" y="16"/>
                </a:lnTo>
                <a:lnTo>
                  <a:pt x="360" y="33"/>
                </a:lnTo>
                <a:lnTo>
                  <a:pt x="346" y="50"/>
                </a:lnTo>
                <a:lnTo>
                  <a:pt x="336" y="70"/>
                </a:lnTo>
                <a:lnTo>
                  <a:pt x="329" y="90"/>
                </a:lnTo>
                <a:lnTo>
                  <a:pt x="320" y="109"/>
                </a:lnTo>
                <a:lnTo>
                  <a:pt x="303" y="101"/>
                </a:lnTo>
                <a:lnTo>
                  <a:pt x="285" y="95"/>
                </a:lnTo>
                <a:lnTo>
                  <a:pt x="265" y="94"/>
                </a:lnTo>
                <a:lnTo>
                  <a:pt x="245" y="94"/>
                </a:lnTo>
                <a:lnTo>
                  <a:pt x="226" y="98"/>
                </a:lnTo>
                <a:lnTo>
                  <a:pt x="209" y="105"/>
                </a:lnTo>
                <a:lnTo>
                  <a:pt x="195" y="117"/>
                </a:lnTo>
                <a:lnTo>
                  <a:pt x="185" y="131"/>
                </a:lnTo>
                <a:lnTo>
                  <a:pt x="179" y="148"/>
                </a:lnTo>
                <a:lnTo>
                  <a:pt x="181" y="167"/>
                </a:lnTo>
                <a:lnTo>
                  <a:pt x="148" y="167"/>
                </a:lnTo>
                <a:lnTo>
                  <a:pt x="117" y="172"/>
                </a:lnTo>
                <a:lnTo>
                  <a:pt x="88" y="183"/>
                </a:lnTo>
                <a:lnTo>
                  <a:pt x="61" y="198"/>
                </a:lnTo>
                <a:lnTo>
                  <a:pt x="37" y="219"/>
                </a:lnTo>
                <a:lnTo>
                  <a:pt x="17" y="246"/>
                </a:lnTo>
                <a:lnTo>
                  <a:pt x="4" y="274"/>
                </a:lnTo>
                <a:lnTo>
                  <a:pt x="0" y="301"/>
                </a:lnTo>
                <a:lnTo>
                  <a:pt x="3" y="328"/>
                </a:lnTo>
                <a:lnTo>
                  <a:pt x="11" y="352"/>
                </a:lnTo>
                <a:lnTo>
                  <a:pt x="26" y="375"/>
                </a:lnTo>
                <a:lnTo>
                  <a:pt x="45" y="396"/>
                </a:lnTo>
                <a:lnTo>
                  <a:pt x="68" y="411"/>
                </a:lnTo>
                <a:lnTo>
                  <a:pt x="55" y="427"/>
                </a:lnTo>
                <a:lnTo>
                  <a:pt x="47" y="445"/>
                </a:lnTo>
                <a:lnTo>
                  <a:pt x="44" y="463"/>
                </a:lnTo>
                <a:lnTo>
                  <a:pt x="50" y="483"/>
                </a:lnTo>
                <a:lnTo>
                  <a:pt x="59" y="497"/>
                </a:lnTo>
                <a:lnTo>
                  <a:pt x="73" y="508"/>
                </a:lnTo>
                <a:lnTo>
                  <a:pt x="89" y="516"/>
                </a:lnTo>
                <a:lnTo>
                  <a:pt x="107" y="521"/>
                </a:lnTo>
                <a:lnTo>
                  <a:pt x="124" y="524"/>
                </a:lnTo>
                <a:lnTo>
                  <a:pt x="126" y="541"/>
                </a:lnTo>
                <a:lnTo>
                  <a:pt x="127" y="556"/>
                </a:lnTo>
                <a:lnTo>
                  <a:pt x="133" y="576"/>
                </a:lnTo>
                <a:lnTo>
                  <a:pt x="143" y="593"/>
                </a:lnTo>
                <a:lnTo>
                  <a:pt x="157" y="609"/>
                </a:lnTo>
                <a:lnTo>
                  <a:pt x="174" y="620"/>
                </a:lnTo>
                <a:lnTo>
                  <a:pt x="193" y="628"/>
                </a:lnTo>
                <a:lnTo>
                  <a:pt x="229" y="637"/>
                </a:lnTo>
                <a:lnTo>
                  <a:pt x="262" y="635"/>
                </a:lnTo>
                <a:lnTo>
                  <a:pt x="296" y="627"/>
                </a:lnTo>
                <a:lnTo>
                  <a:pt x="327" y="610"/>
                </a:lnTo>
                <a:lnTo>
                  <a:pt x="330" y="638"/>
                </a:lnTo>
                <a:lnTo>
                  <a:pt x="329" y="666"/>
                </a:lnTo>
                <a:lnTo>
                  <a:pt x="322" y="695"/>
                </a:lnTo>
                <a:lnTo>
                  <a:pt x="312" y="720"/>
                </a:lnTo>
                <a:lnTo>
                  <a:pt x="296" y="744"/>
                </a:lnTo>
                <a:lnTo>
                  <a:pt x="278" y="764"/>
                </a:lnTo>
                <a:lnTo>
                  <a:pt x="253" y="781"/>
                </a:lnTo>
                <a:lnTo>
                  <a:pt x="251" y="782"/>
                </a:lnTo>
                <a:lnTo>
                  <a:pt x="250" y="785"/>
                </a:lnTo>
                <a:lnTo>
                  <a:pt x="250" y="788"/>
                </a:lnTo>
                <a:lnTo>
                  <a:pt x="251" y="789"/>
                </a:lnTo>
                <a:lnTo>
                  <a:pt x="253" y="792"/>
                </a:lnTo>
                <a:lnTo>
                  <a:pt x="255" y="793"/>
                </a:lnTo>
                <a:lnTo>
                  <a:pt x="257" y="793"/>
                </a:lnTo>
                <a:lnTo>
                  <a:pt x="258" y="793"/>
                </a:lnTo>
                <a:lnTo>
                  <a:pt x="286" y="793"/>
                </a:lnTo>
                <a:lnTo>
                  <a:pt x="315" y="790"/>
                </a:lnTo>
                <a:lnTo>
                  <a:pt x="340" y="785"/>
                </a:lnTo>
                <a:lnTo>
                  <a:pt x="365" y="775"/>
                </a:lnTo>
                <a:lnTo>
                  <a:pt x="388" y="758"/>
                </a:lnTo>
                <a:lnTo>
                  <a:pt x="405" y="738"/>
                </a:lnTo>
                <a:lnTo>
                  <a:pt x="416" y="717"/>
                </a:lnTo>
                <a:lnTo>
                  <a:pt x="425" y="693"/>
                </a:lnTo>
                <a:lnTo>
                  <a:pt x="430" y="669"/>
                </a:lnTo>
                <a:lnTo>
                  <a:pt x="436" y="644"/>
                </a:lnTo>
                <a:lnTo>
                  <a:pt x="440" y="620"/>
                </a:lnTo>
                <a:lnTo>
                  <a:pt x="464" y="631"/>
                </a:lnTo>
                <a:lnTo>
                  <a:pt x="489" y="635"/>
                </a:lnTo>
                <a:lnTo>
                  <a:pt x="502" y="633"/>
                </a:lnTo>
                <a:lnTo>
                  <a:pt x="515" y="628"/>
                </a:lnTo>
                <a:lnTo>
                  <a:pt x="523" y="624"/>
                </a:lnTo>
                <a:lnTo>
                  <a:pt x="527" y="621"/>
                </a:lnTo>
                <a:lnTo>
                  <a:pt x="533" y="620"/>
                </a:lnTo>
                <a:lnTo>
                  <a:pt x="542" y="624"/>
                </a:lnTo>
                <a:lnTo>
                  <a:pt x="553" y="633"/>
                </a:lnTo>
                <a:lnTo>
                  <a:pt x="563" y="642"/>
                </a:lnTo>
                <a:lnTo>
                  <a:pt x="574" y="651"/>
                </a:lnTo>
                <a:lnTo>
                  <a:pt x="587" y="659"/>
                </a:lnTo>
                <a:lnTo>
                  <a:pt x="606" y="665"/>
                </a:lnTo>
                <a:lnTo>
                  <a:pt x="626" y="669"/>
                </a:lnTo>
                <a:lnTo>
                  <a:pt x="646" y="669"/>
                </a:lnTo>
                <a:lnTo>
                  <a:pt x="667" y="669"/>
                </a:lnTo>
                <a:lnTo>
                  <a:pt x="687" y="666"/>
                </a:lnTo>
                <a:lnTo>
                  <a:pt x="706" y="659"/>
                </a:lnTo>
                <a:lnTo>
                  <a:pt x="723" y="651"/>
                </a:lnTo>
                <a:lnTo>
                  <a:pt x="737" y="638"/>
                </a:lnTo>
                <a:lnTo>
                  <a:pt x="747" y="623"/>
                </a:lnTo>
                <a:lnTo>
                  <a:pt x="753" y="603"/>
                </a:lnTo>
                <a:lnTo>
                  <a:pt x="770" y="606"/>
                </a:lnTo>
                <a:lnTo>
                  <a:pt x="788" y="604"/>
                </a:lnTo>
                <a:lnTo>
                  <a:pt x="807" y="600"/>
                </a:lnTo>
                <a:lnTo>
                  <a:pt x="822" y="592"/>
                </a:lnTo>
                <a:lnTo>
                  <a:pt x="833" y="580"/>
                </a:lnTo>
                <a:lnTo>
                  <a:pt x="838" y="566"/>
                </a:lnTo>
                <a:lnTo>
                  <a:pt x="839" y="552"/>
                </a:lnTo>
                <a:lnTo>
                  <a:pt x="838" y="537"/>
                </a:lnTo>
                <a:lnTo>
                  <a:pt x="838" y="520"/>
                </a:lnTo>
                <a:lnTo>
                  <a:pt x="864" y="523"/>
                </a:lnTo>
                <a:lnTo>
                  <a:pt x="891" y="518"/>
                </a:lnTo>
                <a:lnTo>
                  <a:pt x="915" y="508"/>
                </a:lnTo>
                <a:lnTo>
                  <a:pt x="936" y="494"/>
                </a:lnTo>
                <a:lnTo>
                  <a:pt x="955" y="473"/>
                </a:lnTo>
                <a:lnTo>
                  <a:pt x="967" y="448"/>
                </a:lnTo>
                <a:lnTo>
                  <a:pt x="970" y="421"/>
                </a:lnTo>
                <a:lnTo>
                  <a:pt x="967" y="396"/>
                </a:lnTo>
                <a:lnTo>
                  <a:pt x="957" y="370"/>
                </a:lnTo>
                <a:lnTo>
                  <a:pt x="942" y="348"/>
                </a:lnTo>
                <a:lnTo>
                  <a:pt x="957" y="342"/>
                </a:lnTo>
                <a:lnTo>
                  <a:pt x="973" y="335"/>
                </a:lnTo>
                <a:lnTo>
                  <a:pt x="987" y="328"/>
                </a:lnTo>
                <a:lnTo>
                  <a:pt x="998" y="317"/>
                </a:lnTo>
                <a:lnTo>
                  <a:pt x="1008" y="304"/>
                </a:lnTo>
                <a:lnTo>
                  <a:pt x="1012" y="289"/>
                </a:lnTo>
                <a:lnTo>
                  <a:pt x="1012" y="267"/>
                </a:lnTo>
                <a:lnTo>
                  <a:pt x="1005" y="250"/>
                </a:lnTo>
                <a:lnTo>
                  <a:pt x="995" y="235"/>
                </a:lnTo>
                <a:lnTo>
                  <a:pt x="981" y="222"/>
                </a:lnTo>
                <a:lnTo>
                  <a:pt x="963" y="214"/>
                </a:lnTo>
                <a:lnTo>
                  <a:pt x="945" y="208"/>
                </a:lnTo>
                <a:close/>
                <a:moveTo>
                  <a:pt x="997" y="294"/>
                </a:moveTo>
                <a:lnTo>
                  <a:pt x="990" y="307"/>
                </a:lnTo>
                <a:lnTo>
                  <a:pt x="980" y="315"/>
                </a:lnTo>
                <a:lnTo>
                  <a:pt x="967" y="324"/>
                </a:lnTo>
                <a:lnTo>
                  <a:pt x="953" y="329"/>
                </a:lnTo>
                <a:lnTo>
                  <a:pt x="939" y="334"/>
                </a:lnTo>
                <a:lnTo>
                  <a:pt x="926" y="338"/>
                </a:lnTo>
                <a:lnTo>
                  <a:pt x="925" y="339"/>
                </a:lnTo>
                <a:lnTo>
                  <a:pt x="922" y="342"/>
                </a:lnTo>
                <a:lnTo>
                  <a:pt x="922" y="345"/>
                </a:lnTo>
                <a:lnTo>
                  <a:pt x="922" y="348"/>
                </a:lnTo>
                <a:lnTo>
                  <a:pt x="924" y="349"/>
                </a:lnTo>
                <a:lnTo>
                  <a:pt x="940" y="369"/>
                </a:lnTo>
                <a:lnTo>
                  <a:pt x="952" y="391"/>
                </a:lnTo>
                <a:lnTo>
                  <a:pt x="956" y="414"/>
                </a:lnTo>
                <a:lnTo>
                  <a:pt x="953" y="438"/>
                </a:lnTo>
                <a:lnTo>
                  <a:pt x="945" y="463"/>
                </a:lnTo>
                <a:lnTo>
                  <a:pt x="931" y="480"/>
                </a:lnTo>
                <a:lnTo>
                  <a:pt x="915" y="493"/>
                </a:lnTo>
                <a:lnTo>
                  <a:pt x="895" y="503"/>
                </a:lnTo>
                <a:lnTo>
                  <a:pt x="876" y="507"/>
                </a:lnTo>
                <a:lnTo>
                  <a:pt x="853" y="508"/>
                </a:lnTo>
                <a:lnTo>
                  <a:pt x="832" y="506"/>
                </a:lnTo>
                <a:lnTo>
                  <a:pt x="829" y="504"/>
                </a:lnTo>
                <a:lnTo>
                  <a:pt x="826" y="506"/>
                </a:lnTo>
                <a:lnTo>
                  <a:pt x="823" y="508"/>
                </a:lnTo>
                <a:lnTo>
                  <a:pt x="823" y="511"/>
                </a:lnTo>
                <a:lnTo>
                  <a:pt x="823" y="525"/>
                </a:lnTo>
                <a:lnTo>
                  <a:pt x="825" y="540"/>
                </a:lnTo>
                <a:lnTo>
                  <a:pt x="826" y="552"/>
                </a:lnTo>
                <a:lnTo>
                  <a:pt x="823" y="566"/>
                </a:lnTo>
                <a:lnTo>
                  <a:pt x="818" y="578"/>
                </a:lnTo>
                <a:lnTo>
                  <a:pt x="807" y="586"/>
                </a:lnTo>
                <a:lnTo>
                  <a:pt x="792" y="590"/>
                </a:lnTo>
                <a:lnTo>
                  <a:pt x="777" y="592"/>
                </a:lnTo>
                <a:lnTo>
                  <a:pt x="763" y="590"/>
                </a:lnTo>
                <a:lnTo>
                  <a:pt x="749" y="586"/>
                </a:lnTo>
                <a:lnTo>
                  <a:pt x="746" y="586"/>
                </a:lnTo>
                <a:lnTo>
                  <a:pt x="743" y="586"/>
                </a:lnTo>
                <a:lnTo>
                  <a:pt x="742" y="587"/>
                </a:lnTo>
                <a:lnTo>
                  <a:pt x="739" y="590"/>
                </a:lnTo>
                <a:lnTo>
                  <a:pt x="739" y="593"/>
                </a:lnTo>
                <a:lnTo>
                  <a:pt x="736" y="611"/>
                </a:lnTo>
                <a:lnTo>
                  <a:pt x="729" y="627"/>
                </a:lnTo>
                <a:lnTo>
                  <a:pt x="718" y="638"/>
                </a:lnTo>
                <a:lnTo>
                  <a:pt x="702" y="647"/>
                </a:lnTo>
                <a:lnTo>
                  <a:pt x="685" y="652"/>
                </a:lnTo>
                <a:lnTo>
                  <a:pt x="667" y="655"/>
                </a:lnTo>
                <a:lnTo>
                  <a:pt x="649" y="657"/>
                </a:lnTo>
                <a:lnTo>
                  <a:pt x="632" y="655"/>
                </a:lnTo>
                <a:lnTo>
                  <a:pt x="615" y="652"/>
                </a:lnTo>
                <a:lnTo>
                  <a:pt x="595" y="647"/>
                </a:lnTo>
                <a:lnTo>
                  <a:pt x="578" y="637"/>
                </a:lnTo>
                <a:lnTo>
                  <a:pt x="565" y="627"/>
                </a:lnTo>
                <a:lnTo>
                  <a:pt x="554" y="616"/>
                </a:lnTo>
                <a:lnTo>
                  <a:pt x="540" y="606"/>
                </a:lnTo>
                <a:lnTo>
                  <a:pt x="532" y="604"/>
                </a:lnTo>
                <a:lnTo>
                  <a:pt x="523" y="607"/>
                </a:lnTo>
                <a:lnTo>
                  <a:pt x="516" y="611"/>
                </a:lnTo>
                <a:lnTo>
                  <a:pt x="502" y="618"/>
                </a:lnTo>
                <a:lnTo>
                  <a:pt x="487" y="621"/>
                </a:lnTo>
                <a:lnTo>
                  <a:pt x="472" y="618"/>
                </a:lnTo>
                <a:lnTo>
                  <a:pt x="457" y="614"/>
                </a:lnTo>
                <a:lnTo>
                  <a:pt x="444" y="606"/>
                </a:lnTo>
                <a:lnTo>
                  <a:pt x="443" y="604"/>
                </a:lnTo>
                <a:lnTo>
                  <a:pt x="441" y="604"/>
                </a:lnTo>
                <a:lnTo>
                  <a:pt x="439" y="603"/>
                </a:lnTo>
                <a:lnTo>
                  <a:pt x="436" y="602"/>
                </a:lnTo>
                <a:lnTo>
                  <a:pt x="433" y="602"/>
                </a:lnTo>
                <a:lnTo>
                  <a:pt x="432" y="604"/>
                </a:lnTo>
                <a:lnTo>
                  <a:pt x="429" y="607"/>
                </a:lnTo>
                <a:lnTo>
                  <a:pt x="423" y="635"/>
                </a:lnTo>
                <a:lnTo>
                  <a:pt x="417" y="665"/>
                </a:lnTo>
                <a:lnTo>
                  <a:pt x="410" y="693"/>
                </a:lnTo>
                <a:lnTo>
                  <a:pt x="399" y="720"/>
                </a:lnTo>
                <a:lnTo>
                  <a:pt x="382" y="744"/>
                </a:lnTo>
                <a:lnTo>
                  <a:pt x="365" y="759"/>
                </a:lnTo>
                <a:lnTo>
                  <a:pt x="346" y="769"/>
                </a:lnTo>
                <a:lnTo>
                  <a:pt x="324" y="775"/>
                </a:lnTo>
                <a:lnTo>
                  <a:pt x="303" y="778"/>
                </a:lnTo>
                <a:lnTo>
                  <a:pt x="281" y="779"/>
                </a:lnTo>
                <a:lnTo>
                  <a:pt x="302" y="759"/>
                </a:lnTo>
                <a:lnTo>
                  <a:pt x="319" y="737"/>
                </a:lnTo>
                <a:lnTo>
                  <a:pt x="331" y="710"/>
                </a:lnTo>
                <a:lnTo>
                  <a:pt x="340" y="683"/>
                </a:lnTo>
                <a:lnTo>
                  <a:pt x="343" y="654"/>
                </a:lnTo>
                <a:lnTo>
                  <a:pt x="343" y="626"/>
                </a:lnTo>
                <a:lnTo>
                  <a:pt x="339" y="596"/>
                </a:lnTo>
                <a:lnTo>
                  <a:pt x="339" y="595"/>
                </a:lnTo>
                <a:lnTo>
                  <a:pt x="336" y="592"/>
                </a:lnTo>
                <a:lnTo>
                  <a:pt x="334" y="592"/>
                </a:lnTo>
                <a:lnTo>
                  <a:pt x="331" y="592"/>
                </a:lnTo>
                <a:lnTo>
                  <a:pt x="329" y="592"/>
                </a:lnTo>
                <a:lnTo>
                  <a:pt x="299" y="610"/>
                </a:lnTo>
                <a:lnTo>
                  <a:pt x="268" y="620"/>
                </a:lnTo>
                <a:lnTo>
                  <a:pt x="236" y="623"/>
                </a:lnTo>
                <a:lnTo>
                  <a:pt x="202" y="617"/>
                </a:lnTo>
                <a:lnTo>
                  <a:pt x="182" y="609"/>
                </a:lnTo>
                <a:lnTo>
                  <a:pt x="167" y="597"/>
                </a:lnTo>
                <a:lnTo>
                  <a:pt x="152" y="582"/>
                </a:lnTo>
                <a:lnTo>
                  <a:pt x="144" y="566"/>
                </a:lnTo>
                <a:lnTo>
                  <a:pt x="141" y="549"/>
                </a:lnTo>
                <a:lnTo>
                  <a:pt x="140" y="532"/>
                </a:lnTo>
                <a:lnTo>
                  <a:pt x="137" y="516"/>
                </a:lnTo>
                <a:lnTo>
                  <a:pt x="136" y="513"/>
                </a:lnTo>
                <a:lnTo>
                  <a:pt x="133" y="511"/>
                </a:lnTo>
                <a:lnTo>
                  <a:pt x="130" y="510"/>
                </a:lnTo>
                <a:lnTo>
                  <a:pt x="112" y="508"/>
                </a:lnTo>
                <a:lnTo>
                  <a:pt x="93" y="503"/>
                </a:lnTo>
                <a:lnTo>
                  <a:pt x="78" y="493"/>
                </a:lnTo>
                <a:lnTo>
                  <a:pt x="64" y="480"/>
                </a:lnTo>
                <a:lnTo>
                  <a:pt x="58" y="465"/>
                </a:lnTo>
                <a:lnTo>
                  <a:pt x="58" y="451"/>
                </a:lnTo>
                <a:lnTo>
                  <a:pt x="65" y="437"/>
                </a:lnTo>
                <a:lnTo>
                  <a:pt x="75" y="425"/>
                </a:lnTo>
                <a:lnTo>
                  <a:pt x="86" y="415"/>
                </a:lnTo>
                <a:lnTo>
                  <a:pt x="88" y="413"/>
                </a:lnTo>
                <a:lnTo>
                  <a:pt x="88" y="410"/>
                </a:lnTo>
                <a:lnTo>
                  <a:pt x="88" y="407"/>
                </a:lnTo>
                <a:lnTo>
                  <a:pt x="86" y="406"/>
                </a:lnTo>
                <a:lnTo>
                  <a:pt x="85" y="404"/>
                </a:lnTo>
                <a:lnTo>
                  <a:pt x="65" y="393"/>
                </a:lnTo>
                <a:lnTo>
                  <a:pt x="48" y="380"/>
                </a:lnTo>
                <a:lnTo>
                  <a:pt x="34" y="365"/>
                </a:lnTo>
                <a:lnTo>
                  <a:pt x="21" y="345"/>
                </a:lnTo>
                <a:lnTo>
                  <a:pt x="14" y="321"/>
                </a:lnTo>
                <a:lnTo>
                  <a:pt x="14" y="296"/>
                </a:lnTo>
                <a:lnTo>
                  <a:pt x="21" y="272"/>
                </a:lnTo>
                <a:lnTo>
                  <a:pt x="33" y="249"/>
                </a:lnTo>
                <a:lnTo>
                  <a:pt x="51" y="225"/>
                </a:lnTo>
                <a:lnTo>
                  <a:pt x="73" y="205"/>
                </a:lnTo>
                <a:lnTo>
                  <a:pt x="99" y="191"/>
                </a:lnTo>
                <a:lnTo>
                  <a:pt x="128" y="183"/>
                </a:lnTo>
                <a:lnTo>
                  <a:pt x="158" y="180"/>
                </a:lnTo>
                <a:lnTo>
                  <a:pt x="188" y="183"/>
                </a:lnTo>
                <a:lnTo>
                  <a:pt x="190" y="183"/>
                </a:lnTo>
                <a:lnTo>
                  <a:pt x="193" y="181"/>
                </a:lnTo>
                <a:lnTo>
                  <a:pt x="196" y="180"/>
                </a:lnTo>
                <a:lnTo>
                  <a:pt x="198" y="177"/>
                </a:lnTo>
                <a:lnTo>
                  <a:pt x="196" y="174"/>
                </a:lnTo>
                <a:lnTo>
                  <a:pt x="193" y="155"/>
                </a:lnTo>
                <a:lnTo>
                  <a:pt x="198" y="138"/>
                </a:lnTo>
                <a:lnTo>
                  <a:pt x="206" y="125"/>
                </a:lnTo>
                <a:lnTo>
                  <a:pt x="219" y="117"/>
                </a:lnTo>
                <a:lnTo>
                  <a:pt x="234" y="109"/>
                </a:lnTo>
                <a:lnTo>
                  <a:pt x="253" y="107"/>
                </a:lnTo>
                <a:lnTo>
                  <a:pt x="271" y="108"/>
                </a:lnTo>
                <a:lnTo>
                  <a:pt x="288" y="111"/>
                </a:lnTo>
                <a:lnTo>
                  <a:pt x="305" y="117"/>
                </a:lnTo>
                <a:lnTo>
                  <a:pt x="319" y="126"/>
                </a:lnTo>
                <a:lnTo>
                  <a:pt x="322" y="128"/>
                </a:lnTo>
                <a:lnTo>
                  <a:pt x="326" y="128"/>
                </a:lnTo>
                <a:lnTo>
                  <a:pt x="329" y="126"/>
                </a:lnTo>
                <a:lnTo>
                  <a:pt x="330" y="124"/>
                </a:lnTo>
                <a:lnTo>
                  <a:pt x="340" y="97"/>
                </a:lnTo>
                <a:lnTo>
                  <a:pt x="351" y="71"/>
                </a:lnTo>
                <a:lnTo>
                  <a:pt x="365" y="47"/>
                </a:lnTo>
                <a:lnTo>
                  <a:pt x="384" y="29"/>
                </a:lnTo>
                <a:lnTo>
                  <a:pt x="405" y="18"/>
                </a:lnTo>
                <a:lnTo>
                  <a:pt x="429" y="14"/>
                </a:lnTo>
                <a:lnTo>
                  <a:pt x="451" y="14"/>
                </a:lnTo>
                <a:lnTo>
                  <a:pt x="475" y="19"/>
                </a:lnTo>
                <a:lnTo>
                  <a:pt x="498" y="28"/>
                </a:lnTo>
                <a:lnTo>
                  <a:pt x="518" y="40"/>
                </a:lnTo>
                <a:lnTo>
                  <a:pt x="534" y="56"/>
                </a:lnTo>
                <a:lnTo>
                  <a:pt x="547" y="74"/>
                </a:lnTo>
                <a:lnTo>
                  <a:pt x="549" y="77"/>
                </a:lnTo>
                <a:lnTo>
                  <a:pt x="550" y="78"/>
                </a:lnTo>
                <a:lnTo>
                  <a:pt x="551" y="80"/>
                </a:lnTo>
                <a:lnTo>
                  <a:pt x="554" y="81"/>
                </a:lnTo>
                <a:lnTo>
                  <a:pt x="557" y="80"/>
                </a:lnTo>
                <a:lnTo>
                  <a:pt x="558" y="78"/>
                </a:lnTo>
                <a:lnTo>
                  <a:pt x="573" y="67"/>
                </a:lnTo>
                <a:lnTo>
                  <a:pt x="589" y="59"/>
                </a:lnTo>
                <a:lnTo>
                  <a:pt x="606" y="56"/>
                </a:lnTo>
                <a:lnTo>
                  <a:pt x="623" y="57"/>
                </a:lnTo>
                <a:lnTo>
                  <a:pt x="640" y="62"/>
                </a:lnTo>
                <a:lnTo>
                  <a:pt x="654" y="70"/>
                </a:lnTo>
                <a:lnTo>
                  <a:pt x="666" y="83"/>
                </a:lnTo>
                <a:lnTo>
                  <a:pt x="674" y="100"/>
                </a:lnTo>
                <a:lnTo>
                  <a:pt x="675" y="102"/>
                </a:lnTo>
                <a:lnTo>
                  <a:pt x="677" y="104"/>
                </a:lnTo>
                <a:lnTo>
                  <a:pt x="680" y="105"/>
                </a:lnTo>
                <a:lnTo>
                  <a:pt x="682" y="105"/>
                </a:lnTo>
                <a:lnTo>
                  <a:pt x="684" y="104"/>
                </a:lnTo>
                <a:lnTo>
                  <a:pt x="712" y="87"/>
                </a:lnTo>
                <a:lnTo>
                  <a:pt x="742" y="74"/>
                </a:lnTo>
                <a:lnTo>
                  <a:pt x="773" y="67"/>
                </a:lnTo>
                <a:lnTo>
                  <a:pt x="804" y="66"/>
                </a:lnTo>
                <a:lnTo>
                  <a:pt x="836" y="71"/>
                </a:lnTo>
                <a:lnTo>
                  <a:pt x="867" y="84"/>
                </a:lnTo>
                <a:lnTo>
                  <a:pt x="888" y="100"/>
                </a:lnTo>
                <a:lnTo>
                  <a:pt x="905" y="118"/>
                </a:lnTo>
                <a:lnTo>
                  <a:pt x="916" y="141"/>
                </a:lnTo>
                <a:lnTo>
                  <a:pt x="925" y="163"/>
                </a:lnTo>
                <a:lnTo>
                  <a:pt x="929" y="188"/>
                </a:lnTo>
                <a:lnTo>
                  <a:pt x="931" y="214"/>
                </a:lnTo>
                <a:lnTo>
                  <a:pt x="931" y="217"/>
                </a:lnTo>
                <a:lnTo>
                  <a:pt x="932" y="219"/>
                </a:lnTo>
                <a:lnTo>
                  <a:pt x="935" y="221"/>
                </a:lnTo>
                <a:lnTo>
                  <a:pt x="938" y="221"/>
                </a:lnTo>
                <a:lnTo>
                  <a:pt x="956" y="225"/>
                </a:lnTo>
                <a:lnTo>
                  <a:pt x="971" y="234"/>
                </a:lnTo>
                <a:lnTo>
                  <a:pt x="986" y="245"/>
                </a:lnTo>
                <a:lnTo>
                  <a:pt x="995" y="259"/>
                </a:lnTo>
                <a:lnTo>
                  <a:pt x="1000" y="276"/>
                </a:lnTo>
                <a:lnTo>
                  <a:pt x="997" y="294"/>
                </a:lnTo>
                <a:close/>
              </a:path>
            </a:pathLst>
          </a:custGeom>
          <a:solidFill>
            <a:srgbClr val="92D05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" name="组合 23"/>
          <p:cNvGrpSpPr/>
          <p:nvPr/>
        </p:nvGrpSpPr>
        <p:grpSpPr bwMode="auto">
          <a:xfrm>
            <a:off x="468630" y="111125"/>
            <a:ext cx="6119594" cy="549275"/>
            <a:chOff x="467544" y="110421"/>
            <a:chExt cx="5121493" cy="549852"/>
          </a:xfrm>
        </p:grpSpPr>
        <p:sp>
          <p:nvSpPr>
            <p:cNvPr id="17" name="对角圆角矩形 16"/>
            <p:cNvSpPr/>
            <p:nvPr/>
          </p:nvSpPr>
          <p:spPr>
            <a:xfrm>
              <a:off x="1115359" y="205771"/>
              <a:ext cx="4473678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习作例文：我爱故乡的杨梅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图片 26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15999" y="725795"/>
            <a:ext cx="71675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例文分析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286388"/>
            <a:ext cx="1000132" cy="1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4139952" y="1844824"/>
            <a:ext cx="4221148" cy="319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《我爱故乡的杨梅》从杨梅的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形状、颜色、味道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等方面描述了故乡的杨梅，突出了它的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，表达了作者热爱故乡的思想感情。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2999631" cy="3531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23"/>
          <p:cNvGrpSpPr/>
          <p:nvPr/>
        </p:nvGrpSpPr>
        <p:grpSpPr bwMode="auto">
          <a:xfrm>
            <a:off x="468630" y="111125"/>
            <a:ext cx="6119594" cy="549275"/>
            <a:chOff x="467544" y="110421"/>
            <a:chExt cx="5121493" cy="549852"/>
          </a:xfrm>
        </p:grpSpPr>
        <p:sp>
          <p:nvSpPr>
            <p:cNvPr id="15" name="对角圆角矩形 14"/>
            <p:cNvSpPr/>
            <p:nvPr/>
          </p:nvSpPr>
          <p:spPr>
            <a:xfrm>
              <a:off x="1115359" y="205771"/>
              <a:ext cx="4473678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习作例文：我爱故乡的杨梅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7" name="图片 26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4932040" y="5949280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72400" y="6419447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15999" y="725795"/>
            <a:ext cx="71675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例文分析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827584" y="1916832"/>
            <a:ext cx="7488832" cy="319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这篇文章的写作特点是：作者按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杨梅的生长过程，由整体到部分，由表及里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的顺序进行叙述，语言十分精练、简洁、朴实、亲切，是学生学习写作的一篇很好的范文。我们要善于学习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作者的观察方法和写作方法，并学会运用在自己的习作中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6" b="100000" l="1367" r="990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4751766"/>
            <a:ext cx="2808312" cy="2106234"/>
          </a:xfrm>
          <a:prstGeom prst="rect">
            <a:avLst/>
          </a:prstGeom>
        </p:spPr>
      </p:pic>
      <p:grpSp>
        <p:nvGrpSpPr>
          <p:cNvPr id="11" name="组合 23"/>
          <p:cNvGrpSpPr/>
          <p:nvPr/>
        </p:nvGrpSpPr>
        <p:grpSpPr bwMode="auto">
          <a:xfrm>
            <a:off x="468630" y="111125"/>
            <a:ext cx="6119594" cy="549275"/>
            <a:chOff x="467544" y="110421"/>
            <a:chExt cx="5121493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359" y="205771"/>
              <a:ext cx="4473678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习作例文：我爱故乡的杨梅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图片 26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43608" y="836712"/>
            <a:ext cx="71675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小口诀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286388"/>
            <a:ext cx="1000132" cy="1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2411760" y="2060848"/>
            <a:ext cx="5544616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介绍植物抓特点，枝叶花果样样全；一年四季顺序写，生长过程一条线。形状颜色和滋味，比喻拟人写有趣；联系生活述感受，描写细节有情趣。引用诗句来赞美，画龙点睛多趣味。</a:t>
            </a:r>
            <a:endParaRPr lang="zh-CN" altLang="en-US" sz="2800" b="1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536" y="3933056"/>
            <a:ext cx="1859743" cy="2157012"/>
          </a:xfrm>
          <a:prstGeom prst="rect">
            <a:avLst/>
          </a:prstGeom>
        </p:spPr>
      </p:pic>
      <p:grpSp>
        <p:nvGrpSpPr>
          <p:cNvPr id="14" name="组合 23"/>
          <p:cNvGrpSpPr/>
          <p:nvPr/>
        </p:nvGrpSpPr>
        <p:grpSpPr bwMode="auto">
          <a:xfrm>
            <a:off x="468630" y="111125"/>
            <a:ext cx="6119594" cy="549275"/>
            <a:chOff x="467544" y="110421"/>
            <a:chExt cx="5121493" cy="549852"/>
          </a:xfrm>
        </p:grpSpPr>
        <p:sp>
          <p:nvSpPr>
            <p:cNvPr id="15" name="对角圆角矩形 14"/>
            <p:cNvSpPr/>
            <p:nvPr/>
          </p:nvSpPr>
          <p:spPr>
            <a:xfrm>
              <a:off x="1115359" y="205771"/>
              <a:ext cx="4473678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习作例文：我爱故乡的杨梅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" name="图片 26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468612" y="6090920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交流平台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388" name="矩形 1"/>
          <p:cNvSpPr>
            <a:spLocks noChangeArrowheads="1"/>
          </p:cNvSpPr>
          <p:nvPr/>
        </p:nvSpPr>
        <p:spPr bwMode="auto">
          <a:xfrm>
            <a:off x="468630" y="1193800"/>
            <a:ext cx="207073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《搭船的鸟》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48438" y="616807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3742869" name="直接连接符 1073742868"/>
          <p:cNvSpPr/>
          <p:nvPr/>
        </p:nvSpPr>
        <p:spPr>
          <a:xfrm>
            <a:off x="2635568" y="1633538"/>
            <a:ext cx="352425" cy="635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5" name="直接连接符 4"/>
          <p:cNvSpPr/>
          <p:nvPr/>
        </p:nvSpPr>
        <p:spPr>
          <a:xfrm>
            <a:off x="4720908" y="1633538"/>
            <a:ext cx="352425" cy="635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3088640" y="1193800"/>
            <a:ext cx="163957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留心观察</a:t>
            </a:r>
            <a:endParaRPr 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5073650" y="870585"/>
            <a:ext cx="3324225" cy="1383665"/>
          </a:xfrm>
          <a:prstGeom prst="rect">
            <a:avLst/>
          </a:prstGeom>
          <a:noFill/>
          <a:ln w="12700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认识会搭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顺风船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的翠鸟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直接连接符 17"/>
          <p:cNvSpPr/>
          <p:nvPr/>
        </p:nvSpPr>
        <p:spPr>
          <a:xfrm>
            <a:off x="4704398" y="3410903"/>
            <a:ext cx="352425" cy="635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5057140" y="2647950"/>
            <a:ext cx="3324225" cy="1383665"/>
          </a:xfrm>
          <a:prstGeom prst="rect">
            <a:avLst/>
          </a:prstGeom>
          <a:noFill/>
          <a:ln w="12700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发现了草地的奇妙变化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340995" y="2971165"/>
            <a:ext cx="250317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《金色的草地》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直接连接符 20"/>
          <p:cNvSpPr/>
          <p:nvPr/>
        </p:nvSpPr>
        <p:spPr>
          <a:xfrm>
            <a:off x="2827338" y="3410903"/>
            <a:ext cx="352425" cy="635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3065145" y="2971165"/>
            <a:ext cx="163957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留心观察</a:t>
            </a:r>
            <a:endParaRPr 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3180" y="4199255"/>
            <a:ext cx="3266440" cy="2621915"/>
            <a:chOff x="68" y="6613"/>
            <a:chExt cx="5144" cy="4129"/>
          </a:xfrm>
        </p:grpSpPr>
        <p:pic>
          <p:nvPicPr>
            <p:cNvPr id="16392" name="Picture 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8" y="8696"/>
              <a:ext cx="1889" cy="2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5" name="组合 24"/>
            <p:cNvGrpSpPr/>
            <p:nvPr/>
          </p:nvGrpSpPr>
          <p:grpSpPr>
            <a:xfrm>
              <a:off x="1500" y="6613"/>
              <a:ext cx="3712" cy="1799"/>
              <a:chOff x="2799" y="6942"/>
              <a:chExt cx="3712" cy="2010"/>
            </a:xfrm>
          </p:grpSpPr>
          <p:sp>
            <p:nvSpPr>
              <p:cNvPr id="23" name="圆角矩形标注 22"/>
              <p:cNvSpPr/>
              <p:nvPr/>
            </p:nvSpPr>
            <p:spPr>
              <a:xfrm>
                <a:off x="2799" y="6942"/>
                <a:ext cx="3712" cy="2010"/>
              </a:xfrm>
              <a:prstGeom prst="wedgeRoundRectCallout">
                <a:avLst>
                  <a:gd name="adj1" fmla="val -39682"/>
                  <a:gd name="adj2" fmla="val 91088"/>
                  <a:gd name="adj3" fmla="val 16667"/>
                </a:avLst>
              </a:prstGeom>
              <a:solidFill>
                <a:srgbClr val="92D05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1"/>
              <p:cNvSpPr>
                <a:spLocks noChangeArrowheads="1"/>
              </p:cNvSpPr>
              <p:nvPr/>
            </p:nvSpPr>
            <p:spPr bwMode="auto">
              <a:xfrm>
                <a:off x="2934" y="6942"/>
                <a:ext cx="3442" cy="1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latinLnBrk="0" hangingPunct="1">
                  <a:lnSpc>
                    <a:spcPct val="120000"/>
                  </a:lnSpc>
                </a:pPr>
                <a:r>
                  <a: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你从中发现了什么？</a:t>
                </a: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4028440" y="4567555"/>
            <a:ext cx="4453255" cy="2254250"/>
            <a:chOff x="6344" y="7193"/>
            <a:chExt cx="7013" cy="3550"/>
          </a:xfrm>
        </p:grpSpPr>
        <p:grpSp>
          <p:nvGrpSpPr>
            <p:cNvPr id="11" name="组合 10"/>
            <p:cNvGrpSpPr/>
            <p:nvPr/>
          </p:nvGrpSpPr>
          <p:grpSpPr>
            <a:xfrm>
              <a:off x="11605" y="7877"/>
              <a:ext cx="1753" cy="2866"/>
              <a:chOff x="5836357" y="4560894"/>
              <a:chExt cx="1327930" cy="2056092"/>
            </a:xfrm>
          </p:grpSpPr>
          <p:pic>
            <p:nvPicPr>
              <p:cNvPr id="12" name="图片 5"/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16478" y="4847939"/>
                <a:ext cx="1247809" cy="17690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7" name="组合 26"/>
            <p:cNvGrpSpPr/>
            <p:nvPr/>
          </p:nvGrpSpPr>
          <p:grpSpPr>
            <a:xfrm>
              <a:off x="6344" y="7193"/>
              <a:ext cx="4814" cy="1771"/>
              <a:chOff x="2799" y="6901"/>
              <a:chExt cx="3712" cy="2052"/>
            </a:xfrm>
            <a:solidFill>
              <a:schemeClr val="accent5">
                <a:lumMod val="40000"/>
                <a:lumOff val="60000"/>
              </a:schemeClr>
            </a:solidFill>
          </p:grpSpPr>
          <p:sp>
            <p:nvSpPr>
              <p:cNvPr id="28" name="圆角矩形标注 27"/>
              <p:cNvSpPr/>
              <p:nvPr/>
            </p:nvSpPr>
            <p:spPr>
              <a:xfrm>
                <a:off x="2799" y="6942"/>
                <a:ext cx="3712" cy="2010"/>
              </a:xfrm>
              <a:prstGeom prst="wedgeRoundRectCallout">
                <a:avLst>
                  <a:gd name="adj1" fmla="val 60614"/>
                  <a:gd name="adj2" fmla="val 65721"/>
                  <a:gd name="adj3" fmla="val 16667"/>
                </a:avLst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1"/>
              <p:cNvSpPr>
                <a:spLocks noChangeArrowheads="1"/>
              </p:cNvSpPr>
              <p:nvPr/>
            </p:nvSpPr>
            <p:spPr bwMode="auto">
              <a:xfrm>
                <a:off x="2934" y="6901"/>
                <a:ext cx="3442" cy="20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>
                <a:spAutoFit/>
              </a:bodyPr>
              <a:lstStyle/>
              <a:p>
                <a:pPr eaLnBrk="1" latinLnBrk="0" hangingPunct="1">
                  <a:lnSpc>
                    <a:spcPct val="120000"/>
                  </a:lnSpc>
                </a:pPr>
                <a:r>
                  <a: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留心观察，就会有新的发现。</a:t>
                </a: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3088640" y="1193800"/>
            <a:ext cx="163957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留心观察</a:t>
            </a:r>
            <a:endParaRPr 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3060065" y="2971165"/>
            <a:ext cx="163957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留心观察</a:t>
            </a:r>
            <a:endParaRPr 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73742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3742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6" grpId="0"/>
      <p:bldP spid="7" grpId="0" animBg="1"/>
      <p:bldP spid="19" grpId="0" animBg="1"/>
      <p:bldP spid="20" grpId="0"/>
      <p:bldP spid="22" grpId="0"/>
      <p:bldP spid="30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43608" y="836712"/>
            <a:ext cx="71675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课堂练笔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286388"/>
            <a:ext cx="1000132" cy="1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755576" y="1556792"/>
            <a:ext cx="7749540" cy="10577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用上观察五件宝进行观察一种水果，按一定顺序把这种水果的形状、颜色、味道说清楚。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3419872" y="2924944"/>
            <a:ext cx="4106158" cy="21605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提示：要按一定的顺序说出水果的特点，表达出自己对这种水果的喜爱之情。</a:t>
            </a:r>
            <a:endParaRPr lang="zh-CN" altLang="en-US" sz="2800" b="1" dirty="0">
              <a:solidFill>
                <a:srgbClr val="D6009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泪滴形 4"/>
          <p:cNvSpPr/>
          <p:nvPr/>
        </p:nvSpPr>
        <p:spPr>
          <a:xfrm>
            <a:off x="971600" y="1772816"/>
            <a:ext cx="288000" cy="288000"/>
          </a:xfrm>
          <a:prstGeom prst="teardrop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76" y="3573016"/>
            <a:ext cx="2232248" cy="2589060"/>
          </a:xfrm>
          <a:prstGeom prst="rect">
            <a:avLst/>
          </a:prstGeom>
        </p:spPr>
      </p:pic>
      <p:grpSp>
        <p:nvGrpSpPr>
          <p:cNvPr id="17" name="组合 23"/>
          <p:cNvGrpSpPr/>
          <p:nvPr/>
        </p:nvGrpSpPr>
        <p:grpSpPr bwMode="auto">
          <a:xfrm>
            <a:off x="468630" y="111125"/>
            <a:ext cx="6119594" cy="549275"/>
            <a:chOff x="467544" y="110421"/>
            <a:chExt cx="5121493" cy="549852"/>
          </a:xfrm>
        </p:grpSpPr>
        <p:sp>
          <p:nvSpPr>
            <p:cNvPr id="18" name="对角圆角矩形 17"/>
            <p:cNvSpPr/>
            <p:nvPr/>
          </p:nvSpPr>
          <p:spPr>
            <a:xfrm>
              <a:off x="1115359" y="205771"/>
              <a:ext cx="4473678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rgbClr val="F79646">
                      <a:lumMod val="7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习作例文：我爱故乡的杨梅</a:t>
              </a:r>
              <a:endPara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图片 26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468612" y="6090920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交流平台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388" name="矩形 1"/>
          <p:cNvSpPr>
            <a:spLocks noChangeArrowheads="1"/>
          </p:cNvSpPr>
          <p:nvPr/>
        </p:nvSpPr>
        <p:spPr bwMode="auto">
          <a:xfrm>
            <a:off x="902335" y="1193800"/>
            <a:ext cx="207073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翠鸟美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48438" y="616807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3742869" name="直接连接符 1073742868"/>
          <p:cNvSpPr/>
          <p:nvPr/>
        </p:nvSpPr>
        <p:spPr>
          <a:xfrm>
            <a:off x="2635568" y="1633538"/>
            <a:ext cx="352425" cy="635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4139565" y="1033145"/>
            <a:ext cx="2797810" cy="1383665"/>
          </a:xfrm>
          <a:prstGeom prst="rect">
            <a:avLst/>
          </a:prstGeom>
          <a:noFill/>
          <a:ln w="12700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艳丽的色彩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敏捷的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身手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直接连接符 17"/>
          <p:cNvSpPr/>
          <p:nvPr/>
        </p:nvSpPr>
        <p:spPr>
          <a:xfrm>
            <a:off x="3675698" y="3261678"/>
            <a:ext cx="352425" cy="635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4139565" y="2893695"/>
            <a:ext cx="3324225" cy="737235"/>
          </a:xfrm>
          <a:prstGeom prst="rect">
            <a:avLst/>
          </a:prstGeom>
          <a:noFill/>
          <a:ln w="12700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蒲公英的花开花合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902335" y="2893695"/>
            <a:ext cx="278955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草地的色彩变化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3180" y="4199255"/>
            <a:ext cx="3266440" cy="2621915"/>
            <a:chOff x="68" y="6613"/>
            <a:chExt cx="5144" cy="4129"/>
          </a:xfrm>
        </p:grpSpPr>
        <p:pic>
          <p:nvPicPr>
            <p:cNvPr id="16392" name="Picture 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8" y="8696"/>
              <a:ext cx="1889" cy="2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5" name="组合 24"/>
            <p:cNvGrpSpPr/>
            <p:nvPr/>
          </p:nvGrpSpPr>
          <p:grpSpPr>
            <a:xfrm>
              <a:off x="1500" y="6613"/>
              <a:ext cx="3712" cy="1799"/>
              <a:chOff x="2799" y="6942"/>
              <a:chExt cx="3712" cy="2010"/>
            </a:xfrm>
          </p:grpSpPr>
          <p:sp>
            <p:nvSpPr>
              <p:cNvPr id="23" name="圆角矩形标注 22"/>
              <p:cNvSpPr/>
              <p:nvPr/>
            </p:nvSpPr>
            <p:spPr>
              <a:xfrm>
                <a:off x="2799" y="6942"/>
                <a:ext cx="3712" cy="2010"/>
              </a:xfrm>
              <a:prstGeom prst="wedgeRoundRectCallout">
                <a:avLst>
                  <a:gd name="adj1" fmla="val -39682"/>
                  <a:gd name="adj2" fmla="val 91088"/>
                  <a:gd name="adj3" fmla="val 16667"/>
                </a:avLst>
              </a:prstGeom>
              <a:solidFill>
                <a:srgbClr val="92D05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1"/>
              <p:cNvSpPr>
                <a:spLocks noChangeArrowheads="1"/>
              </p:cNvSpPr>
              <p:nvPr/>
            </p:nvSpPr>
            <p:spPr bwMode="auto">
              <a:xfrm>
                <a:off x="2934" y="6942"/>
                <a:ext cx="3442" cy="1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latinLnBrk="0" hangingPunct="1">
                  <a:lnSpc>
                    <a:spcPct val="120000"/>
                  </a:lnSpc>
                </a:pPr>
                <a:r>
                  <a:rPr lang="zh-CN" altLang="en-US" sz="2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你从中明白了什么？</a:t>
                </a: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491627" y="4437380"/>
            <a:ext cx="4990701" cy="2384425"/>
            <a:chOff x="5499" y="6988"/>
            <a:chExt cx="7859" cy="3755"/>
          </a:xfrm>
        </p:grpSpPr>
        <p:grpSp>
          <p:nvGrpSpPr>
            <p:cNvPr id="11" name="组合 10"/>
            <p:cNvGrpSpPr/>
            <p:nvPr/>
          </p:nvGrpSpPr>
          <p:grpSpPr>
            <a:xfrm>
              <a:off x="11605" y="7877"/>
              <a:ext cx="1753" cy="2866"/>
              <a:chOff x="5836357" y="4560894"/>
              <a:chExt cx="1327930" cy="2056092"/>
            </a:xfrm>
          </p:grpSpPr>
          <p:pic>
            <p:nvPicPr>
              <p:cNvPr id="12" name="图片 5"/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</a:blip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16478" y="4847939"/>
                <a:ext cx="1247809" cy="17690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7" name="组合 26"/>
            <p:cNvGrpSpPr/>
            <p:nvPr/>
          </p:nvGrpSpPr>
          <p:grpSpPr>
            <a:xfrm>
              <a:off x="5499" y="6988"/>
              <a:ext cx="6942" cy="1737"/>
              <a:chOff x="2147" y="6661"/>
              <a:chExt cx="5353" cy="2012"/>
            </a:xfrm>
            <a:solidFill>
              <a:schemeClr val="accent5">
                <a:lumMod val="40000"/>
                <a:lumOff val="60000"/>
              </a:schemeClr>
            </a:solidFill>
          </p:grpSpPr>
          <p:sp>
            <p:nvSpPr>
              <p:cNvPr id="28" name="圆角矩形标注 27"/>
              <p:cNvSpPr/>
              <p:nvPr/>
            </p:nvSpPr>
            <p:spPr>
              <a:xfrm>
                <a:off x="2147" y="6663"/>
                <a:ext cx="5353" cy="2010"/>
              </a:xfrm>
              <a:prstGeom prst="wedgeRoundRectCallout">
                <a:avLst>
                  <a:gd name="adj1" fmla="val 44221"/>
                  <a:gd name="adj2" fmla="val 57687"/>
                  <a:gd name="adj3" fmla="val 16667"/>
                </a:avLst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1"/>
              <p:cNvSpPr>
                <a:spLocks noChangeArrowheads="1"/>
              </p:cNvSpPr>
              <p:nvPr/>
            </p:nvSpPr>
            <p:spPr bwMode="auto">
              <a:xfrm>
                <a:off x="2410" y="6661"/>
                <a:ext cx="5064" cy="14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>
                <a:spAutoFit/>
              </a:bodyPr>
              <a:lstStyle/>
              <a:p>
                <a:pPr eaLnBrk="1" latinLnBrk="0" hangingPunct="1">
                  <a:lnSpc>
                    <a:spcPct val="120000"/>
                  </a:lnSpc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只有深入细致观察才能对事物有更多更深的了解。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73742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3742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7" grpId="0" bldLvl="0" animBg="1"/>
      <p:bldP spid="19" grpId="0" bldLvl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468612" y="6090920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交流平台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48438" y="616807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99591" y="3573016"/>
            <a:ext cx="205994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图片 5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5500" r="32250" b="80044"/>
          <a:stretch>
            <a:fillRect/>
          </a:stretch>
        </p:blipFill>
        <p:spPr bwMode="auto">
          <a:xfrm rot="3331027" flipH="1">
            <a:off x="3710972" y="2007208"/>
            <a:ext cx="435901" cy="411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/>
          <p:nvPr/>
        </p:nvGrpSpPr>
        <p:grpSpPr>
          <a:xfrm>
            <a:off x="458470" y="1029335"/>
            <a:ext cx="3343275" cy="736600"/>
            <a:chOff x="738" y="1795"/>
            <a:chExt cx="5265" cy="1160"/>
          </a:xfrm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635" y="1795"/>
              <a:ext cx="4368" cy="11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观察方法指导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Picture 10" descr="91661ef7fc97310ebc98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8" y="2079"/>
              <a:ext cx="861" cy="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067944" y="2276872"/>
            <a:ext cx="3960440" cy="20919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 留心观察周围事物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第一步，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学会跟踪观察；第二步，学会定向观察；第三步，学会随机观察。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23928" y="2276872"/>
            <a:ext cx="4320480" cy="2231628"/>
            <a:chOff x="3067786" y="3122112"/>
            <a:chExt cx="5611014" cy="2818837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678798" y="3122112"/>
              <a:ext cx="0" cy="2818835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3067786" y="5940947"/>
              <a:ext cx="5611012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897319" y="3122112"/>
              <a:ext cx="4781481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67786" y="3896858"/>
              <a:ext cx="0" cy="204409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468612" y="6090920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交流平台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48438" y="616807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68960"/>
            <a:ext cx="2088232" cy="312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58470" y="1029335"/>
            <a:ext cx="3343275" cy="736600"/>
            <a:chOff x="738" y="1795"/>
            <a:chExt cx="5265" cy="1160"/>
          </a:xfrm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635" y="1795"/>
              <a:ext cx="4368" cy="11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观察方法指导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Picture 10" descr="91661ef7fc97310ebc98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8" y="2079"/>
              <a:ext cx="861" cy="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899592" y="1916832"/>
            <a:ext cx="4104456" cy="3711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 多角度全方位观察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就是指对同一事物，或不变立足点，只变换所观察事物的位置、方向的观察，或站在不同的观察点上，对一个事物进行多角度的细致观察。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899592" y="1916832"/>
            <a:ext cx="4248472" cy="3672408"/>
            <a:chOff x="3067786" y="3122112"/>
            <a:chExt cx="5611014" cy="2818837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8678798" y="3122112"/>
              <a:ext cx="0" cy="2818835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067786" y="5940947"/>
              <a:ext cx="5611012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3897319" y="3122112"/>
              <a:ext cx="4781481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067786" y="3896858"/>
              <a:ext cx="0" cy="204409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5500" r="32250" b="80044"/>
          <a:stretch>
            <a:fillRect/>
          </a:stretch>
        </p:blipFill>
        <p:spPr bwMode="auto">
          <a:xfrm>
            <a:off x="5004048" y="2132856"/>
            <a:ext cx="359638" cy="339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468612" y="6090920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3"/>
          <p:cNvGrpSpPr/>
          <p:nvPr/>
        </p:nvGrpSpPr>
        <p:grpSpPr bwMode="auto">
          <a:xfrm>
            <a:off x="468630" y="111125"/>
            <a:ext cx="2840990" cy="549275"/>
            <a:chOff x="467544" y="110421"/>
            <a:chExt cx="2377627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2981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交流平台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48438" y="616807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79512" y="3789040"/>
            <a:ext cx="2262715" cy="2451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组合 4"/>
          <p:cNvGrpSpPr/>
          <p:nvPr/>
        </p:nvGrpSpPr>
        <p:grpSpPr>
          <a:xfrm>
            <a:off x="458470" y="1029335"/>
            <a:ext cx="3343275" cy="736600"/>
            <a:chOff x="738" y="1795"/>
            <a:chExt cx="5265" cy="1160"/>
          </a:xfrm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635" y="1795"/>
              <a:ext cx="4368" cy="11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观察方法指导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Picture 10" descr="91661ef7fc97310ebc98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8" y="2079"/>
              <a:ext cx="861" cy="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067944" y="1772816"/>
            <a:ext cx="4356854" cy="3711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 多层次地深入观察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所谓多层次观察，就是对同一事物，立足于不同的层面，深入其内部进行观察，甚至借助观察仪器，进行细致的观察，立体地把握事物的特点。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23928" y="1628800"/>
            <a:ext cx="4320480" cy="3816424"/>
            <a:chOff x="3067786" y="3122112"/>
            <a:chExt cx="5611014" cy="2818837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8678798" y="3122112"/>
              <a:ext cx="0" cy="2818835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067786" y="5940947"/>
              <a:ext cx="5611012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3897319" y="3122112"/>
              <a:ext cx="4781481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067786" y="3896858"/>
              <a:ext cx="0" cy="204409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5500" r="32250" b="80044"/>
          <a:stretch>
            <a:fillRect/>
          </a:stretch>
        </p:blipFill>
        <p:spPr bwMode="auto">
          <a:xfrm rot="1936436" flipH="1">
            <a:off x="3581427" y="1440151"/>
            <a:ext cx="512165" cy="48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6286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30" y="1052736"/>
            <a:ext cx="546735" cy="55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871855" y="908720"/>
            <a:ext cx="756475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你在生活中观察到了什么？用几句话写下来和同学交流吧！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57" name="Rectangle 1"/>
          <p:cNvSpPr/>
          <p:nvPr/>
        </p:nvSpPr>
        <p:spPr>
          <a:xfrm>
            <a:off x="1187624" y="2131870"/>
            <a:ext cx="7056784" cy="275152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latinLnBrk="0" hangingPunct="0">
              <a:lnSpc>
                <a:spcPct val="120000"/>
              </a:lnSpc>
            </a:pPr>
            <a:r>
              <a:rPr 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夏天到了，爬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顺着墙</a:t>
            </a:r>
            <a:r>
              <a:rPr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噌噌噌”地使劲往上爬，长得可茂盛了，茂密的枝叶向四面展开，就像给墙披上一身绿装。它为什么能趴在墙上呢？原来它的藤茎上生满无数只小脚，脚上长有六个大头针针头般大小的吸盘，这些吸盘集零为整，支撑着爬墙虎，使它紧紧粘附在墙上。</a:t>
            </a:r>
            <a:endParaRPr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3"/>
          <p:cNvGrpSpPr/>
          <p:nvPr/>
        </p:nvGrpSpPr>
        <p:grpSpPr bwMode="auto">
          <a:xfrm>
            <a:off x="468630" y="111125"/>
            <a:ext cx="2689225" cy="549275"/>
            <a:chOff x="467544" y="110421"/>
            <a:chExt cx="2391445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43629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初试身手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" y="4653136"/>
            <a:ext cx="9224757" cy="23042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6286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7" name="Rectangle 1"/>
          <p:cNvSpPr/>
          <p:nvPr/>
        </p:nvSpPr>
        <p:spPr>
          <a:xfrm>
            <a:off x="1187624" y="1484784"/>
            <a:ext cx="5616624" cy="3637919"/>
          </a:xfrm>
          <a:prstGeom prst="rect">
            <a:avLst/>
          </a:prstGeom>
          <a:noFill/>
          <a:ln w="9525">
            <a:solidFill>
              <a:srgbClr val="00B050"/>
            </a:solidFill>
            <a:prstDash val="sysDash"/>
          </a:ln>
        </p:spPr>
        <p:txBody>
          <a:bodyPr wrap="square" anchor="ctr">
            <a:spAutoFit/>
          </a:bodyPr>
          <a:lstStyle/>
          <a:p>
            <a:pPr eaLnBrk="0" latinLnBrk="0" hangingPunct="0">
              <a:lnSpc>
                <a:spcPct val="120000"/>
              </a:lnSpc>
            </a:pPr>
            <a:r>
              <a:rPr 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条路，是一条车辆的河流。每天一辆辆汽车“嘀嘀嘀”，满载着各种货物，从城市奔向乡村；一辆辆拖拉机“突突突”，满载着瓜果和蔬菜，从乡下驶进城市；一辆辆自行车“丁零零”，多少人从这条路上下班。……这条路给人们带来欢乐，带来幸福。它像一支神奇的长笛，吹奏着欢快的乐曲。</a:t>
            </a:r>
            <a:endParaRPr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3"/>
          <p:cNvGrpSpPr/>
          <p:nvPr/>
        </p:nvGrpSpPr>
        <p:grpSpPr bwMode="auto">
          <a:xfrm>
            <a:off x="468630" y="111125"/>
            <a:ext cx="2689225" cy="549275"/>
            <a:chOff x="467544" y="110421"/>
            <a:chExt cx="2391445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60" y="205771"/>
              <a:ext cx="1743629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初试身手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8" name="Picture 4" descr="http://pic.58pic.com/58pic/13/66/76/64N58PICJCb_10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717032"/>
            <a:ext cx="1770162" cy="236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15999" y="797803"/>
            <a:ext cx="71675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阅读指导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666115" y="1584960"/>
            <a:ext cx="8076565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初读例文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思考：作者是围绕什么来写小狗的？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细读例文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作者是怎样描写小狗的？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用了什么写作方法？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从几个方面写了小狗的淘气可爱？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23"/>
          <p:cNvGrpSpPr/>
          <p:nvPr/>
        </p:nvGrpSpPr>
        <p:grpSpPr bwMode="auto">
          <a:xfrm>
            <a:off x="468630" y="111125"/>
            <a:ext cx="5255498" cy="549275"/>
            <a:chOff x="467544" y="110421"/>
            <a:chExt cx="4398330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359" y="205771"/>
              <a:ext cx="3750515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习作例文：我家的小狗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52936"/>
            <a:ext cx="2356312" cy="2983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1812</Words>
  <Application>WPS 演示</Application>
  <PresentationFormat>全屏显示(4:3)</PresentationFormat>
  <Paragraphs>166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方正卡通简体</vt:lpstr>
      <vt:lpstr>楷体</vt:lpstr>
      <vt:lpstr>黑体</vt:lpstr>
      <vt:lpstr>Calibri</vt:lpstr>
      <vt:lpstr>微软雅黑</vt:lpstr>
      <vt:lpstr>Arial Unicode MS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554</cp:revision>
  <dcterms:created xsi:type="dcterms:W3CDTF">2017-05-17T10:13:00Z</dcterms:created>
  <dcterms:modified xsi:type="dcterms:W3CDTF">2018-06-28T05:02:04Z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