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5"/>
  </p:notesMasterIdLst>
  <p:sldIdLst>
    <p:sldId id="299" r:id="rId3"/>
    <p:sldId id="257" r:id="rId4"/>
    <p:sldId id="258" r:id="rId6"/>
    <p:sldId id="266" r:id="rId7"/>
    <p:sldId id="402" r:id="rId8"/>
    <p:sldId id="270" r:id="rId9"/>
    <p:sldId id="367" r:id="rId10"/>
    <p:sldId id="410" r:id="rId11"/>
    <p:sldId id="411" r:id="rId12"/>
    <p:sldId id="300" r:id="rId13"/>
  </p:sldIdLst>
  <p:sldSz cx="12190095" cy="6858000"/>
  <p:notesSz cx="6858000" cy="9144000"/>
  <p:embeddedFontLst>
    <p:embeddedFont>
      <p:font typeface="华文细黑" panose="02010600040101010101" pitchFamily="2" charset="-122"/>
      <p:regular r:id="rId17"/>
    </p:embeddedFont>
    <p:embeddedFont>
      <p:font typeface="微软雅黑" panose="020B0503020204020204" pitchFamily="34" charset="-122"/>
      <p:regular r:id="rId18"/>
    </p:embeddedFont>
    <p:embeddedFont>
      <p:font typeface="华文细黑" panose="02010600040101010101"/>
      <p:regular r:id="rId19"/>
    </p:embeddedFont>
    <p:embeddedFont>
      <p:font typeface="黑体" panose="02010609060101010101" pitchFamily="49" charset="-122"/>
      <p:regular r:id="rId20"/>
    </p:embeddedFont>
    <p:embeddedFont>
      <p:font typeface="Calibri" panose="020F0502020204030204" charset="0"/>
      <p:regular r:id="rId21"/>
      <p:bold r:id="rId22"/>
      <p:italic r:id="rId23"/>
      <p:boldItalic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1822" autoAdjust="0"/>
    <p:restoredTop sz="94718" autoAdjust="0"/>
  </p:normalViewPr>
  <p:slideViewPr>
    <p:cSldViewPr>
      <p:cViewPr>
        <p:scale>
          <a:sx n="75" d="100"/>
          <a:sy n="75" d="100"/>
        </p:scale>
        <p:origin x="-288" y="-4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257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font" Target="fonts/font8.fntdata"/><Relationship Id="rId23" Type="http://schemas.openxmlformats.org/officeDocument/2006/relationships/font" Target="fonts/font7.fntdata"/><Relationship Id="rId22" Type="http://schemas.openxmlformats.org/officeDocument/2006/relationships/font" Target="fonts/font6.fntdata"/><Relationship Id="rId21" Type="http://schemas.openxmlformats.org/officeDocument/2006/relationships/font" Target="fonts/font5.fntdata"/><Relationship Id="rId20" Type="http://schemas.openxmlformats.org/officeDocument/2006/relationships/font" Target="fonts/font4.fntdata"/><Relationship Id="rId2" Type="http://schemas.openxmlformats.org/officeDocument/2006/relationships/theme" Target="theme/theme1.xml"/><Relationship Id="rId19" Type="http://schemas.openxmlformats.org/officeDocument/2006/relationships/font" Target="fonts/font3.fntdata"/><Relationship Id="rId18" Type="http://schemas.openxmlformats.org/officeDocument/2006/relationships/font" Target="fonts/font2.fntdata"/><Relationship Id="rId17" Type="http://schemas.openxmlformats.org/officeDocument/2006/relationships/font" Target="fonts/font1.fntdata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9083A5-0E0C-4557-B55C-DA2F9E5E05C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6A5A97-1D6B-49BC-8079-63C680F0D70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A5A97-1D6B-49BC-8079-63C680F0D7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380165" y="285728"/>
            <a:ext cx="11501519" cy="6072230"/>
          </a:xfrm>
          <a:prstGeom prst="rect">
            <a:avLst/>
          </a:prstGeom>
        </p:spPr>
        <p:txBody>
          <a:bodyPr/>
          <a:lstStyle>
            <a:lvl1pPr marL="0" indent="0" eaLnBrk="1" hangingPunct="0">
              <a:lnSpc>
                <a:spcPts val="5000"/>
              </a:lnSpc>
              <a:buFontTx/>
              <a:buNone/>
              <a:defRPr sz="280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defRPr>
            </a:lvl1pPr>
            <a:lvl2pPr marL="0" indent="0" eaLnBrk="1" hangingPunct="0">
              <a:lnSpc>
                <a:spcPts val="5000"/>
              </a:lnSpc>
              <a:buFontTx/>
              <a:buNone/>
              <a:defRPr sz="280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defRPr>
            </a:lvl2pPr>
            <a:lvl3pPr marL="0" indent="0" eaLnBrk="1" hangingPunct="0">
              <a:lnSpc>
                <a:spcPts val="5000"/>
              </a:lnSpc>
              <a:buFontTx/>
              <a:buNone/>
              <a:defRPr sz="280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defRPr>
            </a:lvl3pPr>
            <a:lvl4pPr marL="0" indent="0" eaLnBrk="1" hangingPunct="0">
              <a:lnSpc>
                <a:spcPts val="5000"/>
              </a:lnSpc>
              <a:buFontTx/>
              <a:buNone/>
              <a:defRPr sz="280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defRPr>
            </a:lvl4pPr>
            <a:lvl5pPr marL="0" indent="0" eaLnBrk="1" hangingPunct="0">
              <a:lnSpc>
                <a:spcPts val="5000"/>
              </a:lnSpc>
              <a:buFontTx/>
              <a:buNone/>
              <a:defRPr sz="280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slide" Target="slide6.xml"/><Relationship Id="rId1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270670" y="3191490"/>
            <a:ext cx="943990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推荐作品</a:t>
            </a:r>
            <a:endParaRPr lang="en-US" altLang="zh-CN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270670" y="2636912"/>
            <a:ext cx="39592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第四单元　创造形象     诗文有别</a:t>
            </a:r>
            <a:endParaRPr lang="en-US" altLang="zh-CN" sz="1600" i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Picture 2" descr="C:\Users\Administrator\Desktop\创新图片\d0c652aad1c712ab5fead0810fd42dfc_477.jpg"/>
          <p:cNvPicPr>
            <a:picLocks noChangeAspect="1" noChangeArrowheads="1"/>
          </p:cNvPicPr>
          <p:nvPr/>
        </p:nvPicPr>
        <p:blipFill>
          <a:blip r:embed="rId1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391" y="28203"/>
            <a:ext cx="4439022" cy="2496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Picture 2" descr="C:\Users\Administrator\Desktop\创新图片\d0c652aad1c712ab5fead0810fd42dfc_477.jpg"/>
          <p:cNvPicPr>
            <a:picLocks noChangeAspect="1" noChangeArrowheads="1"/>
          </p:cNvPicPr>
          <p:nvPr/>
        </p:nvPicPr>
        <p:blipFill>
          <a:blip r:embed="rId1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391" y="28203"/>
            <a:ext cx="4439022" cy="2496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>
            <a:hlinkClick r:id="rId1" action="ppaction://hlinksldjump"/>
          </p:cNvPr>
          <p:cNvSpPr txBox="1"/>
          <p:nvPr/>
        </p:nvSpPr>
        <p:spPr>
          <a:xfrm>
            <a:off x="5156199" y="2492896"/>
            <a:ext cx="1878014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lvl="0">
              <a:defRPr/>
            </a:pP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方山子传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23">
            <a:hlinkClick r:id="rId2" action="ppaction://hlinksldjump"/>
          </p:cNvPr>
          <p:cNvSpPr txBox="1"/>
          <p:nvPr/>
        </p:nvSpPr>
        <p:spPr>
          <a:xfrm>
            <a:off x="5156199" y="3631863"/>
            <a:ext cx="1878339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大铁椎传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4607603" y="3119494"/>
            <a:ext cx="2975206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4607603" y="4258460"/>
            <a:ext cx="2975206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" y="4173"/>
            <a:ext cx="12190414" cy="551330"/>
          </a:xfrm>
          <a:prstGeom prst="rect">
            <a:avLst/>
          </a:prstGeom>
          <a:pattFill prst="ltUpDiag">
            <a:fgClr>
              <a:srgbClr val="FF9600"/>
            </a:fgClr>
            <a:bgClr>
              <a:srgbClr val="FC6204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7"/>
          <p:cNvSpPr txBox="1"/>
          <p:nvPr/>
        </p:nvSpPr>
        <p:spPr>
          <a:xfrm>
            <a:off x="0" y="87015"/>
            <a:ext cx="12190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4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方山子传</a:t>
            </a:r>
            <a:endParaRPr lang="zh-CN" altLang="en-US" sz="2400" kern="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05348" y="836712"/>
            <a:ext cx="11422678" cy="2704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b="1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一、中心主旨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本文为方山子立传，抓住方山子异于常人的特点，写他少年的意气风发和晚年的闲适安贫，突出了方山子特立独行的个性，同时流露出对自己怀才不遇的感慨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3279" y="551122"/>
            <a:ext cx="11254070" cy="45340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b="1" kern="10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二、写作特色</a:t>
            </a:r>
            <a:endParaRPr lang="zh-CN" altLang="zh-CN" sz="2800" kern="10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奇特的构思。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苏轼此文之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奇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，首先表现在构思上，没有像一般传记，平铺直叙地介绍人物的姓氏、籍贯、家世、生平等等，而是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随物赋形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，极其切合隐士的身份，由隐而显，由略而详，层层设疑，层层呼应，愈深愈见出方山子的不同寻常和卓立无匹。起而如神龙见首不见尾，继而如春蚕吐丝，终而如秋蝉脱壳。</a:t>
            </a:r>
            <a:endParaRPr lang="zh-CN" altLang="zh-CN" sz="280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4799" y="32537"/>
            <a:ext cx="11711031" cy="6500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奇妙的语言。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作者用字准确而含蓄，字里行间饱含感情，细节描写、形象描写独具匠心，故而有言简意赅的艺术效果。如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余谪居于黄，过岐亭，适见焉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，一个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适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字正刻画出作者想见已久而又不期而遇的喜悦之情。当得知作者被贬黄州的原因后，这位作为故人的隐士，竟没有一点同情或安慰的表示，只是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俯而不答，仰而笑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，在这里，作者再度向读者渲染了隐士的特征，不但活灵活现地写出了其神态，而且也蕴涵着许多人生沧桑与感慨！如第四段极度赞颂方山子超脱世俗的高尚美德，直接赞语仅最后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此岂无得而然哉？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一个反问句，真是惜墨如金，又字字千钧！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圆角矩形 3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1"/>
            <a:ext cx="12190413" cy="53781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4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93381" y="1049955"/>
            <a:ext cx="11540125" cy="25950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b="1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一、中心主旨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本文属于传记文，作者在纪实的同时也增加了一些艺术的想象和虚构，塑造出了一个丰满的侠客、大力士的英雄形象，透露了对社会现实的不满和人才不为世所用的感慨。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TextBox 37"/>
          <p:cNvSpPr txBox="1"/>
          <p:nvPr/>
        </p:nvSpPr>
        <p:spPr>
          <a:xfrm>
            <a:off x="90027" y="76145"/>
            <a:ext cx="12100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大铁椎传</a:t>
            </a:r>
            <a:endParaRPr lang="zh-CN" altLang="en-US" sz="2400" b="1" kern="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46799" y="-12753"/>
            <a:ext cx="11749770" cy="655564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b="1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二、写作特色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表现方法灵活，正面描写与侧面烘托相结合，多角度刻画人物。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第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4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段道别时，一句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不足用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写出了大铁椎杀敌前的内心感受和抱负，而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故自负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的将军在他面前无可辩驳，自惭形秽，以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强留之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来掩饰自己窘态的表现，侧面烘托了大铁椎的可敬。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文章最后一段着重描写大铁椎的神勇和绝技，旷野杀贼一段，描写细致，绘声绘色，因此为全文重心。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鸡鸣月落，星光照旷野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二句，是紧急叙述中的舒缓之笔，既点明了杀贼、鏖战的时间，又使行文有些轻松和曲折，增加了文意的空间美。杀贼时，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贼二十余骑四面集，步行负弓矢从者百许人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。而大铁椎挥动铁椎，使对方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应声落马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人马仆地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62558" y="329875"/>
            <a:ext cx="11518253" cy="259506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lnSpc>
                <a:spcPct val="150000"/>
              </a:lnSpc>
              <a:tabLst>
                <a:tab pos="1890395" algn="l"/>
              </a:tabLst>
            </a:pPr>
            <a:r>
              <a:rPr lang="zh-CN" altLang="zh-CN" sz="2800" kern="100">
                <a:solidFill>
                  <a:prstClr val="black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旁观</a:t>
            </a:r>
            <a:r>
              <a:rPr lang="zh-CN" altLang="zh-CN" sz="2800" kern="100" smtClean="0">
                <a:solidFill>
                  <a:prstClr val="black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的</a:t>
            </a:r>
            <a:r>
              <a:rPr lang="zh-CN" altLang="zh-CN" sz="2800" kern="10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宋将军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，屏息不敢出气，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股栗欲堕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，形象地烘托了大铁椎的勇猛。最后，客大呼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吾去矣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尘滚滚东向驰去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。这段描写绘声绘色，笔墨特别集中，痛快淋漓地刻画了大铁椎的勇武形象，使人如见其人，如闻其声，印象尤为深刻。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19579" y="479114"/>
            <a:ext cx="11404211" cy="45340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纯用记叙手法，形象鲜明。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这篇文章洋洋洒洒，纯为记叙。不加任何评论，只是通过别人的叙述和人物的言行来显示人物形象的特点和意义，因而形象生动，文意含蓄，发人思考。写大铁椎的外貌和性格：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貌甚寝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与人罕言语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。写大铁椎来去无踪：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夜半，客曰：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‘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吾去矣！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’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言讫不见。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写大铁椎的豪侠：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吾数击杀响马贼，夺其物，故仇我。久居，祸且及汝。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最后又写大铁椎旷野杀贼的神勇绝技。真是形象鲜明，虎虎有生气。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1197</Words>
  <Application>WPS 演示</Application>
  <PresentationFormat>自定义</PresentationFormat>
  <Paragraphs>43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4" baseType="lpstr">
      <vt:lpstr>Arial</vt:lpstr>
      <vt:lpstr>宋体</vt:lpstr>
      <vt:lpstr>Wingdings</vt:lpstr>
      <vt:lpstr>Times New Roman</vt:lpstr>
      <vt:lpstr>华文细黑</vt:lpstr>
      <vt:lpstr>微软雅黑</vt:lpstr>
      <vt:lpstr>华文新魏</vt:lpstr>
      <vt:lpstr>Times New Roman</vt:lpstr>
      <vt:lpstr>华文细黑</vt:lpstr>
      <vt:lpstr>Courier New</vt:lpstr>
      <vt:lpstr>黑体</vt:lpstr>
      <vt:lpstr>Arial Unicode MS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壹點KeTang</cp:lastModifiedBy>
  <cp:revision>347</cp:revision>
  <dcterms:created xsi:type="dcterms:W3CDTF">2016-03-28T08:27:00Z</dcterms:created>
  <dcterms:modified xsi:type="dcterms:W3CDTF">2018-02-13T16:12:32Z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