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5"/>
  </p:notesMasterIdLst>
  <p:handoutMasterIdLst>
    <p:handoutMasterId r:id="rId29"/>
  </p:handoutMasterIdLst>
  <p:sldIdLst>
    <p:sldId id="442" r:id="rId5"/>
    <p:sldId id="450" r:id="rId6"/>
    <p:sldId id="451" r:id="rId7"/>
    <p:sldId id="452" r:id="rId8"/>
    <p:sldId id="453" r:id="rId9"/>
    <p:sldId id="454" r:id="rId10"/>
    <p:sldId id="455" r:id="rId11"/>
    <p:sldId id="456" r:id="rId12"/>
    <p:sldId id="457" r:id="rId13"/>
    <p:sldId id="458" r:id="rId14"/>
    <p:sldId id="459" r:id="rId16"/>
    <p:sldId id="460" r:id="rId17"/>
    <p:sldId id="461" r:id="rId18"/>
    <p:sldId id="462" r:id="rId19"/>
    <p:sldId id="463" r:id="rId20"/>
    <p:sldId id="464" r:id="rId21"/>
    <p:sldId id="465" r:id="rId22"/>
    <p:sldId id="466" r:id="rId23"/>
    <p:sldId id="467" r:id="rId24"/>
    <p:sldId id="468" r:id="rId25"/>
    <p:sldId id="470" r:id="rId26"/>
    <p:sldId id="471" r:id="rId27"/>
    <p:sldId id="443" r:id="rId28"/>
  </p:sldIdLst>
  <p:sldSz cx="9144000" cy="5143500" type="screen16x9"/>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00FF"/>
    <a:srgbClr val="0099CC"/>
    <a:srgbClr val="00CCFF"/>
    <a:srgbClr val="FF66CC"/>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587" autoAdjust="0"/>
    <p:restoredTop sz="94660" autoAdjust="0"/>
  </p:normalViewPr>
  <p:slideViewPr>
    <p:cSldViewPr snapToGrid="0">
      <p:cViewPr>
        <p:scale>
          <a:sx n="100" d="100"/>
          <a:sy n="100" d="100"/>
        </p:scale>
        <p:origin x="-1944" y="-972"/>
      </p:cViewPr>
      <p:guideLst>
        <p:guide orient="horz" pos="1610"/>
        <p:guide pos="2887"/>
      </p:guideLst>
    </p:cSldViewPr>
  </p:slideViewPr>
  <p:notesTextViewPr>
    <p:cViewPr>
      <p:scale>
        <a:sx n="1" d="1"/>
        <a:sy n="1" d="1"/>
      </p:scale>
      <p:origin x="0" y="0"/>
    </p:cViewPr>
  </p:notesTextViewPr>
  <p:notesViewPr>
    <p:cSldViewPr snapToGrid="0">
      <p:cViewPr varScale="1">
        <p:scale>
          <a:sx n="83" d="100"/>
          <a:sy n="83" d="100"/>
        </p:scale>
        <p:origin x="-3192" y="-78"/>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notesMaster" Target="notesMasters/notes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E28723A8-B86A-47A1-81F1-CE215B7E12DE}"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8F0F5642-B89D-44C3-86AA-9583416F356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50180" name="幻灯片图像占位符 53251"/>
          <p:cNvSpPr>
            <a:spLocks noRo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3" name="文本占位符 53252"/>
          <p:cNvSpPr>
            <a:spLocks noGrp="1" noChangeArrowheads="1"/>
          </p:cNvSpPr>
          <p:nvPr>
            <p:ph type="body" sz="quarter" idx="9"/>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lvl1pPr algn="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4C6833D7-8810-4133-84DA-C56F13BCA5B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381000" y="685800"/>
            <a:ext cx="6096000" cy="3429000"/>
          </a:xfrm>
        </p:spPr>
      </p:sp>
      <p:sp>
        <p:nvSpPr>
          <p:cNvPr id="512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8"/>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p:cNvPicPr>
          <p:nvPr userDrawn="1"/>
        </p:nvPicPr>
        <p:blipFill>
          <a:blip r:embed="rId3" cstate="email"/>
          <a:srcRect/>
          <a:stretch>
            <a:fillRect/>
          </a:stretch>
        </p:blipFill>
        <p:spPr bwMode="auto">
          <a:xfrm>
            <a:off x="2713038" y="4981575"/>
            <a:ext cx="4038600"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841772"/>
            <a:ext cx="7772400" cy="17907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BED22FFA-CA89-45A5-A74E-ABD411B7B00B}" type="datetimeFigureOut">
              <a:rPr lang="zh-CN" altLang="en-US"/>
            </a:fld>
            <a:endParaRPr lang="zh-CN" altLang="en-US" dirty="0"/>
          </a:p>
        </p:txBody>
      </p:sp>
      <p:sp>
        <p:nvSpPr>
          <p:cNvPr id="7"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75241CD8-7559-406C-9F9A-B4D55FAE1DF0}"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2F355FFB-1950-4B70-A2B9-249B9CF095C2}" type="datetimeFigureOut">
              <a:rPr lang="zh-CN" altLang="en-US"/>
            </a:fld>
            <a:endParaRPr lang="zh-CN" alt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90335D5C-C276-448E-B8C1-42C0BA305F8D}"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A41E392B-4FBE-43E7-8F69-AF3E75643B1C}" type="datetimeFigureOut">
              <a:rPr lang="zh-CN" altLang="en-US"/>
            </a:fld>
            <a:endParaRPr lang="zh-CN" alt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A8B04A10-C456-456C-B0A1-4CA7E05FE0AB}"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0F0A1DF0-B097-41C5-85D1-92117F00669C}"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C6945B54-E2C9-4E91-A75C-A1E5B1B6A311}"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5"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5"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55F0838D-B3ED-4124-8DC0-4884CFFA9120}" type="datetimeFigureOut">
              <a:rPr lang="zh-CN" altLang="en-US"/>
            </a:fld>
            <a:endParaRPr lang="zh-CN" altLang="en-US" dirty="0"/>
          </a:p>
        </p:txBody>
      </p:sp>
      <p:sp>
        <p:nvSpPr>
          <p:cNvPr id="8" name="Footer Placeholder 7"/>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0489260E-6C64-4F01-B015-1A02C8C42CD6}"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8DE88AFA-66E3-4FF1-995C-AF4C99A6AA48}" type="datetimeFigureOut">
              <a:rPr lang="zh-CN" altLang="en-US"/>
            </a:fld>
            <a:endParaRPr lang="zh-CN" alt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37931D02-DB57-4882-A3DE-02513064EFE9}"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A520EA45-DBB7-4F4E-89C8-9CDDFDE140BA}" type="datetimeFigureOut">
              <a:rPr lang="zh-CN" altLang="en-US"/>
            </a:fld>
            <a:endParaRPr lang="zh-CN" altLang="en-US" dirty="0"/>
          </a:p>
        </p:txBody>
      </p:sp>
      <p:sp>
        <p:nvSpPr>
          <p:cNvPr id="3" name="Footer Placeholder 2"/>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4CEA7100-ECFC-4A6A-8ADC-DA0355C06B18}"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2"/>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0AC5F510-DA3B-4FDC-AF35-10303FB9FF20}"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8D8BADDB-2955-43F2-A96B-11B41D54D94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2"/>
            <a:ext cx="4629150" cy="365521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3EEF79F8-3712-486A-9677-E7F8152C5BA7}"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EF15A6CC-CB6E-4DE3-9BDF-ED1CC98DB621}"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CA104DDB-1BED-4426-9498-0D23EB8DC46A}" type="datetimeFigureOut">
              <a:rPr lang="zh-CN" altLang="en-US"/>
            </a:fld>
            <a:endParaRPr lang="zh-CN" alt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C25C0209-468B-4EE7-8C71-4D1FC2411525}"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pic>
        <p:nvPicPr>
          <p:cNvPr id="4" name="图片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543676" y="273846"/>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5" y="273846"/>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189AFBC4-710B-4173-B7D4-0A5CD48DC7A3}" type="datetimeFigureOut">
              <a:rPr lang="zh-CN" altLang="en-US"/>
            </a:fld>
            <a:endParaRPr lang="zh-CN" altLang="en-US" dirty="0"/>
          </a:p>
        </p:txBody>
      </p:sp>
      <p:sp>
        <p:nvSpPr>
          <p:cNvPr id="6"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160A9CEB-EF8B-41A7-8739-9A2DE9CD2C67}"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8"/>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p:cNvPicPr>
          <p:nvPr userDrawn="1"/>
        </p:nvPicPr>
        <p:blipFill>
          <a:blip r:embed="rId3" cstate="email"/>
          <a:srcRect/>
          <a:stretch>
            <a:fillRect/>
          </a:stretch>
        </p:blipFill>
        <p:spPr bwMode="auto">
          <a:xfrm>
            <a:off x="2713038" y="4981575"/>
            <a:ext cx="4038600"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841772"/>
            <a:ext cx="7772400" cy="17907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D449D24A-09DA-46D6-BDB7-EE275EB43F61}" type="datetimeFigureOut">
              <a:rPr lang="zh-CN" altLang="en-US"/>
            </a:fld>
            <a:endParaRPr lang="zh-CN" altLang="en-US" dirty="0"/>
          </a:p>
        </p:txBody>
      </p:sp>
      <p:sp>
        <p:nvSpPr>
          <p:cNvPr id="7"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20BA70C4-DA15-4BFB-8802-2783DA63DEFF}"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F9194805-0149-41B3-9BEB-3B07A5D579B2}" type="datetimeFigureOut">
              <a:rPr lang="zh-CN" altLang="en-US"/>
            </a:fld>
            <a:endParaRPr lang="zh-CN" alt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345813AC-5A04-45CC-B463-DEBB7B482BE3}"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E00E8ABF-E7EE-46A0-8D9D-4BB4ABE44FC2}" type="datetimeFigureOut">
              <a:rPr lang="zh-CN" altLang="en-US"/>
            </a:fld>
            <a:endParaRPr lang="zh-CN" alt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AD03AA0B-557B-4365-9681-E2D6A792A22D}"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F7850FA1-8562-4224-980F-7D5E5AB1FB7F}"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97D716E7-B216-4870-82CB-AB54DC7F5D93}"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5"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5"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755DEDA4-7766-4893-AE85-6322C0AAC154}" type="datetimeFigureOut">
              <a:rPr lang="zh-CN" altLang="en-US"/>
            </a:fld>
            <a:endParaRPr lang="zh-CN" altLang="en-US" dirty="0"/>
          </a:p>
        </p:txBody>
      </p:sp>
      <p:sp>
        <p:nvSpPr>
          <p:cNvPr id="8" name="Footer Placeholder 7"/>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27E27586-4892-4509-8D86-1D5633C040BC}"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83DBAD5C-962C-492E-A93F-73ECB525D421}" type="datetimeFigureOut">
              <a:rPr lang="zh-CN" altLang="en-US"/>
            </a:fld>
            <a:endParaRPr lang="zh-CN" alt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8B68A061-58FB-4B6C-BD03-C1854AC819C5}"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9281B45E-CD1D-4CAA-82F5-019C7DAC003F}" type="datetimeFigureOut">
              <a:rPr lang="zh-CN" altLang="en-US"/>
            </a:fld>
            <a:endParaRPr lang="zh-CN" altLang="en-US" dirty="0"/>
          </a:p>
        </p:txBody>
      </p:sp>
      <p:sp>
        <p:nvSpPr>
          <p:cNvPr id="3" name="Footer Placeholder 2"/>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6C0ABAB5-6054-43CE-B00A-B7DE43002A3A}"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6"/>
            <a:ext cx="7886700" cy="2139553"/>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3442099"/>
            <a:ext cx="7886700" cy="112514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2"/>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715C0503-0915-4BD4-95B9-C537897C45CE}"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19D34B13-206D-4CCF-8A75-322DA6A675B8}"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2"/>
            <a:ext cx="4629150" cy="365521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430E0453-5F34-47F6-B707-D6F2A57BC384}" type="datetimeFigureOut">
              <a:rPr lang="zh-CN" altLang="en-US"/>
            </a:fld>
            <a:endParaRPr lang="zh-CN" altLang="en-US" dirty="0"/>
          </a:p>
        </p:txBody>
      </p:sp>
      <p:sp>
        <p:nvSpPr>
          <p:cNvPr id="6" name="Footer Placeholder 5"/>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D6DF2500-E29B-4E1B-AFF9-9649255136BF}"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pic>
        <p:nvPicPr>
          <p:cNvPr id="4" name="图片 8"/>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543676" y="273846"/>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5" y="273846"/>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fld id="{45DC1343-BFDD-4261-BABA-E80B53A99A6F}" type="datetimeFigureOut">
              <a:rPr lang="zh-CN" altLang="en-US"/>
            </a:fld>
            <a:endParaRPr lang="zh-CN" altLang="en-US" dirty="0"/>
          </a:p>
        </p:txBody>
      </p:sp>
      <p:sp>
        <p:nvSpPr>
          <p:cNvPr id="6" name="Footer Placeholder 4"/>
          <p:cNvSpPr>
            <a:spLocks noGrp="1"/>
          </p:cNvSpPr>
          <p:nvPr>
            <p:ph type="ftr" sz="quarter" idx="11"/>
          </p:nvPr>
        </p:nvSpPr>
        <p:spPr/>
        <p:txBody>
          <a:bodyPr/>
          <a:lstStyle>
            <a:lvl1pPr fontAlgn="base">
              <a:spcBef>
                <a:spcPct val="0"/>
              </a:spcBef>
              <a:spcAft>
                <a:spcPct val="0"/>
              </a:spcAft>
              <a:defRPr b="1">
                <a:latin typeface="Times New Roman" panose="02020603050405020304" pitchFamily="18" charset="0"/>
                <a:ea typeface="楷体" panose="02010609060101010101" pitchFamily="49" charset="-122"/>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b="1">
                <a:latin typeface="Times New Roman" panose="02020603050405020304" pitchFamily="18" charset="0"/>
                <a:ea typeface="楷体" panose="02010609060101010101" pitchFamily="49" charset="-122"/>
              </a:defRPr>
            </a:lvl1pPr>
          </a:lstStyle>
          <a:p>
            <a:pPr>
              <a:defRPr/>
            </a:pPr>
            <a:fld id="{21D6407E-6ABD-4472-9B55-86B41AB1B51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6" y="1333829"/>
            <a:ext cx="3655181" cy="617934"/>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6" y="1999034"/>
            <a:ext cx="3655181" cy="2643213"/>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333829"/>
            <a:ext cx="3673182" cy="617934"/>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740571"/>
            <a:ext cx="4629150" cy="36552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543052"/>
            <a:ext cx="2949178" cy="2858691"/>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629841" y="1543052"/>
            <a:ext cx="3124012" cy="2858691"/>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image" Target="../media/image7.jpeg"/><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2" cstate="email"/>
          <a:srcRect/>
          <a:stretch>
            <a:fillRect/>
          </a:stretch>
        </a:blipFill>
        <a:effectLst/>
      </p:bgPr>
    </p:bg>
    <p:spTree>
      <p:nvGrpSpPr>
        <p:cNvPr id="1" name=""/>
        <p:cNvGrpSpPr/>
        <p:nvPr/>
      </p:nvGrpSpPr>
      <p:grpSpPr>
        <a:xfrm>
          <a:off x="0" y="0"/>
          <a:ext cx="0" cy="0"/>
          <a:chOff x="0" y="0"/>
          <a:chExt cx="0" cy="0"/>
        </a:xfrm>
      </p:grpSpPr>
      <p:pic>
        <p:nvPicPr>
          <p:cNvPr id="1026" name="Picture 2" descr="C:\Users\KingSun_576\Desktop\部编小学语文\部编小学生语文6B\PPT\内容(1).jpg"/>
          <p:cNvPicPr>
            <a:picLocks noChangeAspect="1" noChangeArrowheads="1"/>
          </p:cNvPicPr>
          <p:nvPr userDrawn="1"/>
        </p:nvPicPr>
        <p:blipFill>
          <a:blip r:embed="rId13" cstate="email"/>
          <a:srcRect/>
          <a:stretch>
            <a:fillRect/>
          </a:stretch>
        </p:blipFill>
        <p:spPr bwMode="auto">
          <a:xfrm>
            <a:off x="17467" y="0"/>
            <a:ext cx="91090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email"/>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28650" y="274640"/>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2051"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5"/>
            <a:ext cx="2057400" cy="274637"/>
          </a:xfrm>
          <a:prstGeom prst="rect">
            <a:avLst/>
          </a:prstGeom>
        </p:spPr>
        <p:txBody>
          <a:bodyPr vert="horz" lIns="91440" tIns="45720" rIns="91440" bIns="45720" rtlCol="0" anchor="ctr"/>
          <a:lstStyle>
            <a:lvl1pPr algn="l" eaLnBrk="1" fontAlgn="auto" hangingPunct="1">
              <a:spcBef>
                <a:spcPts val="0"/>
              </a:spcBef>
              <a:spcAft>
                <a:spcPts val="0"/>
              </a:spcAft>
              <a:buFont typeface="Arial" panose="020B0604020202020204" pitchFamily="34" charset="0"/>
              <a:buNone/>
              <a:defRPr sz="1200" b="0">
                <a:solidFill>
                  <a:prstClr val="black">
                    <a:tint val="75000"/>
                  </a:prstClr>
                </a:solidFill>
                <a:latin typeface="Calibri" panose="020F0502020204030204"/>
                <a:ea typeface="宋体" panose="02010600030101010101" pitchFamily="2" charset="-122"/>
              </a:defRPr>
            </a:lvl1pPr>
          </a:lstStyle>
          <a:p>
            <a:pPr>
              <a:defRPr/>
            </a:pPr>
            <a:fld id="{2D9C7554-B44A-47B5-83EE-44C2E72666CA}" type="datetimeFigureOut">
              <a:rPr lang="zh-CN" altLang="en-US"/>
            </a:fld>
            <a:endParaRPr lang="zh-CN" altLang="en-US"/>
          </a:p>
        </p:txBody>
      </p:sp>
      <p:sp>
        <p:nvSpPr>
          <p:cNvPr id="5" name="Footer Placeholder 4"/>
          <p:cNvSpPr>
            <a:spLocks noGrp="1"/>
          </p:cNvSpPr>
          <p:nvPr>
            <p:ph type="ftr" sz="quarter" idx="3"/>
          </p:nvPr>
        </p:nvSpPr>
        <p:spPr>
          <a:xfrm>
            <a:off x="3028950" y="4767265"/>
            <a:ext cx="3086100" cy="274637"/>
          </a:xfrm>
          <a:prstGeom prst="rect">
            <a:avLst/>
          </a:prstGeom>
        </p:spPr>
        <p:txBody>
          <a:bodyPr vert="horz" lIns="91440" tIns="45720" rIns="91440" bIns="45720" rtlCol="0" anchor="ctr"/>
          <a:lstStyle>
            <a:lvl1pPr algn="ctr" eaLnBrk="1" fontAlgn="auto" hangingPunct="1">
              <a:spcBef>
                <a:spcPts val="0"/>
              </a:spcBef>
              <a:spcAft>
                <a:spcPts val="0"/>
              </a:spcAft>
              <a:buFont typeface="Arial" panose="020B0604020202020204" pitchFamily="34" charset="0"/>
              <a:buNone/>
              <a:defRPr sz="1200" b="0">
                <a:solidFill>
                  <a:prstClr val="black">
                    <a:tint val="75000"/>
                  </a:prstClr>
                </a:solidFill>
                <a:latin typeface="Calibri" panose="020F0502020204030204"/>
                <a:ea typeface="宋体" panose="02010600030101010101" pitchFamily="2" charset="-122"/>
              </a:defRPr>
            </a:lvl1pPr>
          </a:lstStyle>
          <a:p>
            <a:pPr>
              <a:defRPr/>
            </a:pPr>
            <a:endParaRPr lang="zh-CN" altLang="en-US"/>
          </a:p>
        </p:txBody>
      </p:sp>
      <p:sp>
        <p:nvSpPr>
          <p:cNvPr id="6" name="Slide Number Placeholder 5"/>
          <p:cNvSpPr>
            <a:spLocks noGrp="1"/>
          </p:cNvSpPr>
          <p:nvPr>
            <p:ph type="sldNum" sz="quarter" idx="4"/>
          </p:nvPr>
        </p:nvSpPr>
        <p:spPr>
          <a:xfrm>
            <a:off x="6457950" y="4767265"/>
            <a:ext cx="2057400" cy="274637"/>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b="0">
                <a:solidFill>
                  <a:srgbClr val="898989"/>
                </a:solidFill>
                <a:latin typeface="Calibri" panose="020F0502020204030204" pitchFamily="34" charset="0"/>
                <a:ea typeface="宋体" panose="02010600030101010101" pitchFamily="2" charset="-122"/>
              </a:defRPr>
            </a:lvl1pPr>
          </a:lstStyle>
          <a:p>
            <a:pPr>
              <a:defRPr/>
            </a:pPr>
            <a:fld id="{4DA3C028-F9C1-4679-8693-06EA592C248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email">
            <a:lum/>
          </a:blip>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28650" y="274640"/>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3075"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5"/>
            <a:ext cx="2057400" cy="274637"/>
          </a:xfrm>
          <a:prstGeom prst="rect">
            <a:avLst/>
          </a:prstGeom>
        </p:spPr>
        <p:txBody>
          <a:bodyPr vert="horz" lIns="91440" tIns="45720" rIns="91440" bIns="45720" rtlCol="0" anchor="ctr"/>
          <a:lstStyle>
            <a:lvl1pPr algn="l" eaLnBrk="1" fontAlgn="auto" hangingPunct="1">
              <a:spcBef>
                <a:spcPts val="0"/>
              </a:spcBef>
              <a:spcAft>
                <a:spcPts val="0"/>
              </a:spcAft>
              <a:buFont typeface="Arial" panose="020B0604020202020204" pitchFamily="34" charset="0"/>
              <a:buNone/>
              <a:defRPr sz="1200" b="0">
                <a:solidFill>
                  <a:prstClr val="black">
                    <a:tint val="75000"/>
                  </a:prstClr>
                </a:solidFill>
                <a:latin typeface="Calibri" panose="020F0502020204030204"/>
                <a:ea typeface="宋体" panose="02010600030101010101" pitchFamily="2" charset="-122"/>
              </a:defRPr>
            </a:lvl1pPr>
          </a:lstStyle>
          <a:p>
            <a:pPr>
              <a:defRPr/>
            </a:pPr>
            <a:fld id="{8AB14E3C-647D-42CB-8F37-EFB20CB6B3EB}" type="datetimeFigureOut">
              <a:rPr lang="zh-CN" altLang="en-US"/>
            </a:fld>
            <a:endParaRPr lang="zh-CN" altLang="en-US"/>
          </a:p>
        </p:txBody>
      </p:sp>
      <p:sp>
        <p:nvSpPr>
          <p:cNvPr id="5" name="Footer Placeholder 4"/>
          <p:cNvSpPr>
            <a:spLocks noGrp="1"/>
          </p:cNvSpPr>
          <p:nvPr>
            <p:ph type="ftr" sz="quarter" idx="3"/>
          </p:nvPr>
        </p:nvSpPr>
        <p:spPr>
          <a:xfrm>
            <a:off x="3028950" y="4767265"/>
            <a:ext cx="3086100" cy="274637"/>
          </a:xfrm>
          <a:prstGeom prst="rect">
            <a:avLst/>
          </a:prstGeom>
        </p:spPr>
        <p:txBody>
          <a:bodyPr vert="horz" lIns="91440" tIns="45720" rIns="91440" bIns="45720" rtlCol="0" anchor="ctr"/>
          <a:lstStyle>
            <a:lvl1pPr algn="ctr" eaLnBrk="1" fontAlgn="auto" hangingPunct="1">
              <a:spcBef>
                <a:spcPts val="0"/>
              </a:spcBef>
              <a:spcAft>
                <a:spcPts val="0"/>
              </a:spcAft>
              <a:buFont typeface="Arial" panose="020B0604020202020204" pitchFamily="34" charset="0"/>
              <a:buNone/>
              <a:defRPr sz="1200" b="0">
                <a:solidFill>
                  <a:prstClr val="black">
                    <a:tint val="75000"/>
                  </a:prstClr>
                </a:solidFill>
                <a:latin typeface="Calibri" panose="020F0502020204030204"/>
                <a:ea typeface="宋体" panose="02010600030101010101" pitchFamily="2" charset="-122"/>
              </a:defRPr>
            </a:lvl1pPr>
          </a:lstStyle>
          <a:p>
            <a:pPr>
              <a:defRPr/>
            </a:pPr>
            <a:endParaRPr lang="zh-CN" altLang="en-US"/>
          </a:p>
        </p:txBody>
      </p:sp>
      <p:sp>
        <p:nvSpPr>
          <p:cNvPr id="6" name="Slide Number Placeholder 5"/>
          <p:cNvSpPr>
            <a:spLocks noGrp="1"/>
          </p:cNvSpPr>
          <p:nvPr>
            <p:ph type="sldNum" sz="quarter" idx="4"/>
          </p:nvPr>
        </p:nvSpPr>
        <p:spPr>
          <a:xfrm>
            <a:off x="6457950" y="4767265"/>
            <a:ext cx="2057400" cy="274637"/>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b="0">
                <a:solidFill>
                  <a:srgbClr val="898989"/>
                </a:solidFill>
                <a:latin typeface="Calibri" panose="020F0502020204030204" pitchFamily="34" charset="0"/>
                <a:ea typeface="宋体" panose="02010600030101010101" pitchFamily="2" charset="-122"/>
              </a:defRPr>
            </a:lvl1pPr>
          </a:lstStyle>
          <a:p>
            <a:pPr>
              <a:defRPr/>
            </a:pPr>
            <a:fld id="{0B798C96-7065-4984-BCFD-41B58AC0412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jpe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ctrTitle"/>
          </p:nvPr>
        </p:nvSpPr>
        <p:spPr>
          <a:xfrm>
            <a:off x="-3548" y="923987"/>
            <a:ext cx="9144000" cy="1400115"/>
          </a:xfrm>
        </p:spPr>
        <p:txBody>
          <a:bodyPr/>
          <a:lstStyle/>
          <a:p>
            <a:pPr eaLnBrk="1" hangingPunct="1"/>
            <a:r>
              <a:rPr lang="zh-CN" altLang="en-US" sz="5400" dirty="0" smtClean="0">
                <a:solidFill>
                  <a:srgbClr val="00B050"/>
                </a:solidFill>
                <a:latin typeface="微软雅黑" panose="020B0503020204020204" charset="-122"/>
                <a:ea typeface="微软雅黑" panose="020B0503020204020204" charset="-122"/>
                <a:sym typeface="微软雅黑" panose="020B0503020204020204" charset="-122"/>
              </a:rPr>
              <a:t>纳米技术就在我们身边</a:t>
            </a:r>
            <a:endParaRPr lang="zh-CN" altLang="en-US" sz="5400" dirty="0" smtClean="0">
              <a:solidFill>
                <a:srgbClr val="00B050"/>
              </a:solidFill>
              <a:latin typeface="微软雅黑" panose="020B0503020204020204" charset="-122"/>
              <a:ea typeface="微软雅黑" panose="020B0503020204020204" charset="-122"/>
              <a:sym typeface="微软雅黑" panose="020B0503020204020204" charset="-122"/>
            </a:endParaRPr>
          </a:p>
        </p:txBody>
      </p:sp>
      <p:sp>
        <p:nvSpPr>
          <p:cNvPr id="25603" name="文本框 3"/>
          <p:cNvSpPr txBox="1">
            <a:spLocks noChangeArrowheads="1"/>
          </p:cNvSpPr>
          <p:nvPr/>
        </p:nvSpPr>
        <p:spPr bwMode="auto">
          <a:xfrm>
            <a:off x="1028700" y="371535"/>
            <a:ext cx="3518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rgbClr val="00B050"/>
                </a:solidFill>
                <a:latin typeface="微软雅黑" panose="020B0503020204020204" charset="-122"/>
                <a:ea typeface="微软雅黑" panose="020B0503020204020204" charset="-122"/>
                <a:sym typeface="微软雅黑" panose="020B0503020204020204" charset="-122"/>
              </a:rPr>
              <a:t>（</a:t>
            </a:r>
            <a:r>
              <a:rPr lang="zh-CN" altLang="en-US" sz="2000" b="1" dirty="0">
                <a:solidFill>
                  <a:srgbClr val="00B050"/>
                </a:solidFill>
                <a:latin typeface="微软雅黑" panose="020B0503020204020204" charset="-122"/>
                <a:ea typeface="微软雅黑" panose="020B0503020204020204" charset="-122"/>
                <a:sym typeface="微软雅黑" panose="020B0503020204020204" charset="-122"/>
              </a:rPr>
              <a:t>部编）四年级下册第二单元</a:t>
            </a:r>
            <a:endParaRPr lang="zh-CN" altLang="en-US" sz="2000" b="1" dirty="0">
              <a:solidFill>
                <a:srgbClr val="00B05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 cstate="email"/>
          <a:srcRect/>
          <a:stretch>
            <a:fillRect/>
          </a:stretch>
        </p:blipFill>
        <p:spPr bwMode="auto">
          <a:xfrm>
            <a:off x="7339017" y="152401"/>
            <a:ext cx="146367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流程图: 终止 1"/>
          <p:cNvSpPr/>
          <p:nvPr/>
        </p:nvSpPr>
        <p:spPr bwMode="auto">
          <a:xfrm>
            <a:off x="320675" y="309565"/>
            <a:ext cx="1930400" cy="528637"/>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sym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txBox="1">
            <a:spLocks noChangeArrowheads="1"/>
          </p:cNvSpPr>
          <p:nvPr/>
        </p:nvSpPr>
        <p:spPr bwMode="auto">
          <a:xfrm>
            <a:off x="320679" y="1190647"/>
            <a:ext cx="8640763"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sz="2000" dirty="0">
                <a:solidFill>
                  <a:srgbClr val="C00000"/>
                </a:solidFill>
                <a:latin typeface="微软雅黑" panose="020B0503020204020204" charset="-122"/>
                <a:ea typeface="微软雅黑" panose="020B0503020204020204" charset="-122"/>
                <a:sym typeface="微软雅黑" panose="020B0503020204020204" charset="-122"/>
              </a:rPr>
              <a:t>纳米机器人：</a:t>
            </a:r>
            <a:r>
              <a:rPr lang="zh-CN" sz="2000" dirty="0">
                <a:latin typeface="微软雅黑" panose="020B0503020204020204" charset="-122"/>
                <a:ea typeface="微软雅黑" panose="020B0503020204020204" charset="-122"/>
                <a:sym typeface="微软雅黑" panose="020B0503020204020204" charset="-122"/>
              </a:rPr>
              <a:t>是机器人工程学的一种新兴科技，纳米机器人的研制属于分子纳米技术的范畴，它根据分子水平的生物学原理为设计原型，设计制造可对纳米空间进行操作的“功能分子器件”。</a:t>
            </a:r>
            <a:endParaRPr lang="en-US" altLang="zh-CN" sz="2000" dirty="0">
              <a:latin typeface="微软雅黑" panose="020B0503020204020204" charset="-122"/>
              <a:ea typeface="微软雅黑" panose="020B0503020204020204" charset="-122"/>
              <a:sym typeface="微软雅黑" panose="020B0503020204020204" charset="-122"/>
            </a:endParaRPr>
          </a:p>
          <a:p>
            <a:pPr eaLnBrk="1" hangingPunct="1">
              <a:lnSpc>
                <a:spcPct val="150000"/>
              </a:lnSpc>
            </a:pPr>
            <a:r>
              <a:rPr lang="zh-CN" altLang="zh-CN" sz="2000" b="1" dirty="0">
                <a:latin typeface="微软雅黑" panose="020B0503020204020204" charset="-122"/>
                <a:ea typeface="微软雅黑" panose="020B0503020204020204" charset="-122"/>
                <a:sym typeface="微软雅黑" panose="020B0503020204020204" charset="-122"/>
              </a:rPr>
              <a:t>纳米机器人的设想，是在纳米尺度上应用生物学原理，发现新现象，研制可编程的分子机器人，也称纳米机器人。合成生物学对细胞信号传导与基因调控网络重新设计，开发载体或</a:t>
            </a:r>
            <a:r>
              <a:rPr lang="zh-CN" altLang="en-US" sz="2000" b="1" dirty="0">
                <a:latin typeface="微软雅黑" panose="020B0503020204020204" charset="-122"/>
                <a:ea typeface="微软雅黑" panose="020B0503020204020204" charset="-122"/>
                <a:sym typeface="微软雅黑" panose="020B0503020204020204" charset="-122"/>
              </a:rPr>
              <a:t>“湿”</a:t>
            </a:r>
            <a:r>
              <a:rPr lang="zh-CN" altLang="zh-CN" sz="2000" b="1" dirty="0">
                <a:latin typeface="微软雅黑" panose="020B0503020204020204" charset="-122"/>
                <a:ea typeface="微软雅黑" panose="020B0503020204020204" charset="-122"/>
                <a:sym typeface="微软雅黑" panose="020B0503020204020204" charset="-122"/>
              </a:rPr>
              <a:t>生物计算机或细胞机器人，从而产生了另种方式的纳米机器人技术</a:t>
            </a:r>
            <a:r>
              <a:rPr lang="zh-CN" altLang="zh-CN" sz="2000" b="1" dirty="0" smtClean="0">
                <a:latin typeface="微软雅黑" panose="020B0503020204020204" charset="-122"/>
                <a:ea typeface="微软雅黑" panose="020B0503020204020204" charset="-122"/>
                <a:sym typeface="微软雅黑" panose="020B0503020204020204" charset="-122"/>
              </a:rPr>
              <a:t>。</a:t>
            </a:r>
            <a:endParaRPr lang="zh-CN" altLang="zh-CN" sz="20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strips(downLeft)">
                                      <p:cBhvr>
                                        <p:cTn id="12" dur="5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bwMode="auto">
          <a:xfrm>
            <a:off x="234950" y="465140"/>
            <a:ext cx="1930400" cy="566737"/>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再读感知</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文本框 4"/>
          <p:cNvSpPr txBox="1"/>
          <p:nvPr/>
        </p:nvSpPr>
        <p:spPr>
          <a:xfrm>
            <a:off x="1406525" y="1770064"/>
            <a:ext cx="7080250" cy="1138654"/>
          </a:xfrm>
          <a:prstGeom prst="snip2DiagRect">
            <a:avLst/>
          </a:prstGeom>
          <a:solidFill>
            <a:srgbClr val="92D050"/>
          </a:solidFill>
          <a:ln>
            <a:solidFill>
              <a:schemeClr val="accent2">
                <a:lumMod val="75000"/>
              </a:schemeClr>
            </a:solidFill>
          </a:ln>
        </p:spPr>
        <p:txBody>
          <a:bodyPr>
            <a:spAutoFit/>
          </a:bodyPr>
          <a:lstStyle/>
          <a:p>
            <a:pPr>
              <a:buFont typeface="Arial" panose="020B0604020202020204" pitchFamily="34" charset="0"/>
              <a:buNone/>
              <a:defRPr/>
            </a:pPr>
            <a:r>
              <a:rPr lang="en-US" sz="2800" dirty="0">
                <a:solidFill>
                  <a:srgbClr val="00B05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课文从哪几方面介绍了纳米？举出了</a:t>
            </a:r>
            <a:r>
              <a:rPr lang="zh-CN" altLang="en-US" sz="2800" dirty="0">
                <a:latin typeface="微软雅黑" panose="020B0503020204020204" charset="-122"/>
                <a:ea typeface="微软雅黑" panose="020B0503020204020204" charset="-122"/>
                <a:cs typeface="微软雅黑" panose="020B0503020204020204" charset="-122"/>
                <a:sym typeface="微软雅黑" panose="020B0503020204020204" charset="-122"/>
              </a:rPr>
              <a:t>哪</a:t>
            </a: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些具体的例子？</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nvSpPr>
        <p:spPr>
          <a:xfrm>
            <a:off x="1928813" y="3519490"/>
            <a:ext cx="6875462" cy="796469"/>
          </a:xfrm>
          <a:prstGeom prst="cloudCallout">
            <a:avLst>
              <a:gd name="adj1" fmla="val -24634"/>
              <a:gd name="adj2" fmla="val -145863"/>
            </a:avLst>
          </a:prstGeom>
          <a:solidFill>
            <a:srgbClr val="92D050"/>
          </a:solidFill>
          <a:ln>
            <a:solidFill>
              <a:schemeClr val="accent2">
                <a:lumMod val="75000"/>
              </a:schemeClr>
            </a:solidFill>
          </a:ln>
        </p:spPr>
        <p:txBody>
          <a:bodyPr>
            <a:spAutoFit/>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改善我们的生活，医疗制药</a:t>
            </a:r>
            <a:r>
              <a:rPr lang="zh-CN" altLang="en-US" sz="2800" dirty="0">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5845" name="图片 1" descr="63"/>
          <p:cNvPicPr>
            <a:picLocks noChangeAspect="1"/>
          </p:cNvPicPr>
          <p:nvPr/>
        </p:nvPicPr>
        <p:blipFill>
          <a:blip r:embed="rId1"/>
          <a:srcRect/>
          <a:stretch>
            <a:fillRect/>
          </a:stretch>
        </p:blipFill>
        <p:spPr bwMode="auto">
          <a:xfrm>
            <a:off x="234950" y="3414713"/>
            <a:ext cx="1784350"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bwMode="auto">
          <a:xfrm>
            <a:off x="282575" y="423865"/>
            <a:ext cx="1930400" cy="642937"/>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初读感知</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a:spLocks noChangeArrowheads="1"/>
          </p:cNvSpPr>
          <p:nvPr/>
        </p:nvSpPr>
        <p:spPr bwMode="auto">
          <a:xfrm>
            <a:off x="2771775" y="2697164"/>
            <a:ext cx="5105400" cy="2247424"/>
          </a:xfrm>
          <a:prstGeom prst="wedgeRoundRectCallout">
            <a:avLst>
              <a:gd name="adj1" fmla="val -36106"/>
              <a:gd name="adj2" fmla="val -69690"/>
              <a:gd name="adj3" fmla="val 16667"/>
            </a:avLst>
          </a:prstGeom>
          <a:solidFill>
            <a:srgbClr val="00B0F0"/>
          </a:solidFill>
          <a:ln w="9525">
            <a:solidFill>
              <a:schemeClr val="accent1"/>
            </a:solidFill>
            <a:miter lim="800000"/>
          </a:ln>
        </p:spPr>
        <p:txBody>
          <a:bodyPr>
            <a:spAutoFit/>
          </a:bodyPr>
          <a:lstStyle/>
          <a:p>
            <a:pPr>
              <a:lnSpc>
                <a:spcPct val="150000"/>
              </a:lnSpc>
            </a:pPr>
            <a:r>
              <a:rPr lang="en-US" altLang="zh-CN" sz="2800" dirty="0">
                <a:solidFill>
                  <a:srgbClr val="000000"/>
                </a:solidFill>
                <a:latin typeface="微软雅黑" panose="020B0503020204020204" charset="-122"/>
                <a:ea typeface="微软雅黑" panose="020B0503020204020204" charset="-122"/>
                <a:sym typeface="微软雅黑" panose="020B0503020204020204" charset="-122"/>
              </a:rPr>
              <a:t>       </a:t>
            </a:r>
            <a:r>
              <a:rPr lang="zh-CN" sz="2800" dirty="0">
                <a:solidFill>
                  <a:srgbClr val="000000"/>
                </a:solidFill>
                <a:latin typeface="微软雅黑" panose="020B0503020204020204" charset="-122"/>
                <a:ea typeface="微软雅黑" panose="020B0503020204020204" charset="-122"/>
                <a:sym typeface="微软雅黑" panose="020B0503020204020204" charset="-122"/>
              </a:rPr>
              <a:t>课文主要从生活和医疗两个方面介绍了纳米科技在我们衣食住行方面的应用前景。</a:t>
            </a:r>
            <a:endParaRPr lang="zh-CN" sz="28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1584329" y="1731965"/>
            <a:ext cx="2582863" cy="624423"/>
          </a:xfrm>
          <a:prstGeom prst="snip2DiagRect">
            <a:avLst/>
          </a:prstGeom>
          <a:noFill/>
          <a:ln w="9525">
            <a:solidFill>
              <a:schemeClr val="accent1"/>
            </a:solidFill>
          </a:ln>
        </p:spPr>
        <p:txBody>
          <a:bodyPr>
            <a:spAutoFit/>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sym typeface="微软雅黑" panose="020B0503020204020204" charset="-122"/>
              </a:rPr>
              <a:t>课文主要内容。</a:t>
            </a:r>
            <a:endParaRPr lang="zh-CN" altLang="en-US" sz="2800" dirty="0">
              <a:latin typeface="微软雅黑" panose="020B0503020204020204" charset="-122"/>
              <a:ea typeface="微软雅黑" panose="020B0503020204020204" charset="-122"/>
              <a:sym typeface="微软雅黑" panose="020B0503020204020204" charset="-122"/>
            </a:endParaRPr>
          </a:p>
        </p:txBody>
      </p:sp>
      <p:pic>
        <p:nvPicPr>
          <p:cNvPr id="36869" name="图片 8" descr="62"/>
          <p:cNvPicPr>
            <a:picLocks noChangeAspect="1"/>
          </p:cNvPicPr>
          <p:nvPr/>
        </p:nvPicPr>
        <p:blipFill>
          <a:blip r:embed="rId1" cstate="email"/>
          <a:srcRect/>
          <a:stretch>
            <a:fillRect/>
          </a:stretch>
        </p:blipFill>
        <p:spPr bwMode="auto">
          <a:xfrm>
            <a:off x="431804" y="2559052"/>
            <a:ext cx="2233613"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bwMode="auto">
          <a:xfrm>
            <a:off x="257175" y="500065"/>
            <a:ext cx="1930400" cy="509587"/>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初读感知</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422279" y="1435101"/>
            <a:ext cx="6323013" cy="1736646"/>
          </a:xfrm>
          <a:prstGeom prst="roundRect">
            <a:avLst/>
          </a:prstGeom>
          <a:noFill/>
          <a:ln w="38100">
            <a:solidFill>
              <a:schemeClr val="accent2">
                <a:lumMod val="75000"/>
              </a:schemeClr>
            </a:solidFill>
          </a:ln>
        </p:spPr>
        <p:txBody>
          <a:bodyPr>
            <a:spAutoFit/>
          </a:bodyPr>
          <a:lstStyle/>
          <a:p>
            <a:pPr>
              <a:buFont typeface="Arial" panose="020B0604020202020204" pitchFamily="34" charset="0"/>
              <a:buNone/>
              <a:defRPr/>
            </a:pPr>
            <a:r>
              <a:rPr 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rPr>
              <a:t>   </a:t>
            </a:r>
            <a:r>
              <a:rPr sz="2400" dirty="0" err="1">
                <a:solidFill>
                  <a:srgbClr val="C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衣：</a:t>
            </a:r>
            <a:r>
              <a:rPr sz="2400" dirty="0" err="1">
                <a:latin typeface="微软雅黑" panose="020B0503020204020204" charset="-122"/>
                <a:ea typeface="微软雅黑" panose="020B0503020204020204" charset="-122"/>
                <a:cs typeface="微软雅黑" panose="020B0503020204020204" charset="-122"/>
                <a:sym typeface="微软雅黑" panose="020B0503020204020204" charset="-122"/>
              </a:rPr>
              <a:t>在纺织和化纤制品中添纳米微粒，可以除味杀菌。化纤布挺结实，但有烦人的静电现象，加入少量金属纳米微粒就可消除静电现象</a:t>
            </a:r>
            <a:r>
              <a:rPr sz="2400" dirty="0">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sz="24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7892" name="图片 2" descr="51"/>
          <p:cNvPicPr>
            <a:picLocks noChangeAspect="1"/>
          </p:cNvPicPr>
          <p:nvPr/>
        </p:nvPicPr>
        <p:blipFill>
          <a:blip r:embed="rId1" cstate="email"/>
          <a:srcRect/>
          <a:stretch>
            <a:fillRect/>
          </a:stretch>
        </p:blipFill>
        <p:spPr bwMode="auto">
          <a:xfrm>
            <a:off x="5302254" y="200027"/>
            <a:ext cx="1425575"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444750" y="747715"/>
            <a:ext cx="2776458" cy="624423"/>
          </a:xfrm>
          <a:prstGeom prst="snip2DiagRect">
            <a:avLst/>
          </a:prstGeom>
          <a:solidFill>
            <a:schemeClr val="tx2">
              <a:lumMod val="40000"/>
              <a:lumOff val="60000"/>
            </a:schemeClr>
          </a:solidFill>
          <a:ln>
            <a:solidFill>
              <a:schemeClr val="accent1"/>
            </a:solidFill>
          </a:ln>
        </p:spPr>
        <p:txBody>
          <a:bodyPr wrap="none">
            <a:spAutoFit/>
          </a:bodyPr>
          <a:lstStyle/>
          <a:p>
            <a:pPr>
              <a:buFont typeface="Arial" panose="020B0604020202020204" pitchFamily="34" charset="0"/>
              <a:buNone/>
              <a:defRPr/>
            </a:pPr>
            <a:r>
              <a:rPr sz="2800" dirty="0">
                <a:latin typeface="微软雅黑" panose="020B0503020204020204" charset="-122"/>
                <a:ea typeface="微软雅黑" panose="020B0503020204020204" charset="-122"/>
                <a:cs typeface="微软雅黑" panose="020B0503020204020204" charset="-122"/>
                <a:sym typeface="微软雅黑" panose="020B0503020204020204" charset="-122"/>
              </a:rPr>
              <a:t>纳米技术的应用</a:t>
            </a:r>
            <a:endParaRPr lang="zh-CN" altLang="en-US"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a:spLocks noChangeArrowheads="1"/>
          </p:cNvSpPr>
          <p:nvPr/>
        </p:nvSpPr>
        <p:spPr bwMode="auto">
          <a:xfrm>
            <a:off x="2825754" y="3214689"/>
            <a:ext cx="5992813" cy="1736646"/>
          </a:xfrm>
          <a:prstGeom prst="roundRect">
            <a:avLst>
              <a:gd name="adj" fmla="val 16667"/>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a:spAutoFit/>
          </a:bodyPr>
          <a:lstStyle/>
          <a:p>
            <a:r>
              <a:rPr lang="zh-CN" sz="2400">
                <a:latin typeface="微软雅黑" panose="020B0503020204020204" charset="-122"/>
                <a:ea typeface="微软雅黑" panose="020B0503020204020204" charset="-122"/>
                <a:sym typeface="微软雅黑" panose="020B0503020204020204" charset="-122"/>
              </a:rPr>
              <a:t>食：纳米材料做的无菌餐具、无菌食品包装用品已经面世。利用纳米粉末，可以使废水彻底变清水，完全达到饮用标准，纳米食品色香味俱全，还有益健康。</a:t>
            </a:r>
            <a:endParaRPr lang="zh-CN" altLang="en-US" sz="240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bwMode="auto">
          <a:xfrm>
            <a:off x="287342" y="152400"/>
            <a:ext cx="3049587" cy="50800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altLang="zh-CN" sz="2800" b="1" dirty="0">
                <a:latin typeface="微软雅黑" panose="020B0503020204020204" charset="-122"/>
                <a:ea typeface="微软雅黑" panose="020B0503020204020204" charset="-122"/>
                <a:sym typeface="微软雅黑" panose="020B0503020204020204" charset="-122"/>
              </a:rPr>
              <a:t>课堂作业新设计</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8915" name="文本框 99"/>
          <p:cNvSpPr txBox="1">
            <a:spLocks noChangeArrowheads="1"/>
          </p:cNvSpPr>
          <p:nvPr/>
        </p:nvSpPr>
        <p:spPr bwMode="auto">
          <a:xfrm>
            <a:off x="325438" y="509588"/>
            <a:ext cx="8818562" cy="441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2400">
                <a:latin typeface="微软雅黑" panose="020B0503020204020204" charset="-122"/>
                <a:ea typeface="微软雅黑" panose="020B0503020204020204" charset="-122"/>
                <a:sym typeface="微软雅黑" panose="020B0503020204020204" charset="-122"/>
              </a:rPr>
              <a:t>一、读拼音，写汉字。</a:t>
            </a:r>
            <a:r>
              <a:rPr lang="zh-CN" sz="2400">
                <a:solidFill>
                  <a:srgbClr val="C00000"/>
                </a:solidFill>
                <a:latin typeface="微软雅黑" panose="020B0503020204020204" charset="-122"/>
                <a:ea typeface="微软雅黑" panose="020B0503020204020204" charset="-122"/>
                <a:sym typeface="微软雅黑" panose="020B0503020204020204" charset="-122"/>
              </a:rPr>
              <a:t>    </a:t>
            </a:r>
            <a:endParaRPr lang="zh-CN" sz="2400">
              <a:solidFill>
                <a:srgbClr val="C00000"/>
              </a:solidFill>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1.bīnɡ xiānɡ</a:t>
            </a:r>
            <a:r>
              <a:rPr lang="zh-CN" sz="2400">
                <a:latin typeface="微软雅黑" panose="020B0503020204020204" charset="-122"/>
                <a:ea typeface="微软雅黑" panose="020B0503020204020204" charset="-122"/>
                <a:sym typeface="微软雅黑" panose="020B0503020204020204" charset="-122"/>
              </a:rPr>
              <a:t>（      ）里面用到一种纳米涂层，具有杀菌和</a:t>
            </a:r>
            <a:r>
              <a:rPr lang="zh-CN" altLang="zh-CN" sz="2400">
                <a:latin typeface="微软雅黑" panose="020B0503020204020204" charset="-122"/>
                <a:ea typeface="微软雅黑" panose="020B0503020204020204" charset="-122"/>
                <a:sym typeface="微软雅黑" panose="020B0503020204020204" charset="-122"/>
              </a:rPr>
              <a:t>chú chòu</a:t>
            </a:r>
            <a:r>
              <a:rPr lang="zh-CN" sz="2400">
                <a:latin typeface="微软雅黑" panose="020B0503020204020204" charset="-122"/>
                <a:ea typeface="微软雅黑" panose="020B0503020204020204" charset="-122"/>
                <a:sym typeface="微软雅黑" panose="020B0503020204020204" charset="-122"/>
              </a:rPr>
              <a:t>（      ）功能，能够使食物</a:t>
            </a:r>
            <a:r>
              <a:rPr lang="zh-CN" altLang="zh-CN" sz="2400">
                <a:latin typeface="微软雅黑" panose="020B0503020204020204" charset="-122"/>
                <a:ea typeface="微软雅黑" panose="020B0503020204020204" charset="-122"/>
                <a:sym typeface="微软雅黑" panose="020B0503020204020204" charset="-122"/>
              </a:rPr>
              <a:t>bǎo zhì qī</a:t>
            </a:r>
            <a:r>
              <a:rPr lang="zh-CN" sz="2400">
                <a:latin typeface="微软雅黑" panose="020B0503020204020204" charset="-122"/>
                <a:ea typeface="微软雅黑" panose="020B0503020204020204" charset="-122"/>
                <a:sym typeface="微软雅黑" panose="020B0503020204020204" charset="-122"/>
              </a:rPr>
              <a:t>（          ）更长。</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2.</a:t>
            </a:r>
            <a:r>
              <a:rPr lang="zh-CN" sz="2400">
                <a:latin typeface="微软雅黑" panose="020B0503020204020204" charset="-122"/>
                <a:ea typeface="微软雅黑" panose="020B0503020204020204" charset="-122"/>
                <a:sym typeface="微软雅黑" panose="020B0503020204020204" charset="-122"/>
              </a:rPr>
              <a:t>纳米技术可以实现</a:t>
            </a:r>
            <a:r>
              <a:rPr lang="zh-CN" altLang="zh-CN" sz="2400">
                <a:latin typeface="微软雅黑" panose="020B0503020204020204" charset="-122"/>
                <a:ea typeface="微软雅黑" panose="020B0503020204020204" charset="-122"/>
                <a:sym typeface="微软雅黑" panose="020B0503020204020204" charset="-122"/>
              </a:rPr>
              <a:t>jí bìnɡ</a:t>
            </a:r>
            <a:r>
              <a:rPr lang="zh-CN" sz="2400">
                <a:latin typeface="微软雅黑" panose="020B0503020204020204" charset="-122"/>
                <a:ea typeface="微软雅黑" panose="020B0503020204020204" charset="-122"/>
                <a:sym typeface="微软雅黑" panose="020B0503020204020204" charset="-122"/>
              </a:rPr>
              <a:t>（     ）的早期检测与</a:t>
            </a:r>
            <a:r>
              <a:rPr lang="zh-CN" altLang="zh-CN" sz="2400">
                <a:latin typeface="微软雅黑" panose="020B0503020204020204" charset="-122"/>
                <a:ea typeface="微软雅黑" panose="020B0503020204020204" charset="-122"/>
                <a:sym typeface="微软雅黑" panose="020B0503020204020204" charset="-122"/>
              </a:rPr>
              <a:t>yù fánɡ</a:t>
            </a:r>
            <a:r>
              <a:rPr lang="zh-CN" sz="2400">
                <a:latin typeface="微软雅黑" panose="020B0503020204020204" charset="-122"/>
                <a:ea typeface="微软雅黑" panose="020B0503020204020204" charset="-122"/>
                <a:sym typeface="微软雅黑" panose="020B0503020204020204" charset="-122"/>
              </a:rPr>
              <a:t>（     ），让人们更加</a:t>
            </a:r>
            <a:r>
              <a:rPr lang="zh-CN" altLang="zh-CN" sz="2400">
                <a:latin typeface="微软雅黑" panose="020B0503020204020204" charset="-122"/>
                <a:ea typeface="微软雅黑" panose="020B0503020204020204" charset="-122"/>
                <a:sym typeface="微软雅黑" panose="020B0503020204020204" charset="-122"/>
              </a:rPr>
              <a:t>jiàn kānɡ</a:t>
            </a:r>
            <a:r>
              <a:rPr lang="zh-CN" sz="2400">
                <a:latin typeface="微软雅黑" panose="020B0503020204020204" charset="-122"/>
                <a:ea typeface="微软雅黑" panose="020B0503020204020204" charset="-122"/>
                <a:sym typeface="微软雅黑" panose="020B0503020204020204" charset="-122"/>
              </a:rPr>
              <a:t>（       ）。未来的纳米机器人可以通过血管直达</a:t>
            </a:r>
            <a:r>
              <a:rPr lang="zh-CN" altLang="zh-CN" sz="2400">
                <a:latin typeface="微软雅黑" panose="020B0503020204020204" charset="-122"/>
                <a:ea typeface="微软雅黑" panose="020B0503020204020204" charset="-122"/>
                <a:sym typeface="微软雅黑" panose="020B0503020204020204" charset="-122"/>
              </a:rPr>
              <a:t>bìnɡ zào</a:t>
            </a:r>
            <a:r>
              <a:rPr lang="zh-CN" sz="2400">
                <a:latin typeface="微软雅黑" panose="020B0503020204020204" charset="-122"/>
                <a:ea typeface="微软雅黑" panose="020B0503020204020204" charset="-122"/>
                <a:sym typeface="微软雅黑" panose="020B0503020204020204" charset="-122"/>
              </a:rPr>
              <a:t>（       ），杀死癌细胞。</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sz="2400">
                <a:latin typeface="微软雅黑" panose="020B0503020204020204" charset="-122"/>
                <a:ea typeface="微软雅黑" panose="020B0503020204020204" charset="-122"/>
                <a:sym typeface="微软雅黑" panose="020B0503020204020204" charset="-122"/>
              </a:rPr>
              <a:t>二、给下面画线的字选择正确的意思，填在相应的括号里。</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疾：①疾病</a:t>
            </a:r>
            <a:r>
              <a:rPr lang="zh-CN" altLang="en-US"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  ②痛苦 </a:t>
            </a:r>
            <a:r>
              <a:rPr lang="zh-CN" altLang="en-US"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 ③痛恨  </a:t>
            </a:r>
            <a:r>
              <a:rPr lang="zh-CN" altLang="en-US"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④急速猛烈</a:t>
            </a:r>
            <a:r>
              <a:rPr lang="zh-CN" altLang="en-US" sz="2400">
                <a:latin typeface="微软雅黑" panose="020B0503020204020204" charset="-122"/>
                <a:ea typeface="微软雅黑" panose="020B0503020204020204" charset="-122"/>
                <a:sym typeface="微软雅黑" panose="020B0503020204020204" charset="-122"/>
              </a:rPr>
              <a:t>。</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sz="2400">
                <a:latin typeface="微软雅黑" panose="020B0503020204020204" charset="-122"/>
                <a:ea typeface="微软雅黑" panose="020B0503020204020204" charset="-122"/>
                <a:sym typeface="微软雅黑" panose="020B0503020204020204" charset="-122"/>
              </a:rPr>
              <a:t>  群马</a:t>
            </a:r>
            <a:r>
              <a:rPr lang="zh-CN" sz="2400" u="sng">
                <a:solidFill>
                  <a:srgbClr val="C00000"/>
                </a:solidFill>
                <a:latin typeface="微软雅黑" panose="020B0503020204020204" charset="-122"/>
                <a:ea typeface="微软雅黑" panose="020B0503020204020204" charset="-122"/>
                <a:sym typeface="微软雅黑" panose="020B0503020204020204" charset="-122"/>
              </a:rPr>
              <a:t>疾</a:t>
            </a:r>
            <a:r>
              <a:rPr lang="zh-CN" sz="2400">
                <a:latin typeface="微软雅黑" panose="020B0503020204020204" charset="-122"/>
                <a:ea typeface="微软雅黑" panose="020B0503020204020204" charset="-122"/>
                <a:sym typeface="微软雅黑" panose="020B0503020204020204" charset="-122"/>
              </a:rPr>
              <a:t>驰（    ） </a:t>
            </a:r>
            <a:r>
              <a:rPr lang="zh-CN" sz="2400" u="sng">
                <a:solidFill>
                  <a:srgbClr val="C00000"/>
                </a:solidFill>
                <a:latin typeface="微软雅黑" panose="020B0503020204020204" charset="-122"/>
                <a:ea typeface="微软雅黑" panose="020B0503020204020204" charset="-122"/>
                <a:sym typeface="微软雅黑" panose="020B0503020204020204" charset="-122"/>
              </a:rPr>
              <a:t>疾</a:t>
            </a:r>
            <a:r>
              <a:rPr lang="zh-CN" sz="2400">
                <a:latin typeface="微软雅黑" panose="020B0503020204020204" charset="-122"/>
                <a:ea typeface="微软雅黑" panose="020B0503020204020204" charset="-122"/>
                <a:sym typeface="微软雅黑" panose="020B0503020204020204" charset="-122"/>
              </a:rPr>
              <a:t>恶如仇（   ）  积劳成</a:t>
            </a:r>
            <a:r>
              <a:rPr lang="zh-CN" sz="2400" u="sng">
                <a:solidFill>
                  <a:srgbClr val="C00000"/>
                </a:solidFill>
                <a:latin typeface="微软雅黑" panose="020B0503020204020204" charset="-122"/>
                <a:ea typeface="微软雅黑" panose="020B0503020204020204" charset="-122"/>
                <a:sym typeface="微软雅黑" panose="020B0503020204020204" charset="-122"/>
              </a:rPr>
              <a:t>疾</a:t>
            </a:r>
            <a:r>
              <a:rPr lang="zh-CN" sz="2400">
                <a:latin typeface="微软雅黑" panose="020B0503020204020204" charset="-122"/>
                <a:ea typeface="微软雅黑" panose="020B0503020204020204" charset="-122"/>
                <a:sym typeface="微软雅黑" panose="020B0503020204020204" charset="-122"/>
              </a:rPr>
              <a:t>（   ） </a:t>
            </a:r>
            <a:r>
              <a:rPr lang="zh-CN" sz="2400" u="sng">
                <a:solidFill>
                  <a:srgbClr val="C00000"/>
                </a:solidFill>
                <a:latin typeface="微软雅黑" panose="020B0503020204020204" charset="-122"/>
                <a:ea typeface="微软雅黑" panose="020B0503020204020204" charset="-122"/>
                <a:sym typeface="微软雅黑" panose="020B0503020204020204" charset="-122"/>
              </a:rPr>
              <a:t>疾</a:t>
            </a:r>
            <a:r>
              <a:rPr lang="zh-CN" sz="2400">
                <a:latin typeface="微软雅黑" panose="020B0503020204020204" charset="-122"/>
                <a:ea typeface="微软雅黑" panose="020B0503020204020204" charset="-122"/>
                <a:sym typeface="微软雅黑" panose="020B0503020204020204" charset="-122"/>
              </a:rPr>
              <a:t>苦（   ）</a:t>
            </a:r>
            <a:r>
              <a:rPr lang="zh-CN" sz="2400">
                <a:solidFill>
                  <a:srgbClr val="C00000"/>
                </a:solidFill>
                <a:latin typeface="微软雅黑" panose="020B0503020204020204" charset="-122"/>
                <a:ea typeface="微软雅黑" panose="020B0503020204020204" charset="-122"/>
                <a:sym typeface="微软雅黑" panose="020B0503020204020204" charset="-122"/>
              </a:rPr>
              <a:t>   </a:t>
            </a:r>
            <a:endParaRPr lang="zh-CN"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6" name="文本框 15"/>
          <p:cNvSpPr txBox="1">
            <a:spLocks noChangeArrowheads="1"/>
          </p:cNvSpPr>
          <p:nvPr/>
        </p:nvSpPr>
        <p:spPr bwMode="auto">
          <a:xfrm>
            <a:off x="2244728" y="1065214"/>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冰箱</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a:spLocks noChangeArrowheads="1"/>
          </p:cNvSpPr>
          <p:nvPr/>
        </p:nvSpPr>
        <p:spPr bwMode="auto">
          <a:xfrm>
            <a:off x="1311275" y="1511301"/>
            <a:ext cx="800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除臭</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8" name="文本框 17"/>
          <p:cNvSpPr txBox="1">
            <a:spLocks noChangeArrowheads="1"/>
          </p:cNvSpPr>
          <p:nvPr/>
        </p:nvSpPr>
        <p:spPr bwMode="auto">
          <a:xfrm>
            <a:off x="6296026" y="1536702"/>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保质期</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9" name="文本框 18"/>
          <p:cNvSpPr txBox="1">
            <a:spLocks noChangeArrowheads="1"/>
          </p:cNvSpPr>
          <p:nvPr/>
        </p:nvSpPr>
        <p:spPr bwMode="auto">
          <a:xfrm>
            <a:off x="4117978" y="1984377"/>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疾病</a:t>
            </a:r>
            <a:endParaRPr lang="zh-CN" altLang="en-US" sz="2400">
              <a:latin typeface="微软雅黑" panose="020B0503020204020204" charset="-122"/>
              <a:ea typeface="微软雅黑" panose="020B0503020204020204" charset="-122"/>
              <a:sym typeface="微软雅黑" panose="020B0503020204020204" charset="-122"/>
            </a:endParaRPr>
          </a:p>
        </p:txBody>
      </p:sp>
      <p:sp>
        <p:nvSpPr>
          <p:cNvPr id="20" name="文本框 19"/>
          <p:cNvSpPr txBox="1">
            <a:spLocks noChangeArrowheads="1"/>
          </p:cNvSpPr>
          <p:nvPr/>
        </p:nvSpPr>
        <p:spPr bwMode="auto">
          <a:xfrm>
            <a:off x="8023228" y="1987552"/>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预防</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1" name="文本框 20"/>
          <p:cNvSpPr txBox="1">
            <a:spLocks noChangeArrowheads="1"/>
          </p:cNvSpPr>
          <p:nvPr/>
        </p:nvSpPr>
        <p:spPr bwMode="auto">
          <a:xfrm>
            <a:off x="3367091" y="248761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健康</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2" name="文本框 21"/>
          <p:cNvSpPr txBox="1">
            <a:spLocks noChangeArrowheads="1"/>
          </p:cNvSpPr>
          <p:nvPr/>
        </p:nvSpPr>
        <p:spPr bwMode="auto">
          <a:xfrm>
            <a:off x="2460627" y="294799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C00000"/>
                </a:solidFill>
                <a:latin typeface="微软雅黑" panose="020B0503020204020204" charset="-122"/>
                <a:ea typeface="微软雅黑" panose="020B0503020204020204" charset="-122"/>
                <a:sym typeface="微软雅黑" panose="020B0503020204020204" charset="-122"/>
              </a:rPr>
              <a:t>病灶</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a:spLocks noChangeArrowheads="1"/>
          </p:cNvSpPr>
          <p:nvPr/>
        </p:nvSpPr>
        <p:spPr bwMode="auto">
          <a:xfrm>
            <a:off x="2003429" y="434657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④</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4" name="文本框 23"/>
          <p:cNvSpPr txBox="1">
            <a:spLocks noChangeArrowheads="1"/>
          </p:cNvSpPr>
          <p:nvPr/>
        </p:nvSpPr>
        <p:spPr bwMode="auto">
          <a:xfrm>
            <a:off x="4224338" y="4340227"/>
            <a:ext cx="5838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 ③</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5" name="文本框 24"/>
          <p:cNvSpPr txBox="1">
            <a:spLocks noChangeArrowheads="1"/>
          </p:cNvSpPr>
          <p:nvPr/>
        </p:nvSpPr>
        <p:spPr bwMode="auto">
          <a:xfrm>
            <a:off x="6535742" y="435292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①</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6" name="文本框 25"/>
          <p:cNvSpPr txBox="1">
            <a:spLocks noChangeArrowheads="1"/>
          </p:cNvSpPr>
          <p:nvPr/>
        </p:nvSpPr>
        <p:spPr bwMode="auto">
          <a:xfrm>
            <a:off x="8108951" y="4403727"/>
            <a:ext cx="5838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 ②</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heckerboard(across)">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heckerboard(across)">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checkerboard(across)">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heckerboard(across)">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checkerboard(across)">
                                      <p:cBhvr>
                                        <p:cTn id="6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99"/>
          <p:cNvSpPr txBox="1">
            <a:spLocks noChangeArrowheads="1"/>
          </p:cNvSpPr>
          <p:nvPr/>
        </p:nvSpPr>
        <p:spPr bwMode="auto">
          <a:xfrm>
            <a:off x="207963" y="2"/>
            <a:ext cx="86741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2400">
                <a:latin typeface="微软雅黑" panose="020B0503020204020204" charset="-122"/>
                <a:ea typeface="微软雅黑" panose="020B0503020204020204" charset="-122"/>
                <a:sym typeface="微软雅黑" panose="020B0503020204020204" charset="-122"/>
              </a:rPr>
              <a:t>三、写出下列词语的近义词。</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预防（    ） 健康（    ） 普通（    ） 新奇（    ） 先进（    ）</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sz="2400">
                <a:latin typeface="微软雅黑" panose="020B0503020204020204" charset="-122"/>
                <a:ea typeface="微软雅黑" panose="020B0503020204020204" charset="-122"/>
                <a:sym typeface="微软雅黑" panose="020B0503020204020204" charset="-122"/>
              </a:rPr>
              <a:t>四、根据解释写词语。</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1.</a:t>
            </a:r>
            <a:r>
              <a:rPr lang="zh-CN" sz="2400">
                <a:latin typeface="微软雅黑" panose="020B0503020204020204" charset="-122"/>
                <a:ea typeface="微软雅黑" panose="020B0503020204020204" charset="-122"/>
                <a:sym typeface="微软雅黑" panose="020B0503020204020204" charset="-122"/>
              </a:rPr>
              <a:t>是指通过一平面图形或立体</a:t>
            </a:r>
            <a:r>
              <a:rPr lang="zh-CN" altLang="zh-CN"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如圆、圆锥截面、球、立方体</a:t>
            </a:r>
            <a:r>
              <a:rPr lang="zh-CN" altLang="zh-CN"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中心到边上两点间的距离。</a:t>
            </a:r>
            <a:r>
              <a:rPr lang="zh-CN" altLang="zh-CN"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2. </a:t>
            </a:r>
            <a:r>
              <a:rPr lang="zh-CN" sz="2400">
                <a:latin typeface="微软雅黑" panose="020B0503020204020204" charset="-122"/>
                <a:ea typeface="微软雅黑" panose="020B0503020204020204" charset="-122"/>
                <a:sym typeface="微软雅黑" panose="020B0503020204020204" charset="-122"/>
              </a:rPr>
              <a:t>通常是指在电磁、可见光、红外、声学等方面难以探测或跟踪的战斗机，其中最主要的就是电磁隐形。（</a:t>
            </a:r>
            <a:r>
              <a:rPr lang="en-US"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    </a:t>
            </a:r>
            <a:r>
              <a:rPr lang="en-US"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  ）</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3.</a:t>
            </a:r>
            <a:r>
              <a:rPr lang="zh-CN" sz="2400">
                <a:latin typeface="微软雅黑" panose="020B0503020204020204" charset="-122"/>
                <a:ea typeface="微软雅黑" panose="020B0503020204020204" charset="-122"/>
                <a:sym typeface="微软雅黑" panose="020B0503020204020204" charset="-122"/>
              </a:rPr>
              <a:t>测定目标位置的无线电装置或系统。（         ）</a:t>
            </a:r>
            <a:endParaRPr lang="zh-CN" sz="2400">
              <a:latin typeface="微软雅黑" panose="020B0503020204020204" charset="-122"/>
              <a:ea typeface="微软雅黑" panose="020B0503020204020204" charset="-122"/>
              <a:sym typeface="微软雅黑" panose="020B0503020204020204" charset="-122"/>
            </a:endParaRPr>
          </a:p>
          <a:p>
            <a:pPr eaLnBrk="1" hangingPunct="1">
              <a:lnSpc>
                <a:spcPct val="130000"/>
              </a:lnSpc>
            </a:pPr>
            <a:r>
              <a:rPr lang="zh-CN" altLang="zh-CN" sz="2400">
                <a:latin typeface="微软雅黑" panose="020B0503020204020204" charset="-122"/>
                <a:ea typeface="微软雅黑" panose="020B0503020204020204" charset="-122"/>
                <a:sym typeface="微软雅黑" panose="020B0503020204020204" charset="-122"/>
              </a:rPr>
              <a:t>4.</a:t>
            </a:r>
            <a:r>
              <a:rPr lang="zh-CN" sz="2400">
                <a:latin typeface="微软雅黑" panose="020B0503020204020204" charset="-122"/>
                <a:ea typeface="微软雅黑" panose="020B0503020204020204" charset="-122"/>
                <a:sym typeface="微软雅黑" panose="020B0503020204020204" charset="-122"/>
              </a:rPr>
              <a:t>不能施展力量，指使不上劲或没有能力去做好某件事情、解决某个问题。（     </a:t>
            </a:r>
            <a:r>
              <a:rPr lang="en-US" sz="2400">
                <a:latin typeface="微软雅黑" panose="020B0503020204020204" charset="-122"/>
                <a:ea typeface="微软雅黑" panose="020B0503020204020204" charset="-122"/>
                <a:sym typeface="微软雅黑" panose="020B0503020204020204" charset="-122"/>
              </a:rPr>
              <a:t>  </a:t>
            </a:r>
            <a:r>
              <a:rPr lang="zh-CN" sz="2400">
                <a:latin typeface="微软雅黑" panose="020B0503020204020204" charset="-122"/>
                <a:ea typeface="微软雅黑" panose="020B0503020204020204" charset="-122"/>
                <a:sym typeface="微软雅黑" panose="020B0503020204020204" charset="-122"/>
              </a:rPr>
              <a:t>     ）</a:t>
            </a:r>
            <a:r>
              <a:rPr lang="zh-CN" sz="2400">
                <a:solidFill>
                  <a:srgbClr val="C00000"/>
                </a:solidFill>
                <a:latin typeface="微软雅黑" panose="020B0503020204020204" charset="-122"/>
                <a:ea typeface="微软雅黑" panose="020B0503020204020204" charset="-122"/>
                <a:sym typeface="微软雅黑" panose="020B0503020204020204" charset="-122"/>
              </a:rPr>
              <a:t>  </a:t>
            </a:r>
            <a:endParaRPr lang="zh-CN"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a:spLocks noChangeArrowheads="1"/>
          </p:cNvSpPr>
          <p:nvPr/>
        </p:nvSpPr>
        <p:spPr bwMode="auto">
          <a:xfrm>
            <a:off x="1203328" y="57309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防御</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2844803" y="54768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健壮</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a:spLocks noChangeArrowheads="1"/>
          </p:cNvSpPr>
          <p:nvPr/>
        </p:nvSpPr>
        <p:spPr bwMode="auto">
          <a:xfrm>
            <a:off x="4498978" y="56038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寻常</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a:spLocks noChangeArrowheads="1"/>
          </p:cNvSpPr>
          <p:nvPr/>
        </p:nvSpPr>
        <p:spPr bwMode="auto">
          <a:xfrm>
            <a:off x="6180141" y="56038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别致</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a:spLocks noChangeArrowheads="1"/>
          </p:cNvSpPr>
          <p:nvPr/>
        </p:nvSpPr>
        <p:spPr bwMode="auto">
          <a:xfrm>
            <a:off x="7875591" y="53499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优秀</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a:spLocks noChangeArrowheads="1"/>
          </p:cNvSpPr>
          <p:nvPr/>
        </p:nvSpPr>
        <p:spPr bwMode="auto">
          <a:xfrm>
            <a:off x="3686179" y="1954215"/>
            <a:ext cx="8915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直径 </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a:spLocks noChangeArrowheads="1"/>
          </p:cNvSpPr>
          <p:nvPr/>
        </p:nvSpPr>
        <p:spPr bwMode="auto">
          <a:xfrm>
            <a:off x="6253167" y="2911477"/>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隐形战斗机</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a:spLocks noChangeArrowheads="1"/>
          </p:cNvSpPr>
          <p:nvPr/>
        </p:nvSpPr>
        <p:spPr bwMode="auto">
          <a:xfrm>
            <a:off x="5689601" y="3444877"/>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雷达</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a:spLocks noChangeArrowheads="1"/>
          </p:cNvSpPr>
          <p:nvPr/>
        </p:nvSpPr>
        <p:spPr bwMode="auto">
          <a:xfrm>
            <a:off x="1970088" y="436245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a:solidFill>
                  <a:srgbClr val="FF0000"/>
                </a:solidFill>
                <a:latin typeface="微软雅黑" panose="020B0503020204020204" charset="-122"/>
                <a:ea typeface="微软雅黑" panose="020B0503020204020204" charset="-122"/>
                <a:sym typeface="微软雅黑" panose="020B0503020204020204" charset="-122"/>
              </a:rPr>
              <a:t>无能无力</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2064"/>
          <p:cNvSpPr>
            <a:spLocks noChangeArrowheads="1" noChangeShapeType="1" noTextEdit="1"/>
          </p:cNvSpPr>
          <p:nvPr/>
        </p:nvSpPr>
        <p:spPr bwMode="auto">
          <a:xfrm>
            <a:off x="3059117" y="1168400"/>
            <a:ext cx="649287"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sp>
        <p:nvSpPr>
          <p:cNvPr id="40963" name="文本框 2"/>
          <p:cNvSpPr txBox="1">
            <a:spLocks noChangeArrowheads="1"/>
          </p:cNvSpPr>
          <p:nvPr/>
        </p:nvSpPr>
        <p:spPr bwMode="auto">
          <a:xfrm>
            <a:off x="2424113" y="735013"/>
            <a:ext cx="4525962" cy="2123658"/>
          </a:xfrm>
          <a:prstGeom prst="rect">
            <a:avLst/>
          </a:prstGeom>
          <a:noFill/>
          <a:ln w="9525">
            <a:noFill/>
            <a:miter lim="800000"/>
          </a:ln>
        </p:spPr>
        <p:txBody>
          <a:bodyPr>
            <a:spAutoFit/>
          </a:bodyPr>
          <a:lstStyle/>
          <a:p>
            <a:pPr algn="ctr">
              <a:lnSpc>
                <a:spcPct val="150000"/>
              </a:lnSpc>
              <a:defRPr/>
            </a:pPr>
            <a:r>
              <a:rPr lang="zh-CN" altLang="en-US" sz="4000" b="1" dirty="0">
                <a:solidFill>
                  <a:srgbClr val="FF0000"/>
                </a:solidFill>
                <a:latin typeface="微软雅黑" panose="020B0503020204020204" charset="-122"/>
                <a:ea typeface="微软雅黑" panose="020B0503020204020204" charset="-122"/>
                <a:sym typeface="微软雅黑" panose="020B0503020204020204" charset="-122"/>
              </a:rPr>
              <a:t>第二课时</a:t>
            </a:r>
            <a:endParaRPr lang="zh-CN" altLang="en-US" sz="4000" b="1" dirty="0">
              <a:solidFill>
                <a:srgbClr val="FF0000"/>
              </a:solidFill>
              <a:latin typeface="微软雅黑" panose="020B0503020204020204" charset="-122"/>
              <a:ea typeface="微软雅黑" panose="020B0503020204020204" charset="-122"/>
              <a:sym typeface="微软雅黑" panose="020B0503020204020204" charset="-122"/>
            </a:endParaRPr>
          </a:p>
          <a:p>
            <a:pPr algn="ctr">
              <a:lnSpc>
                <a:spcPct val="150000"/>
              </a:lnSpc>
              <a:defRPr/>
            </a:pPr>
            <a:endParaRPr lang="zh-CN" altLang="en-US" sz="4800" b="1" dirty="0">
              <a:solidFill>
                <a:srgbClr val="C0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2064"/>
          <p:cNvSpPr>
            <a:spLocks noChangeArrowheads="1" noChangeShapeType="1" noTextEdit="1"/>
          </p:cNvSpPr>
          <p:nvPr/>
        </p:nvSpPr>
        <p:spPr bwMode="auto">
          <a:xfrm>
            <a:off x="3059117" y="1168400"/>
            <a:ext cx="649287"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sp>
        <p:nvSpPr>
          <p:cNvPr id="41987" name="文本框 3"/>
          <p:cNvSpPr>
            <a:spLocks noChangeArrowheads="1"/>
          </p:cNvSpPr>
          <p:nvPr/>
        </p:nvSpPr>
        <p:spPr bwMode="auto">
          <a:xfrm>
            <a:off x="4052888" y="1738313"/>
            <a:ext cx="4705350" cy="2412980"/>
          </a:xfrm>
          <a:prstGeom prst="bevel">
            <a:avLst>
              <a:gd name="adj" fmla="val 12500"/>
            </a:avLst>
          </a:prstGeom>
          <a:noFill/>
          <a:ln w="9525">
            <a:solidFill>
              <a:srgbClr val="FFC000"/>
            </a:solidFill>
            <a:miter lim="800000"/>
          </a:ln>
          <a:extLst>
            <a:ext uri="{909E8E84-426E-40DD-AFC4-6F175D3DCCD1}">
              <a14:hiddenFill xmlns:a14="http://schemas.microsoft.com/office/drawing/2010/main">
                <a:solidFill>
                  <a:srgbClr val="FFFFFF"/>
                </a:solidFill>
              </a14:hiddenFill>
            </a:ext>
          </a:extLst>
        </p:spPr>
        <p:txBody>
          <a:bodyPr>
            <a:spAutoFit/>
          </a:bodyPr>
          <a:lstStyle/>
          <a:p>
            <a:r>
              <a:rPr lang="en-US" altLang="zh-CN" sz="2800" dirty="0">
                <a:latin typeface="微软雅黑" panose="020B0503020204020204" charset="-122"/>
                <a:ea typeface="微软雅黑" panose="020B0503020204020204" charset="-122"/>
                <a:sym typeface="微软雅黑" panose="020B0503020204020204" charset="-122"/>
              </a:rPr>
              <a:t>      </a:t>
            </a:r>
            <a:r>
              <a:rPr lang="zh-CN" altLang="zh-CN" sz="2800" dirty="0">
                <a:latin typeface="微软雅黑" panose="020B0503020204020204" charset="-122"/>
                <a:ea typeface="微软雅黑" panose="020B0503020204020204" charset="-122"/>
                <a:sym typeface="微软雅黑" panose="020B0503020204020204" charset="-122"/>
              </a:rPr>
              <a:t>上节课我们领略了纳米技术的神奇</a:t>
            </a:r>
            <a:r>
              <a:rPr lang="zh-CN" altLang="en-US" sz="2800" dirty="0">
                <a:latin typeface="微软雅黑" panose="020B0503020204020204" charset="-122"/>
                <a:ea typeface="微软雅黑" panose="020B0503020204020204" charset="-122"/>
                <a:sym typeface="微软雅黑" panose="020B0503020204020204" charset="-122"/>
              </a:rPr>
              <a:t>，</a:t>
            </a:r>
            <a:r>
              <a:rPr lang="zh-CN" altLang="zh-CN" sz="2800" dirty="0">
                <a:latin typeface="微软雅黑" panose="020B0503020204020204" charset="-122"/>
                <a:ea typeface="微软雅黑" panose="020B0503020204020204" charset="-122"/>
                <a:sym typeface="微软雅黑" panose="020B0503020204020204" charset="-122"/>
              </a:rPr>
              <a:t>这节课我们将继续探究纳米技术的奥秘。</a:t>
            </a:r>
            <a:endParaRPr lang="zh-CN" altLang="zh-CN" sz="2800" dirty="0">
              <a:latin typeface="微软雅黑" panose="020B0503020204020204" charset="-122"/>
              <a:ea typeface="微软雅黑" panose="020B0503020204020204" charset="-122"/>
              <a:sym typeface="微软雅黑" panose="020B0503020204020204" charset="-122"/>
            </a:endParaRPr>
          </a:p>
        </p:txBody>
      </p:sp>
      <p:sp>
        <p:nvSpPr>
          <p:cNvPr id="41988" name="文本框 1"/>
          <p:cNvSpPr>
            <a:spLocks noChangeArrowheads="1"/>
          </p:cNvSpPr>
          <p:nvPr/>
        </p:nvSpPr>
        <p:spPr bwMode="auto">
          <a:xfrm>
            <a:off x="585788" y="833438"/>
            <a:ext cx="1795462" cy="578882"/>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2800">
                <a:latin typeface="微软雅黑" panose="020B0503020204020204" charset="-122"/>
                <a:ea typeface="微软雅黑" panose="020B0503020204020204" charset="-122"/>
                <a:sym typeface="微软雅黑" panose="020B0503020204020204" charset="-122"/>
              </a:rPr>
              <a:t>课文精讲</a:t>
            </a:r>
            <a:endParaRPr lang="zh-CN" altLang="en-US" sz="2800">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1" cstate="print"/>
          <a:stretch>
            <a:fillRect/>
          </a:stretch>
        </p:blipFill>
        <p:spPr>
          <a:xfrm>
            <a:off x="241300" y="1939768"/>
            <a:ext cx="3467100" cy="2437448"/>
          </a:xfrm>
          <a:prstGeom prst="plaque">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2064"/>
          <p:cNvSpPr>
            <a:spLocks noChangeArrowheads="1" noChangeShapeType="1" noTextEdit="1"/>
          </p:cNvSpPr>
          <p:nvPr/>
        </p:nvSpPr>
        <p:spPr bwMode="auto">
          <a:xfrm>
            <a:off x="3059117" y="1168400"/>
            <a:ext cx="649287"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sp>
        <p:nvSpPr>
          <p:cNvPr id="100" name="文本框 99"/>
          <p:cNvSpPr>
            <a:spLocks noChangeArrowheads="1"/>
          </p:cNvSpPr>
          <p:nvPr/>
        </p:nvSpPr>
        <p:spPr bwMode="auto">
          <a:xfrm>
            <a:off x="3854454" y="1481140"/>
            <a:ext cx="3833813" cy="609243"/>
          </a:xfrm>
          <a:prstGeom prst="bevel">
            <a:avLst>
              <a:gd name="adj" fmla="val 7139"/>
            </a:avLst>
          </a:prstGeom>
          <a:solidFill>
            <a:srgbClr val="92D050"/>
          </a:solidFill>
          <a:ln w="9525">
            <a:solidFill>
              <a:srgbClr val="FFC000"/>
            </a:solidFill>
            <a:miter lim="800000"/>
          </a:ln>
        </p:spPr>
        <p:txBody>
          <a:bodyPr>
            <a:spAutoFit/>
          </a:bodyPr>
          <a:lstStyle/>
          <a:p>
            <a:pPr indent="304800"/>
            <a:r>
              <a:rPr lang="zh-CN" sz="2800" dirty="0">
                <a:latin typeface="微软雅黑" panose="020B0503020204020204" charset="-122"/>
                <a:ea typeface="微软雅黑" panose="020B0503020204020204" charset="-122"/>
                <a:sym typeface="微软雅黑" panose="020B0503020204020204" charset="-122"/>
              </a:rPr>
              <a:t>区别下面的两句话：</a:t>
            </a:r>
            <a:endParaRPr lang="zh-CN" sz="2800" dirty="0">
              <a:latin typeface="微软雅黑" panose="020B0503020204020204" charset="-122"/>
              <a:ea typeface="微软雅黑" panose="020B0503020204020204" charset="-122"/>
              <a:sym typeface="微软雅黑" panose="020B0503020204020204" charset="-122"/>
            </a:endParaRPr>
          </a:p>
        </p:txBody>
      </p:sp>
      <p:sp>
        <p:nvSpPr>
          <p:cNvPr id="43012" name="文本框 1"/>
          <p:cNvSpPr>
            <a:spLocks noChangeArrowheads="1"/>
          </p:cNvSpPr>
          <p:nvPr/>
        </p:nvSpPr>
        <p:spPr bwMode="auto">
          <a:xfrm>
            <a:off x="585788" y="833438"/>
            <a:ext cx="1795462" cy="578882"/>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2800">
                <a:latin typeface="微软雅黑" panose="020B0503020204020204" charset="-122"/>
                <a:ea typeface="微软雅黑" panose="020B0503020204020204" charset="-122"/>
                <a:sym typeface="微软雅黑" panose="020B0503020204020204" charset="-122"/>
              </a:rPr>
              <a:t>课文精讲</a:t>
            </a:r>
            <a:endParaRPr lang="zh-CN" altLang="en-US" sz="2800">
              <a:latin typeface="微软雅黑" panose="020B0503020204020204" charset="-122"/>
              <a:ea typeface="微软雅黑" panose="020B0503020204020204" charset="-122"/>
              <a:sym typeface="微软雅黑" panose="020B0503020204020204" charset="-122"/>
            </a:endParaRPr>
          </a:p>
        </p:txBody>
      </p:sp>
      <p:pic>
        <p:nvPicPr>
          <p:cNvPr id="43013" name="图片 2" descr="62"/>
          <p:cNvPicPr>
            <a:picLocks noChangeAspect="1"/>
          </p:cNvPicPr>
          <p:nvPr/>
        </p:nvPicPr>
        <p:blipFill>
          <a:blip r:embed="rId1" cstate="email"/>
          <a:srcRect/>
          <a:stretch>
            <a:fillRect/>
          </a:stretch>
        </p:blipFill>
        <p:spPr bwMode="auto">
          <a:xfrm>
            <a:off x="387350" y="2136775"/>
            <a:ext cx="1627188"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a:spLocks noChangeArrowheads="1"/>
          </p:cNvSpPr>
          <p:nvPr/>
        </p:nvSpPr>
        <p:spPr bwMode="auto">
          <a:xfrm>
            <a:off x="2779717" y="2641600"/>
            <a:ext cx="5526545" cy="1532334"/>
          </a:xfrm>
          <a:prstGeom prst="roundRect">
            <a:avLst>
              <a:gd name="adj" fmla="val 16667"/>
            </a:avLst>
          </a:prstGeom>
          <a:noFill/>
          <a:ln w="38100">
            <a:solidFill>
              <a:srgbClr val="92D050"/>
            </a:solidFill>
            <a:prstDash val="lgDashDotDot"/>
            <a:round/>
          </a:ln>
          <a:extLst>
            <a:ext uri="{909E8E84-426E-40DD-AFC4-6F175D3DCCD1}">
              <a14:hiddenFill xmlns:a14="http://schemas.microsoft.com/office/drawing/2010/main">
                <a:solidFill>
                  <a:srgbClr val="FFFFFF"/>
                </a:solidFill>
              </a14:hiddenFill>
            </a:ext>
          </a:extLst>
        </p:spPr>
        <p:txBody>
          <a:bodyPr wrap="none">
            <a:spAutoFit/>
          </a:bodyPr>
          <a:lstStyle/>
          <a:p>
            <a:pPr>
              <a:lnSpc>
                <a:spcPct val="150000"/>
              </a:lnSpc>
            </a:pPr>
            <a:r>
              <a:rPr lang="zh-CN" sz="2800" dirty="0">
                <a:latin typeface="微软雅黑" panose="020B0503020204020204" charset="-122"/>
                <a:ea typeface="微软雅黑" panose="020B0503020204020204" charset="-122"/>
                <a:sym typeface="微软雅黑" panose="020B0503020204020204" charset="-122"/>
              </a:rPr>
              <a:t>（</a:t>
            </a:r>
            <a:r>
              <a:rPr lang="zh-CN" altLang="zh-CN" sz="2800" dirty="0">
                <a:latin typeface="微软雅黑" panose="020B0503020204020204" charset="-122"/>
                <a:ea typeface="微软雅黑" panose="020B0503020204020204" charset="-122"/>
                <a:sym typeface="微软雅黑" panose="020B0503020204020204" charset="-122"/>
              </a:rPr>
              <a:t>1</a:t>
            </a:r>
            <a:r>
              <a:rPr lang="zh-CN" sz="2800" dirty="0">
                <a:latin typeface="微软雅黑" panose="020B0503020204020204" charset="-122"/>
                <a:ea typeface="微软雅黑" panose="020B0503020204020204" charset="-122"/>
                <a:sym typeface="微软雅黑" panose="020B0503020204020204" charset="-122"/>
              </a:rPr>
              <a:t>）一纳米长度十分小。</a:t>
            </a:r>
            <a:endParaRPr lang="zh-CN" sz="28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sz="2800" dirty="0">
                <a:latin typeface="微软雅黑" panose="020B0503020204020204" charset="-122"/>
                <a:ea typeface="微软雅黑" panose="020B0503020204020204" charset="-122"/>
                <a:sym typeface="微软雅黑" panose="020B0503020204020204" charset="-122"/>
              </a:rPr>
              <a:t>（</a:t>
            </a:r>
            <a:r>
              <a:rPr lang="zh-CN" altLang="zh-CN" sz="2800" dirty="0">
                <a:latin typeface="微软雅黑" panose="020B0503020204020204" charset="-122"/>
                <a:ea typeface="微软雅黑" panose="020B0503020204020204" charset="-122"/>
                <a:sym typeface="微软雅黑" panose="020B0503020204020204" charset="-122"/>
              </a:rPr>
              <a:t>2</a:t>
            </a:r>
            <a:r>
              <a:rPr lang="zh-CN" sz="2800" dirty="0">
                <a:latin typeface="微软雅黑" panose="020B0503020204020204" charset="-122"/>
                <a:ea typeface="微软雅黑" panose="020B0503020204020204" charset="-122"/>
                <a:sym typeface="微软雅黑" panose="020B0503020204020204" charset="-122"/>
              </a:rPr>
              <a:t>）一纳米等于</a:t>
            </a:r>
            <a:r>
              <a:rPr lang="zh-CN" altLang="en-US" sz="2800" dirty="0">
                <a:latin typeface="微软雅黑" panose="020B0503020204020204" charset="-122"/>
                <a:ea typeface="微软雅黑" panose="020B0503020204020204" charset="-122"/>
                <a:sym typeface="微软雅黑" panose="020B0503020204020204" charset="-122"/>
              </a:rPr>
              <a:t>十</a:t>
            </a:r>
            <a:r>
              <a:rPr lang="zh-CN" sz="2800" dirty="0">
                <a:latin typeface="微软雅黑" panose="020B0503020204020204" charset="-122"/>
                <a:ea typeface="微软雅黑" panose="020B0503020204020204" charset="-122"/>
                <a:sym typeface="微软雅黑" panose="020B0503020204020204" charset="-122"/>
              </a:rPr>
              <a:t>亿分之一米。</a:t>
            </a:r>
            <a:endParaRPr lang="zh-CN" altLang="en-US" sz="28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a:spLocks noChangeArrowheads="1"/>
          </p:cNvSpPr>
          <p:nvPr/>
        </p:nvSpPr>
        <p:spPr bwMode="auto">
          <a:xfrm>
            <a:off x="2782888" y="750888"/>
            <a:ext cx="5967412" cy="3915966"/>
          </a:xfrm>
          <a:prstGeom prst="wedgeRoundRectCallout">
            <a:avLst>
              <a:gd name="adj1" fmla="val -57676"/>
              <a:gd name="adj2" fmla="val -25046"/>
              <a:gd name="adj3" fmla="val 16667"/>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latin typeface="微软雅黑" panose="020B0503020204020204" charset="-122"/>
                <a:ea typeface="微软雅黑" panose="020B0503020204020204" charset="-122"/>
                <a:sym typeface="微软雅黑" panose="020B0503020204020204" charset="-122"/>
              </a:rPr>
              <a:t>      ① </a:t>
            </a:r>
            <a:r>
              <a:rPr lang="zh-CN" sz="2800" dirty="0">
                <a:latin typeface="微软雅黑" panose="020B0503020204020204" charset="-122"/>
                <a:ea typeface="微软雅黑" panose="020B0503020204020204" charset="-122"/>
                <a:sym typeface="微软雅黑" panose="020B0503020204020204" charset="-122"/>
              </a:rPr>
              <a:t>用纳米材料制成的自行车，重量只有几公斤；将防水防油的纳米材料涂在大楼表面或窗玻璃上，大楼不会沾油污，玻璃也会永远透亮。用防污的纳米材料织成的免洗涤衣物。纳米技术用于制药，可以制成导弹型药物，循着导引的方面直达病灶部位，疗效大大提高。</a:t>
            </a:r>
            <a:endParaRPr lang="zh-CN" sz="2800" dirty="0">
              <a:latin typeface="微软雅黑" panose="020B0503020204020204" charset="-122"/>
              <a:ea typeface="微软雅黑" panose="020B0503020204020204" charset="-122"/>
              <a:sym typeface="微软雅黑" panose="020B0503020204020204" charset="-122"/>
            </a:endParaRPr>
          </a:p>
        </p:txBody>
      </p:sp>
      <p:sp>
        <p:nvSpPr>
          <p:cNvPr id="44035" name="文本框 3"/>
          <p:cNvSpPr>
            <a:spLocks noChangeArrowheads="1"/>
          </p:cNvSpPr>
          <p:nvPr/>
        </p:nvSpPr>
        <p:spPr bwMode="auto">
          <a:xfrm>
            <a:off x="268288" y="317500"/>
            <a:ext cx="1795462" cy="578882"/>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2800">
                <a:latin typeface="微软雅黑" panose="020B0503020204020204" charset="-122"/>
                <a:ea typeface="微软雅黑" panose="020B0503020204020204" charset="-122"/>
                <a:sym typeface="微软雅黑" panose="020B0503020204020204" charset="-122"/>
              </a:rPr>
              <a:t>课文精讲</a:t>
            </a:r>
            <a:endParaRPr lang="zh-CN" altLang="en-US" sz="2800">
              <a:latin typeface="微软雅黑" panose="020B0503020204020204" charset="-122"/>
              <a:ea typeface="微软雅黑" panose="020B0503020204020204" charset="-122"/>
              <a:sym typeface="微软雅黑" panose="020B0503020204020204" charset="-122"/>
            </a:endParaRPr>
          </a:p>
        </p:txBody>
      </p:sp>
      <p:pic>
        <p:nvPicPr>
          <p:cNvPr id="44036" name="图片 4" descr="123"/>
          <p:cNvPicPr>
            <a:picLocks noChangeAspect="1"/>
          </p:cNvPicPr>
          <p:nvPr/>
        </p:nvPicPr>
        <p:blipFill>
          <a:blip r:embed="rId1" cstate="email"/>
          <a:srcRect/>
          <a:stretch>
            <a:fillRect/>
          </a:stretch>
        </p:blipFill>
        <p:spPr bwMode="auto">
          <a:xfrm>
            <a:off x="457200" y="112395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https://timgsa.baidu.com/timg?image&amp;quality=80&amp;size=b9999_10000&amp;sec=1572410934575&amp;di=ce167e452125b72f0c076237ef004122&amp;imgtype=0&amp;src=http%3A%2F%2Fpic2.zhimg.com%2Fv2-600d97304a16de14cdeb855a135993f6_1200x500.jpg"/>
          <p:cNvPicPr>
            <a:picLocks noChangeAspect="1" noChangeArrowheads="1"/>
          </p:cNvPicPr>
          <p:nvPr/>
        </p:nvPicPr>
        <p:blipFill>
          <a:blip r:embed="rId1" cstate="email"/>
          <a:srcRect/>
          <a:stretch>
            <a:fillRect/>
          </a:stretch>
        </p:blipFill>
        <p:spPr bwMode="auto">
          <a:xfrm>
            <a:off x="0" y="-22225"/>
            <a:ext cx="9183688"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文本框 2"/>
          <p:cNvSpPr txBox="1">
            <a:spLocks noChangeArrowheads="1"/>
          </p:cNvSpPr>
          <p:nvPr/>
        </p:nvSpPr>
        <p:spPr bwMode="auto">
          <a:xfrm>
            <a:off x="3489329" y="1947863"/>
            <a:ext cx="2392363" cy="707886"/>
          </a:xfrm>
          <a:prstGeom prst="rect">
            <a:avLst/>
          </a:prstGeom>
          <a:solidFill>
            <a:schemeClr val="bg1">
              <a:alpha val="67842"/>
            </a:schemeClr>
          </a:solidFill>
          <a:ln w="9525">
            <a:noFill/>
            <a:miter lim="800000"/>
          </a:ln>
        </p:spPr>
        <p:txBody>
          <a:bodyPr>
            <a:spAutoFit/>
          </a:bodyPr>
          <a:lstStyle/>
          <a:p>
            <a:pPr algn="ctr">
              <a:defRPr/>
            </a:pPr>
            <a:r>
              <a:rPr lang="zh-CN" altLang="en-US" sz="4000" b="1" dirty="0">
                <a:solidFill>
                  <a:srgbClr val="FF0000"/>
                </a:solidFill>
                <a:latin typeface="微软雅黑" panose="020B0503020204020204" charset="-122"/>
                <a:ea typeface="微软雅黑" panose="020B0503020204020204" charset="-122"/>
                <a:sym typeface="微软雅黑" panose="020B0503020204020204" charset="-122"/>
              </a:rPr>
              <a:t>第一课时</a:t>
            </a:r>
            <a:endParaRPr lang="zh-CN" altLang="en-US" sz="40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2064"/>
          <p:cNvSpPr>
            <a:spLocks noChangeArrowheads="1" noChangeShapeType="1" noTextEdit="1"/>
          </p:cNvSpPr>
          <p:nvPr/>
        </p:nvSpPr>
        <p:spPr bwMode="auto">
          <a:xfrm>
            <a:off x="2892425" y="660401"/>
            <a:ext cx="649288"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pic>
        <p:nvPicPr>
          <p:cNvPr id="45059" name="Picture 2"/>
          <p:cNvPicPr>
            <a:picLocks noChangeAspect="1" noChangeArrowheads="1"/>
          </p:cNvPicPr>
          <p:nvPr/>
        </p:nvPicPr>
        <p:blipFill>
          <a:blip r:embed="rId1" cstate="email"/>
          <a:srcRect/>
          <a:stretch>
            <a:fillRect/>
          </a:stretch>
        </p:blipFill>
        <p:spPr bwMode="auto">
          <a:xfrm>
            <a:off x="241300" y="2906715"/>
            <a:ext cx="2159000"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nvSpPr>
        <p:spPr>
          <a:xfrm>
            <a:off x="2359025" y="544513"/>
            <a:ext cx="6380163" cy="4392692"/>
          </a:xfrm>
          <a:prstGeom prst="round2DiagRect">
            <a:avLst/>
          </a:prstGeom>
          <a:noFill/>
          <a:ln w="38100">
            <a:solidFill>
              <a:srgbClr val="92D050"/>
            </a:solidFill>
            <a:prstDash val="lgDashDotDot"/>
          </a:ln>
        </p:spPr>
        <p:txBody>
          <a:bodyPr>
            <a:spAutoFit/>
          </a:bodyPr>
          <a:lstStyle/>
          <a:p>
            <a:pPr indent="304800">
              <a:buFont typeface="Arial" panose="020B0604020202020204" pitchFamily="34" charset="0"/>
              <a:buNone/>
              <a:defRPr/>
            </a:pPr>
            <a:r>
              <a:rPr lang="en-US" alt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rPr>
              <a:t>②是由碳纳米管制作的纳米齿轮模型。纳米齿轮上的原子清晰可见。最异想天开的用途莫过于将碳纳米管做成太空升降机的缆绳。由于碳纳米管的强度高、重量轻，如果把它做成缆绳，即使缆绳的长度是从太空下垂到地面的距离，它也完全可以经得住自身的重量。到那个时候，人类到外太空旅行将是一件轻而易举的事情。</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5061" name="文本框 3"/>
          <p:cNvSpPr>
            <a:spLocks noChangeArrowheads="1"/>
          </p:cNvSpPr>
          <p:nvPr/>
        </p:nvSpPr>
        <p:spPr bwMode="auto">
          <a:xfrm>
            <a:off x="419104" y="325438"/>
            <a:ext cx="1795463" cy="578882"/>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2800">
                <a:latin typeface="微软雅黑" panose="020B0503020204020204" charset="-122"/>
                <a:ea typeface="微软雅黑" panose="020B0503020204020204" charset="-122"/>
                <a:sym typeface="微软雅黑" panose="020B0503020204020204" charset="-122"/>
              </a:rPr>
              <a:t>课文精讲</a:t>
            </a:r>
            <a:endParaRPr lang="zh-CN" altLang="en-US" sz="280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bwMode="auto">
          <a:xfrm>
            <a:off x="312738" y="165100"/>
            <a:ext cx="3090862" cy="52070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altLang="zh-CN" sz="2800" b="1" dirty="0">
                <a:latin typeface="微软雅黑" panose="020B0503020204020204" charset="-122"/>
                <a:ea typeface="微软雅黑" panose="020B0503020204020204" charset="-122"/>
                <a:sym typeface="微软雅黑" panose="020B0503020204020204" charset="-122"/>
              </a:rPr>
              <a:t>课堂作业新设计</a:t>
            </a:r>
            <a:endParaRPr lang="zh-CN" altLang="en-US" sz="2800"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7107" name="文本框 99"/>
          <p:cNvSpPr txBox="1">
            <a:spLocks noChangeArrowheads="1"/>
          </p:cNvSpPr>
          <p:nvPr/>
        </p:nvSpPr>
        <p:spPr bwMode="auto">
          <a:xfrm>
            <a:off x="325438" y="663577"/>
            <a:ext cx="8818562"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a:latin typeface="微软雅黑" panose="020B0503020204020204" charset="-122"/>
                <a:ea typeface="微软雅黑" panose="020B0503020204020204" charset="-122"/>
                <a:sym typeface="微软雅黑" panose="020B0503020204020204" charset="-122"/>
              </a:rPr>
              <a:t>一、在括号里填上合适的词语。</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）的特性</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）的隐形战斗机</a:t>
            </a:r>
            <a:r>
              <a:rPr lang="en-US" altLang="zh-CN" sz="2400" dirty="0">
                <a:latin typeface="微软雅黑" panose="020B0503020204020204" charset="-122"/>
                <a:ea typeface="微软雅黑" panose="020B0503020204020204" charset="-122"/>
                <a:sym typeface="微软雅黑" panose="020B0503020204020204" charset="-122"/>
              </a:rPr>
              <a:t>   </a:t>
            </a:r>
            <a:endParaRPr lang="en-US" altLang="zh-CN" sz="2400" dirty="0">
              <a:latin typeface="微软雅黑" panose="020B0503020204020204" charset="-122"/>
              <a:ea typeface="微软雅黑" panose="020B0503020204020204" charset="-122"/>
              <a:sym typeface="微软雅黑" panose="020B0503020204020204" charset="-122"/>
            </a:endParaRPr>
          </a:p>
          <a:p>
            <a:pPr eaLnBrk="1" hangingPunct="1"/>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）的物质</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）的变化</a:t>
            </a:r>
            <a:r>
              <a:rPr lang="en-US" altLang="zh-CN" sz="2400" dirty="0">
                <a:latin typeface="微软雅黑" panose="020B0503020204020204" charset="-122"/>
                <a:ea typeface="微软雅黑" panose="020B0503020204020204" charset="-122"/>
                <a:sym typeface="微软雅黑" panose="020B0503020204020204" charset="-122"/>
              </a:rPr>
              <a:t> </a:t>
            </a:r>
            <a:endParaRPr lang="en-US" sz="2400" dirty="0">
              <a:solidFill>
                <a:srgbClr val="000000"/>
              </a:solidFill>
              <a:latin typeface="微软雅黑" panose="020B0503020204020204" charset="-122"/>
              <a:ea typeface="微软雅黑" panose="020B0503020204020204" charset="-122"/>
              <a:sym typeface="微软雅黑" panose="020B0503020204020204" charset="-122"/>
            </a:endParaRPr>
          </a:p>
          <a:p>
            <a:pPr eaLnBrk="1" hangingPunct="1"/>
            <a:r>
              <a:rPr lang="zh-CN" altLang="zh-CN" sz="2400" b="1" dirty="0">
                <a:latin typeface="微软雅黑" panose="020B0503020204020204" charset="-122"/>
                <a:ea typeface="微软雅黑" panose="020B0503020204020204" charset="-122"/>
                <a:sym typeface="微软雅黑" panose="020B0503020204020204" charset="-122"/>
              </a:rPr>
              <a:t>二、阅读课文片段，回答问题。</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zh-CN" altLang="zh-CN" sz="2400" dirty="0">
                <a:latin typeface="微软雅黑" panose="020B0503020204020204" charset="-122"/>
                <a:ea typeface="微软雅黑" panose="020B0503020204020204" charset="-122"/>
                <a:sym typeface="微软雅黑" panose="020B0503020204020204" charset="-122"/>
              </a:rPr>
              <a:t>纳米技术就在我们身边。冰箱里面用到一种（</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），具有（</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smtClean="0">
                <a:latin typeface="微软雅黑" panose="020B0503020204020204" charset="-122"/>
                <a:ea typeface="微软雅黑" panose="020B0503020204020204" charset="-122"/>
                <a:sym typeface="微软雅黑" panose="020B0503020204020204" charset="-122"/>
              </a:rPr>
              <a:t>）</a:t>
            </a:r>
            <a:r>
              <a:rPr lang="zh-CN" altLang="zh-CN" sz="2400" dirty="0">
                <a:latin typeface="微软雅黑" panose="020B0503020204020204" charset="-122"/>
                <a:ea typeface="微软雅黑" panose="020B0503020204020204" charset="-122"/>
                <a:sym typeface="微软雅黑" panose="020B0503020204020204" charset="-122"/>
              </a:rPr>
              <a:t>和（</a:t>
            </a:r>
            <a:r>
              <a:rPr lang="en-US" altLang="zh-CN" sz="2400" dirty="0">
                <a:latin typeface="微软雅黑" panose="020B0503020204020204" charset="-122"/>
                <a:ea typeface="微软雅黑" panose="020B0503020204020204" charset="-122"/>
                <a:sym typeface="微软雅黑" panose="020B0503020204020204" charset="-122"/>
              </a:rPr>
              <a:t>         </a:t>
            </a:r>
            <a:r>
              <a:rPr lang="en-US" altLang="zh-CN" sz="2400" dirty="0" smtClean="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）的功能，能够使食物（</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smtClean="0">
                <a:latin typeface="微软雅黑" panose="020B0503020204020204" charset="-122"/>
                <a:ea typeface="微软雅黑" panose="020B0503020204020204" charset="-122"/>
                <a:sym typeface="微软雅黑" panose="020B0503020204020204" charset="-122"/>
              </a:rPr>
              <a:t>）</a:t>
            </a:r>
            <a:r>
              <a:rPr lang="zh-CN" altLang="zh-CN" sz="2400" dirty="0">
                <a:latin typeface="微软雅黑" panose="020B0503020204020204" charset="-122"/>
                <a:ea typeface="微软雅黑" panose="020B0503020204020204" charset="-122"/>
                <a:sym typeface="微软雅黑" panose="020B0503020204020204" charset="-122"/>
              </a:rPr>
              <a:t>和蔬菜（</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更长。有一种叫“（</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）”的神奇材料，比（</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）结实百倍，而且非常（</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），将来我们有可能坐上“（</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）”到（</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）旅行。在（</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）隐形战机上，用到一种（</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），能够把探测（</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）吸收掉，所以雷达根本看不见它。</a:t>
            </a:r>
            <a:endParaRPr lang="zh-CN" altLang="zh-CN" sz="2400" dirty="0">
              <a:latin typeface="微软雅黑" panose="020B0503020204020204" charset="-122"/>
              <a:ea typeface="微软雅黑" panose="020B0503020204020204" charset="-122"/>
              <a:sym typeface="微软雅黑" panose="020B0503020204020204" charset="-122"/>
            </a:endParaRPr>
          </a:p>
        </p:txBody>
      </p:sp>
      <p:sp>
        <p:nvSpPr>
          <p:cNvPr id="16" name="文本框 15"/>
          <p:cNvSpPr txBox="1">
            <a:spLocks noChangeArrowheads="1"/>
          </p:cNvSpPr>
          <p:nvPr/>
        </p:nvSpPr>
        <p:spPr bwMode="auto">
          <a:xfrm>
            <a:off x="1006479" y="1068390"/>
            <a:ext cx="936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C00000"/>
                </a:solidFill>
                <a:latin typeface="微软雅黑" panose="020B0503020204020204" charset="-122"/>
                <a:ea typeface="微软雅黑" panose="020B0503020204020204" charset="-122"/>
                <a:sym typeface="微软雅黑" panose="020B0503020204020204" charset="-122"/>
              </a:rPr>
              <a:t>新奇</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a:spLocks noChangeArrowheads="1"/>
          </p:cNvSpPr>
          <p:nvPr/>
        </p:nvSpPr>
        <p:spPr bwMode="auto">
          <a:xfrm>
            <a:off x="4572000" y="1003302"/>
            <a:ext cx="1333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C00000"/>
                </a:solidFill>
                <a:latin typeface="微软雅黑" panose="020B0503020204020204" charset="-122"/>
                <a:ea typeface="微软雅黑" panose="020B0503020204020204" charset="-122"/>
                <a:sym typeface="微软雅黑" panose="020B0503020204020204" charset="-122"/>
              </a:rPr>
              <a:t>最先进</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8" name="文本框 17"/>
          <p:cNvSpPr txBox="1">
            <a:spLocks noChangeArrowheads="1"/>
          </p:cNvSpPr>
          <p:nvPr/>
        </p:nvSpPr>
        <p:spPr bwMode="auto">
          <a:xfrm>
            <a:off x="955678" y="140494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C00000"/>
                </a:solidFill>
                <a:latin typeface="微软雅黑" panose="020B0503020204020204" charset="-122"/>
                <a:ea typeface="微软雅黑" panose="020B0503020204020204" charset="-122"/>
                <a:sym typeface="微软雅黑" panose="020B0503020204020204" charset="-122"/>
              </a:rPr>
              <a:t>小小</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9" name="文本框 18"/>
          <p:cNvSpPr txBox="1">
            <a:spLocks noChangeArrowheads="1"/>
          </p:cNvSpPr>
          <p:nvPr/>
        </p:nvSpPr>
        <p:spPr bwMode="auto">
          <a:xfrm>
            <a:off x="4778378" y="140176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C00000"/>
                </a:solidFill>
                <a:latin typeface="微软雅黑" panose="020B0503020204020204" charset="-122"/>
                <a:ea typeface="微软雅黑" panose="020B0503020204020204" charset="-122"/>
                <a:sym typeface="微软雅黑" panose="020B0503020204020204" charset="-122"/>
              </a:rPr>
              <a:t>深刻</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0" name="文本框 19"/>
          <p:cNvSpPr txBox="1">
            <a:spLocks noChangeArrowheads="1"/>
          </p:cNvSpPr>
          <p:nvPr/>
        </p:nvSpPr>
        <p:spPr bwMode="auto">
          <a:xfrm>
            <a:off x="6503988" y="208915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纳米涂层</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1" name="文本框 20"/>
          <p:cNvSpPr txBox="1">
            <a:spLocks noChangeArrowheads="1"/>
          </p:cNvSpPr>
          <p:nvPr/>
        </p:nvSpPr>
        <p:spPr bwMode="auto">
          <a:xfrm>
            <a:off x="1249303" y="2482852"/>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C00000"/>
                </a:solidFill>
                <a:latin typeface="微软雅黑" panose="020B0503020204020204" charset="-122"/>
                <a:ea typeface="微软雅黑" panose="020B0503020204020204" charset="-122"/>
                <a:sym typeface="微软雅黑" panose="020B0503020204020204" charset="-122"/>
              </a:rPr>
              <a:t>杀菌</a:t>
            </a:r>
            <a:endParaRPr lang="zh-CN" altLang="en-US" sz="2400" dirty="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2" name="文本框 21"/>
          <p:cNvSpPr txBox="1">
            <a:spLocks noChangeArrowheads="1"/>
          </p:cNvSpPr>
          <p:nvPr/>
        </p:nvSpPr>
        <p:spPr bwMode="auto">
          <a:xfrm>
            <a:off x="3003490" y="246697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C00000"/>
                </a:solidFill>
                <a:latin typeface="微软雅黑" panose="020B0503020204020204" charset="-122"/>
                <a:ea typeface="微软雅黑" panose="020B0503020204020204" charset="-122"/>
                <a:sym typeface="微软雅黑" panose="020B0503020204020204" charset="-122"/>
              </a:rPr>
              <a:t>除臭</a:t>
            </a:r>
            <a:endParaRPr lang="zh-CN" altLang="en-US" sz="2400" dirty="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a:spLocks noChangeArrowheads="1"/>
          </p:cNvSpPr>
          <p:nvPr/>
        </p:nvSpPr>
        <p:spPr bwMode="auto">
          <a:xfrm>
            <a:off x="7304089" y="2506665"/>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保质期</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4" name="文本框 23"/>
          <p:cNvSpPr txBox="1">
            <a:spLocks noChangeArrowheads="1"/>
          </p:cNvSpPr>
          <p:nvPr/>
        </p:nvSpPr>
        <p:spPr bwMode="auto">
          <a:xfrm>
            <a:off x="1687513" y="2863852"/>
            <a:ext cx="11993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 </a:t>
            </a:r>
            <a:r>
              <a:rPr lang="zh-CN" altLang="en-US" sz="2400">
                <a:solidFill>
                  <a:srgbClr val="C00000"/>
                </a:solidFill>
                <a:latin typeface="微软雅黑" panose="020B0503020204020204" charset="-122"/>
                <a:ea typeface="微软雅黑" panose="020B0503020204020204" charset="-122"/>
                <a:sym typeface="微软雅黑" panose="020B0503020204020204" charset="-122"/>
              </a:rPr>
              <a:t>保鲜期</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5" name="文本框 24"/>
          <p:cNvSpPr txBox="1">
            <a:spLocks noChangeArrowheads="1"/>
          </p:cNvSpPr>
          <p:nvPr/>
        </p:nvSpPr>
        <p:spPr bwMode="auto">
          <a:xfrm>
            <a:off x="6248400" y="285115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C00000"/>
                </a:solidFill>
                <a:latin typeface="微软雅黑" panose="020B0503020204020204" charset="-122"/>
                <a:ea typeface="微软雅黑" panose="020B0503020204020204" charset="-122"/>
                <a:sym typeface="微软雅黑" panose="020B0503020204020204" charset="-122"/>
              </a:rPr>
              <a:t>碳纳米管</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6" name="文本框 25"/>
          <p:cNvSpPr txBox="1">
            <a:spLocks noChangeArrowheads="1"/>
          </p:cNvSpPr>
          <p:nvPr/>
        </p:nvSpPr>
        <p:spPr bwMode="auto">
          <a:xfrm>
            <a:off x="2206628" y="3224215"/>
            <a:ext cx="8915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微软雅黑" panose="020B0503020204020204" charset="-122"/>
              </a:rPr>
              <a:t> </a:t>
            </a:r>
            <a:r>
              <a:rPr lang="zh-CN" altLang="en-US" sz="2400">
                <a:solidFill>
                  <a:srgbClr val="C00000"/>
                </a:solidFill>
                <a:latin typeface="微软雅黑" panose="020B0503020204020204" charset="-122"/>
                <a:ea typeface="微软雅黑" panose="020B0503020204020204" charset="-122"/>
                <a:sym typeface="微软雅黑" panose="020B0503020204020204" charset="-122"/>
              </a:rPr>
              <a:t>钢铁</a:t>
            </a:r>
            <a:endParaRPr lang="zh-CN" altLang="en-US" sz="240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 name="TextBox 1"/>
          <p:cNvSpPr txBox="1">
            <a:spLocks noChangeArrowheads="1"/>
          </p:cNvSpPr>
          <p:nvPr/>
        </p:nvSpPr>
        <p:spPr bwMode="auto">
          <a:xfrm>
            <a:off x="6756400" y="3219452"/>
            <a:ext cx="496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charset="-122"/>
                <a:ea typeface="微软雅黑" panose="020B0503020204020204" charset="-122"/>
                <a:sym typeface="微软雅黑" panose="020B0503020204020204" charset="-122"/>
              </a:rPr>
              <a:t>轻</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 name="TextBox 2"/>
          <p:cNvSpPr txBox="1">
            <a:spLocks noChangeArrowheads="1"/>
          </p:cNvSpPr>
          <p:nvPr/>
        </p:nvSpPr>
        <p:spPr bwMode="auto">
          <a:xfrm>
            <a:off x="2808288" y="3619502"/>
            <a:ext cx="2398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a:solidFill>
                  <a:srgbClr val="FF0000"/>
                </a:solidFill>
                <a:latin typeface="微软雅黑" panose="020B0503020204020204" charset="-122"/>
                <a:ea typeface="微软雅黑" panose="020B0503020204020204" charset="-122"/>
                <a:sym typeface="微软雅黑" panose="020B0503020204020204" charset="-122"/>
              </a:rPr>
              <a:t>碳纳米</a:t>
            </a:r>
            <a:r>
              <a:rPr lang="en-US" altLang="zh-CN" sz="2400" b="1" dirty="0">
                <a:solidFill>
                  <a:srgbClr val="FF0000"/>
                </a:solidFill>
                <a:latin typeface="微软雅黑" panose="020B0503020204020204" charset="-122"/>
                <a:ea typeface="微软雅黑" panose="020B0503020204020204" charset="-122"/>
                <a:sym typeface="微软雅黑" panose="020B0503020204020204" charset="-122"/>
              </a:rPr>
              <a:t> </a:t>
            </a:r>
            <a:r>
              <a:rPr lang="zh-CN" altLang="zh-CN" sz="2400" b="1" dirty="0">
                <a:solidFill>
                  <a:srgbClr val="FF0000"/>
                </a:solidFill>
                <a:latin typeface="微软雅黑" panose="020B0503020204020204" charset="-122"/>
                <a:ea typeface="微软雅黑" panose="020B0503020204020204" charset="-122"/>
                <a:sym typeface="微软雅黑" panose="020B0503020204020204" charset="-122"/>
              </a:rPr>
              <a:t>管天梯</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5" name="TextBox 4"/>
          <p:cNvSpPr txBox="1">
            <a:spLocks noChangeArrowheads="1"/>
          </p:cNvSpPr>
          <p:nvPr/>
        </p:nvSpPr>
        <p:spPr bwMode="auto">
          <a:xfrm>
            <a:off x="6316663" y="3597277"/>
            <a:ext cx="1079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charset="-122"/>
                <a:ea typeface="微软雅黑" panose="020B0503020204020204" charset="-122"/>
                <a:sym typeface="微软雅黑" panose="020B0503020204020204" charset="-122"/>
              </a:rPr>
              <a:t>太空</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6" name="TextBox 5"/>
          <p:cNvSpPr txBox="1">
            <a:spLocks noChangeArrowheads="1"/>
          </p:cNvSpPr>
          <p:nvPr/>
        </p:nvSpPr>
        <p:spPr bwMode="auto">
          <a:xfrm>
            <a:off x="590550" y="3927477"/>
            <a:ext cx="12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charset="-122"/>
                <a:ea typeface="微软雅黑" panose="020B0503020204020204" charset="-122"/>
                <a:sym typeface="微软雅黑" panose="020B0503020204020204" charset="-122"/>
              </a:rPr>
              <a:t>最先进</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7" name="TextBox 6"/>
          <p:cNvSpPr txBox="1">
            <a:spLocks noChangeArrowheads="1"/>
          </p:cNvSpPr>
          <p:nvPr/>
        </p:nvSpPr>
        <p:spPr bwMode="auto">
          <a:xfrm>
            <a:off x="5616579" y="3970339"/>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纳米吸波材料</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7" name="TextBox 26"/>
          <p:cNvSpPr txBox="1">
            <a:spLocks noChangeArrowheads="1"/>
          </p:cNvSpPr>
          <p:nvPr/>
        </p:nvSpPr>
        <p:spPr bwMode="auto">
          <a:xfrm>
            <a:off x="2221136" y="4356896"/>
            <a:ext cx="1260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雷达波</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heckerboard(across)">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heckerboard(across)">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checkerboard(across)">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heckerboard(across)">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checkerboard(across)">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1000"/>
                                        <p:tgtEl>
                                          <p:spTgt spid="3"/>
                                        </p:tgtEl>
                                      </p:cBhvr>
                                    </p:animEffect>
                                    <p:anim calcmode="lin" valueType="num">
                                      <p:cBhvr>
                                        <p:cTn id="74" dur="1000" fill="hold"/>
                                        <p:tgtEl>
                                          <p:spTgt spid="3"/>
                                        </p:tgtEl>
                                        <p:attrNameLst>
                                          <p:attrName>ppt_x</p:attrName>
                                        </p:attrNameLst>
                                      </p:cBhvr>
                                      <p:tavLst>
                                        <p:tav tm="0">
                                          <p:val>
                                            <p:strVal val="#ppt_x"/>
                                          </p:val>
                                        </p:tav>
                                        <p:tav tm="100000">
                                          <p:val>
                                            <p:strVal val="#ppt_x"/>
                                          </p:val>
                                        </p:tav>
                                      </p:tavLst>
                                    </p:anim>
                                    <p:anim calcmode="lin" valueType="num">
                                      <p:cBhvr>
                                        <p:cTn id="7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down)">
                                      <p:cBhvr>
                                        <p:cTn id="85" dur="500"/>
                                        <p:tgtEl>
                                          <p:spTgt spid="6"/>
                                        </p:tgtEl>
                                      </p:cBhvr>
                                    </p:animEffect>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wheel(1)">
                                      <p:cBhvr>
                                        <p:cTn id="90" dur="2000"/>
                                        <p:tgtEl>
                                          <p:spTgt spid="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p:bldP spid="18" grpId="0"/>
      <p:bldP spid="19" grpId="0"/>
      <p:bldP spid="20" grpId="0"/>
      <p:bldP spid="21" grpId="0"/>
      <p:bldP spid="22" grpId="0"/>
      <p:bldP spid="23" grpId="0"/>
      <p:bldP spid="24" grpId="0"/>
      <p:bldP spid="25" grpId="0"/>
      <p:bldP spid="26" grpId="0"/>
      <p:bldP spid="2" grpId="0"/>
      <p:bldP spid="3" grpId="0"/>
      <p:bldP spid="5" grpId="0"/>
      <p:bldP spid="6" grpId="0"/>
      <p:bldP spid="7"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99"/>
          <p:cNvSpPr txBox="1">
            <a:spLocks noChangeArrowheads="1"/>
          </p:cNvSpPr>
          <p:nvPr/>
        </p:nvSpPr>
        <p:spPr bwMode="auto">
          <a:xfrm>
            <a:off x="203200" y="228602"/>
            <a:ext cx="89408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charset="-122"/>
                <a:ea typeface="微软雅黑" panose="020B0503020204020204" charset="-122"/>
                <a:sym typeface="微软雅黑" panose="020B0503020204020204" charset="-122"/>
              </a:rPr>
              <a:t>1.</a:t>
            </a:r>
            <a:r>
              <a:rPr lang="zh-CN" altLang="zh-CN" sz="2400" dirty="0">
                <a:latin typeface="微软雅黑" panose="020B0503020204020204" charset="-122"/>
                <a:ea typeface="微软雅黑" panose="020B0503020204020204" charset="-122"/>
                <a:sym typeface="微软雅黑" panose="020B0503020204020204" charset="-122"/>
              </a:rPr>
              <a:t>根据课文内容，将短文补充完整。</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en-US" altLang="zh-CN" sz="2400" dirty="0">
                <a:latin typeface="微软雅黑" panose="020B0503020204020204" charset="-122"/>
                <a:ea typeface="微软雅黑" panose="020B0503020204020204" charset="-122"/>
                <a:sym typeface="微软雅黑" panose="020B0503020204020204" charset="-122"/>
              </a:rPr>
              <a:t>2.</a:t>
            </a:r>
            <a:r>
              <a:rPr lang="zh-CN" altLang="zh-CN" sz="2400" dirty="0">
                <a:latin typeface="微软雅黑" panose="020B0503020204020204" charset="-122"/>
                <a:ea typeface="微软雅黑" panose="020B0503020204020204" charset="-122"/>
                <a:sym typeface="微软雅黑" panose="020B0503020204020204" charset="-122"/>
              </a:rPr>
              <a:t>找出本段的中心句，用“</a:t>
            </a:r>
            <a:r>
              <a:rPr lang="en-US" altLang="zh-CN" sz="2400" u="sng"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”画出来。</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en-US" altLang="zh-CN" sz="2400" dirty="0">
                <a:latin typeface="微软雅黑" panose="020B0503020204020204" charset="-122"/>
                <a:ea typeface="微软雅黑" panose="020B0503020204020204" charset="-122"/>
                <a:sym typeface="微软雅黑" panose="020B0503020204020204" charset="-122"/>
              </a:rPr>
              <a:t>3.</a:t>
            </a:r>
            <a:r>
              <a:rPr lang="zh-CN" altLang="zh-CN" sz="2400" dirty="0">
                <a:latin typeface="微软雅黑" panose="020B0503020204020204" charset="-122"/>
                <a:ea typeface="微软雅黑" panose="020B0503020204020204" charset="-122"/>
                <a:sym typeface="微软雅黑" panose="020B0503020204020204" charset="-122"/>
              </a:rPr>
              <a:t>有一种叫“碳纳米管”的神奇材料，比钢铁结实百倍，而且非常轻，将来我们有可能坐上“碳纳米管天梯”到太空旅行。这句话用到的说明方法是（</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）的说明方法。</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en-US" altLang="zh-CN" sz="2400" dirty="0">
                <a:latin typeface="微软雅黑" panose="020B0503020204020204" charset="-122"/>
                <a:ea typeface="微软雅黑" panose="020B0503020204020204" charset="-122"/>
                <a:sym typeface="微软雅黑" panose="020B0503020204020204" charset="-122"/>
              </a:rPr>
              <a:t>4.</a:t>
            </a:r>
            <a:r>
              <a:rPr lang="zh-CN" altLang="zh-CN" sz="2400" dirty="0">
                <a:latin typeface="微软雅黑" panose="020B0503020204020204" charset="-122"/>
                <a:ea typeface="微软雅黑" panose="020B0503020204020204" charset="-122"/>
                <a:sym typeface="微软雅黑" panose="020B0503020204020204" charset="-122"/>
              </a:rPr>
              <a:t>写出下列词语的反义词。</a:t>
            </a:r>
            <a:r>
              <a:rPr lang="en-US" altLang="zh-CN" sz="2400" dirty="0">
                <a:latin typeface="微软雅黑" panose="020B0503020204020204" charset="-122"/>
                <a:ea typeface="微软雅黑" panose="020B0503020204020204" charset="-122"/>
                <a:sym typeface="微软雅黑" panose="020B0503020204020204" charset="-122"/>
              </a:rPr>
              <a:t>     </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先进（</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吸收（</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神奇（</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en-US" altLang="zh-CN" sz="2400" dirty="0">
                <a:latin typeface="微软雅黑" panose="020B0503020204020204" charset="-122"/>
                <a:ea typeface="微软雅黑" panose="020B0503020204020204" charset="-122"/>
                <a:sym typeface="微软雅黑" panose="020B0503020204020204" charset="-122"/>
              </a:rPr>
              <a:t>5.</a:t>
            </a:r>
            <a:r>
              <a:rPr lang="zh-CN" altLang="zh-CN" sz="2400" dirty="0">
                <a:latin typeface="微软雅黑" panose="020B0503020204020204" charset="-122"/>
                <a:ea typeface="微软雅黑" panose="020B0503020204020204" charset="-122"/>
                <a:sym typeface="微软雅黑" panose="020B0503020204020204" charset="-122"/>
              </a:rPr>
              <a:t>本段中介绍了（</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）种纳米技术，分别是（</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endParaRPr lang="zh-CN" altLang="zh-CN" sz="2400" dirty="0">
              <a:latin typeface="微软雅黑" panose="020B0503020204020204" charset="-122"/>
              <a:ea typeface="微软雅黑" panose="020B0503020204020204" charset="-122"/>
              <a:sym typeface="微软雅黑" panose="020B0503020204020204" charset="-122"/>
            </a:endParaRPr>
          </a:p>
          <a:p>
            <a:pPr eaLnBrk="1" hangingPunct="1"/>
            <a:r>
              <a:rPr lang="zh-CN" altLang="zh-CN" sz="2400" b="1" dirty="0">
                <a:latin typeface="微软雅黑" panose="020B0503020204020204" charset="-122"/>
                <a:ea typeface="微软雅黑" panose="020B0503020204020204" charset="-122"/>
                <a:sym typeface="微软雅黑" panose="020B0503020204020204" charset="-122"/>
              </a:rPr>
              <a:t>三、填空。</a:t>
            </a:r>
            <a:endParaRPr lang="zh-CN" altLang="zh-CN" sz="2400" b="1" dirty="0">
              <a:latin typeface="微软雅黑" panose="020B0503020204020204" charset="-122"/>
              <a:ea typeface="微软雅黑" panose="020B0503020204020204" charset="-122"/>
              <a:sym typeface="微软雅黑" panose="020B0503020204020204" charset="-122"/>
            </a:endParaRPr>
          </a:p>
          <a:p>
            <a:pPr eaLnBrk="1" hangingPunct="1"/>
            <a:r>
              <a:rPr lang="zh-CN" altLang="zh-CN" sz="2400" dirty="0">
                <a:latin typeface="微软雅黑" panose="020B0503020204020204" charset="-122"/>
                <a:ea typeface="微软雅黑" panose="020B0503020204020204" charset="-122"/>
                <a:sym typeface="微软雅黑" panose="020B0503020204020204" charset="-122"/>
              </a:rPr>
              <a:t>《纳米技术就在我们身边》是著名科学家</a:t>
            </a:r>
            <a:r>
              <a:rPr lang="en-US" altLang="zh-CN" sz="2400" u="sng"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写的一篇科普文章，从</a:t>
            </a:r>
            <a:r>
              <a:rPr lang="en-US" altLang="zh-CN" sz="2400" u="sng"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a:t>
            </a:r>
            <a:r>
              <a:rPr lang="en-US" altLang="zh-CN" sz="2400" u="sng" dirty="0">
                <a:latin typeface="微软雅黑" panose="020B0503020204020204" charset="-122"/>
                <a:ea typeface="微软雅黑" panose="020B0503020204020204" charset="-122"/>
                <a:sym typeface="微软雅黑" panose="020B0503020204020204" charset="-122"/>
              </a:rPr>
              <a:t>                     </a:t>
            </a:r>
            <a:r>
              <a:rPr lang="zh-CN" altLang="zh-CN" sz="2400" dirty="0">
                <a:latin typeface="微软雅黑" panose="020B0503020204020204" charset="-122"/>
                <a:ea typeface="微软雅黑" panose="020B0503020204020204" charset="-122"/>
                <a:sym typeface="微软雅黑" panose="020B0503020204020204" charset="-122"/>
              </a:rPr>
              <a:t>两个方面介绍了纳米技术在我们生产生活中的运用。 </a:t>
            </a:r>
            <a:endParaRPr lang="zh-CN" sz="2400" dirty="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a:spLocks noChangeArrowheads="1"/>
          </p:cNvSpPr>
          <p:nvPr/>
        </p:nvSpPr>
        <p:spPr bwMode="auto">
          <a:xfrm>
            <a:off x="3292476" y="1663702"/>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微软雅黑" panose="020B0503020204020204" charset="-122"/>
                <a:ea typeface="微软雅黑" panose="020B0503020204020204" charset="-122"/>
                <a:sym typeface="微软雅黑" panose="020B0503020204020204" charset="-122"/>
              </a:rPr>
              <a:t>作比较</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1530353" y="237331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微软雅黑" panose="020B0503020204020204" charset="-122"/>
                <a:ea typeface="微软雅黑" panose="020B0503020204020204" charset="-122"/>
                <a:sym typeface="微软雅黑" panose="020B0503020204020204" charset="-122"/>
              </a:rPr>
              <a:t>落后</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a:spLocks noChangeArrowheads="1"/>
          </p:cNvSpPr>
          <p:nvPr/>
        </p:nvSpPr>
        <p:spPr bwMode="auto">
          <a:xfrm>
            <a:off x="3473453" y="235426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微软雅黑" panose="020B0503020204020204" charset="-122"/>
                <a:ea typeface="微软雅黑" panose="020B0503020204020204" charset="-122"/>
                <a:sym typeface="微软雅黑" panose="020B0503020204020204" charset="-122"/>
              </a:rPr>
              <a:t>排泄</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a:spLocks noChangeArrowheads="1"/>
          </p:cNvSpPr>
          <p:nvPr/>
        </p:nvSpPr>
        <p:spPr bwMode="auto">
          <a:xfrm>
            <a:off x="5468941" y="232886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微软雅黑" panose="020B0503020204020204" charset="-122"/>
                <a:ea typeface="微软雅黑" panose="020B0503020204020204" charset="-122"/>
                <a:sym typeface="微软雅黑" panose="020B0503020204020204" charset="-122"/>
              </a:rPr>
              <a:t>普通</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a:spLocks noChangeArrowheads="1"/>
          </p:cNvSpPr>
          <p:nvPr/>
        </p:nvSpPr>
        <p:spPr bwMode="auto">
          <a:xfrm>
            <a:off x="2714628" y="272732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0000"/>
                </a:solidFill>
                <a:latin typeface="微软雅黑" panose="020B0503020204020204" charset="-122"/>
                <a:ea typeface="微软雅黑" panose="020B0503020204020204" charset="-122"/>
                <a:sym typeface="微软雅黑" panose="020B0503020204020204" charset="-122"/>
              </a:rPr>
              <a:t>三</a:t>
            </a:r>
            <a:endParaRPr lang="zh-CN" altLang="en-US" sz="240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a:spLocks noChangeArrowheads="1"/>
          </p:cNvSpPr>
          <p:nvPr/>
        </p:nvSpPr>
        <p:spPr bwMode="auto">
          <a:xfrm>
            <a:off x="6546850" y="27209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纳米涂层</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a:spLocks noChangeArrowheads="1"/>
          </p:cNvSpPr>
          <p:nvPr/>
        </p:nvSpPr>
        <p:spPr bwMode="auto">
          <a:xfrm>
            <a:off x="850900" y="3165477"/>
            <a:ext cx="1507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碳纳米管 </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a:spLocks noChangeArrowheads="1"/>
          </p:cNvSpPr>
          <p:nvPr/>
        </p:nvSpPr>
        <p:spPr bwMode="auto">
          <a:xfrm>
            <a:off x="3927478" y="319087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纳米吸波材料</a:t>
            </a:r>
            <a:endParaRPr lang="zh-CN" altLang="zh-CN"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a:spLocks noChangeArrowheads="1"/>
          </p:cNvSpPr>
          <p:nvPr/>
        </p:nvSpPr>
        <p:spPr bwMode="auto">
          <a:xfrm>
            <a:off x="5780092" y="3886202"/>
            <a:ext cx="1112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刘忠范</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4" name="TextBox 3"/>
          <p:cNvSpPr txBox="1">
            <a:spLocks noChangeArrowheads="1"/>
          </p:cNvSpPr>
          <p:nvPr/>
        </p:nvSpPr>
        <p:spPr bwMode="auto">
          <a:xfrm>
            <a:off x="1795463" y="4225927"/>
            <a:ext cx="2393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微软雅黑" panose="020B0503020204020204" charset="-122"/>
                <a:ea typeface="微软雅黑" panose="020B0503020204020204" charset="-122"/>
                <a:sym typeface="微软雅黑" panose="020B0503020204020204" charset="-122"/>
              </a:rPr>
              <a:t>改善我们的生活</a:t>
            </a:r>
            <a:endParaRPr lang="zh-CN" altLang="en-US">
              <a:latin typeface="微软雅黑" panose="020B0503020204020204" charset="-122"/>
              <a:ea typeface="微软雅黑" panose="020B0503020204020204" charset="-122"/>
              <a:sym typeface="微软雅黑" panose="020B0503020204020204" charset="-122"/>
            </a:endParaRPr>
          </a:p>
        </p:txBody>
      </p:sp>
      <p:sp>
        <p:nvSpPr>
          <p:cNvPr id="12" name="TextBox 11"/>
          <p:cNvSpPr txBox="1">
            <a:spLocks noChangeArrowheads="1"/>
          </p:cNvSpPr>
          <p:nvPr/>
        </p:nvSpPr>
        <p:spPr bwMode="auto">
          <a:xfrm>
            <a:off x="5108575" y="4251327"/>
            <a:ext cx="1828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charset="-122"/>
                <a:ea typeface="微软雅黑" panose="020B0503020204020204" charset="-122"/>
                <a:sym typeface="微软雅黑" panose="020B0503020204020204" charset="-122"/>
              </a:rPr>
              <a:t>医疗制药</a:t>
            </a:r>
            <a:endParaRPr lang="zh-CN" altLang="en-US" sz="2400" b="1">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inVertical)">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circle(in)">
                                      <p:cBhvr>
                                        <p:cTn id="5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4"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84438" y="1654175"/>
            <a:ext cx="5040312" cy="923330"/>
          </a:xfrm>
          <a:prstGeom prst="rect">
            <a:avLst/>
          </a:prstGeom>
          <a:noFill/>
        </p:spPr>
        <p:txBody>
          <a:bodyPr>
            <a:spAutoFit/>
          </a:bodyPr>
          <a:lstStyle/>
          <a:p>
            <a:pPr algn="ctr">
              <a:lnSpc>
                <a:spcPct val="90000"/>
              </a:lnSpc>
              <a:defRPr/>
            </a:pPr>
            <a:r>
              <a:rPr lang="zh-CN" altLang="en-US" sz="6000" b="1" dirty="0">
                <a:solidFill>
                  <a:srgbClr val="00B050"/>
                </a:solidFill>
                <a:latin typeface="微软雅黑" panose="020B0503020204020204" charset="-122"/>
                <a:ea typeface="微软雅黑" panose="020B0503020204020204" charset="-122"/>
                <a:cs typeface="+mj-cs"/>
                <a:sym typeface="微软雅黑" panose="020B0503020204020204" charset="-122"/>
              </a:rPr>
              <a:t>谢 </a:t>
            </a:r>
            <a:r>
              <a:rPr lang="zh-CN" altLang="en-US" sz="6000" b="1" dirty="0">
                <a:solidFill>
                  <a:srgbClr val="00B050"/>
                </a:solidFill>
                <a:latin typeface="微软雅黑" panose="020B0503020204020204" charset="-122"/>
                <a:ea typeface="微软雅黑" panose="020B0503020204020204" charset="-122"/>
                <a:sym typeface="微软雅黑" panose="020B0503020204020204" charset="-122"/>
              </a:rPr>
              <a:t>谢！</a:t>
            </a:r>
            <a:endParaRPr lang="zh-CN" altLang="en-US" sz="6000" b="1" dirty="0">
              <a:solidFill>
                <a:srgbClr val="00B050"/>
              </a:solidFill>
              <a:latin typeface="微软雅黑" panose="020B0503020204020204" charset="-122"/>
              <a:ea typeface="微软雅黑" panose="020B0503020204020204" charset="-122"/>
              <a:cs typeface="+mj-cs"/>
              <a:sym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064"/>
          <p:cNvSpPr>
            <a:spLocks noChangeArrowheads="1" noChangeShapeType="1" noTextEdit="1"/>
          </p:cNvSpPr>
          <p:nvPr/>
        </p:nvSpPr>
        <p:spPr bwMode="auto">
          <a:xfrm>
            <a:off x="3059117" y="1168400"/>
            <a:ext cx="649287"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sp>
        <p:nvSpPr>
          <p:cNvPr id="9" name="文本框 7"/>
          <p:cNvSpPr txBox="1"/>
          <p:nvPr/>
        </p:nvSpPr>
        <p:spPr>
          <a:xfrm>
            <a:off x="468317" y="796927"/>
            <a:ext cx="2016125" cy="584775"/>
          </a:xfrm>
          <a:prstGeom prst="rect">
            <a:avLst/>
          </a:prstGeom>
          <a:noFill/>
        </p:spPr>
        <p:txBody>
          <a:bodyPr>
            <a:spAutoFit/>
          </a:bodyPr>
          <a:lstStyle/>
          <a:p>
            <a:pPr>
              <a:buFont typeface="Arial" panose="020B0604020202020204" pitchFamily="34" charset="0"/>
              <a:buNone/>
              <a:defRPr/>
            </a:pPr>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课文导入</a:t>
            </a:r>
            <a:endPar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grpSp>
        <p:nvGrpSpPr>
          <p:cNvPr id="2" name="组合 5"/>
          <p:cNvGrpSpPr/>
          <p:nvPr/>
        </p:nvGrpSpPr>
        <p:grpSpPr bwMode="auto">
          <a:xfrm>
            <a:off x="4918079" y="2109788"/>
            <a:ext cx="3667125" cy="2097087"/>
            <a:chOff x="7746" y="4431"/>
            <a:chExt cx="5773" cy="4403"/>
          </a:xfrm>
        </p:grpSpPr>
        <p:pic>
          <p:nvPicPr>
            <p:cNvPr id="27656" name="图片 2"/>
            <p:cNvPicPr>
              <a:picLocks noChangeAspect="1"/>
            </p:cNvPicPr>
            <p:nvPr/>
          </p:nvPicPr>
          <p:blipFill>
            <a:blip r:embed="rId1" cstate="email"/>
            <a:srcRect/>
            <a:stretch>
              <a:fillRect/>
            </a:stretch>
          </p:blipFill>
          <p:spPr bwMode="auto">
            <a:xfrm>
              <a:off x="7890" y="4431"/>
              <a:ext cx="4575" cy="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文本框 99"/>
            <p:cNvSpPr txBox="1">
              <a:spLocks noChangeArrowheads="1"/>
            </p:cNvSpPr>
            <p:nvPr/>
          </p:nvSpPr>
          <p:spPr bwMode="auto">
            <a:xfrm>
              <a:off x="7746" y="7865"/>
              <a:ext cx="5773" cy="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b="1">
                  <a:latin typeface="微软雅黑" panose="020B0503020204020204" charset="-122"/>
                  <a:ea typeface="微软雅黑" panose="020B0503020204020204" charset="-122"/>
                  <a:sym typeface="微软雅黑" panose="020B0503020204020204" charset="-122"/>
                </a:rPr>
                <a:t>纳米技术制作的中国地图</a:t>
              </a:r>
              <a:endParaRPr lang="zh-CN" altLang="en-US" sz="2400" b="1">
                <a:latin typeface="微软雅黑" panose="020B0503020204020204" charset="-122"/>
                <a:ea typeface="微软雅黑" panose="020B0503020204020204" charset="-122"/>
                <a:sym typeface="微软雅黑" panose="020B0503020204020204" charset="-122"/>
              </a:endParaRPr>
            </a:p>
          </p:txBody>
        </p:sp>
      </p:grpSp>
      <p:grpSp>
        <p:nvGrpSpPr>
          <p:cNvPr id="3" name="组合 4"/>
          <p:cNvGrpSpPr/>
          <p:nvPr/>
        </p:nvGrpSpPr>
        <p:grpSpPr bwMode="auto">
          <a:xfrm>
            <a:off x="727079" y="1612901"/>
            <a:ext cx="2981325" cy="2143126"/>
            <a:chOff x="1145" y="3385"/>
            <a:chExt cx="4695" cy="4500"/>
          </a:xfrm>
        </p:grpSpPr>
        <p:pic>
          <p:nvPicPr>
            <p:cNvPr id="27654" name="图片 1"/>
            <p:cNvPicPr>
              <a:picLocks noChangeAspect="1"/>
            </p:cNvPicPr>
            <p:nvPr/>
          </p:nvPicPr>
          <p:blipFill>
            <a:blip r:embed="rId2" cstate="email"/>
            <a:srcRect/>
            <a:stretch>
              <a:fillRect/>
            </a:stretch>
          </p:blipFill>
          <p:spPr bwMode="auto">
            <a:xfrm>
              <a:off x="1145" y="3385"/>
              <a:ext cx="4695" cy="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文本框 3"/>
            <p:cNvSpPr txBox="1">
              <a:spLocks noChangeArrowheads="1"/>
            </p:cNvSpPr>
            <p:nvPr/>
          </p:nvSpPr>
          <p:spPr bwMode="auto">
            <a:xfrm>
              <a:off x="1982" y="6916"/>
              <a:ext cx="3020" cy="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400" b="1">
                  <a:latin typeface="微软雅黑" panose="020B0503020204020204" charset="-122"/>
                  <a:ea typeface="微软雅黑" panose="020B0503020204020204" charset="-122"/>
                  <a:sym typeface="微软雅黑" panose="020B0503020204020204" charset="-122"/>
                </a:rPr>
                <a:t>纳米机器人</a:t>
              </a:r>
              <a:endParaRPr lang="zh-CN" altLang="en-US" sz="2400" b="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2064"/>
          <p:cNvSpPr>
            <a:spLocks noChangeArrowheads="1" noChangeShapeType="1" noTextEdit="1"/>
          </p:cNvSpPr>
          <p:nvPr/>
        </p:nvSpPr>
        <p:spPr bwMode="auto">
          <a:xfrm>
            <a:off x="2665416" y="774701"/>
            <a:ext cx="649287" cy="771525"/>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微软雅黑" panose="020B0503020204020204" charset="-122"/>
              <a:ea typeface="微软雅黑" panose="020B0503020204020204" charset="-122"/>
              <a:sym typeface="微软雅黑" panose="020B0503020204020204" charset="-122"/>
            </a:endParaRPr>
          </a:p>
        </p:txBody>
      </p:sp>
      <p:sp>
        <p:nvSpPr>
          <p:cNvPr id="5" name="文本框 1"/>
          <p:cNvSpPr txBox="1"/>
          <p:nvPr/>
        </p:nvSpPr>
        <p:spPr>
          <a:xfrm>
            <a:off x="339725" y="538165"/>
            <a:ext cx="1811338" cy="1240155"/>
          </a:xfrm>
          <a:prstGeom prst="plaque">
            <a:avLst/>
          </a:prstGeom>
          <a:solidFill>
            <a:schemeClr val="accent2"/>
          </a:solidFill>
        </p:spPr>
        <p:txBody>
          <a:bodyPr>
            <a:spAutoFit/>
          </a:bodyPr>
          <a:lstStyle/>
          <a:p>
            <a:pPr>
              <a:buFont typeface="Arial" panose="020B0604020202020204" pitchFamily="34" charset="0"/>
              <a:buNone/>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自读要求</a:t>
            </a:r>
            <a:endPar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pic>
        <p:nvPicPr>
          <p:cNvPr id="28676" name="Picture 2"/>
          <p:cNvPicPr>
            <a:picLocks noChangeAspect="1" noChangeArrowheads="1"/>
          </p:cNvPicPr>
          <p:nvPr/>
        </p:nvPicPr>
        <p:blipFill>
          <a:blip r:embed="rId1" cstate="email"/>
          <a:srcRect/>
          <a:stretch>
            <a:fillRect/>
          </a:stretch>
        </p:blipFill>
        <p:spPr bwMode="auto">
          <a:xfrm>
            <a:off x="203200" y="2816225"/>
            <a:ext cx="17653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棱台 2"/>
          <p:cNvSpPr>
            <a:spLocks noChangeArrowheads="1"/>
          </p:cNvSpPr>
          <p:nvPr/>
        </p:nvSpPr>
        <p:spPr bwMode="auto">
          <a:xfrm>
            <a:off x="1971675" y="1435101"/>
            <a:ext cx="6584950" cy="2345650"/>
          </a:xfrm>
          <a:prstGeom prst="bevel">
            <a:avLst>
              <a:gd name="adj" fmla="val 6759"/>
            </a:avLst>
          </a:prstGeom>
          <a:solidFill>
            <a:srgbClr val="92D050"/>
          </a:solidFill>
          <a:ln w="9525">
            <a:solidFill>
              <a:schemeClr val="accent1"/>
            </a:solidFill>
            <a:miter lim="800000"/>
          </a:ln>
        </p:spPr>
        <p:txBody>
          <a:bodyPr>
            <a:spAutoFit/>
          </a:bodyPr>
          <a:lstStyle/>
          <a:p>
            <a:pPr>
              <a:lnSpc>
                <a:spcPct val="150000"/>
              </a:lnSpc>
            </a:pPr>
            <a:r>
              <a:rPr lang="zh-CN" altLang="zh-CN" sz="2800" dirty="0">
                <a:latin typeface="微软雅黑" panose="020B0503020204020204" charset="-122"/>
                <a:ea typeface="微软雅黑" panose="020B0503020204020204" charset="-122"/>
                <a:sym typeface="微软雅黑" panose="020B0503020204020204" charset="-122"/>
              </a:rPr>
              <a:t>（1）正确、流利地读课文，读准字音，读通句子。</a:t>
            </a:r>
            <a:endParaRPr lang="zh-CN" altLang="zh-CN" sz="28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zh-CN" sz="2800" dirty="0">
                <a:latin typeface="微软雅黑" panose="020B0503020204020204" charset="-122"/>
                <a:ea typeface="微软雅黑" panose="020B0503020204020204" charset="-122"/>
                <a:sym typeface="微软雅黑" panose="020B0503020204020204" charset="-122"/>
              </a:rPr>
              <a:t>（2）遇到自己喜欢的语句，多读几遍。</a:t>
            </a:r>
            <a:endParaRPr lang="zh-CN" altLang="zh-CN" sz="28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棱台 6"/>
          <p:cNvSpPr>
            <a:spLocks noChangeArrowheads="1"/>
          </p:cNvSpPr>
          <p:nvPr/>
        </p:nvSpPr>
        <p:spPr bwMode="auto">
          <a:xfrm>
            <a:off x="355604" y="1749427"/>
            <a:ext cx="8532813" cy="1492151"/>
          </a:xfrm>
          <a:prstGeom prst="bevel">
            <a:avLst>
              <a:gd name="adj" fmla="val 3949"/>
            </a:avLst>
          </a:prstGeom>
          <a:solidFill>
            <a:srgbClr val="00B0F0"/>
          </a:solidFill>
          <a:ln w="9525">
            <a:solidFill>
              <a:schemeClr val="accent1"/>
            </a:solidFill>
            <a:miter lim="800000"/>
          </a:ln>
        </p:spPr>
        <p:txBody>
          <a:bodyPr>
            <a:spAutoFit/>
          </a:bodyPr>
          <a:lstStyle/>
          <a:p>
            <a:pPr>
              <a:lnSpc>
                <a:spcPct val="150000"/>
              </a:lnSpc>
            </a:pPr>
            <a:r>
              <a:rPr lang="zh-CN" altLang="zh-CN" sz="2800" dirty="0">
                <a:latin typeface="微软雅黑" panose="020B0503020204020204" charset="-122"/>
                <a:ea typeface="微软雅黑" panose="020B0503020204020204" charset="-122"/>
                <a:sym typeface="微软雅黑" panose="020B0503020204020204" charset="-122"/>
              </a:rPr>
              <a:t>乒乓球 拥有 杀菌 防臭 蔬菜 癌症 死亡率 疾病 病灶</a:t>
            </a:r>
            <a:endParaRPr lang="zh-CN" altLang="zh-CN" sz="28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zh-CN" sz="2800" dirty="0">
                <a:latin typeface="微软雅黑" panose="020B0503020204020204" charset="-122"/>
                <a:ea typeface="微软雅黑" panose="020B0503020204020204" charset="-122"/>
                <a:sym typeface="微软雅黑" panose="020B0503020204020204" charset="-122"/>
              </a:rPr>
              <a:t>纳米 冰箱钢铁 隐形 健康  细胞预防 需要</a:t>
            </a:r>
            <a:endParaRPr lang="zh-CN" altLang="zh-CN" sz="2800" dirty="0">
              <a:latin typeface="微软雅黑" panose="020B0503020204020204" charset="-122"/>
              <a:ea typeface="微软雅黑" panose="020B0503020204020204" charset="-122"/>
              <a:sym typeface="微软雅黑" panose="020B0503020204020204" charset="-122"/>
            </a:endParaRPr>
          </a:p>
        </p:txBody>
      </p:sp>
      <p:sp>
        <p:nvSpPr>
          <p:cNvPr id="29699" name="文本框 1"/>
          <p:cNvSpPr>
            <a:spLocks noChangeArrowheads="1"/>
          </p:cNvSpPr>
          <p:nvPr/>
        </p:nvSpPr>
        <p:spPr bwMode="auto">
          <a:xfrm>
            <a:off x="455613" y="774701"/>
            <a:ext cx="2170112" cy="720507"/>
          </a:xfrm>
          <a:prstGeom prst="cube">
            <a:avLst>
              <a:gd name="adj" fmla="val 19065"/>
            </a:avLst>
          </a:prstGeom>
          <a:solidFill>
            <a:schemeClr val="accent2"/>
          </a:solidFill>
          <a:ln w="9525">
            <a:solidFill>
              <a:schemeClr val="accent1"/>
            </a:solidFill>
            <a:miter lim="800000"/>
          </a:ln>
        </p:spPr>
        <p:txBody>
          <a:bodyPr>
            <a:spAutoFit/>
          </a:bodyPr>
          <a:lstStyle/>
          <a:p>
            <a:r>
              <a:rPr lang="zh-CN" altLang="en-US" sz="3200" dirty="0">
                <a:latin typeface="微软雅黑" panose="020B0503020204020204" charset="-122"/>
                <a:ea typeface="微软雅黑" panose="020B0503020204020204" charset="-122"/>
                <a:sym typeface="微软雅黑" panose="020B0503020204020204" charset="-122"/>
              </a:rPr>
              <a:t>字词乐园</a:t>
            </a:r>
            <a:endParaRPr lang="zh-CN" altLang="en-US" sz="3200" dirty="0">
              <a:latin typeface="微软雅黑" panose="020B0503020204020204" charset="-122"/>
              <a:ea typeface="微软雅黑" panose="020B0503020204020204" charset="-122"/>
              <a:sym typeface="微软雅黑" panose="020B0503020204020204" charset="-122"/>
            </a:endParaRPr>
          </a:p>
        </p:txBody>
      </p:sp>
      <p:sp>
        <p:nvSpPr>
          <p:cNvPr id="5" name="文本框 4"/>
          <p:cNvSpPr>
            <a:spLocks noChangeArrowheads="1"/>
          </p:cNvSpPr>
          <p:nvPr/>
        </p:nvSpPr>
        <p:spPr bwMode="auto">
          <a:xfrm>
            <a:off x="407992" y="3295651"/>
            <a:ext cx="8124825" cy="817245"/>
          </a:xfrm>
          <a:prstGeom prst="roundRect">
            <a:avLst>
              <a:gd name="adj" fmla="val 16667"/>
            </a:avLst>
          </a:pr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zh-CN" sz="2800" dirty="0">
                <a:latin typeface="微软雅黑" panose="020B0503020204020204" charset="-122"/>
                <a:ea typeface="微软雅黑" panose="020B0503020204020204" charset="-122"/>
                <a:sym typeface="微软雅黑" panose="020B0503020204020204" charset="-122"/>
              </a:rPr>
              <a:t>注意读准平舌音“灶”，翘舌音“杀 臭 疏 ”等。</a:t>
            </a:r>
            <a:endParaRPr lang="zh-CN" altLang="zh-CN" sz="28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428625" y="1498600"/>
            <a:ext cx="65913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400" dirty="0">
                <a:latin typeface="微软雅黑" panose="020B0503020204020204" charset="-122"/>
                <a:ea typeface="微软雅黑" panose="020B0503020204020204" charset="-122"/>
                <a:sym typeface="微软雅黑" panose="020B0503020204020204" charset="-122"/>
              </a:rPr>
              <a:t>“</a:t>
            </a:r>
            <a:r>
              <a:rPr lang="zh-CN" sz="2400" dirty="0">
                <a:latin typeface="微软雅黑" panose="020B0503020204020204" charset="-122"/>
                <a:ea typeface="微软雅黑" panose="020B0503020204020204" charset="-122"/>
                <a:sym typeface="微软雅黑" panose="020B0503020204020204" charset="-122"/>
              </a:rPr>
              <a:t>臭”上下结构，上面是个“自”下面是个“犬”，不要少</a:t>
            </a:r>
            <a:r>
              <a:rPr lang="zh-CN" altLang="en-US" sz="2400" dirty="0">
                <a:latin typeface="微软雅黑" panose="020B0503020204020204" charset="-122"/>
                <a:ea typeface="微软雅黑" panose="020B0503020204020204" charset="-122"/>
                <a:sym typeface="微软雅黑" panose="020B0503020204020204" charset="-122"/>
              </a:rPr>
              <a:t>写</a:t>
            </a:r>
            <a:r>
              <a:rPr lang="zh-CN" sz="2400" dirty="0">
                <a:latin typeface="微软雅黑" panose="020B0503020204020204" charset="-122"/>
                <a:ea typeface="微软雅黑" panose="020B0503020204020204" charset="-122"/>
                <a:sym typeface="微软雅黑" panose="020B0503020204020204" charset="-122"/>
              </a:rPr>
              <a:t>“自”里的一横和“犬”上的一点。</a:t>
            </a:r>
            <a:endParaRPr lang="zh-CN" sz="2400" dirty="0">
              <a:latin typeface="微软雅黑" panose="020B0503020204020204" charset="-122"/>
              <a:ea typeface="微软雅黑" panose="020B0503020204020204" charset="-122"/>
              <a:sym typeface="微软雅黑" panose="020B0503020204020204" charset="-122"/>
            </a:endParaRPr>
          </a:p>
        </p:txBody>
      </p:sp>
      <p:sp>
        <p:nvSpPr>
          <p:cNvPr id="30723" name="文本框 2"/>
          <p:cNvSpPr>
            <a:spLocks noChangeArrowheads="1"/>
          </p:cNvSpPr>
          <p:nvPr/>
        </p:nvSpPr>
        <p:spPr bwMode="auto">
          <a:xfrm>
            <a:off x="568327" y="855664"/>
            <a:ext cx="1954213" cy="680085"/>
          </a:xfrm>
          <a:prstGeom prst="plaque">
            <a:avLst>
              <a:gd name="adj"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800">
                <a:latin typeface="微软雅黑" panose="020B0503020204020204" charset="-122"/>
                <a:ea typeface="微软雅黑" panose="020B0503020204020204" charset="-122"/>
                <a:sym typeface="微软雅黑" panose="020B0503020204020204" charset="-122"/>
              </a:rPr>
              <a:t>书写指导</a:t>
            </a:r>
            <a:endParaRPr lang="zh-CN" altLang="en-US" sz="2800">
              <a:latin typeface="微软雅黑" panose="020B0503020204020204" charset="-122"/>
              <a:ea typeface="微软雅黑" panose="020B0503020204020204" charset="-122"/>
              <a:sym typeface="微软雅黑" panose="020B0503020204020204" charset="-122"/>
            </a:endParaRPr>
          </a:p>
        </p:txBody>
      </p:sp>
      <p:sp>
        <p:nvSpPr>
          <p:cNvPr id="2" name="文本框 1"/>
          <p:cNvSpPr txBox="1">
            <a:spLocks noChangeArrowheads="1"/>
          </p:cNvSpPr>
          <p:nvPr/>
        </p:nvSpPr>
        <p:spPr bwMode="auto">
          <a:xfrm>
            <a:off x="2790825" y="3270250"/>
            <a:ext cx="57404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400" dirty="0">
                <a:latin typeface="微软雅黑" panose="020B0503020204020204" charset="-122"/>
                <a:ea typeface="微软雅黑" panose="020B0503020204020204" charset="-122"/>
                <a:sym typeface="微软雅黑" panose="020B0503020204020204" charset="-122"/>
              </a:rPr>
              <a:t>“</a:t>
            </a:r>
            <a:r>
              <a:rPr lang="zh-CN" sz="2400" dirty="0">
                <a:latin typeface="微软雅黑" panose="020B0503020204020204" charset="-122"/>
                <a:ea typeface="微软雅黑" panose="020B0503020204020204" charset="-122"/>
                <a:sym typeface="微软雅黑" panose="020B0503020204020204" charset="-122"/>
              </a:rPr>
              <a:t>蔬”上窄下宽，下面是“疏”，不要多写横撇下的一撇，也不要少写了撇折右边的一点。</a:t>
            </a:r>
            <a:endParaRPr lang="zh-CN" sz="2400" dirty="0">
              <a:latin typeface="微软雅黑" panose="020B0503020204020204" charset="-122"/>
              <a:ea typeface="微软雅黑" panose="020B0503020204020204" charset="-122"/>
              <a:sym typeface="微软雅黑" panose="020B0503020204020204" charset="-122"/>
            </a:endParaRPr>
          </a:p>
        </p:txBody>
      </p:sp>
      <p:graphicFrame>
        <p:nvGraphicFramePr>
          <p:cNvPr id="13" name="表格 12"/>
          <p:cNvGraphicFramePr/>
          <p:nvPr/>
        </p:nvGraphicFramePr>
        <p:xfrm>
          <a:off x="7267575" y="1435100"/>
          <a:ext cx="1123950" cy="990600"/>
        </p:xfrm>
        <a:graphic>
          <a:graphicData uri="http://schemas.openxmlformats.org/drawingml/2006/table">
            <a:tbl>
              <a:tblPr firstRow="1" bandRow="1">
                <a:tableStyleId>{D7AC3CCA-C797-4891-BE02-D94E43425B78}</a:tableStyleId>
              </a:tblPr>
              <a:tblGrid>
                <a:gridCol w="561975"/>
                <a:gridCol w="561975"/>
              </a:tblGrid>
              <a:tr h="49530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solidFill>
                      <a:schemeClr val="bg1"/>
                    </a:solidFill>
                  </a:tcPr>
                </a:tc>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r>
              <a:tr h="49530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c>
                  <a:txBody>
                    <a:bodyPr/>
                    <a:lstStyle/>
                    <a:p>
                      <a:pPr>
                        <a:buNone/>
                      </a:pPr>
                      <a:endParaRPr lang="zh-CN" altLang="en-US" sz="1400" dirty="0">
                        <a:latin typeface="微软雅黑" panose="020B0503020204020204" charset="-122"/>
                        <a:ea typeface="微软雅黑" panose="020B0503020204020204" charset="-122"/>
                        <a:sym typeface="微软雅黑" panose="020B0503020204020204" charset="-122"/>
                      </a:endParaRPr>
                    </a:p>
                  </a:txBody>
                  <a:tcPr marT="34290" marB="34290">
                    <a:noFill/>
                  </a:tcPr>
                </a:tc>
              </a:tr>
            </a:tbl>
          </a:graphicData>
        </a:graphic>
      </p:graphicFrame>
      <p:sp>
        <p:nvSpPr>
          <p:cNvPr id="14" name="文本框 13"/>
          <p:cNvSpPr txBox="1">
            <a:spLocks noChangeArrowheads="1"/>
          </p:cNvSpPr>
          <p:nvPr/>
        </p:nvSpPr>
        <p:spPr bwMode="auto">
          <a:xfrm>
            <a:off x="7267579" y="1330327"/>
            <a:ext cx="574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dirty="0">
                <a:solidFill>
                  <a:srgbClr val="FF0000"/>
                </a:solidFill>
                <a:latin typeface="微软雅黑" panose="020B0503020204020204" charset="-122"/>
                <a:ea typeface="微软雅黑" panose="020B0503020204020204" charset="-122"/>
                <a:sym typeface="微软雅黑" panose="020B0503020204020204" charset="-122"/>
              </a:rPr>
              <a:t>臭</a:t>
            </a:r>
            <a:endParaRPr lang="zh-CN" altLang="en-US" sz="7200" dirty="0">
              <a:solidFill>
                <a:srgbClr val="FF0000"/>
              </a:solidFill>
              <a:latin typeface="微软雅黑" panose="020B0503020204020204" charset="-122"/>
              <a:ea typeface="微软雅黑" panose="020B0503020204020204" charset="-122"/>
              <a:sym typeface="微软雅黑" panose="020B0503020204020204" charset="-122"/>
            </a:endParaRPr>
          </a:p>
        </p:txBody>
      </p:sp>
      <p:graphicFrame>
        <p:nvGraphicFramePr>
          <p:cNvPr id="4" name="表格 3"/>
          <p:cNvGraphicFramePr/>
          <p:nvPr/>
        </p:nvGraphicFramePr>
        <p:xfrm>
          <a:off x="984250" y="3632202"/>
          <a:ext cx="1123950" cy="1003300"/>
        </p:xfrm>
        <a:graphic>
          <a:graphicData uri="http://schemas.openxmlformats.org/drawingml/2006/table">
            <a:tbl>
              <a:tblPr firstRow="1" bandRow="1">
                <a:tableStyleId>{D7AC3CCA-C797-4891-BE02-D94E43425B78}</a:tableStyleId>
              </a:tblPr>
              <a:tblGrid>
                <a:gridCol w="561975"/>
                <a:gridCol w="561975"/>
              </a:tblGrid>
              <a:tr h="50165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solidFill>
                      <a:schemeClr val="bg1"/>
                    </a:solidFill>
                  </a:tcPr>
                </a:tc>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r>
              <a:tr h="50165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c>
                  <a:txBody>
                    <a:bodyPr/>
                    <a:lstStyle/>
                    <a:p>
                      <a:pPr>
                        <a:buNone/>
                      </a:pPr>
                      <a:endParaRPr lang="zh-CN" altLang="en-US" sz="1400" dirty="0">
                        <a:latin typeface="微软雅黑" panose="020B0503020204020204" charset="-122"/>
                        <a:ea typeface="微软雅黑" panose="020B0503020204020204" charset="-122"/>
                        <a:sym typeface="微软雅黑" panose="020B0503020204020204" charset="-122"/>
                      </a:endParaRPr>
                    </a:p>
                  </a:txBody>
                  <a:tcPr marT="34290" marB="34290">
                    <a:noFill/>
                  </a:tcPr>
                </a:tc>
              </a:tr>
            </a:tbl>
          </a:graphicData>
        </a:graphic>
      </p:graphicFrame>
      <p:sp>
        <p:nvSpPr>
          <p:cNvPr id="5" name="文本框 4"/>
          <p:cNvSpPr txBox="1">
            <a:spLocks noChangeArrowheads="1"/>
          </p:cNvSpPr>
          <p:nvPr/>
        </p:nvSpPr>
        <p:spPr bwMode="auto">
          <a:xfrm>
            <a:off x="984254" y="3511552"/>
            <a:ext cx="574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a:solidFill>
                  <a:srgbClr val="FF0000"/>
                </a:solidFill>
                <a:latin typeface="微软雅黑" panose="020B0503020204020204" charset="-122"/>
                <a:ea typeface="微软雅黑" panose="020B0503020204020204" charset="-122"/>
                <a:sym typeface="微软雅黑" panose="020B0503020204020204" charset="-122"/>
              </a:rPr>
              <a:t>蔬</a:t>
            </a:r>
            <a:endParaRPr lang="zh-CN" altLang="en-US" sz="720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954092" y="1628776"/>
            <a:ext cx="63134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健”左窄右宽，注意中间是“廴”不是“辶”。</a:t>
            </a:r>
            <a:endParaRPr lang="zh-CN" sz="2400">
              <a:latin typeface="微软雅黑" panose="020B0503020204020204" charset="-122"/>
              <a:ea typeface="微软雅黑" panose="020B0503020204020204" charset="-122"/>
              <a:sym typeface="微软雅黑" panose="020B0503020204020204" charset="-122"/>
            </a:endParaRPr>
          </a:p>
        </p:txBody>
      </p:sp>
      <p:sp>
        <p:nvSpPr>
          <p:cNvPr id="31747" name="文本框 2"/>
          <p:cNvSpPr>
            <a:spLocks noChangeArrowheads="1"/>
          </p:cNvSpPr>
          <p:nvPr/>
        </p:nvSpPr>
        <p:spPr bwMode="auto">
          <a:xfrm>
            <a:off x="568327" y="855664"/>
            <a:ext cx="1954213" cy="680085"/>
          </a:xfrm>
          <a:prstGeom prst="plaque">
            <a:avLst>
              <a:gd name="adj"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800">
                <a:latin typeface="微软雅黑" panose="020B0503020204020204" charset="-122"/>
                <a:ea typeface="微软雅黑" panose="020B0503020204020204" charset="-122"/>
                <a:sym typeface="微软雅黑" panose="020B0503020204020204" charset="-122"/>
              </a:rPr>
              <a:t>书写指导</a:t>
            </a:r>
            <a:endParaRPr lang="zh-CN" altLang="en-US" sz="2800">
              <a:latin typeface="微软雅黑" panose="020B0503020204020204" charset="-122"/>
              <a:ea typeface="微软雅黑" panose="020B0503020204020204" charset="-122"/>
              <a:sym typeface="微软雅黑" panose="020B0503020204020204" charset="-122"/>
            </a:endParaRPr>
          </a:p>
        </p:txBody>
      </p:sp>
      <p:sp>
        <p:nvSpPr>
          <p:cNvPr id="2" name="文本框 1"/>
          <p:cNvSpPr txBox="1">
            <a:spLocks noChangeArrowheads="1"/>
          </p:cNvSpPr>
          <p:nvPr/>
        </p:nvSpPr>
        <p:spPr bwMode="auto">
          <a:xfrm>
            <a:off x="2819400" y="3251202"/>
            <a:ext cx="5740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400">
                <a:latin typeface="微软雅黑" panose="020B0503020204020204" charset="-122"/>
                <a:ea typeface="微软雅黑" panose="020B0503020204020204" charset="-122"/>
                <a:sym typeface="微软雅黑" panose="020B0503020204020204" charset="-122"/>
              </a:rPr>
              <a:t>“</a:t>
            </a:r>
            <a:r>
              <a:rPr lang="zh-CN" sz="2400">
                <a:latin typeface="微软雅黑" panose="020B0503020204020204" charset="-122"/>
                <a:ea typeface="微软雅黑" panose="020B0503020204020204" charset="-122"/>
                <a:sym typeface="微软雅黑" panose="020B0503020204020204" charset="-122"/>
              </a:rPr>
              <a:t>康”半包围结构，注意里面的部分，最后四笔分别是：点、提、撇、捺。</a:t>
            </a:r>
            <a:endParaRPr lang="zh-CN" sz="2400">
              <a:latin typeface="微软雅黑" panose="020B0503020204020204" charset="-122"/>
              <a:ea typeface="微软雅黑" panose="020B0503020204020204" charset="-122"/>
              <a:sym typeface="微软雅黑" panose="020B0503020204020204" charset="-122"/>
            </a:endParaRPr>
          </a:p>
        </p:txBody>
      </p:sp>
      <p:graphicFrame>
        <p:nvGraphicFramePr>
          <p:cNvPr id="13" name="表格 12"/>
          <p:cNvGraphicFramePr/>
          <p:nvPr/>
        </p:nvGraphicFramePr>
        <p:xfrm>
          <a:off x="7267575" y="1498600"/>
          <a:ext cx="1123950" cy="977900"/>
        </p:xfrm>
        <a:graphic>
          <a:graphicData uri="http://schemas.openxmlformats.org/drawingml/2006/table">
            <a:tbl>
              <a:tblPr firstRow="1" bandRow="1">
                <a:tableStyleId>{D7AC3CCA-C797-4891-BE02-D94E43425B78}</a:tableStyleId>
              </a:tblPr>
              <a:tblGrid>
                <a:gridCol w="561975"/>
                <a:gridCol w="561975"/>
              </a:tblGrid>
              <a:tr h="48895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solidFill>
                      <a:schemeClr val="bg1"/>
                    </a:solidFill>
                  </a:tcPr>
                </a:tc>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r>
              <a:tr h="488950">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c>
                  <a:txBody>
                    <a:bodyPr/>
                    <a:lstStyle/>
                    <a:p>
                      <a:pPr>
                        <a:buNone/>
                      </a:pPr>
                      <a:endParaRPr lang="zh-CN" altLang="en-US" sz="1400" dirty="0">
                        <a:latin typeface="微软雅黑" panose="020B0503020204020204" charset="-122"/>
                        <a:ea typeface="微软雅黑" panose="020B0503020204020204" charset="-122"/>
                        <a:sym typeface="微软雅黑" panose="020B0503020204020204" charset="-122"/>
                      </a:endParaRPr>
                    </a:p>
                  </a:txBody>
                  <a:tcPr marT="34290" marB="34290">
                    <a:noFill/>
                  </a:tcPr>
                </a:tc>
              </a:tr>
            </a:tbl>
          </a:graphicData>
        </a:graphic>
      </p:graphicFrame>
      <p:sp>
        <p:nvSpPr>
          <p:cNvPr id="14" name="文本框 13"/>
          <p:cNvSpPr txBox="1">
            <a:spLocks noChangeArrowheads="1"/>
          </p:cNvSpPr>
          <p:nvPr/>
        </p:nvSpPr>
        <p:spPr bwMode="auto">
          <a:xfrm>
            <a:off x="7267579" y="1330327"/>
            <a:ext cx="574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a:solidFill>
                  <a:srgbClr val="FF0000"/>
                </a:solidFill>
                <a:latin typeface="微软雅黑" panose="020B0503020204020204" charset="-122"/>
                <a:ea typeface="微软雅黑" panose="020B0503020204020204" charset="-122"/>
                <a:sym typeface="微软雅黑" panose="020B0503020204020204" charset="-122"/>
              </a:rPr>
              <a:t>健</a:t>
            </a:r>
            <a:endParaRPr lang="zh-CN" altLang="en-US" sz="7200">
              <a:solidFill>
                <a:srgbClr val="FF0000"/>
              </a:solidFill>
              <a:latin typeface="微软雅黑" panose="020B0503020204020204" charset="-122"/>
              <a:ea typeface="微软雅黑" panose="020B0503020204020204" charset="-122"/>
              <a:sym typeface="微软雅黑" panose="020B0503020204020204" charset="-122"/>
            </a:endParaRPr>
          </a:p>
        </p:txBody>
      </p:sp>
      <p:graphicFrame>
        <p:nvGraphicFramePr>
          <p:cNvPr id="4" name="表格 3"/>
          <p:cNvGraphicFramePr/>
          <p:nvPr/>
        </p:nvGraphicFramePr>
        <p:xfrm>
          <a:off x="1114425" y="3403600"/>
          <a:ext cx="1123950" cy="977900"/>
        </p:xfrm>
        <a:graphic>
          <a:graphicData uri="http://schemas.openxmlformats.org/drawingml/2006/table">
            <a:tbl>
              <a:tblPr firstRow="1" bandRow="1">
                <a:tableStyleId>{D7AC3CCA-C797-4891-BE02-D94E43425B78}</a:tableStyleId>
              </a:tblPr>
              <a:tblGrid>
                <a:gridCol w="561975"/>
                <a:gridCol w="561975"/>
              </a:tblGrid>
              <a:tr h="469068">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solidFill>
                      <a:schemeClr val="bg1"/>
                    </a:solidFill>
                  </a:tcPr>
                </a:tc>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r>
              <a:tr h="508832">
                <a:tc>
                  <a:txBody>
                    <a:bodyPr/>
                    <a:lstStyle/>
                    <a:p>
                      <a:pPr>
                        <a:buNone/>
                      </a:pPr>
                      <a:endParaRPr lang="zh-CN" altLang="en-US" sz="1400">
                        <a:latin typeface="微软雅黑" panose="020B0503020204020204" charset="-122"/>
                        <a:ea typeface="微软雅黑" panose="020B0503020204020204" charset="-122"/>
                        <a:sym typeface="微软雅黑" panose="020B0503020204020204" charset="-122"/>
                      </a:endParaRPr>
                    </a:p>
                  </a:txBody>
                  <a:tcPr marT="34290" marB="34290">
                    <a:noFill/>
                  </a:tcPr>
                </a:tc>
                <a:tc>
                  <a:txBody>
                    <a:bodyPr/>
                    <a:lstStyle/>
                    <a:p>
                      <a:pPr>
                        <a:buNone/>
                      </a:pPr>
                      <a:endParaRPr lang="zh-CN" altLang="en-US" sz="1400" dirty="0">
                        <a:latin typeface="微软雅黑" panose="020B0503020204020204" charset="-122"/>
                        <a:ea typeface="微软雅黑" panose="020B0503020204020204" charset="-122"/>
                        <a:sym typeface="微软雅黑" panose="020B0503020204020204" charset="-122"/>
                      </a:endParaRPr>
                    </a:p>
                  </a:txBody>
                  <a:tcPr marT="34290" marB="34290">
                    <a:noFill/>
                  </a:tcPr>
                </a:tc>
              </a:tr>
            </a:tbl>
          </a:graphicData>
        </a:graphic>
      </p:graphicFrame>
      <p:sp>
        <p:nvSpPr>
          <p:cNvPr id="5" name="文本框 4"/>
          <p:cNvSpPr txBox="1">
            <a:spLocks noChangeArrowheads="1"/>
          </p:cNvSpPr>
          <p:nvPr/>
        </p:nvSpPr>
        <p:spPr bwMode="auto">
          <a:xfrm>
            <a:off x="1114429" y="3284540"/>
            <a:ext cx="574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a:solidFill>
                  <a:srgbClr val="FF0000"/>
                </a:solidFill>
                <a:latin typeface="微软雅黑" panose="020B0503020204020204" charset="-122"/>
                <a:ea typeface="微软雅黑" panose="020B0503020204020204" charset="-122"/>
                <a:sym typeface="微软雅黑" panose="020B0503020204020204" charset="-122"/>
              </a:rPr>
              <a:t>康</a:t>
            </a:r>
            <a:endParaRPr lang="zh-CN" altLang="en-US" sz="720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1" cstate="email"/>
          <a:srcRect/>
          <a:stretch>
            <a:fillRect/>
          </a:stretch>
        </p:blipFill>
        <p:spPr bwMode="auto">
          <a:xfrm>
            <a:off x="7392990" y="152400"/>
            <a:ext cx="1463675"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流程图: 终止 1"/>
          <p:cNvSpPr/>
          <p:nvPr/>
        </p:nvSpPr>
        <p:spPr bwMode="auto">
          <a:xfrm>
            <a:off x="244475" y="152400"/>
            <a:ext cx="1930400" cy="53340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sym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txBox="1">
            <a:spLocks noChangeArrowheads="1"/>
          </p:cNvSpPr>
          <p:nvPr/>
        </p:nvSpPr>
        <p:spPr bwMode="auto">
          <a:xfrm>
            <a:off x="436567" y="1114427"/>
            <a:ext cx="806767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sz="2000" dirty="0">
                <a:solidFill>
                  <a:srgbClr val="C00000"/>
                </a:solidFill>
                <a:latin typeface="微软雅黑" panose="020B0503020204020204" charset="-122"/>
                <a:ea typeface="微软雅黑" panose="020B0503020204020204" charset="-122"/>
                <a:sym typeface="微软雅黑" panose="020B0503020204020204" charset="-122"/>
              </a:rPr>
              <a:t>微米：</a:t>
            </a:r>
            <a:r>
              <a:rPr lang="zh-CN" sz="2000" dirty="0">
                <a:latin typeface="微软雅黑" panose="020B0503020204020204" charset="-122"/>
                <a:ea typeface="微软雅黑" panose="020B0503020204020204" charset="-122"/>
                <a:sym typeface="微软雅黑" panose="020B0503020204020204" charset="-122"/>
              </a:rPr>
              <a:t>微米是长度单位，符号：</a:t>
            </a:r>
            <a:r>
              <a:rPr lang="zh-CN" altLang="zh-CN" sz="2000" dirty="0">
                <a:latin typeface="微软雅黑" panose="020B0503020204020204" charset="-122"/>
                <a:ea typeface="微软雅黑" panose="020B0503020204020204" charset="-122"/>
                <a:sym typeface="微软雅黑" panose="020B0503020204020204" charset="-122"/>
              </a:rPr>
              <a:t>μm</a:t>
            </a:r>
            <a:r>
              <a:rPr lang="zh-CN" sz="2000" dirty="0">
                <a:latin typeface="微软雅黑" panose="020B0503020204020204" charset="-122"/>
                <a:ea typeface="微软雅黑" panose="020B0503020204020204" charset="-122"/>
                <a:sym typeface="微软雅黑" panose="020B0503020204020204" charset="-122"/>
              </a:rPr>
              <a:t>，</a:t>
            </a:r>
            <a:r>
              <a:rPr lang="zh-CN" altLang="zh-CN" sz="2000" dirty="0">
                <a:latin typeface="微软雅黑" panose="020B0503020204020204" charset="-122"/>
                <a:ea typeface="微软雅黑" panose="020B0503020204020204" charset="-122"/>
                <a:sym typeface="微软雅黑" panose="020B0503020204020204" charset="-122"/>
              </a:rPr>
              <a:t>μ</a:t>
            </a:r>
            <a:r>
              <a:rPr lang="zh-CN" sz="2000" dirty="0">
                <a:latin typeface="微软雅黑" panose="020B0503020204020204" charset="-122"/>
                <a:ea typeface="微软雅黑" panose="020B0503020204020204" charset="-122"/>
                <a:sym typeface="微软雅黑" panose="020B0503020204020204" charset="-122"/>
              </a:rPr>
              <a:t>读作</a:t>
            </a:r>
            <a:r>
              <a:rPr lang="zh-CN" altLang="zh-CN" sz="2000" dirty="0">
                <a:latin typeface="微软雅黑" panose="020B0503020204020204" charset="-122"/>
                <a:ea typeface="微软雅黑" panose="020B0503020204020204" charset="-122"/>
                <a:sym typeface="微软雅黑" panose="020B0503020204020204" charset="-122"/>
              </a:rPr>
              <a:t>[miu]</a:t>
            </a:r>
            <a:r>
              <a:rPr lang="zh-CN" sz="2000" dirty="0">
                <a:latin typeface="微软雅黑" panose="020B0503020204020204" charset="-122"/>
                <a:ea typeface="微软雅黑" panose="020B0503020204020204" charset="-122"/>
                <a:sym typeface="微软雅黑" panose="020B0503020204020204" charset="-122"/>
              </a:rPr>
              <a:t>。</a:t>
            </a:r>
            <a:r>
              <a:rPr lang="zh-CN" altLang="zh-CN" sz="2000" dirty="0">
                <a:latin typeface="微软雅黑" panose="020B0503020204020204" charset="-122"/>
                <a:ea typeface="微软雅黑" panose="020B0503020204020204" charset="-122"/>
                <a:sym typeface="微软雅黑" panose="020B0503020204020204" charset="-122"/>
              </a:rPr>
              <a:t>1</a:t>
            </a:r>
            <a:r>
              <a:rPr lang="zh-CN" sz="2000" dirty="0">
                <a:latin typeface="微软雅黑" panose="020B0503020204020204" charset="-122"/>
                <a:ea typeface="微软雅黑" panose="020B0503020204020204" charset="-122"/>
                <a:sym typeface="微软雅黑" panose="020B0503020204020204" charset="-122"/>
              </a:rPr>
              <a:t>微米相当于</a:t>
            </a:r>
            <a:r>
              <a:rPr lang="zh-CN" altLang="zh-CN" sz="2000" dirty="0">
                <a:latin typeface="微软雅黑" panose="020B0503020204020204" charset="-122"/>
                <a:ea typeface="微软雅黑" panose="020B0503020204020204" charset="-122"/>
                <a:sym typeface="微软雅黑" panose="020B0503020204020204" charset="-122"/>
              </a:rPr>
              <a:t>1</a:t>
            </a:r>
            <a:r>
              <a:rPr lang="zh-CN" sz="2000" dirty="0">
                <a:latin typeface="微软雅黑" panose="020B0503020204020204" charset="-122"/>
                <a:ea typeface="微软雅黑" panose="020B0503020204020204" charset="-122"/>
                <a:sym typeface="微软雅黑" panose="020B0503020204020204" charset="-122"/>
              </a:rPr>
              <a:t>米的一百万分之一。</a:t>
            </a:r>
            <a:endParaRPr lang="zh-CN" sz="2000" dirty="0">
              <a:latin typeface="微软雅黑" panose="020B0503020204020204" charset="-122"/>
              <a:ea typeface="微软雅黑" panose="020B0503020204020204" charset="-122"/>
              <a:sym typeface="微软雅黑" panose="020B0503020204020204" charset="-122"/>
            </a:endParaRPr>
          </a:p>
          <a:p>
            <a:pPr eaLnBrk="1" hangingPunct="1">
              <a:lnSpc>
                <a:spcPct val="150000"/>
              </a:lnSpc>
            </a:pPr>
            <a:r>
              <a:rPr lang="zh-CN" sz="2000" dirty="0">
                <a:solidFill>
                  <a:srgbClr val="C00000"/>
                </a:solidFill>
                <a:latin typeface="微软雅黑" panose="020B0503020204020204" charset="-122"/>
                <a:ea typeface="微软雅黑" panose="020B0503020204020204" charset="-122"/>
                <a:sym typeface="微软雅黑" panose="020B0503020204020204" charset="-122"/>
              </a:rPr>
              <a:t>直径：</a:t>
            </a:r>
            <a:r>
              <a:rPr lang="zh-CN" sz="2000" dirty="0">
                <a:latin typeface="微软雅黑" panose="020B0503020204020204" charset="-122"/>
                <a:ea typeface="微软雅黑" panose="020B0503020204020204" charset="-122"/>
                <a:sym typeface="微软雅黑" panose="020B0503020204020204" charset="-122"/>
              </a:rPr>
              <a:t>是指通过一平面图形或立体</a:t>
            </a:r>
            <a:r>
              <a:rPr lang="zh-CN" altLang="zh-CN" sz="2000" dirty="0">
                <a:latin typeface="微软雅黑" panose="020B0503020204020204" charset="-122"/>
                <a:ea typeface="微软雅黑" panose="020B0503020204020204" charset="-122"/>
                <a:sym typeface="微软雅黑" panose="020B0503020204020204" charset="-122"/>
              </a:rPr>
              <a:t>(</a:t>
            </a:r>
            <a:r>
              <a:rPr lang="zh-CN" sz="2000" dirty="0">
                <a:latin typeface="微软雅黑" panose="020B0503020204020204" charset="-122"/>
                <a:ea typeface="微软雅黑" panose="020B0503020204020204" charset="-122"/>
                <a:sym typeface="微软雅黑" panose="020B0503020204020204" charset="-122"/>
              </a:rPr>
              <a:t>如圆、圆锥截面、球、立方体</a:t>
            </a:r>
            <a:r>
              <a:rPr lang="zh-CN" altLang="zh-CN" sz="2000" dirty="0">
                <a:latin typeface="微软雅黑" panose="020B0503020204020204" charset="-122"/>
                <a:ea typeface="微软雅黑" panose="020B0503020204020204" charset="-122"/>
                <a:sym typeface="微软雅黑" panose="020B0503020204020204" charset="-122"/>
              </a:rPr>
              <a:t>)</a:t>
            </a:r>
            <a:r>
              <a:rPr lang="zh-CN" sz="2000" dirty="0">
                <a:latin typeface="微软雅黑" panose="020B0503020204020204" charset="-122"/>
                <a:ea typeface="微软雅黑" panose="020B0503020204020204" charset="-122"/>
                <a:sym typeface="微软雅黑" panose="020B0503020204020204" charset="-122"/>
              </a:rPr>
              <a:t>中心到边上两点间的距离，通常用字母</a:t>
            </a:r>
            <a:r>
              <a:rPr lang="zh-CN" altLang="zh-CN" sz="2000" dirty="0">
                <a:latin typeface="微软雅黑" panose="020B0503020204020204" charset="-122"/>
                <a:ea typeface="微软雅黑" panose="020B0503020204020204" charset="-122"/>
                <a:sym typeface="微软雅黑" panose="020B0503020204020204" charset="-122"/>
              </a:rPr>
              <a:t>"d"</a:t>
            </a:r>
            <a:r>
              <a:rPr lang="zh-CN" sz="2000" dirty="0">
                <a:latin typeface="微软雅黑" panose="020B0503020204020204" charset="-122"/>
                <a:ea typeface="微软雅黑" panose="020B0503020204020204" charset="-122"/>
                <a:sym typeface="微软雅黑" panose="020B0503020204020204" charset="-122"/>
              </a:rPr>
              <a:t>表示。</a:t>
            </a:r>
            <a:endParaRPr lang="zh-CN" sz="2000" dirty="0">
              <a:latin typeface="微软雅黑" panose="020B0503020204020204" charset="-122"/>
              <a:ea typeface="微软雅黑" panose="020B0503020204020204" charset="-122"/>
              <a:sym typeface="微软雅黑" panose="020B0503020204020204" charset="-122"/>
            </a:endParaRPr>
          </a:p>
          <a:p>
            <a:pPr eaLnBrk="1" hangingPunct="1">
              <a:lnSpc>
                <a:spcPct val="150000"/>
              </a:lnSpc>
            </a:pPr>
            <a:r>
              <a:rPr lang="zh-CN" sz="2000" dirty="0">
                <a:solidFill>
                  <a:srgbClr val="C00000"/>
                </a:solidFill>
                <a:latin typeface="微软雅黑" panose="020B0503020204020204" charset="-122"/>
                <a:ea typeface="微软雅黑" panose="020B0503020204020204" charset="-122"/>
                <a:sym typeface="微软雅黑" panose="020B0503020204020204" charset="-122"/>
              </a:rPr>
              <a:t>隐形战机：</a:t>
            </a:r>
            <a:r>
              <a:rPr lang="zh-CN" sz="2000" dirty="0">
                <a:latin typeface="微软雅黑" panose="020B0503020204020204" charset="-122"/>
                <a:ea typeface="微软雅黑" panose="020B0503020204020204" charset="-122"/>
                <a:sym typeface="微软雅黑" panose="020B0503020204020204" charset="-122"/>
              </a:rPr>
              <a:t>隐形战斗机是通过在机身涂上一层高效吸收电波的物质，造成雷达无法追踪的效果。通常是指在电磁、可见光、红外、声学等方面难以探测或跟踪的战斗机，其中最主要的就是电磁隐形。</a:t>
            </a:r>
            <a:endParaRPr lang="zh-CN" altLang="en-US" sz="2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终止 1"/>
          <p:cNvSpPr/>
          <p:nvPr/>
        </p:nvSpPr>
        <p:spPr bwMode="auto">
          <a:xfrm>
            <a:off x="307975" y="258765"/>
            <a:ext cx="1930400" cy="528637"/>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buFont typeface="Arial" panose="020B0604020202020204" pitchFamily="34" charset="0"/>
              <a:buNone/>
              <a:defRPr/>
            </a:pPr>
            <a:r>
              <a:rPr lang="zh-CN" sz="2800" dirty="0">
                <a:latin typeface="微软雅黑" panose="020B0503020204020204" charset="-122"/>
                <a:ea typeface="微软雅黑" panose="020B0503020204020204" charset="-122"/>
                <a:sym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txBox="1"/>
          <p:nvPr/>
        </p:nvSpPr>
        <p:spPr>
          <a:xfrm>
            <a:off x="600079" y="2222500"/>
            <a:ext cx="8043863" cy="550962"/>
          </a:xfrm>
          <a:prstGeom prst="snip2DiagRect">
            <a:avLst/>
          </a:prstGeom>
          <a:gradFill>
            <a:gsLst>
              <a:gs pos="0">
                <a:srgbClr val="14CD68"/>
              </a:gs>
              <a:gs pos="100000">
                <a:srgbClr val="035C7D"/>
              </a:gs>
            </a:gsLst>
            <a:lin scaled="0"/>
          </a:gradFill>
          <a:ln w="9525">
            <a:noFill/>
          </a:ln>
        </p:spPr>
        <p:txBody>
          <a:bodyPr>
            <a:spAutoFit/>
          </a:bodyPr>
          <a:lstStyle/>
          <a:p>
            <a:pPr>
              <a:buFont typeface="Arial" panose="020B0604020202020204" pitchFamily="34" charset="0"/>
              <a:buNone/>
              <a:defRPr/>
            </a:pPr>
            <a:r>
              <a:rPr 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病灶：疾病集中的部位或是综合病症、感染的主要部位。</a:t>
            </a:r>
            <a:endParaRPr lang="zh-CN" alt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2552700" y="503238"/>
            <a:ext cx="6090761" cy="550962"/>
          </a:xfrm>
          <a:prstGeom prst="snip2DiagRect">
            <a:avLst/>
          </a:prstGeom>
          <a:gradFill>
            <a:gsLst>
              <a:gs pos="0">
                <a:srgbClr val="14CD68"/>
              </a:gs>
              <a:gs pos="100000">
                <a:srgbClr val="035C7D"/>
              </a:gs>
            </a:gsLst>
            <a:lin scaled="0"/>
          </a:gradFill>
        </p:spPr>
        <p:txBody>
          <a:bodyPr wrap="none">
            <a:spAutoFit/>
          </a:bodyPr>
          <a:lstStyle/>
          <a:p>
            <a:pPr>
              <a:buFont typeface="Arial" panose="020B0604020202020204" pitchFamily="34" charset="0"/>
              <a:buNone/>
              <a:defRPr/>
            </a:pPr>
            <a:r>
              <a:rPr 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雷达：测定目标位置的无线电装置或系统</a:t>
            </a:r>
            <a:r>
              <a:rPr lang="zh-CN" alt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nvSpPr>
        <p:spPr>
          <a:xfrm>
            <a:off x="415925" y="1209677"/>
            <a:ext cx="8555038" cy="991731"/>
          </a:xfrm>
          <a:prstGeom prst="snip2DiagRect">
            <a:avLst/>
          </a:prstGeom>
          <a:gradFill>
            <a:gsLst>
              <a:gs pos="0">
                <a:srgbClr val="14CD68"/>
              </a:gs>
              <a:gs pos="100000">
                <a:srgbClr val="035C7D"/>
              </a:gs>
            </a:gsLst>
            <a:lin scaled="0"/>
          </a:gradFill>
        </p:spPr>
        <p:txBody>
          <a:bodyPr>
            <a:spAutoFit/>
          </a:bodyPr>
          <a:lstStyle/>
          <a:p>
            <a:pPr>
              <a:buFont typeface="Arial" panose="020B0604020202020204" pitchFamily="34" charset="0"/>
              <a:buNone/>
              <a:defRPr/>
            </a:pPr>
            <a:r>
              <a:rPr 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无能为力：不能施展力量。</a:t>
            </a:r>
            <a:r>
              <a:rPr 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指使不上劲或没有能力去做好某件事情、解决某个问题。</a:t>
            </a:r>
            <a:endParaRPr lang="zh-CN" alt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99"/>
          <p:cNvSpPr txBox="1"/>
          <p:nvPr/>
        </p:nvSpPr>
        <p:spPr>
          <a:xfrm>
            <a:off x="501650" y="2806703"/>
            <a:ext cx="8281988" cy="2093655"/>
          </a:xfrm>
          <a:prstGeom prst="snip2DiagRect">
            <a:avLst/>
          </a:prstGeom>
          <a:gradFill>
            <a:gsLst>
              <a:gs pos="0">
                <a:srgbClr val="14CD68"/>
              </a:gs>
              <a:gs pos="100000">
                <a:srgbClr val="035C7D"/>
              </a:gs>
            </a:gsLst>
            <a:lin scaled="0"/>
          </a:gradFill>
          <a:ln w="9525">
            <a:noFill/>
          </a:ln>
        </p:spPr>
        <p:txBody>
          <a:bodyPr>
            <a:spAutoFit/>
          </a:bodyPr>
          <a:lstStyle/>
          <a:p>
            <a:pPr>
              <a:lnSpc>
                <a:spcPct val="150000"/>
              </a:lnSpc>
              <a:buFont typeface="Arial" panose="020B0604020202020204" pitchFamily="34" charset="0"/>
              <a:buNone/>
              <a:defRPr/>
            </a:pPr>
            <a:r>
              <a:rPr lang="zh-CN" altLang="zh-CN" sz="2400" dirty="0">
                <a:solidFill>
                  <a:srgbClr val="C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纳米缓释技术：</a:t>
            </a:r>
            <a:r>
              <a:rPr lang="zh-CN" alt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这是一个纳米技术的问题,就是把材料(一般是药物)用纳米材料包起来或直接做成纳米材料,在一定环境下使它缓慢</a:t>
            </a:r>
            <a:r>
              <a:rPr lang="zh-CN" altLang="en-US" sz="2400" dirty="0">
                <a:latin typeface="微软雅黑" panose="020B0503020204020204" charset="-122"/>
                <a:ea typeface="微软雅黑" panose="020B0503020204020204" charset="-122"/>
                <a:cs typeface="微软雅黑" panose="020B0503020204020204" charset="-122"/>
                <a:sym typeface="微软雅黑" panose="020B0503020204020204" charset="-122"/>
              </a:rPr>
              <a:t>地</a:t>
            </a:r>
            <a:r>
              <a:rPr lang="zh-CN" alt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rPr>
              <a:t>释放出来的技术。</a:t>
            </a:r>
            <a:endParaRPr lang="zh-CN" altLang="zh-CN" sz="2400" dirty="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P spid="7" grpId="0" bldLvl="0" animBg="1"/>
      <p:bldP spid="8" grpId="0" bldLvl="0" animBg="1"/>
    </p:bldLst>
  </p:timing>
</p:sld>
</file>

<file path=ppt/theme/theme1.xml><?xml version="1.0" encoding="utf-8"?>
<a:theme xmlns:a="http://schemas.openxmlformats.org/drawingml/2006/main" name="第一PPT模板网-WWW.1PPT.COM ">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3099</Words>
  <Application>WPS 演示</Application>
  <PresentationFormat>全屏显示(16:9)</PresentationFormat>
  <Paragraphs>239</Paragraphs>
  <Slides>23</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23</vt:i4>
      </vt:variant>
    </vt:vector>
  </HeadingPairs>
  <TitlesOfParts>
    <vt:vector size="37" baseType="lpstr">
      <vt:lpstr>Arial</vt:lpstr>
      <vt:lpstr>宋体</vt:lpstr>
      <vt:lpstr>Wingdings</vt:lpstr>
      <vt:lpstr>Calibri</vt:lpstr>
      <vt:lpstr>Calibri</vt:lpstr>
      <vt:lpstr>Calibri Light</vt:lpstr>
      <vt:lpstr>Times New Roman</vt:lpstr>
      <vt:lpstr>楷体</vt:lpstr>
      <vt:lpstr>微软雅黑</vt:lpstr>
      <vt:lpstr>Arial Unicode MS</vt:lpstr>
      <vt:lpstr>Arial</vt:lpstr>
      <vt:lpstr>第一PPT模板网-WWW.1PPT.COM </vt:lpstr>
      <vt:lpstr>第一PPT模板网-WWW.1PPT.COM</vt:lpstr>
      <vt:lpstr>2_Office 主题</vt:lpstr>
      <vt:lpstr>纳米技术就在我们身边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205</cp:revision>
  <dcterms:created xsi:type="dcterms:W3CDTF">2016-01-14T05:53:00Z</dcterms:created>
  <dcterms:modified xsi:type="dcterms:W3CDTF">2022-05-10T00:40:39Z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