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301" r:id="rId7"/>
    <p:sldId id="268" r:id="rId8"/>
    <p:sldId id="269" r:id="rId9"/>
    <p:sldId id="270" r:id="rId10"/>
    <p:sldId id="271" r:id="rId11"/>
    <p:sldId id="316" r:id="rId12"/>
    <p:sldId id="317" r:id="rId13"/>
    <p:sldId id="272" r:id="rId14"/>
    <p:sldId id="274" r:id="rId15"/>
    <p:sldId id="277" r:id="rId16"/>
    <p:sldId id="259" r:id="rId17"/>
    <p:sldId id="306" r:id="rId18"/>
    <p:sldId id="318" r:id="rId19"/>
    <p:sldId id="261" r:id="rId20"/>
    <p:sldId id="304" r:id="rId21"/>
    <p:sldId id="262" r:id="rId22"/>
    <p:sldId id="264" r:id="rId23"/>
    <p:sldId id="307" r:id="rId24"/>
    <p:sldId id="312" r:id="rId25"/>
    <p:sldId id="308" r:id="rId26"/>
    <p:sldId id="289" r:id="rId27"/>
    <p:sldId id="290" r:id="rId28"/>
    <p:sldId id="294" r:id="rId29"/>
    <p:sldId id="313" r:id="rId30"/>
    <p:sldId id="296" r:id="rId31"/>
    <p:sldId id="309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兴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贤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93" t="13399"/>
          <a:stretch/>
        </p:blipFill>
        <p:spPr bwMode="auto">
          <a:xfrm flipH="1">
            <a:off x="8111429" y="0"/>
            <a:ext cx="4075881" cy="2905511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692696"/>
            <a:ext cx="1164560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成的一些现实问题，慢慢的，脑子里形成了一整套的政治改革方案。他要把这套改革方案送呈皇帝，他以为这是济世救民的灵丹妙药，他把改革的希望寄托在皇帝身上。然而，他错了。短短几年，他便彻底退出了政治舞台，他有效的改革时间只有七八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观世界历史，每一次的变法都近乎是一场革命，而每一次的革命都有它的阶级性，它由一定的阶级主导，最后胜利的果实也属于这一阶级。那么，王安石变法是代表哪一阶级呢？士大夫阶级、封建统治阶级、商人还是农民？我还没有想明白，或许他不代表哪一阶级，他只代表他自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6168" y="221034"/>
            <a:ext cx="11416144" cy="4360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他游走于各个阶级，留在了阶级之间的缝隙当中，被任何一个阶级所接纳所不接纳吧？他就像一个流浪汉，无家可归的流浪汉，就那样一直流浪着，直到死去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王安石这一类人，可以算是人类中的异类了，他们只为自己的理想而活，一生为之奋斗，即使失败也不后悔。我想，我们至少可以为他的勇气，为他的固执鼓掌吧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562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589" y="692696"/>
            <a:ext cx="80785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王安石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(1021—1086)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，字介甫，号半山，谥文，封荆国公。世人又称王荆公。北宋抚州临川人，中国历史上杰出的政治家、思想家、文学家、改革家，唐宋八大家之一。北宋丞相、新党领袖。亦擅长诗词。欧阳修称赞王安石：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翰林风月三千首，吏部文章二百年。老去自怜心尚在，后来谁与子争先。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有《王临川集》、《临川集拾遗》等存世。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146" name="Picture 2" descr="A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510" y="1019586"/>
            <a:ext cx="3032004" cy="3319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7494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230" y="836712"/>
            <a:ext cx="11645608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仁宗庆历年间有庞大的军队，但百万大军缺乏严格的训练，养成了骄堕习气，而战事不断，多以宋军败北而告终。真宗景德元年，宋与契丹订立了屈辱的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澶渊之盟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北宋存在大量冗官、冗兵，政治腐败极深。神宗即位后为了改变国家积贫积弱的局面，把希望寄托在王安石变法上。变法触及社会的方方面面，特别是触及官场的腐败、用人体制，在统治阶级内部引起轩然大波，最终导致变法的失败。但有一点是明确的，在封建时代，任贤使能还是弃贤专己，是辨别明君与昏君的标尺，也是关系到国家兴衰治乱的关键。王安石在《兴贤》中提出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国以任贤使能而兴，弃贤专己而衰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的观点是值得肯定的。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然后践五帝、三皇之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9386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途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96464" y="184482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指治世的境界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551122"/>
            <a:ext cx="1157243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古今之通义，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流俗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所共知耳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魏、晋而下，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3676" y="1893113"/>
            <a:ext cx="4134465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粗俗鄙陋的人，一般人。</a:t>
            </a:r>
          </a:p>
        </p:txBody>
      </p:sp>
      <p:sp>
        <p:nvSpPr>
          <p:cNvPr id="8" name="矩形 7"/>
          <p:cNvSpPr/>
          <p:nvPr/>
        </p:nvSpPr>
        <p:spPr>
          <a:xfrm>
            <a:off x="1673676" y="256734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一般的风俗习惯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含贬义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736978" y="3818165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直到。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618713" y="4485401"/>
            <a:ext cx="64524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一般用于下一句的开头，表示另提一事。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17" grpId="0"/>
      <p:bldP spid="17" grpId="1"/>
      <p:bldP spid="24" grpId="0"/>
      <p:bldP spid="2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43584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511418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943359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647322"/>
            <a:ext cx="992656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以任贤使能而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也闻有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怀乡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乎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46478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3545760"/>
            <a:ext cx="360040" cy="276847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3175607"/>
            <a:ext cx="94225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不责人以细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大王有意督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之，脱身独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而能改，善莫大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雷霆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乍惊，宫车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蒙拔擢，宠命优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渥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1241" y="72837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名词，国家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808" y="1376447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名词，周代诸侯国以及汉以后侯王的封地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99357" y="202451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名词，国都，京城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71739" y="266230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名词，国事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19437" y="326722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名词，过失，过错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91441" y="388644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动词，责备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52248" y="45443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动词，犯错误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2403" y="519244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动词，经过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42403" y="582177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副词，过分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48478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560828"/>
            <a:ext cx="360040" cy="279616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260648"/>
            <a:ext cx="927849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则能吏之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得以尽其效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《齐谐》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怪者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向所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，遂迷，不复得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路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光先帝遗德，恢弘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气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扶向路，处处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386814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342678" y="3760207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85261" y="3501008"/>
            <a:ext cx="85584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五帝、三皇之涂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然后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华为城，因河为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566" y="523003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迩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342678" y="5122095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85261" y="4862896"/>
            <a:ext cx="85584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而见义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远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99353" y="359339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名词，志向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6467" y="98030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动词，记载，记录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1401" y="163627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动词，标记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92408" y="227546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动词，有志向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2906" y="291465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动词，用符号作标志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20011" y="357301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动词，实践，履行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0011" y="422066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动词，践踏，登上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53983" y="492200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动词，亲近，偏信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59193" y="5593859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形容词，近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  <p:bldP spid="14" grpId="0"/>
      <p:bldP spid="14" grpId="1"/>
      <p:bldP spid="18" grpId="0"/>
      <p:bldP spid="18" grpId="1"/>
      <p:bldP spid="22" grpId="0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0" y="1346123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072402" y="832945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23564" y="476672"/>
            <a:ext cx="104306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而不用，犹无有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二者必然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势，古今之通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疑造物者</a:t>
            </a:r>
            <a:r>
              <a:rPr lang="zh-CN" altLang="zh-CN" sz="2800" kern="100" spc="-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有无久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_________________________________________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二者，余未信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90" y="393131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072402" y="3389665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23564" y="3068960"/>
            <a:ext cx="85584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衰也亦有祭公谋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蒋氏者，专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利三世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予亦悔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随之而不得极夫游之乐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愚人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之所以为愚，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皆出于此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乎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6080" y="5571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代词，贤才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3490" y="12140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结构助词，的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7705" y="1847605"/>
            <a:ext cx="7135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助词</a:t>
            </a:r>
            <a:r>
              <a:rPr lang="zh-CN" altLang="zh-CN" sz="2800" kern="100" spc="-7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用于主谓之间</a:t>
            </a:r>
            <a:r>
              <a:rPr lang="zh-CN" altLang="zh-CN" sz="2800" kern="100" spc="-7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取消句子独立性</a:t>
            </a:r>
            <a:r>
              <a:rPr lang="zh-CN" altLang="zh-CN" sz="2800" kern="100" spc="-7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不</a:t>
            </a:r>
            <a:r>
              <a:rPr lang="zh-CN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译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33135" y="249289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指示代词，它们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7054" y="31409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代词，它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7645" y="37979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指示代词，这个</a:t>
            </a:r>
            <a:endParaRPr lang="zh-CN" altLang="en-US" sz="2800" kern="10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2643" y="44357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代词，自己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82563" y="508518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副词，大概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491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13" grpId="0"/>
      <p:bldP spid="13" grpId="1"/>
      <p:bldP spid="14" grpId="0"/>
      <p:bldP spid="14" grpId="1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国以任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1361" y="1770722"/>
            <a:ext cx="4538473" cy="6330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形容词作名词，贤能的人。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9144" y="1408253"/>
            <a:ext cx="11312125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文章开篇从国家繁荣、长治久安的角度提出了任用贤才的重要性，然后作者从历史治乱的角度列举了用贤与不用贤的不同结果，得出了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有贤而用之者，国之福也，有之而不用，犹无有也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的结论。结尾的部分，作者将古今展开对比，说明只有任用贤才、远离小人，才能使国家昌盛，达到长治久安的目的。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713" y="116632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判断下列句式类型并翻译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有贤而用，国之福也。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贤才而且能任用是国家的福分。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不有忌讳，则谠直之路开矣。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君主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没有忌讳，那么忠言直谏的言路就开通了。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不拘文牵俗。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不拘于文牵于俗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不被成文的规定和风俗限制，即不墨守成规。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盖用之与不用之谓矣。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说的就是任用贤能和不用贤能这个原因吧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5046" y="8367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53402" y="213285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14886" y="34818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被动句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1030" y="47059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固定句式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1" grpId="0"/>
      <p:bldP spid="11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34429725"/>
              </p:ext>
            </p:extLst>
          </p:nvPr>
        </p:nvGraphicFramePr>
        <p:xfrm>
          <a:off x="909141" y="1340768"/>
          <a:ext cx="11234737" cy="5332412"/>
        </p:xfrm>
        <a:graphic>
          <a:graphicData uri="http://schemas.openxmlformats.org/presentationml/2006/ole">
            <p:oleObj spid="_x0000_s5155" name="文档" r:id="rId3" imgW="11255227" imgH="535690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06574" y="3411438"/>
            <a:ext cx="54373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兴</a:t>
            </a:r>
            <a:endParaRPr lang="en-US" altLang="zh-CN" sz="2800" dirty="0" smtClean="0">
              <a:solidFill>
                <a:schemeClr val="accent6">
                  <a:lumMod val="75000"/>
                </a:schemeClr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chemeClr val="accent6">
                    <a:lumMod val="75000"/>
                  </a:schemeClr>
                </a:solidFill>
                <a:latin typeface="Times New Roman"/>
                <a:ea typeface="华文细黑"/>
                <a:cs typeface="Times New Roman"/>
              </a:rPr>
              <a:t>贤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2867" y="970850"/>
            <a:ext cx="1110494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国以任贤使能而兴，弃贤专己而衰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的作用是什么？结合句子加以分析。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此句开篇点题，提出论点，运用对比，指出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的重要性，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任贤能兴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弃贤而衰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这是古今通鉴，国家因为任用贤能之士而兴盛，因为不任用有德行、有才能的人而衰亡。文章开篇概括力极强，语言精练，紧紧抓住读者，让我们不得不读下去。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2867" y="40356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88640"/>
            <a:ext cx="11555852" cy="4245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古虽扰攘之际，犹有贤能若是之众，况今太宁，岂曰无之，在君上用之而已。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此句运用了什么论证方式？怎样论证的？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此句是对比论证，古时纷扰之际尚且贤能众多，现今太平安宁更有贤才可用，再次强调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的重要性。此句明于对比暗含衬托，在对比和衬托中有力地警醒君王有才可用现实和有才必要的重要性，最后以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在君上用之而己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作结，柔中带刺讽劝有力。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04830"/>
            <a:ext cx="11328156" cy="4952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与国家的兴衰有何联系？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王安石作为北宋时期著名的政治家、思想家，提出变法主张，要求改变现状，实行新政，有远大的抱负。要使新法得以顺利执行，必须起用一批德才兼备的贤士，而且变法会涉及社会的多方面，特别是触及官场的腐败和用人体制，如果朝廷能够广开贤路，招揽英才，君王能任贤使能，虚心纳谏，那么国家兴邦就有希望。如果有贤不用，必将导致国家衰亡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26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5997" y="206396"/>
            <a:ext cx="11104947" cy="4346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四、本文是怎样论证为什么要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文章开门见山，提出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国以任贤使能而兴，弃贤专己而衰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然后采用了正反对比的论证方法，反复从正面论证了兴贤则昌，又从反面说明了不兴贤则亡的道理。在理论论证的基础上，作者采用举例论证，列举了历史上兴贤则国昌的事实，以古证今，说明了兴贤的必要性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422" y="143266"/>
            <a:ext cx="11671411" cy="439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五、文章第二段提出了哪些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的方法？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作者认为，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兴贤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可以采用这样的方法：广泛地征求众人的意见，不要有忌讳的事情，不亲近小人，不斤斤计较于文牍的细节，不挑别人的小毛病。也就是文章所说：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博询众庶，则才能者进矣；不有忌讳，则谠直之路开矣；不迩小人，则谗谀者自远矣；不拘文牵俗，则守职者辨治矣；不责人以细过，则能吏之志得以尽其效矣。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620688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1894" y="1128927"/>
            <a:ext cx="1180503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结构严谨，脉络清晰。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文章开篇提出中心论点，然后从历史和现实两个角度论证，文章不长，却脉络清晰，论证极为充分有力。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论证充分，手法多样。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本文采用了多种论证方法，如正反对比论证、假设论证、举例论证等。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兴贤则昌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，从正面例证；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反之则亡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从反面例证。假设论证：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苟行此道，则何虑不跨两汉、轶三代，然后践五帝、三皇之涂哉。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举例论证也颇具气势，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商朝的兴起，有仲虺、伊尹这样的贤臣，等到衰败时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7995" y="188640"/>
            <a:ext cx="11457851" cy="29770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也有三仁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微子、箕子、比干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的贤人；周朝兴起时，有与武王同心同德的十位贤臣，等到衰败时，也有祭公谋父、内史过这样的贤臣；两汉兴起时，有萧何、曹参、寇恂、邓禹这样的人，等到衰败时，也有王嘉、傅喜、陈蕃、李固这样众多的贤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。佐证有力，论证充分。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51770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755826"/>
            <a:ext cx="11688154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论证方法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题目：选择论证方法中的一种或几种，选用恰当事例，写一段以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磨难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为中心的文字。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36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420" y="80136"/>
            <a:ext cx="11923086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有时候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磨难恰恰能够历练人生，绽放光彩。贝多芬双耳失聪，却能在这样的磨难下创造出不朽的交响曲，撼人心灵，那是因为他不屈服命运的压打，顽强抗拒厄运，才谱出了人类的心灵之歌；司马迁遭受腐刑，却能在这样的耻辱中写成《史记》，汗青溢光，那是因为他有坚定如山的信念，刚毅如铁的意志，于诽谤讥嘲中坚持自己的志向，才突围成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史圣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一代体操王子李宁泪洒汉城黯然退出体坛后，却又另辟天地开创了自己的事业，让李宁牌系列运动用品风靡中国的体育用品市场，那是因为他懂得承受失败，不为失败所吓倒，才能在失败中开拓出一条新路。磨难，是祸，又是福。它对于意志坚强者，只不过是人生路上的一帘风雨，只要勇敢地走过去，前方是另一片蓝天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420" y="24148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3389" y="303822"/>
            <a:ext cx="11010769" cy="370124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普希金说：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大石拦路，勇者视为前进的阶梯，弱者视为前进的障碍。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强者有顽强的毅力，对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拦路石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毫不畏惧，把它当作锻炼自己的机会，而后一种人因为缺少一股拼搏的毅力，不懂得成功来之不易，面对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拦路石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难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而退，或者三天打鱼，两天晒网，最终还是一事无成。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93" t="13399"/>
          <a:stretch/>
        </p:blipFill>
        <p:spPr bwMode="auto">
          <a:xfrm flipH="1">
            <a:off x="8111429" y="0"/>
            <a:ext cx="4075881" cy="2905511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13377" y="836712"/>
            <a:ext cx="11886485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沉默是金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具备优势的时候需要沉默。太阳不语，自是一种光辉；高山不语，自是一种巍峨；蓝天不语，自是一种高远；大地不语，自是一种广博；人生不语，自是一种超脱。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遭受挫折的时候需要沉默。在失败和厄运面前，拭去眼泪，咬紧牙关。默默地总结教训，然后再投入新的战斗，不失为上策。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等待时机的时候需要沉默。不怕没有机会，就怕没有准备。造化总是把机会赠送给有充分准备的人。怨天尤人无济于事，韬光养晦、不断充实和完善自己才是可靠的。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9309" y="125510"/>
            <a:ext cx="1148027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运筹帷幄的时候需要沉默。世界上有很多宏伟的蓝图、惊人的创举，都是在沉默之中孕育诞生的。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承担痛苦的时候需要沉默。如果亲友沉浸在不能自拔的悲伤之中，那就默默地陪他度过一段时光，默默地为他做一些事情。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沟通心灵的时候需要沉默。看重一个人，不是随便打断他的话，而是善于倾听。在倾听中吸取智慧，弥补纰漏，建立信任，产生满足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哲学家说：沉默是一种成熟。思想家说：沉默是一种美德。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教育家说：沉默是一种智慧。艺术家说：沉默是一种魅力。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科学家说：沉默是一种发明。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是的，沉默是一种难得的心理素质和可贵的处世之道。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831" y="1624277"/>
            <a:ext cx="11711031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沉默是金。只要这种沉默不是消沉，不是麻木，不是颓废，不是无原则的好人主义，不是为了功利缄默。那么，即便略带忧伤，流着泪，沉默也是一种坚定的超然，一片爱意。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8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6744" y="764704"/>
            <a:ext cx="1174648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闻过则喜，知过不讳，改过不惮。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《与傅全美书》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听到别人讲自己的过错就很高兴，不忌讳去了解自己的过错，不畏惧去改正自己的错误。这句话的意思是，当别人告诉了自己的过错后，及时改正了就可以避免以后再犯类似错误，正由于此，所以才会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闻过则喜</a:t>
            </a:r>
            <a:r>
              <a:rPr lang="en-US" altLang="zh-CN" sz="2800" kern="100" spc="-5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5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spc="-5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前事之不忘，后事之师。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《战国策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赵策一》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以前的事情不能忘掉，而应该成为以后做事的经验教训。如果我们能在失败之后总结经验教训，在以后的实践中注意防备，那么就可以减少再次犯错误的可能性。人们通常说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失败是成功之母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，也正是在这个意义上讲的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558" y="197970"/>
            <a:ext cx="11666806" cy="624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能改过，则可以日新而进于善。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《传家宝》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能够改正错误，就可以每天都获得进步，不断完善自身。这是因为，在不断抛弃错误的同时，我们就一步步地靠近了真理。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往往喜谀而恶规，岂非大愚！学者若透不过此关，又何须言学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《陈确集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别集》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ts val="53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人的心理，通常是喜欢听别人说赞扬的话而讨厌别人对缺点的规劝，这难道不是太愚蠢了吗！学者如果看不透这一关，又何必谈论什么学问啊！所谓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良药苦口利于病，忠言逆耳利于行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，因此我们要勇于面对别人的善意批评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200935"/>
            <a:ext cx="1157845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世纪的改革家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王安石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鲁迅先生说过，中国历史上从来不缺乏埋头苦干的人、拼命硬干的人、为民请命的人、舍身求法的人。就是这样的一个一个的人，才形成了中国的脊梁。奇迹般地，在历史的舞台上，我看到了集这些品质于一身的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王安石。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王安石出现在艰难跋涉的人群里，怀着深深的忧患。王安石为生长的时代忧患，为自己的家国忧患。他在十多年仕宦为吏的政治实践历程中，体察到从北宋建国以来在政治、经济、社会、教育、军事等方面所积累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2472</Words>
  <Application>Microsoft Office PowerPoint</Application>
  <PresentationFormat>自定义</PresentationFormat>
  <Paragraphs>188</Paragraphs>
  <Slides>32</Slides>
  <Notes>1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