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950" r:id="rId2"/>
    <p:sldId id="949" r:id="rId3"/>
    <p:sldId id="979" r:id="rId4"/>
    <p:sldId id="825" r:id="rId5"/>
    <p:sldId id="920" r:id="rId6"/>
    <p:sldId id="921" r:id="rId7"/>
    <p:sldId id="922" r:id="rId8"/>
    <p:sldId id="1048" r:id="rId9"/>
    <p:sldId id="1049" r:id="rId10"/>
    <p:sldId id="1050" r:id="rId11"/>
    <p:sldId id="1051" r:id="rId12"/>
    <p:sldId id="981" r:id="rId13"/>
    <p:sldId id="1053" r:id="rId14"/>
    <p:sldId id="1055" r:id="rId15"/>
    <p:sldId id="982" r:id="rId16"/>
    <p:sldId id="978" r:id="rId17"/>
    <p:sldId id="992" r:id="rId18"/>
    <p:sldId id="993" r:id="rId19"/>
    <p:sldId id="994" r:id="rId20"/>
    <p:sldId id="995" r:id="rId21"/>
    <p:sldId id="1056" r:id="rId22"/>
    <p:sldId id="1057" r:id="rId23"/>
    <p:sldId id="996" r:id="rId24"/>
    <p:sldId id="997" r:id="rId25"/>
    <p:sldId id="998" r:id="rId26"/>
    <p:sldId id="1058" r:id="rId27"/>
    <p:sldId id="1059" r:id="rId28"/>
    <p:sldId id="1060" r:id="rId29"/>
    <p:sldId id="1061" r:id="rId30"/>
    <p:sldId id="1062" r:id="rId31"/>
    <p:sldId id="1067" r:id="rId32"/>
    <p:sldId id="1074" r:id="rId33"/>
    <p:sldId id="1075" r:id="rId34"/>
    <p:sldId id="1076" r:id="rId35"/>
    <p:sldId id="1077" r:id="rId36"/>
    <p:sldId id="1068" r:id="rId37"/>
    <p:sldId id="1069" r:id="rId38"/>
    <p:sldId id="1070" r:id="rId39"/>
    <p:sldId id="977" r:id="rId40"/>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13" d="100"/>
          <a:sy n="113" d="100"/>
        </p:scale>
        <p:origin x="-366"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2018/3/26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0000000\3-1310221K942.jpg"/>
          <p:cNvPicPr>
            <a:picLocks noChangeAspect="1" noChangeArrowheads="1"/>
          </p:cNvPicPr>
          <p:nvPr/>
        </p:nvPicPr>
        <p:blipFill rotWithShape="1">
          <a:blip r:embed="rId2">
            <a:extLst>
              <a:ext uri="{28A0092B-C50C-407E-A947-70E740481C1C}">
                <a14:useLocalDpi xmlns:a14="http://schemas.microsoft.com/office/drawing/2010/main" val="0"/>
              </a:ext>
            </a:extLst>
          </a:blip>
          <a:srcRect l="1276" t="11116"/>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核心突破一　文本论证</a:t>
            </a:r>
            <a:r>
              <a:rPr lang="zh-CN" altLang="zh-CN" sz="3800" kern="100" dirty="0" smtClean="0">
                <a:latin typeface="Times New Roman"/>
                <a:ea typeface="微软雅黑" pitchFamily="34" charset="-122"/>
              </a:rPr>
              <a:t>分析</a:t>
            </a:r>
            <a:endParaRPr lang="en-US" altLang="zh-CN" sz="3800" kern="100" dirty="0" smtClean="0">
              <a:latin typeface="Times New Roman"/>
              <a:ea typeface="微软雅黑" pitchFamily="34" charset="-122"/>
            </a:endParaRPr>
          </a:p>
          <a:p>
            <a:pPr algn="r">
              <a:lnSpc>
                <a:spcPct val="110000"/>
              </a:lnSpc>
            </a:pPr>
            <a:r>
              <a:rPr lang="en-US" altLang="zh-CN" sz="3200" kern="100" dirty="0">
                <a:latin typeface="Times New Roman"/>
                <a:ea typeface="华文细黑"/>
              </a:rPr>
              <a:t>——</a:t>
            </a:r>
            <a:r>
              <a:rPr lang="zh-CN" altLang="zh-CN" sz="3200" kern="100" dirty="0">
                <a:latin typeface="Times New Roman"/>
                <a:ea typeface="楷体_GB2312" pitchFamily="49" charset="-122"/>
                <a:cs typeface="Times New Roman"/>
              </a:rPr>
              <a:t>着眼</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三要素</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，关系作用细分析</a:t>
            </a:r>
            <a:endParaRPr lang="zh-CN" altLang="zh-CN" sz="3200" kern="100" dirty="0">
              <a:latin typeface="Times New Roman"/>
              <a:ea typeface="楷体_GB2312" pitchFamily="49" charset="-122"/>
            </a:endParaRP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a:solidFill>
                  <a:schemeClr val="tx1">
                    <a:lumMod val="65000"/>
                    <a:lumOff val="35000"/>
                  </a:schemeClr>
                </a:solidFill>
                <a:latin typeface="Times New Roman" pitchFamily="18" charset="0"/>
                <a:ea typeface="微软雅黑"/>
                <a:cs typeface="Times New Roman" pitchFamily="18" charset="0"/>
              </a:rPr>
              <a:t>第一</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专题二</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0430" y="314400"/>
            <a:ext cx="11487899" cy="60953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smtClean="0">
                <a:latin typeface="Times New Roman"/>
                <a:ea typeface="华文细黑"/>
                <a:cs typeface="Courier New"/>
              </a:rPr>
              <a:t>2</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引用论证</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引用论证又叫理论论证，即引用别人的话，引用别人的观点、理论和有关论证来证明观点。其好处是增强权威性和说服力，丰富文章内容。如果引用的是一些文化名言或富有文采的语言，则又会增加文章的文化内涵，使文章富有文采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en-US" altLang="zh-CN" sz="2800" b="1" kern="100" dirty="0">
                <a:solidFill>
                  <a:prstClr val="black"/>
                </a:solidFill>
                <a:latin typeface="Times New Roman"/>
                <a:ea typeface="华文细黑"/>
                <a:cs typeface="Courier New"/>
              </a:rPr>
              <a:t>3.</a:t>
            </a:r>
            <a:r>
              <a:rPr lang="zh-CN" altLang="zh-CN" sz="2800" b="1" kern="100" dirty="0">
                <a:solidFill>
                  <a:prstClr val="black"/>
                </a:solidFill>
                <a:latin typeface="Times New Roman"/>
                <a:ea typeface="华文细黑"/>
                <a:cs typeface="Times New Roman"/>
              </a:rPr>
              <a:t>比喻论证</a:t>
            </a:r>
            <a:endParaRPr lang="zh-CN" altLang="zh-CN" sz="1050" b="1" kern="100" dirty="0">
              <a:solidFill>
                <a:prstClr val="black"/>
              </a:solidFill>
              <a:latin typeface="宋体"/>
              <a:cs typeface="Courier New"/>
            </a:endParaRPr>
          </a:p>
          <a:p>
            <a:pPr lvl="0" indent="714375" algn="just">
              <a:lnSpc>
                <a:spcPct val="150000"/>
              </a:lnSpc>
            </a:pPr>
            <a:r>
              <a:rPr lang="zh-CN" altLang="zh-CN" sz="2800" kern="100" dirty="0">
                <a:solidFill>
                  <a:prstClr val="black"/>
                </a:solidFill>
                <a:latin typeface="Times New Roman"/>
                <a:ea typeface="华文细黑"/>
                <a:cs typeface="Times New Roman"/>
              </a:rPr>
              <a:t>比喻论证是用人们熟悉的事物、寓言、故事来打比方，用比喻的方式来证明。其优点是使事理变抽象为具体，化深奥为浅显，通俗易懂，形象生动</a:t>
            </a:r>
            <a:r>
              <a:rPr lang="zh-CN" altLang="zh-CN" sz="2800" kern="100" dirty="0" smtClean="0">
                <a:solidFill>
                  <a:prstClr val="black"/>
                </a:solidFill>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4258885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5988" y="378888"/>
            <a:ext cx="11261542" cy="529373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smtClean="0">
                <a:latin typeface="Times New Roman"/>
                <a:ea typeface="华文细黑"/>
                <a:cs typeface="Courier New"/>
              </a:rPr>
              <a:t>4</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对比论证</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正反对比论证也叫比较论证，就是将正确的事或理与错误的事或理进行正反对照，让二者相反相成，形成强烈的反差和对比，从而达到论证目的。其优点是能使事与理形成鲜明的对照，给人以强烈的刺激，留下深刻的印象；同时也能更鲜明地突出一方面的性质，具有很强的论证力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正反对比论证有时与例证、引用综合运用。分析对比论证，关键在于找准对比点或对比的方向、角度。</a:t>
            </a:r>
            <a:endParaRPr lang="zh-CN" altLang="zh-CN" sz="1050" kern="100" dirty="0">
              <a:effectLst/>
              <a:latin typeface="宋体"/>
              <a:cs typeface="Courier New"/>
            </a:endParaRPr>
          </a:p>
        </p:txBody>
      </p:sp>
    </p:spTree>
    <p:extLst>
      <p:ext uri="{BB962C8B-B14F-4D97-AF65-F5344CB8AC3E}">
        <p14:creationId xmlns:p14="http://schemas.microsoft.com/office/powerpoint/2010/main" val="2424652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4" y="1091630"/>
            <a:ext cx="11499437"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阅读《咬文嚼字》第六段，完成文后题目。</a:t>
            </a:r>
            <a:endParaRPr lang="zh-CN" altLang="zh-CN" sz="2800" b="1" kern="100" dirty="0">
              <a:latin typeface="宋体"/>
              <a:cs typeface="Courier New"/>
            </a:endParaRPr>
          </a:p>
          <a:p>
            <a:pPr indent="714375">
              <a:lnSpc>
                <a:spcPct val="150000"/>
              </a:lnSpc>
            </a:pPr>
            <a:r>
              <a:rPr lang="zh-CN" altLang="zh-CN" sz="2800" kern="100" dirty="0">
                <a:latin typeface="Times New Roman"/>
                <a:ea typeface="华文细黑"/>
                <a:cs typeface="Times New Roman"/>
              </a:rPr>
              <a:t>无论是阅读或是写作</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字的难处在意义的确定与控制</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字有直指的意义</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有联想的意义</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比如说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烟</a:t>
            </a:r>
            <a:r>
              <a:rPr lang="en-US" altLang="zh-CN" sz="2800" kern="100" dirty="0">
                <a:latin typeface="宋体"/>
                <a:ea typeface="华文细黑"/>
                <a:cs typeface="Times New Roman"/>
              </a:rPr>
              <a:t>”</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它的直指的意义</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凡见过燃烧体冒烟的人都会明白，只是它的联想的意义迷离不易捉摸</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它可联想到燃烧弹</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鸦片烟榻</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庙里焚香</a:t>
            </a:r>
            <a:r>
              <a:rPr lang="zh-CN" altLang="zh-CN" sz="2800" kern="100" spc="-4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一川烟草</a:t>
            </a:r>
            <a:r>
              <a:rPr lang="en-US" altLang="zh-CN" sz="2800" kern="100" dirty="0" smtClean="0">
                <a:latin typeface="宋体"/>
                <a:ea typeface="华文细黑"/>
                <a:cs typeface="Times New Roman"/>
              </a:rPr>
              <a:t>”</a:t>
            </a:r>
            <a:r>
              <a:rPr lang="zh-CN" altLang="zh-CN" sz="2800" kern="100" spc="-400" dirty="0">
                <a:latin typeface="Times New Roman"/>
                <a:ea typeface="华文细黑"/>
                <a:cs typeface="Times New Roman"/>
              </a:rPr>
              <a:t>、</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杨柳万条烟</a:t>
            </a:r>
            <a:r>
              <a:rPr lang="en-US" altLang="zh-CN" sz="2800" kern="100" dirty="0">
                <a:latin typeface="宋体"/>
                <a:ea typeface="华文细黑"/>
                <a:cs typeface="Times New Roman"/>
              </a:rPr>
              <a:t>”</a:t>
            </a:r>
            <a:r>
              <a:rPr lang="zh-CN" altLang="zh-CN" sz="2800" kern="100" spc="-4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烟光凝而暮山紫</a:t>
            </a:r>
            <a:r>
              <a:rPr lang="en-US" altLang="zh-CN" sz="2800" kern="100" dirty="0">
                <a:latin typeface="宋体"/>
                <a:ea typeface="华文细黑"/>
                <a:cs typeface="Times New Roman"/>
              </a:rPr>
              <a:t>”</a:t>
            </a:r>
            <a:r>
              <a:rPr lang="zh-CN" altLang="zh-CN" sz="2800" kern="100" spc="-4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蓝田日暖玉生烟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种种境界</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直指的意义载在字典上</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有如月轮</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明显而确实</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联想的意义是文字在历史过程上所累积的种种关系</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有如轮外圆晕</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晕外霞光</a:t>
            </a:r>
            <a:r>
              <a:rPr lang="zh-CN" altLang="zh-CN" sz="2800" kern="100" spc="-400" dirty="0">
                <a:latin typeface="Times New Roman"/>
                <a:ea typeface="华文细黑"/>
                <a:cs typeface="Times New Roman"/>
              </a:rPr>
              <a:t>，</a:t>
            </a:r>
            <a:r>
              <a:rPr lang="zh-CN" altLang="zh-CN" sz="2800" kern="100" dirty="0">
                <a:latin typeface="Times New Roman"/>
                <a:ea typeface="华文细黑"/>
                <a:cs typeface="Times New Roman"/>
              </a:rPr>
              <a:t>其浓淡大小随人随时随地而各个不同</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教材助解</a:t>
            </a: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333450"/>
            <a:ext cx="11499437" cy="586241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变化莫测。科学的文字愈限于直指的意义就愈精确，文学的文字有时却必须顾到联想的意义，尤其是在诗方面。直指的意义易用，联想的意义却难用。因为前者是固定的，后者是游离的；前者偏于类型，后者偏于个性。既是游离的，个别的，它就不易控制，而且它可以使意蕴丰富，也可以使意思含糊甚至于支离。比如说苏东坡的《惠山烹小龙团》诗里的三、四两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独携天上小团月，来试人间第二泉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天上小团月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小龙团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茶联想起来的，如果你不知道这个关联，原文就简直读不通；如果你不了解明月照着泉水和清茶泡在泉水里</a:t>
            </a:r>
            <a:r>
              <a:rPr lang="zh-CN" altLang="zh-CN" sz="2800" kern="100" dirty="0" smtClean="0">
                <a:latin typeface="Times New Roman"/>
                <a:ea typeface="华文细黑"/>
                <a:cs typeface="Times New Roman"/>
              </a:rPr>
              <a:t>那</a:t>
            </a:r>
            <a:r>
              <a:rPr lang="zh-CN" altLang="zh-CN" sz="2800" kern="100" dirty="0">
                <a:latin typeface="Times New Roman"/>
                <a:ea typeface="华文细黑"/>
                <a:cs typeface="Times New Roman"/>
              </a:rPr>
              <a:t>一点共同的清沁肺腑的意味，也就失去原文的妙处。这两句诗的妙处就在不即不离、</a:t>
            </a:r>
            <a:r>
              <a:rPr lang="zh-CN" altLang="zh-CN" sz="2800" kern="100" dirty="0" smtClean="0">
                <a:latin typeface="Times New Roman"/>
                <a:ea typeface="华文细黑"/>
                <a:cs typeface="Times New Roman"/>
              </a:rPr>
              <a:t>若</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2193644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474" y="386408"/>
            <a:ext cx="11499437"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隐若现之中。它比用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惠山泉水泡小龙团茶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一句话来得较丰富，也来得较含混有蕴藉。难处就在于含混中显得丰富。由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独携小龙团，来试惠山泉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独携天上小团月，来试人间第二泉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，这是点铁成金。文学之所以为文学，就在这一点生发上面。</a:t>
            </a:r>
            <a:endParaRPr lang="zh-CN" altLang="zh-CN" sz="1050" kern="100" dirty="0">
              <a:effectLst/>
              <a:latin typeface="宋体"/>
              <a:cs typeface="Courier New"/>
            </a:endParaRPr>
          </a:p>
        </p:txBody>
      </p:sp>
      <p:sp>
        <p:nvSpPr>
          <p:cNvPr id="4" name="矩形 3"/>
          <p:cNvSpPr/>
          <p:nvPr/>
        </p:nvSpPr>
        <p:spPr>
          <a:xfrm>
            <a:off x="368474" y="2959646"/>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该段论述的观点是什么？</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68474" y="3636293"/>
            <a:ext cx="8554155"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字的难处在意义的确定与控制。</a:t>
            </a:r>
            <a:endParaRPr lang="zh-CN" altLang="zh-CN" sz="1050" kern="100" dirty="0">
              <a:effectLst/>
              <a:latin typeface="宋体"/>
              <a:cs typeface="Courier New"/>
            </a:endParaRPr>
          </a:p>
        </p:txBody>
      </p:sp>
    </p:spTree>
    <p:extLst>
      <p:ext uri="{BB962C8B-B14F-4D97-AF65-F5344CB8AC3E}">
        <p14:creationId xmlns:p14="http://schemas.microsoft.com/office/powerpoint/2010/main" val="13383788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477466"/>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请简要概括该段的论述层次。</a:t>
            </a:r>
            <a:endParaRPr lang="zh-CN" altLang="zh-CN" sz="1050" kern="100" dirty="0">
              <a:effectLst/>
              <a:latin typeface="宋体"/>
              <a:cs typeface="Courier New"/>
            </a:endParaRPr>
          </a:p>
        </p:txBody>
      </p:sp>
      <p:sp>
        <p:nvSpPr>
          <p:cNvPr id="9" name="矩形 8"/>
          <p:cNvSpPr/>
          <p:nvPr/>
        </p:nvSpPr>
        <p:spPr>
          <a:xfrm>
            <a:off x="335774" y="1226121"/>
            <a:ext cx="11385581"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先提出该段的中心：字的难处在意义的确定与控制。再解释什么是字的直指意义和联想意义。后从两个方面阐释直指意义和联想意义的两个特点，重点阐述了联想意义的难用特点。</a:t>
            </a:r>
            <a:endParaRPr lang="zh-CN" altLang="zh-CN" sz="1050" kern="100" dirty="0">
              <a:effectLst/>
              <a:latin typeface="宋体"/>
              <a:cs typeface="Courier New"/>
            </a:endParaRPr>
          </a:p>
        </p:txBody>
      </p:sp>
      <p:sp>
        <p:nvSpPr>
          <p:cNvPr id="5" name="矩形 4"/>
          <p:cNvSpPr/>
          <p:nvPr/>
        </p:nvSpPr>
        <p:spPr>
          <a:xfrm>
            <a:off x="335774" y="3231414"/>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该段举苏东坡《惠山烹小龙团》的例子是想证明什么论点？</a:t>
            </a:r>
            <a:endParaRPr lang="zh-CN" altLang="zh-CN" sz="1050" kern="100" dirty="0">
              <a:effectLst/>
              <a:latin typeface="宋体"/>
              <a:cs typeface="Courier New"/>
            </a:endParaRPr>
          </a:p>
        </p:txBody>
      </p:sp>
      <p:sp>
        <p:nvSpPr>
          <p:cNvPr id="6" name="矩形 5"/>
          <p:cNvSpPr/>
          <p:nvPr/>
        </p:nvSpPr>
        <p:spPr>
          <a:xfrm>
            <a:off x="335774" y="3980069"/>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证明善用字的联想意义，可以使诗的意旨丰富蕴藉。</a:t>
            </a:r>
            <a:endParaRPr lang="zh-CN" altLang="zh-CN" sz="1050" kern="100" dirty="0">
              <a:effectLst/>
              <a:latin typeface="宋体"/>
              <a:cs typeface="Courier New"/>
            </a:endParaRPr>
          </a:p>
        </p:txBody>
      </p:sp>
      <p:sp>
        <p:nvSpPr>
          <p:cNvPr id="7" name="矩形 6"/>
          <p:cNvSpPr/>
          <p:nvPr/>
        </p:nvSpPr>
        <p:spPr>
          <a:xfrm>
            <a:off x="335774" y="4657023"/>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该段使用的主要论证方法有哪些？</a:t>
            </a:r>
            <a:endParaRPr lang="zh-CN" altLang="zh-CN" sz="1050" kern="100" dirty="0">
              <a:effectLst/>
              <a:latin typeface="宋体"/>
              <a:cs typeface="Courier New"/>
            </a:endParaRPr>
          </a:p>
        </p:txBody>
      </p:sp>
      <p:sp>
        <p:nvSpPr>
          <p:cNvPr id="8" name="矩形 7"/>
          <p:cNvSpPr/>
          <p:nvPr/>
        </p:nvSpPr>
        <p:spPr>
          <a:xfrm>
            <a:off x="335774" y="5405678"/>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例证法、引证法、比喻论证法、比较论证法。</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6">
                                            <p:txEl>
                                              <p:pRg st="0" end="0"/>
                                            </p:txEl>
                                          </p:spTgt>
                                        </p:tgtEl>
                                      </p:cBhvr>
                                    </p:animEffect>
                                    <p:set>
                                      <p:cBhvr>
                                        <p:cTn id="25" dur="1" fill="hold">
                                          <p:stCondLst>
                                            <p:cond delay="499"/>
                                          </p:stCondLst>
                                        </p:cTn>
                                        <p:tgtEl>
                                          <p:spTgt spid="6">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100" dirty="0">
                <a:solidFill>
                  <a:srgbClr val="0070C0"/>
                </a:solidFill>
                <a:latin typeface="Arial Black"/>
                <a:ea typeface="微软雅黑"/>
              </a:rPr>
              <a:t>概括论述思路，把握理据关系</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3" descr="C:\Users\Administrator\Desktop\0000000\50.jpg"/>
          <p:cNvPicPr>
            <a:picLocks noChangeAspect="1" noChangeArrowheads="1"/>
          </p:cNvPicPr>
          <p:nvPr/>
        </p:nvPicPr>
        <p:blipFill rotWithShape="1">
          <a:blip r:embed="rId2">
            <a:extLst>
              <a:ext uri="{28A0092B-C50C-407E-A947-70E740481C1C}">
                <a14:useLocalDpi xmlns:a14="http://schemas.microsoft.com/office/drawing/2010/main" val="0"/>
              </a:ext>
            </a:extLst>
          </a:blip>
          <a:srcRect l="55318" t="418" r="9335"/>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838622" y="1629594"/>
            <a:ext cx="10649509" cy="1980261"/>
          </a:xfrm>
          <a:prstGeom prst="rect">
            <a:avLst/>
          </a:prstGeom>
          <a:noFill/>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全国卷对论证方面的考查，主要在论述思路及理据关系两个层面展开，因此，准确概括论述思路，准确把握理据关系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观点与材料的关系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至关重要。</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170626"/>
            <a:ext cx="1132403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一、准确概括论述思路</a:t>
            </a:r>
            <a:endParaRPr lang="zh-CN" altLang="zh-CN" sz="2800" b="1"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2800" b="1"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作为高速发展的新兴国家，中国一脚踏着过去，一脚踏进未来，新老问题同时存在于过去和未来的两个时空中，于是，中国不得不同时操作两种游戏：现代游戏和全球游戏。就是说，中国的现代性到今天仍然在建构过程中，可同时又已经深深加入了全球游戏，参与建构世界的未来。双重游戏制造了今天复杂疑难的中国问题。</a:t>
            </a:r>
            <a:endParaRPr lang="zh-CN" altLang="zh-CN" sz="2800" kern="100" dirty="0">
              <a:latin typeface="宋体"/>
              <a:cs typeface="Courier New"/>
            </a:endParaRPr>
          </a:p>
          <a:p>
            <a:pPr indent="714375" algn="just">
              <a:lnSpc>
                <a:spcPct val="150000"/>
              </a:lnSpc>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为什么对于今天的问题，思维容易受挫？思维失效的典型表现在经济学、政治学、哲学以及历史学等领域的话语变得非常可疑。</a:t>
            </a:r>
            <a:r>
              <a:rPr lang="zh-CN" altLang="zh-CN" sz="2800" kern="100" dirty="0" smtClean="0">
                <a:latin typeface="Times New Roman"/>
                <a:ea typeface="华文细黑"/>
                <a:cs typeface="Times New Roman"/>
              </a:rPr>
              <a:t>比如</a:t>
            </a:r>
            <a:r>
              <a:rPr lang="zh-CN" altLang="zh-CN" sz="2800" kern="100" dirty="0">
                <a:latin typeface="Times New Roman"/>
                <a:ea typeface="华文细黑"/>
                <a:cs typeface="Times New Roman"/>
              </a:rPr>
              <a:t>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pPr>
            <a:r>
              <a:rPr lang="zh-CN" altLang="zh-CN" sz="2800" kern="100" dirty="0">
                <a:solidFill>
                  <a:prstClr val="black"/>
                </a:solidFill>
                <a:latin typeface="Times New Roman"/>
                <a:ea typeface="华文细黑"/>
                <a:cs typeface="Times New Roman"/>
              </a:rPr>
              <a:t>十年前经济学家是很受信任的，但是最近几年尤其是金融危机之后声誉</a:t>
            </a:r>
            <a:endParaRPr lang="zh-CN" altLang="zh-CN" sz="280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616" y="117426"/>
            <a:ext cx="1132403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大</a:t>
            </a:r>
            <a:r>
              <a:rPr lang="zh-CN" altLang="zh-CN" sz="2800" kern="100" dirty="0">
                <a:latin typeface="Times New Roman"/>
                <a:ea typeface="华文细黑"/>
                <a:cs typeface="Times New Roman"/>
              </a:rPr>
              <a:t>挫，人们发现经济学家并不那么可信。这不是经济学家的错误，而是长期以来一直使用的那些现代思维框架、概念和方法论可能不再适用于新游戏，至少不足以反思新游戏。有个反潮流的经济学家纳西姆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塔勒布指出：现代知识论的追求本身就非常可疑，现代试图预知未来，确定一切情况，然后建立坚不可摧的秩序或系统，以便应对一切挑战。可是人算不如天算，一旦遇到未知的挑战，这秩序就变得非常脆弱而崩溃。塔勒布说，真正能够保证有效生存的思维必须是反脆弱的，能够在不断受挫中受益，能够不确定地应对不确定性。塔勒布的反脆弱思维几乎就是老子那种行道如水的方法论的当代回声。在一个充满变数的时代，这种思维应该是更有效的。</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971324"/>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2448104"/>
            <a:ext cx="4852800" cy="523220"/>
          </a:xfrm>
          <a:prstGeom prst="rect">
            <a:avLst/>
          </a:prstGeom>
          <a:noFill/>
        </p:spPr>
        <p:txBody>
          <a:bodyPr wrap="square" rtlCol="0">
            <a:spAutoFit/>
          </a:bodyPr>
          <a:lstStyle/>
          <a:p>
            <a:r>
              <a:rPr lang="zh-CN" altLang="en-US" sz="2800" b="1" spc="100" dirty="0" smtClean="0">
                <a:solidFill>
                  <a:srgbClr val="3114AC"/>
                </a:solidFill>
                <a:latin typeface="Times New Roman" pitchFamily="18" charset="0"/>
                <a:ea typeface="微软雅黑" pitchFamily="34" charset="-122"/>
                <a:cs typeface="Times New Roman" pitchFamily="18" charset="0"/>
              </a:rPr>
              <a:t>论点</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smtClean="0">
                <a:solidFill>
                  <a:srgbClr val="3114AC"/>
                </a:solidFill>
                <a:latin typeface="Times New Roman" pitchFamily="18" charset="0"/>
                <a:ea typeface="微软雅黑" pitchFamily="34" charset="-122"/>
                <a:cs typeface="Times New Roman" pitchFamily="18" charset="0"/>
              </a:rPr>
              <a:t>论据</a:t>
            </a:r>
            <a:r>
              <a:rPr lang="en-US" altLang="zh-CN" sz="2400" b="1" kern="0" spc="100" dirty="0">
                <a:solidFill>
                  <a:srgbClr val="3114AC"/>
                </a:solidFill>
                <a:latin typeface="微软雅黑"/>
                <a:ea typeface="微软雅黑"/>
                <a:cs typeface="Times New Roman" pitchFamily="18" charset="0"/>
              </a:rPr>
              <a:t>·</a:t>
            </a:r>
            <a:r>
              <a:rPr lang="zh-CN" altLang="en-US" sz="2800" b="1" kern="0" spc="100" dirty="0" smtClean="0">
                <a:solidFill>
                  <a:srgbClr val="3114AC"/>
                </a:solidFill>
                <a:latin typeface="微软雅黑"/>
                <a:ea typeface="微软雅黑"/>
                <a:cs typeface="Times New Roman" pitchFamily="18" charset="0"/>
              </a:rPr>
              <a:t>论证</a:t>
            </a:r>
            <a:endParaRPr lang="zh-CN" altLang="en-US"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484550"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概括论述思路，把握理据关系</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4077866"/>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452637"/>
            <a:ext cx="1137415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为什么人们总是忘记应该像一个灵活多变的生命那样去思考？关键在于一个时代都有其既定利益的受益者，于是时代的主流观念总是拒绝思想，总是希望人们不要去思想，而去遵循既定观念。每个时代的既定收益主体希望人们不要去想新的问题，不用去颠覆秩序，以便维持自己的收益。因此，在一个时代终结的时候，人们总是迅速捍卫某一个对自己有利的立场，回避反思，回避新思想，回避新问题，而直接把立场当成结论。这就是今天在网络和微博或其他言论空间所看到的那种无思想状态。只有立场，缺乏理性论证、分析和灵感，这就是一个时代正在终结的不思症状。</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452637"/>
            <a:ext cx="11374157"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在没有准备好如何思考剧变世界的时候，现代既有的那些观念就是话语的救命稻草，所有想维持现代游戏的人，都拼命抓住和捍卫那些其实已经步履蹒跚的现代观念和价值观，那些观念成为不思考的借口，被毫不犹豫地宣布为不可置疑的。如果只能遵循政治正确的观念，那人们还能思想吗？安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沃霍尔可以无节制地复制世俗形象，从而使世俗形象从习以为常的无意识状况变成一种对象化的反思，可是，复述政治正确的观念却没有那样幸运，恐怕不可能变成艺术，而只能把被强加的宣传变成主动接受的专制。</a:t>
            </a:r>
            <a:endParaRPr lang="zh-CN" altLang="zh-CN" sz="1050" kern="100" dirty="0">
              <a:effectLst/>
              <a:latin typeface="宋体"/>
              <a:cs typeface="Courier New"/>
            </a:endParaRPr>
          </a:p>
        </p:txBody>
      </p:sp>
    </p:spTree>
    <p:extLst>
      <p:ext uri="{BB962C8B-B14F-4D97-AF65-F5344CB8AC3E}">
        <p14:creationId xmlns:p14="http://schemas.microsoft.com/office/powerpoint/2010/main" val="29992553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588919"/>
            <a:ext cx="11374157" cy="327292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现代观念本身并不是错的，它们都是现代的伟大成就，对于现代游戏很有效。然而现代观念未必能够解决全球时代的新问题。所以用现代概念来掩盖、回避或对付新问题是不对口的且无效的。如果坚持用现代性去理解全球性，思维和行动必定自我受挫。</a:t>
            </a:r>
            <a:endParaRPr lang="zh-CN" altLang="zh-CN" sz="105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节选自赵汀阳《现代性的终结与全球性的未来》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617058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2882" y="256352"/>
            <a:ext cx="11614431" cy="510906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1.</a:t>
            </a:r>
            <a:r>
              <a:rPr lang="zh-CN" altLang="zh-CN" sz="2400" kern="100" dirty="0">
                <a:latin typeface="Times New Roman"/>
                <a:ea typeface="华文细黑"/>
                <a:cs typeface="Times New Roman"/>
              </a:rPr>
              <a:t>下列对原文思路的分析，不正确的一项是</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第</a:t>
            </a:r>
            <a:r>
              <a:rPr lang="en-US" altLang="zh-CN" sz="2400" kern="100" dirty="0">
                <a:latin typeface="宋体"/>
                <a:ea typeface="华文细黑"/>
                <a:cs typeface="Times New Roman"/>
              </a:rPr>
              <a:t>①</a:t>
            </a:r>
            <a:r>
              <a:rPr lang="zh-CN" altLang="zh-CN" sz="2400" kern="100" dirty="0">
                <a:latin typeface="Times New Roman"/>
                <a:ea typeface="华文细黑"/>
                <a:cs typeface="Times New Roman"/>
              </a:rPr>
              <a:t>段首先说明中国一脚踏着过去而另一脚踏进未来</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既在建构现代性</a:t>
            </a:r>
            <a:r>
              <a:rPr lang="zh-CN" altLang="zh-CN" sz="2400" kern="100" dirty="0" smtClean="0">
                <a:latin typeface="Times New Roman"/>
                <a:ea typeface="华文细黑"/>
                <a:cs typeface="Times New Roman"/>
              </a:rPr>
              <a:t>又参与建构</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世界</a:t>
            </a:r>
            <a:r>
              <a:rPr lang="zh-CN" altLang="zh-CN" sz="2400" kern="100" dirty="0">
                <a:latin typeface="Times New Roman"/>
                <a:ea typeface="华文细黑"/>
                <a:cs typeface="Times New Roman"/>
              </a:rPr>
              <a:t>未来</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然后指出双重游戏制造了今天复杂疑难的中国问题</a:t>
            </a:r>
            <a:r>
              <a:rPr lang="zh-CN" altLang="zh-CN" sz="2400" kern="100" spc="-600" dirty="0">
                <a:latin typeface="Times New Roman"/>
                <a:ea typeface="华文细黑"/>
                <a:cs typeface="Times New Roman"/>
              </a:rPr>
              <a:t>，</a:t>
            </a:r>
            <a:r>
              <a:rPr lang="zh-CN" altLang="zh-CN" sz="2400" kern="100" dirty="0" smtClean="0">
                <a:latin typeface="Times New Roman"/>
                <a:ea typeface="华文细黑"/>
                <a:cs typeface="Times New Roman"/>
              </a:rPr>
              <a:t>从而</a:t>
            </a:r>
            <a:r>
              <a:rPr lang="zh-CN" altLang="zh-CN" sz="2400" kern="100" dirty="0">
                <a:latin typeface="Times New Roman"/>
                <a:ea typeface="华文细黑"/>
                <a:cs typeface="Times New Roman"/>
              </a:rPr>
              <a:t>引起下文议论。</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第</a:t>
            </a:r>
            <a:r>
              <a:rPr lang="en-US" altLang="zh-CN" sz="2400" kern="100" dirty="0">
                <a:latin typeface="宋体"/>
                <a:ea typeface="华文细黑"/>
                <a:cs typeface="Times New Roman"/>
              </a:rPr>
              <a:t>②</a:t>
            </a:r>
            <a:r>
              <a:rPr lang="zh-CN" altLang="zh-CN" sz="2400" kern="100" dirty="0">
                <a:latin typeface="Times New Roman"/>
                <a:ea typeface="华文细黑"/>
                <a:cs typeface="Times New Roman"/>
              </a:rPr>
              <a:t>段承接上文首先陈述思维失效的典型表现</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接着指出失效的原因是</a:t>
            </a:r>
            <a:r>
              <a:rPr lang="zh-CN" altLang="zh-CN" sz="2400" kern="100" dirty="0" smtClean="0">
                <a:latin typeface="Times New Roman"/>
                <a:ea typeface="华文细黑"/>
                <a:cs typeface="Times New Roman"/>
              </a:rPr>
              <a:t>现代</a:t>
            </a:r>
            <a:r>
              <a:rPr lang="zh-CN" altLang="zh-CN" sz="2400" kern="100" dirty="0">
                <a:latin typeface="Times New Roman"/>
                <a:ea typeface="华文细黑"/>
                <a:cs typeface="Times New Roman"/>
              </a:rPr>
              <a:t>思维</a:t>
            </a:r>
            <a:r>
              <a:rPr lang="zh-CN" altLang="zh-CN" sz="2400" kern="100" dirty="0" smtClean="0">
                <a:latin typeface="Times New Roman"/>
                <a:ea typeface="华文细黑"/>
                <a:cs typeface="Times New Roman"/>
              </a:rPr>
              <a:t>不</a:t>
            </a:r>
            <a:endParaRPr lang="en-US" altLang="zh-CN" sz="2400" kern="100" dirty="0">
              <a:latin typeface="Times New Roman"/>
              <a:ea typeface="华文细黑"/>
              <a:cs typeface="Times New Roman"/>
            </a:endParaRPr>
          </a:p>
          <a:p>
            <a:pPr algn="just">
              <a:lnSpc>
                <a:spcPct val="150000"/>
              </a:lnSpc>
              <a:spcAft>
                <a:spcPts val="0"/>
              </a:spcAft>
            </a:pP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再</a:t>
            </a:r>
            <a:r>
              <a:rPr lang="zh-CN" altLang="zh-CN" sz="2400" kern="100" dirty="0">
                <a:latin typeface="Times New Roman"/>
                <a:ea typeface="华文细黑"/>
                <a:cs typeface="Times New Roman"/>
              </a:rPr>
              <a:t>适用于新游戏</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最后引用塔勒布的言论来证明</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并指出他的</a:t>
            </a:r>
            <a:r>
              <a:rPr lang="zh-CN" altLang="zh-CN" sz="2400" kern="100" dirty="0" smtClean="0">
                <a:latin typeface="Times New Roman"/>
                <a:ea typeface="华文细黑"/>
                <a:cs typeface="Times New Roman"/>
              </a:rPr>
              <a:t>反脆弱</a:t>
            </a:r>
            <a:r>
              <a:rPr lang="zh-CN" altLang="zh-CN" sz="2400" kern="100" dirty="0">
                <a:latin typeface="Times New Roman"/>
                <a:ea typeface="华文细黑"/>
                <a:cs typeface="Times New Roman"/>
              </a:rPr>
              <a:t>思维应该更有效</a:t>
            </a:r>
            <a:r>
              <a:rPr lang="zh-CN" altLang="zh-CN" sz="2400" kern="100" spc="-600" dirty="0">
                <a:latin typeface="Times New Roman"/>
                <a:ea typeface="华文细黑"/>
                <a:cs typeface="Times New Roman"/>
              </a:rPr>
              <a:t>。</a:t>
            </a: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第</a:t>
            </a:r>
            <a:r>
              <a:rPr lang="en-US" altLang="zh-CN" sz="2400" kern="100" dirty="0">
                <a:latin typeface="宋体"/>
                <a:ea typeface="华文细黑"/>
                <a:cs typeface="Times New Roman"/>
              </a:rPr>
              <a:t>③④</a:t>
            </a:r>
            <a:r>
              <a:rPr lang="zh-CN" altLang="zh-CN" sz="2400" kern="100" dirty="0">
                <a:latin typeface="Times New Roman"/>
                <a:ea typeface="华文细黑"/>
                <a:cs typeface="Times New Roman"/>
              </a:rPr>
              <a:t>段与第</a:t>
            </a:r>
            <a:r>
              <a:rPr lang="en-US" altLang="zh-CN" sz="2400" kern="100" dirty="0">
                <a:latin typeface="宋体"/>
                <a:ea typeface="华文细黑"/>
                <a:cs typeface="Times New Roman"/>
              </a:rPr>
              <a:t>②</a:t>
            </a:r>
            <a:r>
              <a:rPr lang="zh-CN" altLang="zh-CN" sz="2400" kern="100" dirty="0">
                <a:latin typeface="Times New Roman"/>
                <a:ea typeface="华文细黑"/>
                <a:cs typeface="Times New Roman"/>
              </a:rPr>
              <a:t>段构成对比关系。第</a:t>
            </a:r>
            <a:r>
              <a:rPr lang="en-US" altLang="zh-CN" sz="2400" kern="100" dirty="0">
                <a:latin typeface="宋体"/>
                <a:ea typeface="华文细黑"/>
                <a:cs typeface="Times New Roman"/>
              </a:rPr>
              <a:t>③</a:t>
            </a:r>
            <a:r>
              <a:rPr lang="zh-CN" altLang="zh-CN" sz="2400" kern="100" dirty="0">
                <a:latin typeface="Times New Roman"/>
                <a:ea typeface="华文细黑"/>
                <a:cs typeface="Times New Roman"/>
              </a:rPr>
              <a:t>段指出不能灵活思考中国问题的</a:t>
            </a:r>
            <a:r>
              <a:rPr lang="zh-CN" altLang="zh-CN" sz="2400" kern="100" dirty="0" smtClean="0">
                <a:latin typeface="Times New Roman"/>
                <a:ea typeface="华文细黑"/>
                <a:cs typeface="Times New Roman"/>
              </a:rPr>
              <a:t>原因</a:t>
            </a:r>
            <a:r>
              <a:rPr lang="zh-CN" altLang="zh-CN" sz="2400" kern="100" dirty="0">
                <a:latin typeface="Times New Roman"/>
                <a:ea typeface="华文细黑"/>
                <a:cs typeface="Times New Roman"/>
              </a:rPr>
              <a:t>是</a:t>
            </a:r>
            <a:r>
              <a:rPr lang="zh-CN" altLang="zh-CN" sz="2400" kern="100" dirty="0" smtClean="0">
                <a:latin typeface="Times New Roman"/>
                <a:ea typeface="华文细黑"/>
                <a:cs typeface="Times New Roman"/>
              </a:rPr>
              <a:t>既定</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利益</a:t>
            </a:r>
            <a:r>
              <a:rPr lang="zh-CN" altLang="zh-CN" sz="2400" kern="100" dirty="0">
                <a:latin typeface="Times New Roman"/>
                <a:ea typeface="华文细黑"/>
                <a:cs typeface="Times New Roman"/>
              </a:rPr>
              <a:t>主体拒绝思想。第</a:t>
            </a:r>
            <a:r>
              <a:rPr lang="en-US" altLang="zh-CN" sz="2400" kern="100" dirty="0">
                <a:latin typeface="宋体"/>
                <a:ea typeface="华文细黑"/>
                <a:cs typeface="Times New Roman"/>
              </a:rPr>
              <a:t>④</a:t>
            </a:r>
            <a:r>
              <a:rPr lang="zh-CN" altLang="zh-CN" sz="2400" kern="100" dirty="0">
                <a:latin typeface="Times New Roman"/>
                <a:ea typeface="华文细黑"/>
                <a:cs typeface="Times New Roman"/>
              </a:rPr>
              <a:t>段指出由于没准备好思考，所以</a:t>
            </a:r>
            <a:r>
              <a:rPr lang="zh-CN" altLang="zh-CN" sz="2400" kern="100" dirty="0" smtClean="0">
                <a:latin typeface="Times New Roman"/>
                <a:ea typeface="华文细黑"/>
                <a:cs typeface="Times New Roman"/>
              </a:rPr>
              <a:t>现代观念</a:t>
            </a:r>
            <a:r>
              <a:rPr lang="zh-CN" altLang="zh-CN" sz="2400" kern="100" dirty="0">
                <a:latin typeface="Times New Roman"/>
                <a:ea typeface="华文细黑"/>
                <a:cs typeface="Times New Roman"/>
              </a:rPr>
              <a:t>被当作救命稻草</a:t>
            </a:r>
            <a:r>
              <a:rPr lang="zh-CN" altLang="zh-CN" sz="2400" kern="100" dirty="0" smtClean="0">
                <a:latin typeface="Times New Roman"/>
                <a:ea typeface="华文细黑"/>
                <a:cs typeface="Times New Roman"/>
              </a:rPr>
              <a:t>。</a:t>
            </a:r>
            <a:endParaRPr lang="en-US" altLang="zh-CN" sz="2400" kern="100" dirty="0" smtClean="0">
              <a:latin typeface="宋体"/>
              <a:cs typeface="Courier New"/>
            </a:endParaRPr>
          </a:p>
          <a:p>
            <a:pPr algn="just">
              <a:lnSpc>
                <a:spcPct val="150000"/>
              </a:lnSpc>
              <a:spcAft>
                <a:spcPts val="0"/>
              </a:spcAft>
            </a:pPr>
            <a:r>
              <a:rPr lang="en-US" altLang="zh-CN" sz="2400" kern="100" dirty="0" smtClean="0">
                <a:latin typeface="Times New Roman"/>
                <a:ea typeface="华文细黑"/>
                <a:cs typeface="Courier New"/>
              </a:rPr>
              <a:t>D</a:t>
            </a:r>
            <a:r>
              <a:rPr lang="en-US" altLang="zh-CN" sz="2400" kern="100" dirty="0">
                <a:latin typeface="Times New Roman"/>
                <a:ea typeface="华文细黑"/>
                <a:cs typeface="Courier New"/>
              </a:rPr>
              <a:t>.</a:t>
            </a:r>
            <a:r>
              <a:rPr lang="zh-CN" altLang="zh-CN" sz="2400" kern="100" dirty="0">
                <a:latin typeface="Times New Roman"/>
                <a:ea typeface="华文细黑"/>
                <a:cs typeface="Times New Roman"/>
              </a:rPr>
              <a:t>第</a:t>
            </a:r>
            <a:r>
              <a:rPr lang="en-US" altLang="zh-CN" sz="2400" kern="100" dirty="0">
                <a:latin typeface="宋体"/>
                <a:ea typeface="华文细黑"/>
                <a:cs typeface="Times New Roman"/>
              </a:rPr>
              <a:t>⑤</a:t>
            </a:r>
            <a:r>
              <a:rPr lang="zh-CN" altLang="zh-CN" sz="2400" kern="100" dirty="0">
                <a:latin typeface="Times New Roman"/>
                <a:ea typeface="华文细黑"/>
                <a:cs typeface="Times New Roman"/>
              </a:rPr>
              <a:t>段在上文分析的基础上</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总结出用现代概念来掩盖</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回避或对付新</a:t>
            </a:r>
            <a:r>
              <a:rPr lang="zh-CN" altLang="zh-CN" sz="2400" kern="100" dirty="0" smtClean="0">
                <a:latin typeface="Times New Roman"/>
                <a:ea typeface="华文细黑"/>
                <a:cs typeface="Times New Roman"/>
              </a:rPr>
              <a:t>问题是不对</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口</a:t>
            </a:r>
            <a:r>
              <a:rPr lang="zh-CN" altLang="zh-CN" sz="2400" kern="100" dirty="0">
                <a:latin typeface="Times New Roman"/>
                <a:ea typeface="华文细黑"/>
                <a:cs typeface="Times New Roman"/>
              </a:rPr>
              <a:t>且无效的观点</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若用现代性理解全球</a:t>
            </a:r>
            <a:r>
              <a:rPr lang="zh-CN" altLang="zh-CN" sz="2400" kern="100" spc="-600" dirty="0">
                <a:latin typeface="Times New Roman"/>
                <a:ea typeface="华文细黑"/>
                <a:cs typeface="Times New Roman"/>
              </a:rPr>
              <a:t>，</a:t>
            </a:r>
            <a:r>
              <a:rPr lang="zh-CN" altLang="zh-CN" sz="2400" kern="100" dirty="0">
                <a:latin typeface="Times New Roman"/>
                <a:ea typeface="华文细黑"/>
                <a:cs typeface="Times New Roman"/>
              </a:rPr>
              <a:t>思维和行动必定自我受挫。</a:t>
            </a:r>
            <a:endParaRPr lang="zh-CN" altLang="zh-CN" sz="2400" kern="100" dirty="0">
              <a:effectLst/>
              <a:latin typeface="宋体"/>
              <a:cs typeface="Courier New"/>
            </a:endParaRPr>
          </a:p>
        </p:txBody>
      </p:sp>
      <p:sp>
        <p:nvSpPr>
          <p:cNvPr id="6" name="TextBox 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TextBox 9"/>
          <p:cNvSpPr txBox="1"/>
          <p:nvPr/>
        </p:nvSpPr>
        <p:spPr>
          <a:xfrm>
            <a:off x="154546" y="299774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1" name="矩形 10"/>
          <p:cNvSpPr/>
          <p:nvPr/>
        </p:nvSpPr>
        <p:spPr>
          <a:xfrm>
            <a:off x="302882" y="5402585"/>
            <a:ext cx="8302063" cy="67708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a:ea typeface="华文细黑"/>
                <a:cs typeface="Times New Roman"/>
              </a:rPr>
              <a:t>解析　</a:t>
            </a:r>
            <a:r>
              <a:rPr lang="zh-CN" altLang="zh-CN" sz="2400" kern="100" dirty="0">
                <a:solidFill>
                  <a:srgbClr val="002060"/>
                </a:solidFill>
                <a:latin typeface="Times New Roman"/>
                <a:ea typeface="华文细黑"/>
                <a:cs typeface="Times New Roman"/>
              </a:rPr>
              <a:t>错在</a:t>
            </a:r>
            <a:r>
              <a:rPr lang="en-US" altLang="zh-CN" sz="2400" kern="100" dirty="0">
                <a:solidFill>
                  <a:srgbClr val="002060"/>
                </a:solidFill>
                <a:latin typeface="宋体"/>
                <a:ea typeface="华文细黑"/>
                <a:cs typeface="Times New Roman"/>
              </a:rPr>
              <a:t>“</a:t>
            </a:r>
            <a:r>
              <a:rPr lang="zh-CN" altLang="zh-CN" sz="2400" kern="100" dirty="0">
                <a:solidFill>
                  <a:srgbClr val="002060"/>
                </a:solidFill>
                <a:latin typeface="Times New Roman"/>
                <a:ea typeface="华文细黑"/>
                <a:cs typeface="Times New Roman"/>
              </a:rPr>
              <a:t>构成对比关系</a:t>
            </a:r>
            <a:r>
              <a:rPr lang="en-US" altLang="zh-CN" sz="2400" kern="100" dirty="0">
                <a:solidFill>
                  <a:srgbClr val="002060"/>
                </a:solidFill>
                <a:latin typeface="宋体"/>
                <a:ea typeface="华文细黑"/>
                <a:cs typeface="Times New Roman"/>
              </a:rPr>
              <a:t>”</a:t>
            </a:r>
            <a:r>
              <a:rPr lang="zh-CN" altLang="zh-CN" sz="2400" kern="100" dirty="0">
                <a:solidFill>
                  <a:srgbClr val="002060"/>
                </a:solidFill>
                <a:latin typeface="Times New Roman"/>
                <a:ea typeface="华文细黑"/>
                <a:cs typeface="Times New Roman"/>
              </a:rPr>
              <a:t>。</a:t>
            </a:r>
            <a:endParaRPr lang="zh-CN" altLang="zh-CN" sz="1000" kern="100" dirty="0">
              <a:effectLst/>
              <a:latin typeface="宋体"/>
              <a:cs typeface="Courier New"/>
            </a:endParaRPr>
          </a:p>
        </p:txBody>
      </p:sp>
    </p:spTree>
    <p:extLst>
      <p:ext uri="{BB962C8B-B14F-4D97-AF65-F5344CB8AC3E}">
        <p14:creationId xmlns:p14="http://schemas.microsoft.com/office/powerpoint/2010/main" val="19064853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0" grpId="0"/>
      <p:bldP spid="10" grpId="1"/>
      <p:bldP spid="11" grpId="0"/>
      <p:bldP spid="1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386" y="189434"/>
            <a:ext cx="11674908" cy="3724072"/>
          </a:xfrm>
          <a:prstGeom prst="rect">
            <a:avLst/>
          </a:prstGeom>
        </p:spPr>
        <p:txBody>
          <a:bodyPr wrap="square" lIns="121898" tIns="60948" rIns="121898" bIns="60948">
            <a:spAutoFit/>
          </a:bodyPr>
          <a:lstStyle/>
          <a:p>
            <a:pPr algn="just">
              <a:lnSpc>
                <a:spcPct val="15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下列对原文观点的概括，正确的一项是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spc="-30" dirty="0">
                <a:latin typeface="Times New Roman"/>
                <a:ea typeface="华文细黑"/>
                <a:cs typeface="Times New Roman"/>
              </a:rPr>
              <a:t>现代思维对于今天的中国问题容易受挫就是因为它在遇到现实挑战时</a:t>
            </a:r>
            <a:r>
              <a:rPr lang="zh-CN" altLang="zh-CN" sz="2600" kern="100" spc="-30" dirty="0" smtClean="0">
                <a:latin typeface="Times New Roman"/>
                <a:ea typeface="华文细黑"/>
                <a:cs typeface="Times New Roman"/>
              </a:rPr>
              <a:t>非常脆弱。</a:t>
            </a:r>
            <a:r>
              <a:rPr lang="en-US" altLang="zh-CN" sz="2600" kern="100" dirty="0" smtClean="0">
                <a:latin typeface="Times New Roman"/>
                <a:ea typeface="华文细黑"/>
                <a:cs typeface="Courier New"/>
              </a:rPr>
              <a:t>B</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人们因为要维持既定的收益，所以在一个时代终结时被迫进行反思并</a:t>
            </a:r>
            <a:r>
              <a:rPr lang="zh-CN" altLang="zh-CN" sz="2600" kern="100" dirty="0" smtClean="0">
                <a:latin typeface="Times New Roman"/>
                <a:ea typeface="华文细黑"/>
                <a:cs typeface="Times New Roman"/>
              </a:rPr>
              <a:t>接受新</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思想</a:t>
            </a:r>
            <a:r>
              <a:rPr lang="zh-CN" altLang="zh-CN" sz="2600" kern="100" dirty="0">
                <a:latin typeface="Times New Roman"/>
                <a:ea typeface="华文细黑"/>
                <a:cs typeface="Times New Roman"/>
              </a:rPr>
              <a:t>。</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spc="-30" dirty="0">
                <a:latin typeface="Times New Roman"/>
                <a:ea typeface="华文细黑"/>
                <a:cs typeface="Times New Roman"/>
              </a:rPr>
              <a:t>遵循复述已有的政治正确的观念往往会把强加于人的宣传变成舆论接受</a:t>
            </a:r>
            <a:r>
              <a:rPr lang="zh-CN" altLang="zh-CN" sz="2600" kern="100" spc="-30" dirty="0" smtClean="0">
                <a:latin typeface="Times New Roman"/>
                <a:ea typeface="华文细黑"/>
                <a:cs typeface="Times New Roman"/>
              </a:rPr>
              <a:t>的专制</a:t>
            </a:r>
            <a:r>
              <a:rPr lang="zh-CN" altLang="zh-CN" sz="2600" kern="100" spc="-30" dirty="0">
                <a:latin typeface="Times New Roman"/>
                <a:ea typeface="华文细黑"/>
                <a:cs typeface="Times New Roman"/>
              </a:rPr>
              <a:t>。</a:t>
            </a:r>
            <a:endParaRPr lang="zh-CN" altLang="zh-CN" sz="2600" kern="100" spc="-3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spc="-30" dirty="0">
                <a:latin typeface="Times New Roman"/>
                <a:ea typeface="华文细黑"/>
                <a:cs typeface="Times New Roman"/>
              </a:rPr>
              <a:t>本身没有错误的现代观念体现着现代的伟大成就并且对于现代游戏非常有效。</a:t>
            </a:r>
            <a:endParaRPr lang="zh-CN" altLang="zh-CN" sz="2600" kern="100" spc="-30" dirty="0">
              <a:effectLst/>
              <a:latin typeface="宋体"/>
              <a:cs typeface="Courier New"/>
            </a:endParaRPr>
          </a:p>
        </p:txBody>
      </p:sp>
      <p:sp>
        <p:nvSpPr>
          <p:cNvPr id="7" name="TextBox 6"/>
          <p:cNvSpPr txBox="1"/>
          <p:nvPr/>
        </p:nvSpPr>
        <p:spPr>
          <a:xfrm>
            <a:off x="115463" y="317033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矩形 9"/>
          <p:cNvSpPr/>
          <p:nvPr/>
        </p:nvSpPr>
        <p:spPr>
          <a:xfrm>
            <a:off x="252386" y="3985514"/>
            <a:ext cx="11674908" cy="2523744"/>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a:ea typeface="华文细黑"/>
                <a:cs typeface="Times New Roman"/>
              </a:rPr>
              <a:t>解析　</a:t>
            </a:r>
            <a:r>
              <a:rPr lang="en-US" altLang="zh-CN" sz="2600" kern="100" dirty="0">
                <a:solidFill>
                  <a:srgbClr val="002060"/>
                </a:solidFill>
                <a:latin typeface="Times New Roman"/>
                <a:ea typeface="华文细黑"/>
                <a:cs typeface="Courier New"/>
              </a:rPr>
              <a:t>A</a:t>
            </a:r>
            <a:r>
              <a:rPr lang="zh-CN" altLang="zh-CN" sz="2600" kern="100" dirty="0">
                <a:solidFill>
                  <a:srgbClr val="002060"/>
                </a:solidFill>
                <a:latin typeface="Times New Roman"/>
                <a:ea typeface="华文细黑"/>
                <a:cs typeface="Times New Roman"/>
              </a:rPr>
              <a:t>项偷换概念，</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未知</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被偷换成</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现实</a:t>
            </a:r>
            <a:r>
              <a:rPr lang="en-US" altLang="zh-CN" sz="2600" kern="100" dirty="0">
                <a:solidFill>
                  <a:srgbClr val="002060"/>
                </a:solidFill>
                <a:latin typeface="宋体"/>
                <a:ea typeface="华文细黑"/>
                <a:cs typeface="Times New Roman"/>
              </a:rPr>
              <a:t>”</a:t>
            </a:r>
            <a:r>
              <a:rPr lang="zh-CN" altLang="zh-CN" sz="2600" kern="100" dirty="0" smtClean="0">
                <a:solidFill>
                  <a:srgbClr val="002060"/>
                </a:solidFill>
                <a:latin typeface="Times New Roman"/>
                <a:ea typeface="华文细黑"/>
                <a:cs typeface="Times New Roman"/>
              </a:rPr>
              <a:t>。</a:t>
            </a:r>
            <a:endParaRPr lang="en-US" altLang="zh-CN" sz="26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600" kern="100" dirty="0" smtClean="0">
                <a:solidFill>
                  <a:srgbClr val="002060"/>
                </a:solidFill>
                <a:latin typeface="Times New Roman"/>
                <a:ea typeface="华文细黑"/>
                <a:cs typeface="Courier New"/>
              </a:rPr>
              <a:t>B</a:t>
            </a:r>
            <a:r>
              <a:rPr lang="zh-CN" altLang="zh-CN" sz="2600" kern="100" dirty="0">
                <a:solidFill>
                  <a:srgbClr val="002060"/>
                </a:solidFill>
                <a:latin typeface="Times New Roman"/>
                <a:ea typeface="华文细黑"/>
                <a:cs typeface="Times New Roman"/>
              </a:rPr>
              <a:t>项曲解文意，将原文</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回避反思，回避新思想</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曲解为</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被迫进行反思并接受新思想</a:t>
            </a:r>
            <a:r>
              <a:rPr lang="en-US" altLang="zh-CN" sz="2600" kern="100" dirty="0">
                <a:solidFill>
                  <a:srgbClr val="002060"/>
                </a:solidFill>
                <a:latin typeface="宋体"/>
                <a:ea typeface="华文细黑"/>
                <a:cs typeface="Times New Roman"/>
              </a:rPr>
              <a:t>”</a:t>
            </a:r>
            <a:r>
              <a:rPr lang="zh-CN" altLang="zh-CN" sz="2600" kern="100" dirty="0" smtClean="0">
                <a:solidFill>
                  <a:srgbClr val="002060"/>
                </a:solidFill>
                <a:latin typeface="Times New Roman"/>
                <a:ea typeface="华文细黑"/>
                <a:cs typeface="Times New Roman"/>
              </a:rPr>
              <a:t>。</a:t>
            </a:r>
            <a:endParaRPr lang="en-US" altLang="zh-CN" sz="26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600" kern="100" dirty="0" smtClean="0">
                <a:solidFill>
                  <a:srgbClr val="002060"/>
                </a:solidFill>
                <a:latin typeface="Times New Roman"/>
                <a:ea typeface="华文细黑"/>
                <a:cs typeface="Courier New"/>
              </a:rPr>
              <a:t>C</a:t>
            </a:r>
            <a:r>
              <a:rPr lang="zh-CN" altLang="zh-CN" sz="2600" kern="100" dirty="0">
                <a:solidFill>
                  <a:srgbClr val="002060"/>
                </a:solidFill>
                <a:latin typeface="Times New Roman"/>
                <a:ea typeface="华文细黑"/>
                <a:cs typeface="Times New Roman"/>
              </a:rPr>
              <a:t>项改变范围，</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只能</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被改为了</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往往会</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a:t>
            </a:r>
            <a:endParaRPr lang="zh-CN" altLang="zh-CN" sz="260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3897045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blinds(horizontal)">
                                      <p:cBhvr>
                                        <p:cTn id="23" dur="500"/>
                                        <p:tgtEl>
                                          <p:spTgt spid="1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blinds(horizontal)">
                                      <p:cBhvr>
                                        <p:cTn id="28" dur="500"/>
                                        <p:tgtEl>
                                          <p:spTgt spid="1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10">
                                            <p:txEl>
                                              <p:pRg st="0" end="0"/>
                                            </p:txEl>
                                          </p:spTgt>
                                        </p:tgtEl>
                                      </p:cBhvr>
                                    </p:animEffect>
                                    <p:set>
                                      <p:cBhvr>
                                        <p:cTn id="33" dur="1" fill="hold">
                                          <p:stCondLst>
                                            <p:cond delay="499"/>
                                          </p:stCondLst>
                                        </p:cTn>
                                        <p:tgtEl>
                                          <p:spTgt spid="10">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
                                            <p:txEl>
                                              <p:pRg st="1" end="1"/>
                                            </p:txEl>
                                          </p:spTgt>
                                        </p:tgtEl>
                                      </p:cBhvr>
                                    </p:animEffect>
                                    <p:set>
                                      <p:cBhvr>
                                        <p:cTn id="36" dur="1" fill="hold">
                                          <p:stCondLst>
                                            <p:cond delay="499"/>
                                          </p:stCondLst>
                                        </p:cTn>
                                        <p:tgtEl>
                                          <p:spTgt spid="10">
                                            <p:txEl>
                                              <p:pRg st="1" end="1"/>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0">
                                            <p:txEl>
                                              <p:pRg st="2" end="2"/>
                                            </p:txEl>
                                          </p:spTgt>
                                        </p:tgtEl>
                                      </p:cBhvr>
                                    </p:animEffect>
                                    <p:set>
                                      <p:cBhvr>
                                        <p:cTn id="39" dur="1" fill="hold">
                                          <p:stCondLst>
                                            <p:cond delay="499"/>
                                          </p:stCondLst>
                                        </p:cTn>
                                        <p:tgtEl>
                                          <p:spTgt spid="10">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755527"/>
            <a:ext cx="11499437"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准确概括全文论述思路</a:t>
            </a:r>
            <a:endParaRPr lang="zh-CN" altLang="zh-CN" sz="1050" b="1" kern="100" dirty="0" smtClean="0">
              <a:latin typeface="宋体"/>
              <a:cs typeface="Courier New"/>
            </a:endParaRPr>
          </a:p>
          <a:p>
            <a:pPr indent="714375"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阅读要善于圈出两类关键词句。</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一类是点明观点的关键词句，这样的词句有：标题、文眼句、中心句、结论句及其他能揭示文意的词语、句子。</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一类是层次标志性词句，如过渡词句，特别注意两种关键词：</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关联词，如表并列的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另一方面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；表递进的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不仅如此，而且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甚至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更进一步讲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；表转折的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然而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与其相反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；表因果的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总而言之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549474"/>
            <a:ext cx="11499437"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顺序词，顺序词能表示材料的主次轻重或问题的几个方面，如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首先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善于把握段落之间的逻辑关系。</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本论部分段落较多，应思考它们之间是否是并列、递进、因果、对比、总分等关系。</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切分层次，概括层意。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在概括出段意的基础上，根据段落之间的关系划分层次。概括层意：同一关系取其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，相并关系取其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，总分关系取其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，偏正关系取其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170384"/>
            <a:ext cx="11499437"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准确概括段内思路层次</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一读二辨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指的是在标出句数后的精读、细读，同时，要有全文意识，注意该段与上下段之间的联系。</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二辨</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分辨段落类型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段落类型从表达上来说，分为叙述段、描写段、说明段和议论段四类。一般论述类的重点是议论段和叙述段。强调分辨段落类型，是因为段落类型不同，写作思路也不同。一般来讲，议论段往往有中心句，主体句则围绕中心句展开，有时还有小结句；叙述段往往没有中心句，各句围绕客观存在的中心意思按时空或逻辑顺序展开。</a:t>
            </a:r>
            <a:endParaRPr lang="zh-CN" altLang="zh-CN" sz="1050" kern="100" dirty="0">
              <a:effectLst/>
              <a:latin typeface="宋体"/>
              <a:cs typeface="Courier New"/>
            </a:endParaRPr>
          </a:p>
        </p:txBody>
      </p:sp>
    </p:spTree>
    <p:extLst>
      <p:ext uri="{BB962C8B-B14F-4D97-AF65-F5344CB8AC3E}">
        <p14:creationId xmlns:p14="http://schemas.microsoft.com/office/powerpoint/2010/main" val="28790071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85501"/>
            <a:ext cx="11499437"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三扣四抓</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要扣住段落中心。分析段落结构，如果段落有中心句，首先必须找准中心句。凡属先摆观点然后分析论证，或者先摆情况后解释说明，或者先总说后分说之类的段落，第一层都划在始发句与后续句之间。与之相反，属于先分析论证后得出结论，或先分述后总结之类的段落，第一层则划在终止句前面。如果是照应式段落，第一层划在始发句后，第二层则划在终止句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指抓住层次标志词语。段落里常运用一些关联词语或关键词语表示句与句间的逻辑关系</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首先、其次、再次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表示主次</a:t>
            </a:r>
            <a:r>
              <a:rPr lang="zh-CN" altLang="zh-CN" sz="2800" kern="100" dirty="0" smtClean="0">
                <a:latin typeface="Times New Roman"/>
                <a:ea typeface="华文细黑"/>
                <a:cs typeface="Times New Roman"/>
              </a:rPr>
              <a:t>轻</a:t>
            </a:r>
            <a:r>
              <a:rPr lang="zh-CN" altLang="zh-CN" sz="2800" kern="100" dirty="0">
                <a:latin typeface="Times New Roman"/>
                <a:ea typeface="华文细黑"/>
                <a:cs typeface="Times New Roman"/>
              </a:rPr>
              <a:t>重的顺序或问题的几个方面</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是并列关系</a:t>
            </a:r>
            <a:r>
              <a:rPr lang="zh-CN" altLang="zh-CN" sz="2800" kern="100" spc="-6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由此可见</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表示结论，</a:t>
            </a:r>
            <a:endParaRPr lang="zh-CN" altLang="zh-CN" sz="2800" kern="100" dirty="0">
              <a:effectLst/>
              <a:latin typeface="宋体"/>
              <a:cs typeface="Courier New"/>
            </a:endParaRPr>
          </a:p>
        </p:txBody>
      </p:sp>
    </p:spTree>
    <p:extLst>
      <p:ext uri="{BB962C8B-B14F-4D97-AF65-F5344CB8AC3E}">
        <p14:creationId xmlns:p14="http://schemas.microsoft.com/office/powerpoint/2010/main" val="40790264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521163"/>
            <a:ext cx="11499437"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一般是分总关系；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表示有所解释，是解说关系。此外，对应的词语、相似的句式、语意的分合、方位的顺序等，都是分析段落层次的突破口。这一方法很简单，找到这些标志，文章的思路就清晰了。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有些段落，既无关联词语，又无外在的形式标志，分析结构时，就要认真研究各句内容，揣摩它与前后相邻句子语意的疏密度。彼此语意关系最近、间隙最小、结合最紧的，便是一个层次；彼此语意关系最远、间隙最大、结合相对松散的，便是段落的另一个层次。</a:t>
            </a:r>
            <a:endParaRPr lang="zh-CN" altLang="zh-CN" sz="1050" kern="100" dirty="0">
              <a:effectLst/>
              <a:latin typeface="宋体"/>
              <a:cs typeface="Courier New"/>
            </a:endParaRPr>
          </a:p>
        </p:txBody>
      </p:sp>
    </p:spTree>
    <p:extLst>
      <p:ext uri="{BB962C8B-B14F-4D97-AF65-F5344CB8AC3E}">
        <p14:creationId xmlns:p14="http://schemas.microsoft.com/office/powerpoint/2010/main" val="7822812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0000000\50.jpg"/>
          <p:cNvPicPr>
            <a:picLocks noChangeAspect="1" noChangeArrowheads="1"/>
          </p:cNvPicPr>
          <p:nvPr/>
        </p:nvPicPr>
        <p:blipFill rotWithShape="1">
          <a:blip r:embed="rId2">
            <a:extLst>
              <a:ext uri="{28A0092B-C50C-407E-A947-70E740481C1C}">
                <a14:useLocalDpi xmlns:a14="http://schemas.microsoft.com/office/drawing/2010/main" val="0"/>
              </a:ext>
            </a:extLst>
          </a:blip>
          <a:srcRect l="55318" t="418" r="9335"/>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论点</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Arial Black"/>
                <a:ea typeface="微软雅黑"/>
              </a:rPr>
              <a:t>论据</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Arial Black"/>
                <a:ea typeface="微软雅黑"/>
              </a:rPr>
              <a:t>论证</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3181" y="102568"/>
            <a:ext cx="11437277" cy="675874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a:ea typeface="华文细黑"/>
                <a:cs typeface="Times New Roman"/>
              </a:rPr>
              <a:t>二、准确把握理据关系</a:t>
            </a:r>
          </a:p>
          <a:p>
            <a:pPr algn="just">
              <a:lnSpc>
                <a:spcPct val="14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人类区别于动物的特征之一，便是能以衣着保暖和遮羞。制衣不能离开纺织，而中国古代纺织不仅历史悠久，而且技术发达，并一度领先于世界。只要稍作考证，就知道</a:t>
            </a:r>
            <a:r>
              <a:rPr lang="zh-CN" altLang="zh-CN" sz="2800" u="heavy" kern="100" dirty="0">
                <a:latin typeface="Times New Roman"/>
                <a:ea typeface="华文细黑"/>
                <a:cs typeface="Times New Roman"/>
              </a:rPr>
              <a:t>织布之法肯定要比造纸术发明得更早</a:t>
            </a:r>
            <a:r>
              <a:rPr lang="zh-CN" altLang="zh-CN" sz="2800" kern="100" dirty="0">
                <a:latin typeface="Times New Roman"/>
                <a:ea typeface="华文细黑"/>
                <a:cs typeface="Times New Roman"/>
              </a:rPr>
              <a:t>。距今已有将近三千年历史的《诗经》中就有不少关于布、纺织、衣裳的记载。如《无衣》：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岂曰无衣？与子同袍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岂曰无衣？与子同泽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岂曰无衣？与子同裳。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再者，古人写字先写在竹简上，然后是帛上，那时肯定也就有了棉布。而蔡伦造纸是汉代的事了，他造纸用的原料不外是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树皮、麻头、破布、渔网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等物，这些足以说明布的出现远远早于纸的出现。</a:t>
            </a:r>
            <a:endParaRPr lang="zh-CN" altLang="zh-CN" sz="1050" kern="100" dirty="0">
              <a:effectLst/>
              <a:latin typeface="宋体"/>
              <a:cs typeface="Courier New"/>
            </a:endParaRPr>
          </a:p>
        </p:txBody>
      </p:sp>
    </p:spTree>
    <p:extLst>
      <p:ext uri="{BB962C8B-B14F-4D97-AF65-F5344CB8AC3E}">
        <p14:creationId xmlns:p14="http://schemas.microsoft.com/office/powerpoint/2010/main" val="934184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357" y="256352"/>
            <a:ext cx="11614431"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下列选项中，不能作为文中画线句子论据的一项是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我国古代纺织不仅历史悠久，而且技术发达，在世界上遥遥领先。</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蔡伦是汉代人，而距今约三千年的《诗经》中就有关于布的记载。</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古人先是在竹简上写字，然后是在帛上写字，之后才是在纸上写字。</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蔡伦用来造纸的原料中就有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麻头、破布、渔网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等纺织用品。</a:t>
            </a:r>
            <a:endParaRPr lang="zh-CN" altLang="zh-CN" sz="2800" kern="100" dirty="0">
              <a:effectLst/>
              <a:latin typeface="宋体"/>
              <a:cs typeface="Courier New"/>
            </a:endParaRPr>
          </a:p>
        </p:txBody>
      </p:sp>
      <p:sp>
        <p:nvSpPr>
          <p:cNvPr id="6" name="TextBox 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TextBox 9"/>
          <p:cNvSpPr txBox="1"/>
          <p:nvPr/>
        </p:nvSpPr>
        <p:spPr>
          <a:xfrm>
            <a:off x="154546" y="98152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1" name="矩形 10"/>
          <p:cNvSpPr/>
          <p:nvPr/>
        </p:nvSpPr>
        <p:spPr>
          <a:xfrm>
            <a:off x="293357" y="3503419"/>
            <a:ext cx="1161443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原文重点说明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织布之法肯定要比造纸术发明得更早</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这一基本观点。为了证明观点的正确，作者提供了《诗经》记载、写字材料和造纸原料三个论据。各选项中</a:t>
            </a:r>
            <a:r>
              <a:rPr lang="zh-CN" altLang="zh-CN" sz="2800" kern="100" spc="-3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三项中分别涉及支撑作者观点的论据。但</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项不在设问的区间内，因此，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项不能作为论证作者观点的论据。</a:t>
            </a:r>
            <a:endParaRPr lang="zh-CN" altLang="zh-CN" sz="1050" kern="100" dirty="0">
              <a:effectLst/>
              <a:latin typeface="宋体"/>
              <a:cs typeface="Courier New"/>
            </a:endParaRPr>
          </a:p>
        </p:txBody>
      </p:sp>
    </p:spTree>
    <p:extLst>
      <p:ext uri="{BB962C8B-B14F-4D97-AF65-F5344CB8AC3E}">
        <p14:creationId xmlns:p14="http://schemas.microsoft.com/office/powerpoint/2010/main" val="9735445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0" grpId="0"/>
      <p:bldP spid="10" grpId="1"/>
      <p:bldP spid="11" grpId="0"/>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9326" y="378888"/>
            <a:ext cx="11324037"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中国人擅长在石头上进行书法创作，取亘古不变的材料气质，达到永存文字的理想。石头取材方便、质地坚硬、体量巨大、保存容易、镌刻困难、端正严肃、质朴无华等特性，让石头上的书法与其他材料上的书法，早早有所区别。中国人巧妙地利用了石头与书法的这种结合，创造性地发明了许多不同的样式。但秉承的文明理念，拥有的核心价值始终保持一致，就是代表仪式与权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石上书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，不是书本，不以传播知识为主要目的，而是威仪、凭证的象征和表达。</a:t>
            </a:r>
            <a:endParaRPr lang="zh-CN" altLang="zh-CN" sz="1050" kern="100" dirty="0">
              <a:effectLst/>
              <a:latin typeface="宋体"/>
              <a:cs typeface="Courier New"/>
            </a:endParaRPr>
          </a:p>
        </p:txBody>
      </p:sp>
    </p:spTree>
    <p:extLst>
      <p:ext uri="{BB962C8B-B14F-4D97-AF65-F5344CB8AC3E}">
        <p14:creationId xmlns:p14="http://schemas.microsoft.com/office/powerpoint/2010/main" val="5994628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5519" y="370051"/>
            <a:ext cx="11551650"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金属出现时，正是文字发展成熟的关键期</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在如此珍贵的材料上铸造文字，与当时使用文字的重要地位相匹配</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所以</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现存最早的文字刻石《石鼓文》，具有强烈的金属铭文的痕迹</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先秦的金文</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甚至更久远的甲骨文，它们的一些基本特点，包括书写方式</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表达内容以及实际功用和精神赋予</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都为后来石头上的书法所继承</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随着青铜文明很快退出历史舞台</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石头上的书法成为唯一可以和纸张上的文字相抗衡的书写形式</a:t>
            </a:r>
            <a:r>
              <a:rPr lang="zh-CN" altLang="zh-CN" sz="2800" kern="100" spc="-600" dirty="0">
                <a:latin typeface="Times New Roman"/>
                <a:ea typeface="华文细黑"/>
                <a:cs typeface="Times New Roman"/>
              </a:rPr>
              <a:t>。</a:t>
            </a:r>
          </a:p>
          <a:p>
            <a:pPr algn="just">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摩崖</a:t>
            </a:r>
            <a:r>
              <a:rPr lang="zh-CN" altLang="zh-CN" sz="2800" kern="100" dirty="0">
                <a:latin typeface="Times New Roman"/>
                <a:ea typeface="华文细黑"/>
                <a:cs typeface="Times New Roman"/>
              </a:rPr>
              <a:t>是中国人创造的、体量最大的书法，选址多在断崖峭壁之上。因此其内容与形式必须与所处环境息息相关，既突出周围景观地貌的主题，起到点题作</a:t>
            </a:r>
            <a:r>
              <a:rPr lang="zh-CN" altLang="zh-CN" sz="2800" kern="100" dirty="0" smtClean="0">
                <a:latin typeface="Times New Roman"/>
                <a:ea typeface="华文细黑"/>
                <a:cs typeface="Times New Roman"/>
              </a:rPr>
              <a:t>用，又</a:t>
            </a:r>
            <a:r>
              <a:rPr lang="zh-CN" altLang="zh-CN" sz="2800" kern="100" dirty="0">
                <a:latin typeface="Times New Roman"/>
                <a:ea typeface="华文细黑"/>
                <a:cs typeface="Times New Roman"/>
              </a:rPr>
              <a:t>隐身于</a:t>
            </a:r>
            <a:r>
              <a:rPr lang="zh-CN" altLang="zh-CN" sz="2800" kern="100" dirty="0" smtClean="0">
                <a:latin typeface="Times New Roman"/>
                <a:ea typeface="华文细黑"/>
                <a:cs typeface="Times New Roman"/>
              </a:rPr>
              <a:t>大</a:t>
            </a:r>
            <a:r>
              <a:rPr lang="zh-CN" altLang="zh-CN" sz="2800" kern="100" dirty="0">
                <a:latin typeface="Times New Roman"/>
                <a:ea typeface="华文细黑"/>
                <a:cs typeface="Times New Roman"/>
              </a:rPr>
              <a:t>山大水之</a:t>
            </a:r>
            <a:r>
              <a:rPr lang="zh-CN" altLang="zh-CN" sz="2800" kern="100" dirty="0" smtClean="0">
                <a:latin typeface="Times New Roman"/>
                <a:ea typeface="华文细黑"/>
                <a:cs typeface="Times New Roman"/>
              </a:rPr>
              <a:t>间，强</a:t>
            </a:r>
            <a:r>
              <a:rPr lang="zh-CN" altLang="zh-CN" sz="2800" kern="100" dirty="0">
                <a:latin typeface="Times New Roman"/>
                <a:ea typeface="华文细黑"/>
                <a:cs typeface="Times New Roman"/>
              </a:rPr>
              <a:t>调人与自然的</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谐</a:t>
            </a:r>
            <a:r>
              <a:rPr lang="zh-CN" altLang="zh-CN" sz="2800" kern="100" dirty="0" smtClean="0">
                <a:latin typeface="Times New Roman"/>
                <a:ea typeface="华文细黑"/>
                <a:cs typeface="Times New Roman"/>
              </a:rPr>
              <a:t>。摩崖书</a:t>
            </a:r>
            <a:endParaRPr lang="zh-CN" altLang="zh-CN" sz="2800" kern="100" dirty="0">
              <a:effectLst/>
              <a:latin typeface="宋体"/>
              <a:cs typeface="Courier New"/>
            </a:endParaRPr>
          </a:p>
        </p:txBody>
      </p:sp>
    </p:spTree>
    <p:extLst>
      <p:ext uri="{BB962C8B-B14F-4D97-AF65-F5344CB8AC3E}">
        <p14:creationId xmlns:p14="http://schemas.microsoft.com/office/powerpoint/2010/main" val="2939852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5519" y="510584"/>
            <a:ext cx="11551650"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写</a:t>
            </a:r>
            <a:r>
              <a:rPr lang="zh-CN" altLang="zh-CN" sz="2800" kern="100" dirty="0">
                <a:latin typeface="Times New Roman"/>
                <a:ea typeface="华文细黑"/>
                <a:cs typeface="Times New Roman"/>
              </a:rPr>
              <a:t>要随形就势，点画未必仔细，刻工也无法精到，强调结体开张、舒展，气势恢宏、博大。好的摩崖，像是大自然中的画题或是钤印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自然因为有了人的痕迹而更具有意义</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人也因为与自然的互动而确立自己的价值。</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碑对仪式与权力的传递最为充分，遍及中国大地的各个角落。按照中国人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石即山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的观点，碑是被移动到建筑周围或者特别场合的摩崖。从一开始，立碑就是中国人确定身份的主要方式。为个人立碑，强调他对社会的贡献以及影响力</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政府立碑，则确立法律法规的震慑作用，以及对重大历史事件的权威判断。总之，碑被披上正统的外衣，向世人展示合法的、明确历史价值的文字记录</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一方面，历史学家非常重视碑为重</a:t>
            </a:r>
            <a:endParaRPr lang="zh-CN" altLang="zh-CN" sz="2800" kern="100" dirty="0">
              <a:effectLst/>
              <a:latin typeface="宋体"/>
              <a:cs typeface="Courier New"/>
            </a:endParaRPr>
          </a:p>
        </p:txBody>
      </p:sp>
    </p:spTree>
    <p:extLst>
      <p:ext uri="{BB962C8B-B14F-4D97-AF65-F5344CB8AC3E}">
        <p14:creationId xmlns:p14="http://schemas.microsoft.com/office/powerpoint/2010/main" val="32912392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5044" y="59613"/>
            <a:ext cx="11551650"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构过往时代提供了文字依据；另一方面，在碑上体现的书法成就，几乎占据书法史上的半壁江山。</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印章最早也来自金属制品。汉唐前后印章主要停留在实用层面，缺少文人精英的介入。到明清时期</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石头与书法的结合有了大跨度改变，尤其是对软质石头的发现和充分挖掘</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拓展了在石头上的书写。摩崖碑刻上不能得到的笔触乐趣</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在明清篆刻中终于成为现实。虽然摩崖碑刻书法的意味更强，但篆刻作为唯一反刻的字，让书法真正成为石头上的舞蹈。</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不能不提及的是，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石文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兴起的初期，正是纸张发明的时候。其后，石头上的书法与纸张上的书法交织前行，聪明的中国人充分利用石头与纸张不同的载体特性，扬长避短，各自发挥长处，共同建构中国文字、文化与文明的</a:t>
            </a:r>
            <a:r>
              <a:rPr lang="zh-CN" altLang="zh-CN" sz="2800" kern="100" dirty="0" smtClean="0">
                <a:latin typeface="Times New Roman"/>
                <a:ea typeface="华文细黑"/>
                <a:cs typeface="Times New Roman"/>
              </a:rPr>
              <a:t>摩天大厦。</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选自《人民日报》，有删改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543653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465" y="468876"/>
            <a:ext cx="11528373"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下列对原文论证的相关分析，不正确的一项是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文章以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石上书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论证石头和书法的结合是威仪、凭证的象征和表达。</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文章借用先秦金文、甲骨文论证石头上的书法具有继承性和抗衡性。</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文章以摩崖石刻来论证中国所有的石刻中都要强调人与自然的和谐。</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文章中个人立碑、政府立碑能论证碑对仪式与权力的传递最为充分。</a:t>
            </a:r>
            <a:endParaRPr lang="zh-CN" altLang="zh-CN" sz="2800" kern="100" dirty="0">
              <a:effectLst/>
              <a:latin typeface="宋体"/>
              <a:cs typeface="Courier New"/>
            </a:endParaRPr>
          </a:p>
        </p:txBody>
      </p:sp>
      <p:sp>
        <p:nvSpPr>
          <p:cNvPr id="7" name="TextBox 6"/>
          <p:cNvSpPr txBox="1"/>
          <p:nvPr/>
        </p:nvSpPr>
        <p:spPr>
          <a:xfrm>
            <a:off x="118542" y="241309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矩形 9"/>
          <p:cNvSpPr/>
          <p:nvPr/>
        </p:nvSpPr>
        <p:spPr>
          <a:xfrm>
            <a:off x="255465" y="3751076"/>
            <a:ext cx="11674908"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论证中国所有的石刻中都要强调人与自然的和谐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分析错误。</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1201140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0">
                                            <p:txEl>
                                              <p:pRg st="0" end="0"/>
                                            </p:txEl>
                                          </p:spTgt>
                                        </p:tgtEl>
                                      </p:cBhvr>
                                    </p:animEffect>
                                    <p:set>
                                      <p:cBhvr>
                                        <p:cTn id="23"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p:bldP spid="7"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755527"/>
            <a:ext cx="11499437"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论述类文本阅读的论证分析很多时候是让分析论点与论据、论据与论据之间的关系。如何分析这些关系呢？</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看理据关系</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论点与论据</a:t>
            </a:r>
            <a:r>
              <a:rPr lang="en-US" altLang="zh-CN" sz="2800" b="1" kern="100" dirty="0">
                <a:latin typeface="Times New Roman"/>
                <a:ea typeface="华文细黑"/>
                <a:cs typeface="Courier New"/>
              </a:rPr>
              <a:t>)</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论点是统帅，是灵魂，所有的论据都是为论点服务的。判定它们之间的关系，首先就是要看论据是来证明什么样的论点的，这是答题的基础和根本；其次看论据是如何证明论点的，即从哪个角度证明的。常见的角度有正反、因果、条件结论等。还可以看论据与论点运用的先后顺序，如先论据后论点，叫引出；先论点后论据，叫证明。</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6421285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549474"/>
            <a:ext cx="11499437" cy="2708410"/>
          </a:xfrm>
          <a:prstGeom prst="rect">
            <a:avLst/>
          </a:prstGeom>
        </p:spPr>
        <p:txBody>
          <a:bodyPr wrap="square" lIns="121898" tIns="60948" rIns="121898" bIns="60948">
            <a:spAutoFit/>
          </a:bodyPr>
          <a:lstStyle/>
          <a:p>
            <a:pPr indent="80962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看论据与论据关系</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先看论据特点，是事实论据还是理论论据；再看它们之间不同的关系，如同一论点使用了很多论据，这些论据会有着正反、古今、中外、递进、点面等关系。</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4470483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3-1310221K942.jpg"/>
          <p:cNvPicPr>
            <a:picLocks noChangeAspect="1" noChangeArrowheads="1"/>
          </p:cNvPicPr>
          <p:nvPr/>
        </p:nvPicPr>
        <p:blipFill rotWithShape="1">
          <a:blip r:embed="rId2">
            <a:extLst>
              <a:ext uri="{28A0092B-C50C-407E-A947-70E740481C1C}">
                <a14:useLocalDpi xmlns:a14="http://schemas.microsoft.com/office/drawing/2010/main" val="0"/>
              </a:ext>
            </a:extLst>
          </a:blip>
          <a:srcRect l="1276" t="11116"/>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5139" y="117426"/>
            <a:ext cx="1097220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一、论述类文本基本概念</a:t>
            </a:r>
            <a:endParaRPr lang="zh-CN" altLang="zh-CN" sz="1050" b="1"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论述类文本又叫说理文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过去叫议论文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。它是以论述、分析为主要表达方式，阐明事理、表明主张的文章，具有理论性强、逻辑性强、针对性强等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从内容上分，它主要包括社会科学类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指政治、经济、哲学、历史、考古、文化、教育、语言、文艺、美学等内容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和杂感类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指作者对生活中的各种现象发表的议论、感叹等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zh-CN" altLang="zh-CN" sz="2800" kern="100" dirty="0">
                <a:solidFill>
                  <a:prstClr val="black"/>
                </a:solidFill>
                <a:latin typeface="Times New Roman"/>
                <a:ea typeface="华文细黑"/>
                <a:cs typeface="Times New Roman"/>
              </a:rPr>
              <a:t>从论证上分，它主要有立论文和驳论文两种：</a:t>
            </a:r>
            <a:endParaRPr lang="zh-CN" altLang="zh-CN" sz="1050" kern="100" dirty="0">
              <a:solidFill>
                <a:prstClr val="black"/>
              </a:solidFill>
              <a:latin typeface="宋体"/>
              <a:cs typeface="Courier New"/>
            </a:endParaRPr>
          </a:p>
          <a:p>
            <a:pPr lvl="0" indent="714375" algn="just">
              <a:lnSpc>
                <a:spcPct val="150000"/>
              </a:lnSpc>
            </a:pPr>
            <a:r>
              <a:rPr lang="zh-CN" altLang="zh-CN" sz="2800" kern="100" dirty="0">
                <a:solidFill>
                  <a:prstClr val="black"/>
                </a:solidFill>
                <a:latin typeface="Times New Roman"/>
                <a:ea typeface="华文细黑"/>
                <a:cs typeface="Times New Roman"/>
              </a:rPr>
              <a:t>立论文指针对一定的事件或问题，正面阐述自己的见解和主张，同时用充足的有说服力的论据来证明所提出的论点的议论文</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344" y="405458"/>
            <a:ext cx="11192741"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a:ea typeface="华文细黑"/>
                <a:cs typeface="Times New Roman"/>
              </a:rPr>
              <a:t>驳论</a:t>
            </a:r>
            <a:r>
              <a:rPr lang="zh-CN" altLang="zh-CN" sz="2800" kern="100" dirty="0">
                <a:latin typeface="Times New Roman"/>
                <a:ea typeface="华文细黑"/>
                <a:cs typeface="Times New Roman"/>
              </a:rPr>
              <a:t>文指针对对方的观点加以批驳，在批驳的同时阐述自己的观点的议论文。</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根据内容和用途，我们习惯上把它分为政论文、学术论文、时评、书评等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zh-CN" altLang="zh-CN" sz="2800" b="1" kern="100" dirty="0">
                <a:solidFill>
                  <a:srgbClr val="0000FF"/>
                </a:solidFill>
                <a:latin typeface="Times New Roman"/>
                <a:ea typeface="华文细黑"/>
                <a:cs typeface="Times New Roman"/>
              </a:rPr>
              <a:t>二、论证三要素</a:t>
            </a:r>
            <a:endParaRPr lang="zh-CN" altLang="zh-CN" sz="2800" b="1" kern="100" dirty="0">
              <a:solidFill>
                <a:srgbClr val="0000FF"/>
              </a:solidFill>
              <a:latin typeface="宋体"/>
              <a:cs typeface="Courier New"/>
            </a:endParaRPr>
          </a:p>
          <a:p>
            <a:pPr lvl="0" indent="714375" algn="just">
              <a:lnSpc>
                <a:spcPct val="150000"/>
              </a:lnSpc>
            </a:pP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论点指作者在文中发表的观点。一般是一文一个中心论点，在整个论证过程中，紧紧围绕着这个论点来展开议论。也有找不到论点句的，这是潜在论点的写法。中心论点下可以有若干个分论点，这些分论点是论证中心论点的</a:t>
            </a:r>
            <a:r>
              <a:rPr lang="zh-CN" altLang="zh-CN" sz="2800" kern="100" dirty="0" smtClean="0">
                <a:solidFill>
                  <a:prstClr val="black"/>
                </a:solidFill>
                <a:latin typeface="Times New Roman"/>
                <a:ea typeface="华文细黑"/>
                <a:cs typeface="Times New Roman"/>
              </a:rPr>
              <a:t>。</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50896"/>
            <a:ext cx="11324037" cy="5211146"/>
          </a:xfrm>
          <a:prstGeom prst="rect">
            <a:avLst/>
          </a:prstGeom>
        </p:spPr>
        <p:txBody>
          <a:bodyPr wrap="square" lIns="121898" tIns="60948" rIns="121898" bIns="60948">
            <a:spAutoFit/>
          </a:bodyPr>
          <a:lstStyle/>
          <a:p>
            <a:pPr indent="714375" algn="just">
              <a:lnSpc>
                <a:spcPct val="150000"/>
              </a:lnSpc>
            </a:pPr>
            <a:r>
              <a:rPr lang="zh-CN" altLang="zh-CN" sz="2800" kern="100" dirty="0" smtClean="0">
                <a:latin typeface="Times New Roman"/>
                <a:ea typeface="华文细黑"/>
                <a:cs typeface="Times New Roman"/>
              </a:rPr>
              <a:t>论点</a:t>
            </a:r>
            <a:r>
              <a:rPr lang="zh-CN" altLang="zh-CN" sz="2800" kern="100" dirty="0">
                <a:latin typeface="Times New Roman"/>
                <a:ea typeface="华文细黑"/>
                <a:cs typeface="Times New Roman"/>
              </a:rPr>
              <a:t>在文本中的特点：</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从全文看，论点必然是能统摄全文的中心句</a:t>
            </a:r>
            <a:r>
              <a:rPr lang="en-US" altLang="zh-CN" sz="2800" kern="100" dirty="0">
                <a:latin typeface="Times New Roman"/>
                <a:ea typeface="华文细黑"/>
              </a:rPr>
              <a:t>(</a:t>
            </a:r>
            <a:r>
              <a:rPr lang="zh-CN" altLang="zh-CN" sz="2800" kern="100" dirty="0">
                <a:latin typeface="Times New Roman"/>
                <a:ea typeface="华文细黑"/>
                <a:cs typeface="Times New Roman"/>
              </a:rPr>
              <a:t>而不是某一段的中心句</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论点在文章中的位置。论点的提出，有时在文章的开头，这就是所谓的开宗明义、开门见山的写法；有时在文章的结尾</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就是所谓的归纳</a:t>
            </a:r>
            <a:r>
              <a:rPr lang="zh-CN" altLang="zh-CN" sz="2800" kern="100" dirty="0" smtClean="0">
                <a:latin typeface="Times New Roman"/>
                <a:ea typeface="华文细黑"/>
                <a:cs typeface="Times New Roman"/>
              </a:rPr>
              <a:t>全</a:t>
            </a:r>
            <a:r>
              <a:rPr lang="zh-CN" altLang="zh-CN" sz="2800" kern="100" dirty="0">
                <a:latin typeface="Times New Roman"/>
                <a:ea typeface="华文细黑"/>
                <a:cs typeface="Times New Roman"/>
              </a:rPr>
              <a:t>文、篇末点题、揭示论述中心</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写法</a:t>
            </a:r>
            <a:r>
              <a:rPr lang="zh-CN" altLang="zh-CN" sz="2800" kern="100" dirty="0" smtClean="0">
                <a:latin typeface="Times New Roman"/>
                <a:ea typeface="华文细黑"/>
                <a:cs typeface="Times New Roman"/>
              </a:rPr>
              <a:t>；有时</a:t>
            </a:r>
            <a:r>
              <a:rPr lang="zh-CN" altLang="zh-CN" sz="2800" kern="100" dirty="0">
                <a:latin typeface="Times New Roman"/>
                <a:ea typeface="华文细黑"/>
                <a:cs typeface="Times New Roman"/>
              </a:rPr>
              <a:t>在文章的中间</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有时文章标题就是全文论点。当然，也有少数</a:t>
            </a:r>
            <a:r>
              <a:rPr lang="zh-CN" altLang="zh-CN" sz="2800" kern="100" dirty="0" smtClean="0">
                <a:latin typeface="Times New Roman"/>
                <a:ea typeface="华文细黑"/>
                <a:cs typeface="Times New Roman"/>
              </a:rPr>
              <a:t>议论文</a:t>
            </a:r>
            <a:r>
              <a:rPr lang="zh-CN" altLang="zh-CN" sz="2800" kern="100" dirty="0">
                <a:latin typeface="Times New Roman"/>
                <a:ea typeface="华文细黑"/>
                <a:cs typeface="Times New Roman"/>
              </a:rPr>
              <a:t>没有明确表明论点的语句，需由读者自己进行概括</a:t>
            </a:r>
            <a:r>
              <a:rPr lang="zh-CN" altLang="zh-CN" sz="2800" kern="100" spc="-6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一文一般</a:t>
            </a:r>
            <a:r>
              <a:rPr lang="zh-CN" altLang="zh-CN" sz="2800" kern="100" dirty="0" smtClean="0">
                <a:latin typeface="Times New Roman"/>
                <a:ea typeface="华文细黑"/>
                <a:cs typeface="Times New Roman"/>
              </a:rPr>
              <a:t>只有一</a:t>
            </a:r>
            <a:r>
              <a:rPr lang="zh-CN" altLang="zh-CN" sz="2800" kern="100" dirty="0">
                <a:latin typeface="Times New Roman"/>
                <a:ea typeface="华文细黑"/>
                <a:cs typeface="Times New Roman"/>
              </a:rPr>
              <a:t>个中心论点。为了论述得更深刻，更有条理，常有支撑中心论点的分论点，中心论点与分论点的关系是统帅与被统帅的关系</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9862" y="253469"/>
            <a:ext cx="11374157" cy="5940063"/>
          </a:xfrm>
          <a:prstGeom prst="rect">
            <a:avLst/>
          </a:prstGeom>
        </p:spPr>
        <p:txBody>
          <a:bodyPr wrap="square" lIns="121898" tIns="60948" rIns="121898" bIns="60948">
            <a:spAutoFit/>
          </a:bodyPr>
          <a:lstStyle/>
          <a:p>
            <a:pPr indent="714375" algn="just">
              <a:lnSpc>
                <a:spcPct val="150000"/>
              </a:lnSpc>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论据指用来证明论点的正确性、可行性的依据。议论文中的论据可以分为两大类：一类是选用有代表性的事例、确凿的数据、可靠的史实，称为事实论据；一类是人们公认为正确、可行的道理、格言、原理、定律等，称为事理论据。</a:t>
            </a:r>
            <a:endParaRPr lang="en-US" altLang="zh-CN" sz="2800" kern="100" dirty="0">
              <a:latin typeface="Times New Roman"/>
              <a:ea typeface="华文细黑"/>
              <a:cs typeface="Times New Roman"/>
            </a:endParaRPr>
          </a:p>
          <a:p>
            <a:pPr indent="714375"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论证指的是用论据证明论点的过程和方法。论证的方法可以分为两大类：直接论证和间接论证。直接论证的方法主要有例证法、引证法、对比法、因果法。间接论证的方法主要有喻证法、类比法、归谬法等。直接反驳的方法有反驳论点法、反驳论据法、反驳论证法。间接反驳的方法有反证法、归真法。论证的结构思路是沿着逻辑思维的过程展开的</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6320" y="298043"/>
            <a:ext cx="11602778"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三、论证结构和思路</a:t>
            </a:r>
            <a:endParaRPr lang="zh-CN" altLang="zh-CN" sz="1050"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论述类文本一般由引论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提出问题或论点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、本论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分析问题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解决问题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三部分组成。但它又是富有变化的：有的只有引论、本论，无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；有的只是在开头提出论题，在结尾点明论点；有的文章是驳论文，采用破立结合的结构方法。</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本论是论述类文本最关键的部位。其内部层次有：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并列式：各分论点从不同的侧面、不同的角度阐明中心论点，各论点、各段落是平行的；有时，揭示分论点的语言形式也大致相同。</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对照式</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围绕中心论点，从正反两个角度或相对的两个方面作</a:t>
            </a:r>
            <a:r>
              <a:rPr lang="zh-CN" altLang="zh-CN" sz="2800" kern="100" dirty="0" smtClean="0">
                <a:latin typeface="Times New Roman"/>
                <a:ea typeface="华文细黑"/>
                <a:cs typeface="Times New Roman"/>
              </a:rPr>
              <a:t>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2075188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18542" y="54943"/>
            <a:ext cx="11718806" cy="6734127"/>
          </a:xfrm>
          <a:prstGeom prst="rect">
            <a:avLst/>
          </a:prstGeom>
        </p:spPr>
        <p:txBody>
          <a:bodyPr wrap="square" lIns="121898" tIns="60948" rIns="121898" bIns="60948">
            <a:spAutoFit/>
          </a:bodyPr>
          <a:lstStyle/>
          <a:p>
            <a:pPr indent="714375" algn="just">
              <a:lnSpc>
                <a:spcPct val="150000"/>
              </a:lnSpc>
              <a:spcAft>
                <a:spcPts val="0"/>
              </a:spcAft>
            </a:pPr>
            <a:r>
              <a:rPr lang="en-US" altLang="zh-CN" sz="2600" kern="100" dirty="0">
                <a:latin typeface="宋体"/>
                <a:ea typeface="华文细黑"/>
                <a:cs typeface="Times New Roman"/>
              </a:rPr>
              <a:t>③</a:t>
            </a:r>
            <a:r>
              <a:rPr lang="zh-CN" altLang="zh-CN" sz="2600" kern="100" dirty="0">
                <a:latin typeface="Times New Roman"/>
                <a:ea typeface="华文细黑"/>
                <a:cs typeface="Times New Roman"/>
              </a:rPr>
              <a:t>层递式：各层次之间是层层深入、步步推进的过程。</a:t>
            </a:r>
            <a:endParaRPr lang="zh-CN" altLang="zh-CN" sz="2600" kern="100" dirty="0">
              <a:latin typeface="宋体"/>
              <a:cs typeface="Courier New"/>
            </a:endParaRPr>
          </a:p>
          <a:p>
            <a:pPr indent="714375" algn="just">
              <a:lnSpc>
                <a:spcPct val="150000"/>
              </a:lnSpc>
              <a:spcAft>
                <a:spcPts val="0"/>
              </a:spcAft>
            </a:pPr>
            <a:r>
              <a:rPr lang="en-US" altLang="zh-CN" sz="2600" kern="100" dirty="0">
                <a:latin typeface="宋体"/>
                <a:ea typeface="华文细黑"/>
                <a:cs typeface="Times New Roman"/>
              </a:rPr>
              <a:t>④</a:t>
            </a:r>
            <a:r>
              <a:rPr lang="zh-CN" altLang="zh-CN" sz="2600" kern="100" dirty="0">
                <a:latin typeface="Times New Roman"/>
                <a:ea typeface="华文细黑"/>
                <a:cs typeface="Times New Roman"/>
              </a:rPr>
              <a:t>综合式：</a:t>
            </a:r>
            <a:r>
              <a:rPr lang="zh-CN" altLang="zh-CN" sz="2600" kern="100" spc="-100" dirty="0">
                <a:latin typeface="Times New Roman"/>
                <a:ea typeface="华文细黑"/>
                <a:cs typeface="Times New Roman"/>
              </a:rPr>
              <a:t>综合运用几种结构方式，如先并列，再层递；先对照，再层递等。</a:t>
            </a:r>
            <a:endParaRPr lang="zh-CN" altLang="zh-CN" sz="2600" kern="100" spc="-100" dirty="0">
              <a:latin typeface="宋体"/>
              <a:cs typeface="Courier New"/>
            </a:endParaRPr>
          </a:p>
          <a:p>
            <a:pPr indent="714375" algn="just">
              <a:lnSpc>
                <a:spcPct val="150000"/>
              </a:lnSpc>
              <a:spcAft>
                <a:spcPts val="0"/>
              </a:spcAft>
            </a:pPr>
            <a:r>
              <a:rPr lang="en-US" altLang="zh-CN" sz="2600" kern="100" dirty="0">
                <a:latin typeface="宋体"/>
                <a:ea typeface="华文细黑"/>
                <a:cs typeface="Times New Roman"/>
              </a:rPr>
              <a:t>⑤</a:t>
            </a:r>
            <a:r>
              <a:rPr lang="zh-CN" altLang="zh-CN" sz="2600" kern="100" dirty="0">
                <a:latin typeface="Times New Roman"/>
                <a:ea typeface="华文细黑"/>
                <a:cs typeface="Times New Roman"/>
              </a:rPr>
              <a:t>特殊式：针对驳论文的破立式，有的先破后立，如《拿来主义》一文；有的先立后破；有的边破边立</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indent="714375" algn="just">
              <a:lnSpc>
                <a:spcPct val="150000"/>
              </a:lnSpc>
              <a:spcAft>
                <a:spcPts val="0"/>
              </a:spcAft>
            </a:pPr>
            <a:r>
              <a:rPr lang="zh-CN" altLang="zh-CN" sz="2600" b="1" kern="100" dirty="0">
                <a:solidFill>
                  <a:srgbClr val="0000FF"/>
                </a:solidFill>
                <a:latin typeface="Times New Roman"/>
                <a:ea typeface="华文细黑"/>
                <a:cs typeface="Times New Roman"/>
              </a:rPr>
              <a:t>四、论证方法</a:t>
            </a:r>
            <a:endParaRPr lang="zh-CN" altLang="zh-CN" sz="2600" kern="100" dirty="0">
              <a:solidFill>
                <a:srgbClr val="0000FF"/>
              </a:solidFill>
              <a:latin typeface="宋体"/>
              <a:cs typeface="Courier New"/>
            </a:endParaRPr>
          </a:p>
          <a:p>
            <a:pPr indent="714375" algn="just">
              <a:lnSpc>
                <a:spcPct val="150000"/>
              </a:lnSpc>
              <a:spcAft>
                <a:spcPts val="0"/>
              </a:spcAft>
            </a:pPr>
            <a:r>
              <a:rPr lang="en-US" altLang="zh-CN" sz="2600" b="1" kern="100" dirty="0">
                <a:latin typeface="Times New Roman"/>
                <a:ea typeface="华文细黑"/>
                <a:cs typeface="Courier New"/>
              </a:rPr>
              <a:t>1.</a:t>
            </a:r>
            <a:r>
              <a:rPr lang="zh-CN" altLang="zh-CN" sz="2600" b="1" kern="100" dirty="0">
                <a:latin typeface="Times New Roman"/>
                <a:ea typeface="华文细黑"/>
                <a:cs typeface="Times New Roman"/>
              </a:rPr>
              <a:t>举例论证</a:t>
            </a:r>
            <a:endParaRPr lang="zh-CN" altLang="zh-CN" sz="2600" b="1" kern="100" dirty="0">
              <a:latin typeface="宋体"/>
              <a:cs typeface="Courier New"/>
            </a:endParaRPr>
          </a:p>
          <a:p>
            <a:pPr indent="714375" algn="just">
              <a:lnSpc>
                <a:spcPct val="150000"/>
              </a:lnSpc>
              <a:spcAft>
                <a:spcPts val="0"/>
              </a:spcAft>
            </a:pPr>
            <a:r>
              <a:rPr lang="zh-CN" altLang="zh-CN" sz="2600" kern="100" dirty="0">
                <a:latin typeface="Times New Roman"/>
                <a:ea typeface="华文细黑"/>
                <a:cs typeface="Times New Roman"/>
              </a:rPr>
              <a:t>举例论证也叫事实论证，就是以列举事例、数据来证明论点。其优点是具体实在，读者易于接受，有利于增强说服力</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lvl="0" algn="just">
              <a:lnSpc>
                <a:spcPct val="140000"/>
              </a:lnSpc>
            </a:pPr>
            <a:r>
              <a:rPr lang="en-US" altLang="zh-CN" sz="2600" kern="100" dirty="0" smtClean="0">
                <a:solidFill>
                  <a:prstClr val="black"/>
                </a:solidFill>
                <a:latin typeface="Times New Roman"/>
                <a:ea typeface="华文细黑"/>
                <a:cs typeface="Times New Roman"/>
              </a:rPr>
              <a:t>        </a:t>
            </a:r>
            <a:r>
              <a:rPr lang="zh-CN" altLang="zh-CN" sz="2600" kern="100" dirty="0" smtClean="0">
                <a:solidFill>
                  <a:prstClr val="black"/>
                </a:solidFill>
                <a:latin typeface="Times New Roman"/>
                <a:ea typeface="华文细黑"/>
                <a:cs typeface="Times New Roman"/>
              </a:rPr>
              <a:t>举例论证很少单用一个事例，往往是多个事例连用。这时要注意分</a:t>
            </a:r>
            <a:r>
              <a:rPr lang="zh-CN" altLang="zh-CN" sz="2800" kern="100" dirty="0">
                <a:solidFill>
                  <a:prstClr val="black"/>
                </a:solidFill>
                <a:latin typeface="Times New Roman"/>
                <a:ea typeface="华文细黑"/>
                <a:cs typeface="Times New Roman"/>
              </a:rPr>
              <a:t>析不同例子间的关系。如不同例子是从不同角度论证，不同例子有正反关系、递进关系等</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099232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7682</TotalTime>
  <Words>4835</Words>
  <Application>Microsoft Office PowerPoint</Application>
  <PresentationFormat>自定义</PresentationFormat>
  <Paragraphs>184</Paragraphs>
  <Slides>39</Slides>
  <Notes>34</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929</cp:revision>
  <dcterms:modified xsi:type="dcterms:W3CDTF">2018-03-26T02:33:32Z</dcterms:modified>
</cp:coreProperties>
</file>