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39.xml" ContentType="application/vnd.openxmlformats-officedocument.presentationml.notes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slides/slide218.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customXml/itemProps236.xml" ContentType="application/vnd.openxmlformats-officedocument.customXmlPropertie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Default Extension="xml" ContentType="application/xml"/>
  <Override PartName="/customXml/itemProps214.xml" ContentType="application/vnd.openxmlformats-officedocument.customXmlProperties+xml"/>
  <Override PartName="/ppt/slides/slide50.xml" ContentType="application/vnd.openxmlformats-officedocument.presentationml.slide+xml"/>
  <Override PartName="/ppt/slides/slide243.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242.xml" ContentType="application/vnd.openxmlformats-officedocument.presentationml.notesSlide+xml"/>
  <Override PartName="/customXml/itemProps198.xml" ContentType="application/vnd.openxmlformats-officedocument.customXmlProperties+xml"/>
  <Override PartName="/ppt/slides/slide221.xml" ContentType="application/vnd.openxmlformats-officedocument.presentationml.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ppt/notesSlides/notesSlide220.xml" ContentType="application/vnd.openxmlformats-officedocument.presentationml.notesSlide+xml"/>
  <Override PartName="/customXml/itemProps129.xml" ContentType="application/vnd.openxmlformats-officedocument.customXmlProperties+xml"/>
  <Override PartName="/customXml/itemProps176.xml" ContentType="application/vnd.openxmlformats-officedocument.customXmlProperties+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slides/slide237.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customXml/itemProps208.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notesSlides/notesSlide236.xml" ContentType="application/vnd.openxmlformats-officedocument.presentationml.notesSlide+xml"/>
  <Override PartName="/customXml/itemProps233.xml" ContentType="application/vnd.openxmlformats-officedocument.customXmlProperties+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slides/slide240.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customXml/itemProps59.xml" ContentType="application/vnd.openxmlformats-officedocument.customXmlProperties+xml"/>
  <Override PartName="/customXml/itemProps211.xml" ContentType="application/vnd.openxmlformats-officedocument.customXmlProperties+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customXml/itemProps195.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customXml/itemProps173.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slides/slide209.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customXml/itemProps227.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customXml/itemProps205.xml" ContentType="application/vnd.openxmlformats-officedocument.customXmlProperties+xml"/>
  <Override PartName="/ppt/slides/slide41.xml" ContentType="application/vnd.openxmlformats-officedocument.presentationml.slide+xml"/>
  <Override PartName="/ppt/notesSlides/notesSlide54.xml" ContentType="application/vnd.openxmlformats-officedocument.presentationml.notesSlide+xml"/>
  <Override PartName="/ppt/notesSlides/notesSlide233.xml" ContentType="application/vnd.openxmlformats-officedocument.presentationml.notesSlide+xml"/>
  <Override PartName="/customXml/itemProps189.xml" ContentType="application/vnd.openxmlformats-officedocument.customXmlProperties+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customXml/itemProps230.xml" ContentType="application/vnd.openxmlformats-officedocument.customXmlProperties+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customXml/itemProps192.xml" ContentType="application/vnd.openxmlformats-officedocument.customXmlProperties+xml"/>
  <Override PartName="/ppt/slides/slide7.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customXml/itemProps34.xml" ContentType="application/vnd.openxmlformats-officedocument.customXmlProperties+xml"/>
  <Override PartName="/customXml/itemProps81.xml" ContentType="application/vnd.openxmlformats-officedocument.customXmlProperties+xml"/>
  <Override PartName="/customXml/itemProps123.xml" ContentType="application/vnd.openxmlformats-officedocument.customXmlProperties+xml"/>
  <Override PartName="/customXml/itemProps170.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customXml/itemProps246.xml" ContentType="application/vnd.openxmlformats-officedocument.customXmlProperties+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notesSlides/notesSlide227.xml" ContentType="application/vnd.openxmlformats-officedocument.presentationml.notesSlide+xml"/>
  <Override PartName="/customXml/itemProps224.xml" ContentType="application/vnd.openxmlformats-officedocument.customXmlProperties+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slides/slide168.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customXml/itemProps97.xml" ContentType="application/vnd.openxmlformats-officedocument.customXmlProperties+xml"/>
  <Override PartName="/customXml/itemProps139.xml" ContentType="application/vnd.openxmlformats-officedocument.customXmlProperties+xml"/>
  <Override PartName="/customXml/itemProps186.xml" ContentType="application/vnd.openxmlformats-officedocument.customXmlProperties+xml"/>
  <Override PartName="/customXml/itemProps202.xml" ContentType="application/vnd.openxmlformats-officedocument.customXmlProperties+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customXml/itemProps28.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124.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customXml/itemProps53.xml" ContentType="application/vnd.openxmlformats-officedocument.customXmlProperties+xml"/>
  <Override PartName="/customXml/itemProps142.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notesSlides/notesSlide67.xml" ContentType="application/vnd.openxmlformats-officedocument.presentationml.notesSlide+xml"/>
  <Override PartName="/ppt/notesSlides/notesSlide246.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customXml/itemProps218.xml" ContentType="application/vnd.openxmlformats-officedocument.customXmlProperties+xml"/>
  <Override PartName="/ppt/slides/slide225.xml" ContentType="application/vnd.openxmlformats-officedocument.presentationml.slide+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customXml/itemProps243.xml" ContentType="application/vnd.openxmlformats-officedocument.customXmlProperties+xml"/>
  <Override PartName="/ppt/slides/slide32.xml" ContentType="application/vnd.openxmlformats-officedocument.presentationml.slide+xml"/>
  <Override PartName="/ppt/notesSlides/notesSlide224.xml" ContentType="application/vnd.openxmlformats-officedocument.presentationml.notes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customXml/itemProps221.xml" ContentType="application/vnd.openxmlformats-officedocument.customXmlProperties+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customXml/itemProps47.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customXml/itemProps183.xml" ContentType="application/vnd.openxmlformats-officedocument.customXmlProperties+xml"/>
  <Override PartName="/ppt/slides/slide143.xml" ContentType="application/vnd.openxmlformats-officedocument.presentationml.slide+xml"/>
  <Override PartName="/ppt/slides/slide190.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61.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142.xml" ContentType="application/vnd.openxmlformats-officedocument.presentationml.notesSlide+xml"/>
  <Override PartName="/customXml/itemProps237.xml" ContentType="application/vnd.openxmlformats-officedocument.customXmlProperties+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slides/slide219.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218.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64.xml" ContentType="application/vnd.openxmlformats-officedocument.presentationml.notesSlide+xml"/>
  <Override PartName="/ppt/notesSlides/notesSlide120.xml" ContentType="application/vnd.openxmlformats-officedocument.presentationml.notesSlide+xml"/>
  <Override PartName="/customXml/itemProps215.xml" ContentType="application/vnd.openxmlformats-officedocument.customXmlProperties+xml"/>
  <Override PartName="/ppt/slides/slide51.xml" ContentType="application/vnd.openxmlformats-officedocument.presentationml.slide+xml"/>
  <Override PartName="/ppt/notesSlides/notesSlide243.xml" ContentType="application/vnd.openxmlformats-officedocument.presentationml.notesSlide+xml"/>
  <Override PartName="/customXml/itemProps199.xml" ContentType="application/vnd.openxmlformats-officedocument.customXmlProperties+xml"/>
  <Override PartName="/ppt/slides/slide159.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221.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customXml/itemProps240.xml" ContentType="application/vnd.openxmlformats-officedocument.customXmlProperties+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customXml/itemProps19.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55.xml" ContentType="application/vnd.openxmlformats-officedocument.customXmlProperties+xml"/>
  <Override PartName="/ppt/slides/slide115.xml" ContentType="application/vnd.openxmlformats-officedocument.presentationml.slide+xml"/>
  <Override PartName="/ppt/slides/slide162.xml" ContentType="application/vnd.openxmlformats-officedocument.presentationml.slide+xml"/>
  <Override PartName="/ppt/notesSlides/notesSlide136.xml" ContentType="application/vnd.openxmlformats-officedocument.presentationml.notesSlide+xml"/>
  <Override PartName="/ppt/notesSlides/notesSlide183.xml" ContentType="application/vnd.openxmlformats-officedocument.presentationml.notesSlide+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customXml/itemProps180.xml" ContentType="application/vnd.openxmlformats-officedocument.customXmlProperties+xml"/>
  <Override PartName="/ppt/slides/slide67.xml" ContentType="application/vnd.openxmlformats-officedocument.presentationml.slide+xml"/>
  <Override PartName="/ppt/slides/slide238.xml" ContentType="application/vnd.openxmlformats-officedocument.presentationml.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209.xml" ContentType="application/vnd.openxmlformats-officedocument.customXmlProperties+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58.xml" ContentType="application/vnd.openxmlformats-officedocument.presentationml.notesSlide+xml"/>
  <Override PartName="/ppt/notesSlides/notesSlide237.xml" ContentType="application/vnd.openxmlformats-officedocument.presentationml.notesSlide+xml"/>
  <Override PartName="/customXml/itemProps22.xml" ContentType="application/vnd.openxmlformats-officedocument.customXmlProperties+xml"/>
  <Override PartName="/customXml/itemProps111.xml" ContentType="application/vnd.openxmlformats-officedocument.customXmlProperties+xml"/>
  <Override PartName="/ppt/slides/slide216.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customXml/itemProps234.xml" ContentType="application/vnd.openxmlformats-officedocument.customXmlProperties+xml"/>
  <Override PartName="/ppt/slides/slide23.xml" ContentType="application/vnd.openxmlformats-officedocument.presentationml.slide+xml"/>
  <Override PartName="/ppt/slides/slide70.xml" ContentType="application/vnd.openxmlformats-officedocument.presentationml.slide+xml"/>
  <Override PartName="/ppt/slides/slide241.xml" ContentType="application/vnd.openxmlformats-officedocument.presentationml.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customXml/itemProps212.xml" ContentType="application/vnd.openxmlformats-officedocument.customXmlProperties+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240.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customXml/itemProps196.xml" ContentType="application/vnd.openxmlformats-officedocument.customXmlProperties+xml"/>
  <Override PartName="/ppt/notesSlides/notesSlide177.xml" ContentType="application/vnd.openxmlformats-officedocument.presentationml.notesSlide+xml"/>
  <Override PartName="/customXml/itemProps38.xml" ContentType="application/vnd.openxmlformats-officedocument.customXmlProperties+xml"/>
  <Override PartName="/customXml/itemProps85.xml" ContentType="application/vnd.openxmlformats-officedocument.customXmlProperties+xml"/>
  <Override PartName="/ppt/slides/slide109.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55.xml" ContentType="application/vnd.openxmlformats-officedocument.presentationml.notesSlide+xml"/>
  <Override PartName="/customXml/itemProps127.xml" ContentType="application/vnd.openxmlformats-officedocument.customXmlProperties+xml"/>
  <Override PartName="/customXml/itemProps174.xml" ContentType="application/vnd.openxmlformats-officedocument.customXmlProperties+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39.xml" ContentType="application/vnd.openxmlformats-officedocument.presentationml.slide+xml"/>
  <Override PartName="/ppt/slides/slide86.xml" ContentType="application/vnd.openxmlformats-officedocument.presentationml.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customXml/itemProps41.xml" ContentType="application/vnd.openxmlformats-officedocument.customXmlProperties+xml"/>
  <Override PartName="/customXml/itemProps228.xml" ContentType="application/vnd.openxmlformats-officedocument.customXmlProperties+xml"/>
  <Override PartName="/ppt/slides/slide17.xml" ContentType="application/vnd.openxmlformats-officedocument.presentationml.slide+xml"/>
  <Override PartName="/ppt/slides/slide64.xml" ContentType="application/vnd.openxmlformats-officedocument.presentationml.slide+xml"/>
  <Override PartName="/ppt/slides/slide112.xml" ContentType="application/vnd.openxmlformats-officedocument.presentationml.slide+xml"/>
  <Override PartName="/ppt/notesSlides/notesSlide77.xml" ContentType="application/vnd.openxmlformats-officedocument.presentationml.notesSlide+xml"/>
  <Override PartName="/ppt/notesSlides/notesSlide209.xml" ContentType="application/vnd.openxmlformats-officedocument.presentationml.notesSlide+xml"/>
  <Override PartName="/customXml/itemProps130.xml" ContentType="application/vnd.openxmlformats-officedocument.customXmlProperties+xml"/>
  <Override PartName="/ppt/slides/slide235.xml" ContentType="application/vnd.openxmlformats-officedocument.presentationml.slide+xml"/>
  <Override PartName="/ppt/notesSlides/notesSlide55.xml" ContentType="application/vnd.openxmlformats-officedocument.presentationml.notesSlide+xml"/>
  <Override PartName="/ppt/notesSlides/notesSlide111.xml" ContentType="application/vnd.openxmlformats-officedocument.presentationml.notesSlide+xml"/>
  <Override PartName="/customXml/itemProps206.xml" ContentType="application/vnd.openxmlformats-officedocument.customXmlProperties+xml"/>
  <Override PartName="/ppt/slides/slide42.xml" ContentType="application/vnd.openxmlformats-officedocument.presentationml.slide+xml"/>
  <Override PartName="/ppt/slides/slide213.xml" ContentType="application/vnd.openxmlformats-officedocument.presentationml.slide+xml"/>
  <Override PartName="/ppt/notesSlides/notesSlide234.xml" ContentType="application/vnd.openxmlformats-officedocument.presentationml.notesSlide+xml"/>
  <Override PartName="/customXml/itemProps231.xml" ContentType="application/vnd.openxmlformats-officedocument.customXmlProperties+xml"/>
  <Override PartName="/ppt/slides/slide20.xml" ContentType="application/vnd.openxmlformats-officedocument.presentationml.slide+xml"/>
  <Override PartName="/ppt/slides/slide197.xml" ContentType="application/vnd.openxmlformats-officedocument.presentationml.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customXml/itemProps57.xml" ContentType="application/vnd.openxmlformats-officedocument.customXmlProperties+xml"/>
  <Override PartName="/customXml/itemProps146.xml" ContentType="application/vnd.openxmlformats-officedocument.customXmlProperties+xml"/>
  <Override PartName="/customXml/itemProps193.xml" ContentType="application/vnd.openxmlformats-officedocument.customXmlProperties+xml"/>
  <Override PartName="/ppt/slides/slide128.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74.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customXml/itemProps171.xml" ContentType="application/vnd.openxmlformats-officedocument.customXmlProperties+xml"/>
  <Override PartName="/ppt/slides/slide58.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customXml/itemProps247.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customXml/itemProps102.xml" ContentType="application/vnd.openxmlformats-officedocument.customXmlProperties+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customXml/itemProps225.xml" ContentType="application/vnd.openxmlformats-officedocument.customXmlProperties+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customXml/itemProps203.xml" ContentType="application/vnd.openxmlformats-officedocument.customXmlProperties+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231.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customXml/itemProps219.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customXml/itemProps244.xml" ContentType="application/vnd.openxmlformats-officedocument.customXmlProperties+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customXml/itemProps222.xml" ContentType="application/vnd.openxmlformats-officedocument.customXml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customXml/itemProps159.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customXml/itemProps200.xml" ContentType="application/vnd.openxmlformats-officedocument.customXmlPropertie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customXml/itemProps238.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244.xml" ContentType="application/vnd.openxmlformats-officedocument.presentationml.notesSlide+xml"/>
  <Override PartName="/customXml/itemProps216.xml" ContentType="application/vnd.openxmlformats-officedocument.customXmlProperties+xml"/>
  <Override PartName="/ppt/slides/slide223.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customXml/itemProps241.xml" ContentType="application/vnd.openxmlformats-officedocument.customXmlProperties+xml"/>
  <Override PartName="/ppt/slides/slide30.xml" ContentType="application/vnd.openxmlformats-officedocument.presentationml.slide+xml"/>
  <Override PartName="/ppt/notesSlides/notesSlide222.xml" ContentType="application/vnd.openxmlformats-officedocument.presentationml.notesSlide+xml"/>
  <Override PartName="/customXml/itemProps89.xml" ContentType="application/vnd.openxmlformats-officedocument.customXmlProperties+xml"/>
  <Override PartName="/customXml/itemProps178.xml" ContentType="application/vnd.openxmlformats-officedocument.customXmlProperties+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customXml/itemProps181.xml" ContentType="application/vnd.openxmlformats-officedocument.customXmlProperties+xml"/>
  <Override PartName="/ppt/slides/slide141.xml" ContentType="application/vnd.openxmlformats-officedocument.presentationml.slide+xml"/>
  <Override PartName="/ppt/slides/slide239.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customXml/itemProps235.xml" ContentType="application/vnd.openxmlformats-officedocument.customXmlProperties+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customXml/itemProps213.xml" ContentType="application/vnd.openxmlformats-officedocument.customXmlProperties+xml"/>
  <Override PartName="/ppt/slides/slide179.xml" ContentType="application/vnd.openxmlformats-officedocument.presentationml.slide+xml"/>
  <Override PartName="/ppt/notesSlides/notesSlide178.xml" ContentType="application/vnd.openxmlformats-officedocument.presentationml.notesSlide+xml"/>
  <Override PartName="/ppt/notesSlides/notesSlide241.xml" ContentType="application/vnd.openxmlformats-officedocument.presentationml.notesSlide+xml"/>
  <Override PartName="/customXml/itemProps9.xml" ContentType="application/vnd.openxmlformats-officedocument.customXmlProperties+xml"/>
  <Override PartName="/customXml/itemProps197.xml" ContentType="application/vnd.openxmlformats-officedocument.customXmlProperties+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64.xml" ContentType="application/vnd.openxmlformats-officedocument.customXmlProperties+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customXml/itemProps106.xml" ContentType="application/vnd.openxmlformats-officedocument.customXmlProperties+xml"/>
  <Override PartName="/customXml/itemProps153.xml" ContentType="application/vnd.openxmlformats-officedocument.customXmlProperties+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customXml/itemProps42.xml" ContentType="application/vnd.openxmlformats-officedocument.customXmlProperties+xml"/>
  <Override PartName="/customXml/itemProps131.xml" ContentType="application/vnd.openxmlformats-officedocument.customXmlProperties+xml"/>
  <Override PartName="/customXml/itemProps229.xml" ContentType="application/vnd.openxmlformats-officedocument.customXmlProperties+xml"/>
  <Override PartName="/ppt/slides/slide18.xml" ContentType="application/vnd.openxmlformats-officedocument.presentationml.slide+xml"/>
  <Override PartName="/ppt/slides/slide65.xml" ContentType="application/vnd.openxmlformats-officedocument.presentationml.slide+xml"/>
  <Override PartName="/ppt/slides/slide236.xml" ContentType="application/vnd.openxmlformats-officedocument.presentationml.slide+xml"/>
  <Override PartName="/ppt/notesSlides/notesSlide112.xml" ContentType="application/vnd.openxmlformats-officedocument.presentationml.notesSlide+xml"/>
  <Override PartName="/customXml/itemProps207.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ppt/notesSlides/notesSlide235.xml" ContentType="application/vnd.openxmlformats-officedocument.presentationml.notesSlide+xml"/>
  <Override PartName="/customXml/itemProps20.xml" ContentType="application/vnd.openxmlformats-officedocument.customXmlProperties+xml"/>
  <Override PartName="/ppt/slides/slide214.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customXml/itemProps169.xml" ContentType="application/vnd.openxmlformats-officedocument.customXmlProperties+xml"/>
  <Override PartName="/customXml/itemProps232.xml" ContentType="application/vnd.openxmlformats-officedocument.customXmlProperties+xml"/>
  <Override PartName="/ppt/slides/slide21.xml" ContentType="application/vnd.openxmlformats-officedocument.presentationml.slide+xml"/>
  <Override PartName="/ppt/slides/slide198.xml" ContentType="application/vnd.openxmlformats-officedocument.presentationml.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docProps/custom.xml" ContentType="application/vnd.openxmlformats-officedocument.custom-properties+xml"/>
  <Override PartName="/customXml/itemProps210.xml" ContentType="application/vnd.openxmlformats-officedocument.customXml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customXml/itemProps194.xml" ContentType="application/vnd.openxmlformats-officedocument.customXmlProperties+xml"/>
  <Override PartName="/ppt/notesSlides/notesSlide128.xml" ContentType="application/vnd.openxmlformats-officedocument.presentationml.notesSlide+xml"/>
  <Override PartName="/ppt/notesSlides/notesSlide175.xml" ContentType="application/vnd.openxmlformats-officedocument.presentationml.notesSlide+xml"/>
  <Override PartName="/customXml/itemProps36.xml" ContentType="application/vnd.openxmlformats-officedocument.customXmlProperties+xml"/>
  <Override PartName="/customXml/itemProps83.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customXml/itemProps125.xml" ContentType="application/vnd.openxmlformats-officedocument.customXmlProperties+xml"/>
  <Override PartName="/customXml/itemProps172.xml" ContentType="application/vnd.openxmlformats-officedocument.customXmlProperties+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customXml/itemProps248.xml" ContentType="application/vnd.openxmlformats-officedocument.customXmlProperties+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131.xml" ContentType="application/vnd.openxmlformats-officedocument.presentationml.notesSlide+xml"/>
  <Override PartName="/ppt/notesSlides/notesSlide229.xml" ContentType="application/vnd.openxmlformats-officedocument.presentationml.notesSlide+xml"/>
  <Override PartName="/customXml/itemProps226.xml" ContentType="application/vnd.openxmlformats-officedocument.customXmlProperties+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notesSlides/notesSlide207.xml" ContentType="application/vnd.openxmlformats-officedocument.presentationml.notesSlide+xml"/>
  <Override PartName="/ppt/slides/slide233.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customXml/itemProps204.xml" ContentType="application/vnd.openxmlformats-officedocument.customXmlProperties+xml"/>
  <Override PartName="/ppt/slides/slide40.xml" ContentType="application/vnd.openxmlformats-officedocument.presentationml.slide+xml"/>
  <Override PartName="/ppt/slides/slide211.xml" ContentType="application/vnd.openxmlformats-officedocument.presentationml.slide+xml"/>
  <Override PartName="/ppt/notesSlides/notesSlide169.xml" ContentType="application/vnd.openxmlformats-officedocument.presentationml.notesSlide+xml"/>
  <Override PartName="/ppt/notesSlides/notesSlide23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notesSlides/notesSlide31.xml" ContentType="application/vnd.openxmlformats-officedocument.presentationml.notesSlide+xml"/>
  <Override PartName="/ppt/notesSlides/notesSlide210.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ppt/slides/slide126.xml" ContentType="application/vnd.openxmlformats-officedocument.presentationml.slide+xml"/>
  <Override PartName="/ppt/slides/slide173.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customXml/itemProps55.xml" ContentType="application/vnd.openxmlformats-officedocument.customXmlProperties+xml"/>
  <Override PartName="/customXml/itemProps144.xml" ContentType="application/vnd.openxmlformats-officedocument.customXmlProperties+xml"/>
  <Override PartName="/customXml/itemProps191.xml" ContentType="application/vnd.openxmlformats-officedocument.customXmlProperties+xml"/>
  <Override PartName="/ppt/slides/slide78.xml" ContentType="application/vnd.openxmlformats-officedocument.presentationml.slide+xml"/>
  <Override PartName="/ppt/notesSlides/notesSlide125.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227.xml" ContentType="application/vnd.openxmlformats-officedocument.presentationml.slide+xml"/>
  <Override PartName="/ppt/notesSlides/notesSlide47.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100.xml" ContentType="application/vnd.openxmlformats-officedocument.customXmlProperties+xml"/>
  <Override PartName="/customXml/itemProps245.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226.xml" ContentType="application/vnd.openxmlformats-officedocument.presentationml.notesSlide+xml"/>
  <Default Extension="rels" ContentType="application/vnd.openxmlformats-package.relationships+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customXml/itemProps223.xml" ContentType="application/vnd.openxmlformats-officedocument.customXmlProperties+xml"/>
  <Override PartName="/ppt/slides/slide12.xml" ContentType="application/vnd.openxmlformats-officedocument.presentationml.slide+xml"/>
  <Override PartName="/ppt/slides/slide230.xml" ContentType="application/vnd.openxmlformats-officedocument.presentationml.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customXml/itemProps201.xml" ContentType="application/vnd.openxmlformats-officedocument.customXmlProperties+xml"/>
  <Override PartName="/ppt/slides/slide167.xml" ContentType="application/vnd.openxmlformats-officedocument.presentationml.slide+xml"/>
  <Override PartName="/ppt/notesSlides/notesSlide50.xml" ContentType="application/vnd.openxmlformats-officedocument.presentationml.notesSlide+xml"/>
  <Override PartName="/customXml/itemProps49.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ppt/slides/slide145.xml" ContentType="application/vnd.openxmlformats-officedocument.presentationml.slide+xml"/>
  <Override PartName="/ppt/slides/slide192.xml" ContentType="application/vnd.openxmlformats-officedocument.presentationml.slide+xml"/>
  <Override PartName="/ppt/notesSlides/notesSlide119.xml" ContentType="application/vnd.openxmlformats-officedocument.presentationml.notesSlide+xml"/>
  <Override PartName="/ppt/notesSlides/notesSlide166.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63.xml" ContentType="application/vnd.openxmlformats-officedocument.customXmlProperties+xml"/>
  <Override PartName="/ppt/slides/slide97.xml" ContentType="application/vnd.openxmlformats-officedocument.presentationml.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slides/slide28.xml" ContentType="application/vnd.openxmlformats-officedocument.presentationml.slide+xml"/>
  <Override PartName="/ppt/slides/slide75.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customXml/itemProps52.xml" ContentType="application/vnd.openxmlformats-officedocument.customXmlProperties+xml"/>
  <Override PartName="/customXml/itemProps141.xml" ContentType="application/vnd.openxmlformats-officedocument.customXmlProperties+xml"/>
  <Override PartName="/customXml/itemProps239.xml" ContentType="application/vnd.openxmlformats-officedocument.customXmlProperties+xml"/>
  <Override PartName="/ppt/slides/slide3.xml" ContentType="application/vnd.openxmlformats-officedocument.presentationml.slide+xml"/>
  <Override PartName="/ppt/slides/slide101.xml" ContentType="application/vnd.openxmlformats-officedocument.presentationml.slide+xml"/>
  <Override PartName="/ppt/slides/slide246.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217.xml" ContentType="application/vnd.openxmlformats-officedocument.customXmlProperties+xml"/>
  <Override PartName="/ppt/slides/slide53.xml" ContentType="application/vnd.openxmlformats-officedocument.presentationml.slide+xml"/>
  <Default Extension="jpeg" ContentType="image/jpeg"/>
  <Override PartName="/ppt/notesSlides/notesSlide100.xml" ContentType="application/vnd.openxmlformats-officedocument.presentationml.notesSlide+xml"/>
  <Override PartName="/ppt/notesSlides/notesSlide245.xml" ContentType="application/vnd.openxmlformats-officedocument.presentationml.notesSlide+xml"/>
  <Override PartName="/ppt/slides/slide31.xml" ContentType="application/vnd.openxmlformats-officedocument.presentationml.slide+xml"/>
  <Override PartName="/ppt/slides/slide224.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customXml/itemProps179.xml" ContentType="application/vnd.openxmlformats-officedocument.customXmlProperties+xml"/>
  <Override PartName="/customXml/itemProps242.xml" ContentType="application/vnd.openxmlformats-officedocument.customXmlProperties+xml"/>
  <Override PartName="/ppt/slides/slide202.xml" ContentType="application/vnd.openxmlformats-officedocument.presentationml.slide+xml"/>
  <Override PartName="/ppt/notesSlides/notesSlide22.xml" ContentType="application/vnd.openxmlformats-officedocument.presentationml.notesSlide+xml"/>
  <Override PartName="/customXml/itemProps220.xml" ContentType="application/vnd.openxmlformats-officedocument.customXmlProperties+xml"/>
  <Override PartName="/ppt/slides/slide139.xml" ContentType="application/vnd.openxmlformats-officedocument.presentationml.slide+xml"/>
  <Override PartName="/ppt/slides/slide186.xml" ContentType="application/vnd.openxmlformats-officedocument.presentationml.slide+xml"/>
  <Override PartName="/ppt/notesSlides/notesSlide201.xml" ContentType="application/vnd.openxmlformats-officedocument.presentationml.notesSlide+xml"/>
  <Override PartName="/customXml/itemProps68.xml" ContentType="application/vnd.openxmlformats-officedocument.customXmlProperties+xml"/>
  <Override PartName="/customXml/itemProps157.xml" ContentType="application/vnd.openxmlformats-officedocument.customXmlProperties+xml"/>
  <Override PartName="/ppt/slides/slide117.xml" ContentType="application/vnd.openxmlformats-officedocument.presentationml.slide+xml"/>
  <Override PartName="/ppt/slides/slide164.xml" ContentType="application/vnd.openxmlformats-officedocument.presentationml.slide+xml"/>
  <Override PartName="/ppt/notesSlides/notesSlide138.xml" ContentType="application/vnd.openxmlformats-officedocument.presentationml.notesSlide+xml"/>
  <Override PartName="/ppt/notesSlides/notesSlide18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49"/>
  </p:sldMasterIdLst>
  <p:notesMasterIdLst>
    <p:notesMasterId r:id="rId497"/>
  </p:notesMasterIdLst>
  <p:sldIdLst>
    <p:sldId id="531" r:id="rId250"/>
    <p:sldId id="258" r:id="rId251"/>
    <p:sldId id="259" r:id="rId252"/>
    <p:sldId id="260" r:id="rId253"/>
    <p:sldId id="261" r:id="rId254"/>
    <p:sldId id="262" r:id="rId255"/>
    <p:sldId id="263" r:id="rId256"/>
    <p:sldId id="264" r:id="rId257"/>
    <p:sldId id="265" r:id="rId258"/>
    <p:sldId id="266" r:id="rId259"/>
    <p:sldId id="267" r:id="rId260"/>
    <p:sldId id="268" r:id="rId261"/>
    <p:sldId id="269" r:id="rId262"/>
    <p:sldId id="270" r:id="rId263"/>
    <p:sldId id="271" r:id="rId264"/>
    <p:sldId id="272" r:id="rId265"/>
    <p:sldId id="273" r:id="rId266"/>
    <p:sldId id="274" r:id="rId267"/>
    <p:sldId id="275" r:id="rId268"/>
    <p:sldId id="276" r:id="rId269"/>
    <p:sldId id="277" r:id="rId270"/>
    <p:sldId id="278" r:id="rId271"/>
    <p:sldId id="280" r:id="rId272"/>
    <p:sldId id="281" r:id="rId273"/>
    <p:sldId id="282" r:id="rId274"/>
    <p:sldId id="283" r:id="rId275"/>
    <p:sldId id="284" r:id="rId276"/>
    <p:sldId id="286" r:id="rId277"/>
    <p:sldId id="287" r:id="rId278"/>
    <p:sldId id="288" r:id="rId279"/>
    <p:sldId id="289" r:id="rId280"/>
    <p:sldId id="290" r:id="rId281"/>
    <p:sldId id="291" r:id="rId282"/>
    <p:sldId id="292" r:id="rId283"/>
    <p:sldId id="293" r:id="rId284"/>
    <p:sldId id="294" r:id="rId285"/>
    <p:sldId id="295" r:id="rId286"/>
    <p:sldId id="296" r:id="rId287"/>
    <p:sldId id="297" r:id="rId288"/>
    <p:sldId id="298" r:id="rId289"/>
    <p:sldId id="299" r:id="rId290"/>
    <p:sldId id="300" r:id="rId291"/>
    <p:sldId id="301" r:id="rId292"/>
    <p:sldId id="302" r:id="rId293"/>
    <p:sldId id="304" r:id="rId294"/>
    <p:sldId id="305" r:id="rId295"/>
    <p:sldId id="306" r:id="rId296"/>
    <p:sldId id="307" r:id="rId297"/>
    <p:sldId id="308" r:id="rId298"/>
    <p:sldId id="310" r:id="rId299"/>
    <p:sldId id="311" r:id="rId300"/>
    <p:sldId id="312" r:id="rId301"/>
    <p:sldId id="313" r:id="rId302"/>
    <p:sldId id="314" r:id="rId303"/>
    <p:sldId id="316" r:id="rId304"/>
    <p:sldId id="317" r:id="rId305"/>
    <p:sldId id="318" r:id="rId306"/>
    <p:sldId id="319" r:id="rId307"/>
    <p:sldId id="320" r:id="rId308"/>
    <p:sldId id="321" r:id="rId309"/>
    <p:sldId id="322" r:id="rId310"/>
    <p:sldId id="323" r:id="rId311"/>
    <p:sldId id="324" r:id="rId312"/>
    <p:sldId id="325" r:id="rId313"/>
    <p:sldId id="326" r:id="rId314"/>
    <p:sldId id="327" r:id="rId315"/>
    <p:sldId id="329" r:id="rId316"/>
    <p:sldId id="330" r:id="rId317"/>
    <p:sldId id="331" r:id="rId318"/>
    <p:sldId id="332" r:id="rId319"/>
    <p:sldId id="333" r:id="rId320"/>
    <p:sldId id="334" r:id="rId321"/>
    <p:sldId id="335" r:id="rId322"/>
    <p:sldId id="336" r:id="rId323"/>
    <p:sldId id="337" r:id="rId324"/>
    <p:sldId id="338" r:id="rId325"/>
    <p:sldId id="340" r:id="rId326"/>
    <p:sldId id="341" r:id="rId327"/>
    <p:sldId id="342" r:id="rId328"/>
    <p:sldId id="343" r:id="rId329"/>
    <p:sldId id="344" r:id="rId330"/>
    <p:sldId id="345" r:id="rId331"/>
    <p:sldId id="346" r:id="rId332"/>
    <p:sldId id="347" r:id="rId333"/>
    <p:sldId id="348" r:id="rId334"/>
    <p:sldId id="349" r:id="rId335"/>
    <p:sldId id="350" r:id="rId336"/>
    <p:sldId id="351" r:id="rId337"/>
    <p:sldId id="352" r:id="rId338"/>
    <p:sldId id="353" r:id="rId339"/>
    <p:sldId id="354" r:id="rId340"/>
    <p:sldId id="356" r:id="rId341"/>
    <p:sldId id="357" r:id="rId342"/>
    <p:sldId id="358" r:id="rId343"/>
    <p:sldId id="359" r:id="rId344"/>
    <p:sldId id="360" r:id="rId345"/>
    <p:sldId id="362" r:id="rId346"/>
    <p:sldId id="363" r:id="rId347"/>
    <p:sldId id="364" r:id="rId348"/>
    <p:sldId id="365" r:id="rId349"/>
    <p:sldId id="366" r:id="rId350"/>
    <p:sldId id="368" r:id="rId351"/>
    <p:sldId id="369" r:id="rId352"/>
    <p:sldId id="370" r:id="rId353"/>
    <p:sldId id="371" r:id="rId354"/>
    <p:sldId id="372" r:id="rId355"/>
    <p:sldId id="374" r:id="rId356"/>
    <p:sldId id="375" r:id="rId357"/>
    <p:sldId id="376" r:id="rId358"/>
    <p:sldId id="377" r:id="rId359"/>
    <p:sldId id="378" r:id="rId360"/>
    <p:sldId id="379" r:id="rId361"/>
    <p:sldId id="380" r:id="rId362"/>
    <p:sldId id="381" r:id="rId363"/>
    <p:sldId id="382" r:id="rId364"/>
    <p:sldId id="383" r:id="rId365"/>
    <p:sldId id="384" r:id="rId366"/>
    <p:sldId id="385" r:id="rId367"/>
    <p:sldId id="386" r:id="rId368"/>
    <p:sldId id="387" r:id="rId369"/>
    <p:sldId id="389" r:id="rId370"/>
    <p:sldId id="390" r:id="rId371"/>
    <p:sldId id="391" r:id="rId372"/>
    <p:sldId id="392" r:id="rId373"/>
    <p:sldId id="393" r:id="rId374"/>
    <p:sldId id="394" r:id="rId375"/>
    <p:sldId id="395" r:id="rId376"/>
    <p:sldId id="396" r:id="rId377"/>
    <p:sldId id="397" r:id="rId378"/>
    <p:sldId id="398" r:id="rId379"/>
    <p:sldId id="399" r:id="rId380"/>
    <p:sldId id="400" r:id="rId381"/>
    <p:sldId id="401" r:id="rId382"/>
    <p:sldId id="402" r:id="rId383"/>
    <p:sldId id="403" r:id="rId384"/>
    <p:sldId id="404" r:id="rId385"/>
    <p:sldId id="405" r:id="rId386"/>
    <p:sldId id="406" r:id="rId387"/>
    <p:sldId id="407" r:id="rId388"/>
    <p:sldId id="408" r:id="rId389"/>
    <p:sldId id="409" r:id="rId390"/>
    <p:sldId id="410" r:id="rId391"/>
    <p:sldId id="412" r:id="rId392"/>
    <p:sldId id="413" r:id="rId393"/>
    <p:sldId id="414" r:id="rId394"/>
    <p:sldId id="415" r:id="rId395"/>
    <p:sldId id="416" r:id="rId396"/>
    <p:sldId id="417" r:id="rId397"/>
    <p:sldId id="419" r:id="rId398"/>
    <p:sldId id="420" r:id="rId399"/>
    <p:sldId id="421" r:id="rId400"/>
    <p:sldId id="422" r:id="rId401"/>
    <p:sldId id="423" r:id="rId402"/>
    <p:sldId id="424" r:id="rId403"/>
    <p:sldId id="425" r:id="rId404"/>
    <p:sldId id="426" r:id="rId405"/>
    <p:sldId id="427" r:id="rId406"/>
    <p:sldId id="428" r:id="rId407"/>
    <p:sldId id="429" r:id="rId408"/>
    <p:sldId id="431" r:id="rId409"/>
    <p:sldId id="432" r:id="rId410"/>
    <p:sldId id="433" r:id="rId411"/>
    <p:sldId id="434" r:id="rId412"/>
    <p:sldId id="435" r:id="rId413"/>
    <p:sldId id="436" r:id="rId414"/>
    <p:sldId id="437" r:id="rId415"/>
    <p:sldId id="438" r:id="rId416"/>
    <p:sldId id="440" r:id="rId417"/>
    <p:sldId id="441" r:id="rId418"/>
    <p:sldId id="442" r:id="rId419"/>
    <p:sldId id="443" r:id="rId420"/>
    <p:sldId id="444" r:id="rId421"/>
    <p:sldId id="445" r:id="rId422"/>
    <p:sldId id="446" r:id="rId423"/>
    <p:sldId id="447" r:id="rId424"/>
    <p:sldId id="448" r:id="rId425"/>
    <p:sldId id="449" r:id="rId426"/>
    <p:sldId id="450" r:id="rId427"/>
    <p:sldId id="451" r:id="rId428"/>
    <p:sldId id="452" r:id="rId429"/>
    <p:sldId id="453" r:id="rId430"/>
    <p:sldId id="454" r:id="rId431"/>
    <p:sldId id="455" r:id="rId432"/>
    <p:sldId id="456" r:id="rId433"/>
    <p:sldId id="458" r:id="rId434"/>
    <p:sldId id="459" r:id="rId435"/>
    <p:sldId id="460" r:id="rId436"/>
    <p:sldId id="461" r:id="rId437"/>
    <p:sldId id="462" r:id="rId438"/>
    <p:sldId id="464" r:id="rId439"/>
    <p:sldId id="465" r:id="rId440"/>
    <p:sldId id="466" r:id="rId441"/>
    <p:sldId id="467" r:id="rId442"/>
    <p:sldId id="468" r:id="rId443"/>
    <p:sldId id="469" r:id="rId444"/>
    <p:sldId id="470" r:id="rId445"/>
    <p:sldId id="471" r:id="rId446"/>
    <p:sldId id="472" r:id="rId447"/>
    <p:sldId id="473" r:id="rId448"/>
    <p:sldId id="475" r:id="rId449"/>
    <p:sldId id="476" r:id="rId450"/>
    <p:sldId id="477" r:id="rId451"/>
    <p:sldId id="478" r:id="rId452"/>
    <p:sldId id="479" r:id="rId453"/>
    <p:sldId id="480" r:id="rId454"/>
    <p:sldId id="481" r:id="rId455"/>
    <p:sldId id="482" r:id="rId456"/>
    <p:sldId id="483" r:id="rId457"/>
    <p:sldId id="484" r:id="rId458"/>
    <p:sldId id="485" r:id="rId459"/>
    <p:sldId id="486" r:id="rId460"/>
    <p:sldId id="487" r:id="rId461"/>
    <p:sldId id="489" r:id="rId462"/>
    <p:sldId id="490" r:id="rId463"/>
    <p:sldId id="491" r:id="rId464"/>
    <p:sldId id="492" r:id="rId465"/>
    <p:sldId id="493" r:id="rId466"/>
    <p:sldId id="494" r:id="rId467"/>
    <p:sldId id="496" r:id="rId468"/>
    <p:sldId id="497" r:id="rId469"/>
    <p:sldId id="498" r:id="rId470"/>
    <p:sldId id="500" r:id="rId471"/>
    <p:sldId id="501" r:id="rId472"/>
    <p:sldId id="502" r:id="rId473"/>
    <p:sldId id="503" r:id="rId474"/>
    <p:sldId id="504" r:id="rId475"/>
    <p:sldId id="505" r:id="rId476"/>
    <p:sldId id="506" r:id="rId477"/>
    <p:sldId id="508" r:id="rId478"/>
    <p:sldId id="509" r:id="rId479"/>
    <p:sldId id="510" r:id="rId480"/>
    <p:sldId id="511" r:id="rId481"/>
    <p:sldId id="513" r:id="rId482"/>
    <p:sldId id="514" r:id="rId483"/>
    <p:sldId id="515" r:id="rId484"/>
    <p:sldId id="516" r:id="rId485"/>
    <p:sldId id="517" r:id="rId486"/>
    <p:sldId id="519" r:id="rId487"/>
    <p:sldId id="520" r:id="rId488"/>
    <p:sldId id="521" r:id="rId489"/>
    <p:sldId id="522" r:id="rId490"/>
    <p:sldId id="523" r:id="rId491"/>
    <p:sldId id="525" r:id="rId492"/>
    <p:sldId id="526" r:id="rId493"/>
    <p:sldId id="527" r:id="rId494"/>
    <p:sldId id="528" r:id="rId495"/>
    <p:sldId id="529" r:id="rId496"/>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72" d="100"/>
          <a:sy n="72" d="100"/>
        </p:scale>
        <p:origin x="-1512" y="-81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50.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75.xml"/><Relationship Id="rId366" Type="http://schemas.openxmlformats.org/officeDocument/2006/relationships/slide" Target="slides/slide117.xml"/><Relationship Id="rId170" Type="http://schemas.openxmlformats.org/officeDocument/2006/relationships/customXml" Target="../customXml/item170.xml"/><Relationship Id="rId226" Type="http://schemas.openxmlformats.org/officeDocument/2006/relationships/customXml" Target="../customXml/item226.xml"/><Relationship Id="rId433" Type="http://schemas.openxmlformats.org/officeDocument/2006/relationships/slide" Target="slides/slide184.xml"/><Relationship Id="rId268" Type="http://schemas.openxmlformats.org/officeDocument/2006/relationships/slide" Target="slides/slide19.xml"/><Relationship Id="rId475" Type="http://schemas.openxmlformats.org/officeDocument/2006/relationships/slide" Target="slides/slide226.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slide" Target="slides/slide86.xml"/><Relationship Id="rId377" Type="http://schemas.openxmlformats.org/officeDocument/2006/relationships/slide" Target="slides/slide128.xml"/><Relationship Id="rId500" Type="http://schemas.openxmlformats.org/officeDocument/2006/relationships/theme" Target="theme/theme1.xml"/><Relationship Id="rId5" Type="http://schemas.openxmlformats.org/officeDocument/2006/relationships/customXml" Target="../customXml/item5.xml"/><Relationship Id="rId181" Type="http://schemas.openxmlformats.org/officeDocument/2006/relationships/customXml" Target="../customXml/item181.xml"/><Relationship Id="rId237" Type="http://schemas.openxmlformats.org/officeDocument/2006/relationships/customXml" Target="../customXml/item237.xml"/><Relationship Id="rId402" Type="http://schemas.openxmlformats.org/officeDocument/2006/relationships/slide" Target="slides/slide153.xml"/><Relationship Id="rId279" Type="http://schemas.openxmlformats.org/officeDocument/2006/relationships/slide" Target="slides/slide30.xml"/><Relationship Id="rId444" Type="http://schemas.openxmlformats.org/officeDocument/2006/relationships/slide" Target="slides/slide195.xml"/><Relationship Id="rId486" Type="http://schemas.openxmlformats.org/officeDocument/2006/relationships/slide" Target="slides/slide237.xml"/><Relationship Id="rId43" Type="http://schemas.openxmlformats.org/officeDocument/2006/relationships/customXml" Target="../customXml/item43.xml"/><Relationship Id="rId139" Type="http://schemas.openxmlformats.org/officeDocument/2006/relationships/customXml" Target="../customXml/item139.xml"/><Relationship Id="rId290" Type="http://schemas.openxmlformats.org/officeDocument/2006/relationships/slide" Target="slides/slide41.xml"/><Relationship Id="rId304" Type="http://schemas.openxmlformats.org/officeDocument/2006/relationships/slide" Target="slides/slide55.xml"/><Relationship Id="rId346" Type="http://schemas.openxmlformats.org/officeDocument/2006/relationships/slide" Target="slides/slide97.xml"/><Relationship Id="rId388" Type="http://schemas.openxmlformats.org/officeDocument/2006/relationships/slide" Target="slides/slide139.xml"/><Relationship Id="rId85" Type="http://schemas.openxmlformats.org/officeDocument/2006/relationships/customXml" Target="../customXml/item85.xml"/><Relationship Id="rId150" Type="http://schemas.openxmlformats.org/officeDocument/2006/relationships/customXml" Target="../customXml/item150.xml"/><Relationship Id="rId192" Type="http://schemas.openxmlformats.org/officeDocument/2006/relationships/customXml" Target="../customXml/item192.xml"/><Relationship Id="rId206" Type="http://schemas.openxmlformats.org/officeDocument/2006/relationships/customXml" Target="../customXml/item206.xml"/><Relationship Id="rId413" Type="http://schemas.openxmlformats.org/officeDocument/2006/relationships/slide" Target="slides/slide164.xml"/><Relationship Id="rId248" Type="http://schemas.openxmlformats.org/officeDocument/2006/relationships/customXml" Target="../customXml/item248.xml"/><Relationship Id="rId455" Type="http://schemas.openxmlformats.org/officeDocument/2006/relationships/slide" Target="slides/slide206.xml"/><Relationship Id="rId497" Type="http://schemas.openxmlformats.org/officeDocument/2006/relationships/notesMaster" Target="notesMasters/notesMaster1.xml"/><Relationship Id="rId12" Type="http://schemas.openxmlformats.org/officeDocument/2006/relationships/customXml" Target="../customXml/item12.xml"/><Relationship Id="rId108" Type="http://schemas.openxmlformats.org/officeDocument/2006/relationships/customXml" Target="../customXml/item108.xml"/><Relationship Id="rId315" Type="http://schemas.openxmlformats.org/officeDocument/2006/relationships/slide" Target="slides/slide66.xml"/><Relationship Id="rId357" Type="http://schemas.openxmlformats.org/officeDocument/2006/relationships/slide" Target="slides/slide108.xml"/><Relationship Id="rId54" Type="http://schemas.openxmlformats.org/officeDocument/2006/relationships/customXml" Target="../customXml/item54.xml"/><Relationship Id="rId96" Type="http://schemas.openxmlformats.org/officeDocument/2006/relationships/customXml" Target="../customXml/item96.xml"/><Relationship Id="rId161" Type="http://schemas.openxmlformats.org/officeDocument/2006/relationships/customXml" Target="../customXml/item161.xml"/><Relationship Id="rId217" Type="http://schemas.openxmlformats.org/officeDocument/2006/relationships/customXml" Target="../customXml/item217.xml"/><Relationship Id="rId399" Type="http://schemas.openxmlformats.org/officeDocument/2006/relationships/slide" Target="slides/slide150.xml"/><Relationship Id="rId259" Type="http://schemas.openxmlformats.org/officeDocument/2006/relationships/slide" Target="slides/slide10.xml"/><Relationship Id="rId424" Type="http://schemas.openxmlformats.org/officeDocument/2006/relationships/slide" Target="slides/slide175.xml"/><Relationship Id="rId466" Type="http://schemas.openxmlformats.org/officeDocument/2006/relationships/slide" Target="slides/slide217.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21.xml"/><Relationship Id="rId326" Type="http://schemas.openxmlformats.org/officeDocument/2006/relationships/slide" Target="slides/slide77.xml"/><Relationship Id="rId65" Type="http://schemas.openxmlformats.org/officeDocument/2006/relationships/customXml" Target="../customXml/item65.xml"/><Relationship Id="rId130" Type="http://schemas.openxmlformats.org/officeDocument/2006/relationships/customXml" Target="../customXml/item130.xml"/><Relationship Id="rId368" Type="http://schemas.openxmlformats.org/officeDocument/2006/relationships/slide" Target="slides/slide119.xml"/><Relationship Id="rId172" Type="http://schemas.openxmlformats.org/officeDocument/2006/relationships/customXml" Target="../customXml/item172.xml"/><Relationship Id="rId228" Type="http://schemas.openxmlformats.org/officeDocument/2006/relationships/customXml" Target="../customXml/item228.xml"/><Relationship Id="rId435" Type="http://schemas.openxmlformats.org/officeDocument/2006/relationships/slide" Target="slides/slide186.xml"/><Relationship Id="rId477" Type="http://schemas.openxmlformats.org/officeDocument/2006/relationships/slide" Target="slides/slide228.xml"/><Relationship Id="rId281" Type="http://schemas.openxmlformats.org/officeDocument/2006/relationships/slide" Target="slides/slide32.xml"/><Relationship Id="rId337" Type="http://schemas.openxmlformats.org/officeDocument/2006/relationships/slide" Target="slides/slide88.xml"/><Relationship Id="rId34" Type="http://schemas.openxmlformats.org/officeDocument/2006/relationships/customXml" Target="../customXml/item34.xml"/><Relationship Id="rId76" Type="http://schemas.openxmlformats.org/officeDocument/2006/relationships/customXml" Target="../customXml/item76.xml"/><Relationship Id="rId141" Type="http://schemas.openxmlformats.org/officeDocument/2006/relationships/customXml" Target="../customXml/item141.xml"/><Relationship Id="rId379" Type="http://schemas.openxmlformats.org/officeDocument/2006/relationships/slide" Target="slides/slide130.xml"/><Relationship Id="rId7" Type="http://schemas.openxmlformats.org/officeDocument/2006/relationships/customXml" Target="../customXml/item7.xml"/><Relationship Id="rId183" Type="http://schemas.openxmlformats.org/officeDocument/2006/relationships/customXml" Target="../customXml/item183.xml"/><Relationship Id="rId239" Type="http://schemas.openxmlformats.org/officeDocument/2006/relationships/customXml" Target="../customXml/item239.xml"/><Relationship Id="rId390" Type="http://schemas.openxmlformats.org/officeDocument/2006/relationships/slide" Target="slides/slide141.xml"/><Relationship Id="rId404" Type="http://schemas.openxmlformats.org/officeDocument/2006/relationships/slide" Target="slides/slide155.xml"/><Relationship Id="rId446" Type="http://schemas.openxmlformats.org/officeDocument/2006/relationships/slide" Target="slides/slide197.xml"/><Relationship Id="rId250" Type="http://schemas.openxmlformats.org/officeDocument/2006/relationships/slide" Target="slides/slide1.xml"/><Relationship Id="rId292" Type="http://schemas.openxmlformats.org/officeDocument/2006/relationships/slide" Target="slides/slide43.xml"/><Relationship Id="rId306" Type="http://schemas.openxmlformats.org/officeDocument/2006/relationships/slide" Target="slides/slide57.xml"/><Relationship Id="rId488" Type="http://schemas.openxmlformats.org/officeDocument/2006/relationships/slide" Target="slides/slide239.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78.xml"/><Relationship Id="rId348" Type="http://schemas.openxmlformats.org/officeDocument/2006/relationships/slide" Target="slides/slide99.xml"/><Relationship Id="rId369" Type="http://schemas.openxmlformats.org/officeDocument/2006/relationships/slide" Target="slides/slide120.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customXml" Target="../customXml/item208.xml"/><Relationship Id="rId229" Type="http://schemas.openxmlformats.org/officeDocument/2006/relationships/customXml" Target="../customXml/item229.xml"/><Relationship Id="rId380" Type="http://schemas.openxmlformats.org/officeDocument/2006/relationships/slide" Target="slides/slide131.xml"/><Relationship Id="rId415" Type="http://schemas.openxmlformats.org/officeDocument/2006/relationships/slide" Target="slides/slide166.xml"/><Relationship Id="rId436" Type="http://schemas.openxmlformats.org/officeDocument/2006/relationships/slide" Target="slides/slide187.xml"/><Relationship Id="rId457" Type="http://schemas.openxmlformats.org/officeDocument/2006/relationships/slide" Target="slides/slide208.xml"/><Relationship Id="rId240" Type="http://schemas.openxmlformats.org/officeDocument/2006/relationships/customXml" Target="../customXml/item240.xml"/><Relationship Id="rId261" Type="http://schemas.openxmlformats.org/officeDocument/2006/relationships/slide" Target="slides/slide12.xml"/><Relationship Id="rId478" Type="http://schemas.openxmlformats.org/officeDocument/2006/relationships/slide" Target="slides/slide229.xml"/><Relationship Id="rId499" Type="http://schemas.openxmlformats.org/officeDocument/2006/relationships/viewProps" Target="viewProps.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33.xml"/><Relationship Id="rId317" Type="http://schemas.openxmlformats.org/officeDocument/2006/relationships/slide" Target="slides/slide68.xml"/><Relationship Id="rId338" Type="http://schemas.openxmlformats.org/officeDocument/2006/relationships/slide" Target="slides/slide89.xml"/><Relationship Id="rId359" Type="http://schemas.openxmlformats.org/officeDocument/2006/relationships/slide" Target="slides/slide110.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customXml" Target="../customXml/item219.xml"/><Relationship Id="rId370" Type="http://schemas.openxmlformats.org/officeDocument/2006/relationships/slide" Target="slides/slide121.xml"/><Relationship Id="rId391" Type="http://schemas.openxmlformats.org/officeDocument/2006/relationships/slide" Target="slides/slide142.xml"/><Relationship Id="rId405" Type="http://schemas.openxmlformats.org/officeDocument/2006/relationships/slide" Target="slides/slide156.xml"/><Relationship Id="rId426" Type="http://schemas.openxmlformats.org/officeDocument/2006/relationships/slide" Target="slides/slide177.xml"/><Relationship Id="rId447" Type="http://schemas.openxmlformats.org/officeDocument/2006/relationships/slide" Target="slides/slide198.xml"/><Relationship Id="rId230" Type="http://schemas.openxmlformats.org/officeDocument/2006/relationships/customXml" Target="../customXml/item230.xml"/><Relationship Id="rId251" Type="http://schemas.openxmlformats.org/officeDocument/2006/relationships/slide" Target="slides/slide2.xml"/><Relationship Id="rId468" Type="http://schemas.openxmlformats.org/officeDocument/2006/relationships/slide" Target="slides/slide219.xml"/><Relationship Id="rId489" Type="http://schemas.openxmlformats.org/officeDocument/2006/relationships/slide" Target="slides/slide240.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23.xml"/><Relationship Id="rId293" Type="http://schemas.openxmlformats.org/officeDocument/2006/relationships/slide" Target="slides/slide44.xml"/><Relationship Id="rId307" Type="http://schemas.openxmlformats.org/officeDocument/2006/relationships/slide" Target="slides/slide58.xml"/><Relationship Id="rId328" Type="http://schemas.openxmlformats.org/officeDocument/2006/relationships/slide" Target="slides/slide79.xml"/><Relationship Id="rId349" Type="http://schemas.openxmlformats.org/officeDocument/2006/relationships/slide" Target="slides/slide100.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slide" Target="slides/slide111.xml"/><Relationship Id="rId381" Type="http://schemas.openxmlformats.org/officeDocument/2006/relationships/slide" Target="slides/slide132.xml"/><Relationship Id="rId416" Type="http://schemas.openxmlformats.org/officeDocument/2006/relationships/slide" Target="slides/slide167.xml"/><Relationship Id="rId220" Type="http://schemas.openxmlformats.org/officeDocument/2006/relationships/customXml" Target="../customXml/item220.xml"/><Relationship Id="rId241" Type="http://schemas.openxmlformats.org/officeDocument/2006/relationships/customXml" Target="../customXml/item241.xml"/><Relationship Id="rId437" Type="http://schemas.openxmlformats.org/officeDocument/2006/relationships/slide" Target="slides/slide188.xml"/><Relationship Id="rId458" Type="http://schemas.openxmlformats.org/officeDocument/2006/relationships/slide" Target="slides/slide209.xml"/><Relationship Id="rId479" Type="http://schemas.openxmlformats.org/officeDocument/2006/relationships/slide" Target="slides/slide230.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13.xml"/><Relationship Id="rId283" Type="http://schemas.openxmlformats.org/officeDocument/2006/relationships/slide" Target="slides/slide34.xml"/><Relationship Id="rId318" Type="http://schemas.openxmlformats.org/officeDocument/2006/relationships/slide" Target="slides/slide69.xml"/><Relationship Id="rId339" Type="http://schemas.openxmlformats.org/officeDocument/2006/relationships/slide" Target="slides/slide90.xml"/><Relationship Id="rId490" Type="http://schemas.openxmlformats.org/officeDocument/2006/relationships/slide" Target="slides/slide241.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01.xml"/><Relationship Id="rId371" Type="http://schemas.openxmlformats.org/officeDocument/2006/relationships/slide" Target="slides/slide122.xml"/><Relationship Id="rId406" Type="http://schemas.openxmlformats.org/officeDocument/2006/relationships/slide" Target="slides/slide157.xml"/><Relationship Id="rId9" Type="http://schemas.openxmlformats.org/officeDocument/2006/relationships/customXml" Target="../customXml/item9.xml"/><Relationship Id="rId210" Type="http://schemas.openxmlformats.org/officeDocument/2006/relationships/customXml" Target="../customXml/item210.xml"/><Relationship Id="rId392" Type="http://schemas.openxmlformats.org/officeDocument/2006/relationships/slide" Target="slides/slide143.xml"/><Relationship Id="rId427" Type="http://schemas.openxmlformats.org/officeDocument/2006/relationships/slide" Target="slides/slide178.xml"/><Relationship Id="rId448" Type="http://schemas.openxmlformats.org/officeDocument/2006/relationships/slide" Target="slides/slide199.xml"/><Relationship Id="rId469" Type="http://schemas.openxmlformats.org/officeDocument/2006/relationships/slide" Target="slides/slide220.xml"/><Relationship Id="rId26" Type="http://schemas.openxmlformats.org/officeDocument/2006/relationships/customXml" Target="../customXml/item26.xml"/><Relationship Id="rId231" Type="http://schemas.openxmlformats.org/officeDocument/2006/relationships/customXml" Target="../customXml/item231.xml"/><Relationship Id="rId252" Type="http://schemas.openxmlformats.org/officeDocument/2006/relationships/slide" Target="slides/slide3.xml"/><Relationship Id="rId273" Type="http://schemas.openxmlformats.org/officeDocument/2006/relationships/slide" Target="slides/slide24.xml"/><Relationship Id="rId294" Type="http://schemas.openxmlformats.org/officeDocument/2006/relationships/slide" Target="slides/slide45.xml"/><Relationship Id="rId308" Type="http://schemas.openxmlformats.org/officeDocument/2006/relationships/slide" Target="slides/slide59.xml"/><Relationship Id="rId329" Type="http://schemas.openxmlformats.org/officeDocument/2006/relationships/slide" Target="slides/slide80.xml"/><Relationship Id="rId480" Type="http://schemas.openxmlformats.org/officeDocument/2006/relationships/slide" Target="slides/slide231.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91.xml"/><Relationship Id="rId361" Type="http://schemas.openxmlformats.org/officeDocument/2006/relationships/slide" Target="slides/slide112.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133.xml"/><Relationship Id="rId417" Type="http://schemas.openxmlformats.org/officeDocument/2006/relationships/slide" Target="slides/slide168.xml"/><Relationship Id="rId438" Type="http://schemas.openxmlformats.org/officeDocument/2006/relationships/slide" Target="slides/slide189.xml"/><Relationship Id="rId459" Type="http://schemas.openxmlformats.org/officeDocument/2006/relationships/slide" Target="slides/slide210.xml"/><Relationship Id="rId16" Type="http://schemas.openxmlformats.org/officeDocument/2006/relationships/customXml" Target="../customXml/item16.xml"/><Relationship Id="rId221" Type="http://schemas.openxmlformats.org/officeDocument/2006/relationships/customXml" Target="../customXml/item221.xml"/><Relationship Id="rId242" Type="http://schemas.openxmlformats.org/officeDocument/2006/relationships/customXml" Target="../customXml/item242.xml"/><Relationship Id="rId263" Type="http://schemas.openxmlformats.org/officeDocument/2006/relationships/slide" Target="slides/slide14.xml"/><Relationship Id="rId284" Type="http://schemas.openxmlformats.org/officeDocument/2006/relationships/slide" Target="slides/slide35.xml"/><Relationship Id="rId319" Type="http://schemas.openxmlformats.org/officeDocument/2006/relationships/slide" Target="slides/slide70.xml"/><Relationship Id="rId470" Type="http://schemas.openxmlformats.org/officeDocument/2006/relationships/slide" Target="slides/slide221.xml"/><Relationship Id="rId491" Type="http://schemas.openxmlformats.org/officeDocument/2006/relationships/slide" Target="slides/slide242.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81.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02.xml"/><Relationship Id="rId372" Type="http://schemas.openxmlformats.org/officeDocument/2006/relationships/slide" Target="slides/slide123.xml"/><Relationship Id="rId393" Type="http://schemas.openxmlformats.org/officeDocument/2006/relationships/slide" Target="slides/slide144.xml"/><Relationship Id="rId407" Type="http://schemas.openxmlformats.org/officeDocument/2006/relationships/slide" Target="slides/slide158.xml"/><Relationship Id="rId428" Type="http://schemas.openxmlformats.org/officeDocument/2006/relationships/slide" Target="slides/slide179.xml"/><Relationship Id="rId449" Type="http://schemas.openxmlformats.org/officeDocument/2006/relationships/slide" Target="slides/slide200.xml"/><Relationship Id="rId211" Type="http://schemas.openxmlformats.org/officeDocument/2006/relationships/customXml" Target="../customXml/item211.xml"/><Relationship Id="rId232" Type="http://schemas.openxmlformats.org/officeDocument/2006/relationships/customXml" Target="../customXml/item232.xml"/><Relationship Id="rId253" Type="http://schemas.openxmlformats.org/officeDocument/2006/relationships/slide" Target="slides/slide4.xml"/><Relationship Id="rId274" Type="http://schemas.openxmlformats.org/officeDocument/2006/relationships/slide" Target="slides/slide25.xml"/><Relationship Id="rId295" Type="http://schemas.openxmlformats.org/officeDocument/2006/relationships/slide" Target="slides/slide46.xml"/><Relationship Id="rId309" Type="http://schemas.openxmlformats.org/officeDocument/2006/relationships/slide" Target="slides/slide60.xml"/><Relationship Id="rId460" Type="http://schemas.openxmlformats.org/officeDocument/2006/relationships/slide" Target="slides/slide211.xml"/><Relationship Id="rId481" Type="http://schemas.openxmlformats.org/officeDocument/2006/relationships/slide" Target="slides/slide232.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71.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92.xml"/><Relationship Id="rId362" Type="http://schemas.openxmlformats.org/officeDocument/2006/relationships/slide" Target="slides/slide113.xml"/><Relationship Id="rId383" Type="http://schemas.openxmlformats.org/officeDocument/2006/relationships/slide" Target="slides/slide134.xml"/><Relationship Id="rId418" Type="http://schemas.openxmlformats.org/officeDocument/2006/relationships/slide" Target="slides/slide169.xml"/><Relationship Id="rId439" Type="http://schemas.openxmlformats.org/officeDocument/2006/relationships/slide" Target="slides/slide190.xml"/><Relationship Id="rId201" Type="http://schemas.openxmlformats.org/officeDocument/2006/relationships/customXml" Target="../customXml/item201.xml"/><Relationship Id="rId222" Type="http://schemas.openxmlformats.org/officeDocument/2006/relationships/customXml" Target="../customXml/item222.xml"/><Relationship Id="rId243" Type="http://schemas.openxmlformats.org/officeDocument/2006/relationships/customXml" Target="../customXml/item243.xml"/><Relationship Id="rId264" Type="http://schemas.openxmlformats.org/officeDocument/2006/relationships/slide" Target="slides/slide15.xml"/><Relationship Id="rId285" Type="http://schemas.openxmlformats.org/officeDocument/2006/relationships/slide" Target="slides/slide36.xml"/><Relationship Id="rId450" Type="http://schemas.openxmlformats.org/officeDocument/2006/relationships/slide" Target="slides/slide201.xml"/><Relationship Id="rId471" Type="http://schemas.openxmlformats.org/officeDocument/2006/relationships/slide" Target="slides/slide222.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61.xml"/><Relationship Id="rId492" Type="http://schemas.openxmlformats.org/officeDocument/2006/relationships/slide" Target="slides/slide243.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82.xml"/><Relationship Id="rId352" Type="http://schemas.openxmlformats.org/officeDocument/2006/relationships/slide" Target="slides/slide103.xml"/><Relationship Id="rId373" Type="http://schemas.openxmlformats.org/officeDocument/2006/relationships/slide" Target="slides/slide124.xml"/><Relationship Id="rId394" Type="http://schemas.openxmlformats.org/officeDocument/2006/relationships/slide" Target="slides/slide145.xml"/><Relationship Id="rId408" Type="http://schemas.openxmlformats.org/officeDocument/2006/relationships/slide" Target="slides/slide159.xml"/><Relationship Id="rId429" Type="http://schemas.openxmlformats.org/officeDocument/2006/relationships/slide" Target="slides/slide180.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customXml" Target="../customXml/item233.xml"/><Relationship Id="rId254" Type="http://schemas.openxmlformats.org/officeDocument/2006/relationships/slide" Target="slides/slide5.xml"/><Relationship Id="rId440" Type="http://schemas.openxmlformats.org/officeDocument/2006/relationships/slide" Target="slides/slide191.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26.xml"/><Relationship Id="rId296" Type="http://schemas.openxmlformats.org/officeDocument/2006/relationships/slide" Target="slides/slide47.xml"/><Relationship Id="rId300" Type="http://schemas.openxmlformats.org/officeDocument/2006/relationships/slide" Target="slides/slide51.xml"/><Relationship Id="rId461" Type="http://schemas.openxmlformats.org/officeDocument/2006/relationships/slide" Target="slides/slide212.xml"/><Relationship Id="rId482" Type="http://schemas.openxmlformats.org/officeDocument/2006/relationships/slide" Target="slides/slide233.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slide" Target="slides/slide72.xml"/><Relationship Id="rId342" Type="http://schemas.openxmlformats.org/officeDocument/2006/relationships/slide" Target="slides/slide93.xml"/><Relationship Id="rId363" Type="http://schemas.openxmlformats.org/officeDocument/2006/relationships/slide" Target="slides/slide114.xml"/><Relationship Id="rId384" Type="http://schemas.openxmlformats.org/officeDocument/2006/relationships/slide" Target="slides/slide135.xml"/><Relationship Id="rId419" Type="http://schemas.openxmlformats.org/officeDocument/2006/relationships/slide" Target="slides/slide170.xml"/><Relationship Id="rId202" Type="http://schemas.openxmlformats.org/officeDocument/2006/relationships/customXml" Target="../customXml/item202.xml"/><Relationship Id="rId223" Type="http://schemas.openxmlformats.org/officeDocument/2006/relationships/customXml" Target="../customXml/item223.xml"/><Relationship Id="rId244" Type="http://schemas.openxmlformats.org/officeDocument/2006/relationships/customXml" Target="../customXml/item244.xml"/><Relationship Id="rId430" Type="http://schemas.openxmlformats.org/officeDocument/2006/relationships/slide" Target="slides/slide181.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16.xml"/><Relationship Id="rId286" Type="http://schemas.openxmlformats.org/officeDocument/2006/relationships/slide" Target="slides/slide37.xml"/><Relationship Id="rId451" Type="http://schemas.openxmlformats.org/officeDocument/2006/relationships/slide" Target="slides/slide202.xml"/><Relationship Id="rId472" Type="http://schemas.openxmlformats.org/officeDocument/2006/relationships/slide" Target="slides/slide223.xml"/><Relationship Id="rId493" Type="http://schemas.openxmlformats.org/officeDocument/2006/relationships/slide" Target="slides/slide244.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62.xml"/><Relationship Id="rId332" Type="http://schemas.openxmlformats.org/officeDocument/2006/relationships/slide" Target="slides/slide83.xml"/><Relationship Id="rId353" Type="http://schemas.openxmlformats.org/officeDocument/2006/relationships/slide" Target="slides/slide104.xml"/><Relationship Id="rId374" Type="http://schemas.openxmlformats.org/officeDocument/2006/relationships/slide" Target="slides/slide125.xml"/><Relationship Id="rId395" Type="http://schemas.openxmlformats.org/officeDocument/2006/relationships/slide" Target="slides/slide146.xml"/><Relationship Id="rId409" Type="http://schemas.openxmlformats.org/officeDocument/2006/relationships/slide" Target="slides/slide160.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customXml" Target="../customXml/item234.xml"/><Relationship Id="rId420" Type="http://schemas.openxmlformats.org/officeDocument/2006/relationships/slide" Target="slides/slide171.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6.xml"/><Relationship Id="rId276" Type="http://schemas.openxmlformats.org/officeDocument/2006/relationships/slide" Target="slides/slide27.xml"/><Relationship Id="rId297" Type="http://schemas.openxmlformats.org/officeDocument/2006/relationships/slide" Target="slides/slide48.xml"/><Relationship Id="rId441" Type="http://schemas.openxmlformats.org/officeDocument/2006/relationships/slide" Target="slides/slide192.xml"/><Relationship Id="rId462" Type="http://schemas.openxmlformats.org/officeDocument/2006/relationships/slide" Target="slides/slide213.xml"/><Relationship Id="rId483" Type="http://schemas.openxmlformats.org/officeDocument/2006/relationships/slide" Target="slides/slide234.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52.xml"/><Relationship Id="rId322" Type="http://schemas.openxmlformats.org/officeDocument/2006/relationships/slide" Target="slides/slide73.xml"/><Relationship Id="rId343" Type="http://schemas.openxmlformats.org/officeDocument/2006/relationships/slide" Target="slides/slide94.xml"/><Relationship Id="rId364" Type="http://schemas.openxmlformats.org/officeDocument/2006/relationships/slide" Target="slides/slide115.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slide" Target="slides/slide136.xml"/><Relationship Id="rId19" Type="http://schemas.openxmlformats.org/officeDocument/2006/relationships/customXml" Target="../customXml/item19.xml"/><Relationship Id="rId224" Type="http://schemas.openxmlformats.org/officeDocument/2006/relationships/customXml" Target="../customXml/item224.xml"/><Relationship Id="rId245" Type="http://schemas.openxmlformats.org/officeDocument/2006/relationships/customXml" Target="../customXml/item245.xml"/><Relationship Id="rId266" Type="http://schemas.openxmlformats.org/officeDocument/2006/relationships/slide" Target="slides/slide17.xml"/><Relationship Id="rId287" Type="http://schemas.openxmlformats.org/officeDocument/2006/relationships/slide" Target="slides/slide38.xml"/><Relationship Id="rId410" Type="http://schemas.openxmlformats.org/officeDocument/2006/relationships/slide" Target="slides/slide161.xml"/><Relationship Id="rId431" Type="http://schemas.openxmlformats.org/officeDocument/2006/relationships/slide" Target="slides/slide182.xml"/><Relationship Id="rId452" Type="http://schemas.openxmlformats.org/officeDocument/2006/relationships/slide" Target="slides/slide203.xml"/><Relationship Id="rId473" Type="http://schemas.openxmlformats.org/officeDocument/2006/relationships/slide" Target="slides/slide224.xml"/><Relationship Id="rId494" Type="http://schemas.openxmlformats.org/officeDocument/2006/relationships/slide" Target="slides/slide245.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63.xml"/><Relationship Id="rId333" Type="http://schemas.openxmlformats.org/officeDocument/2006/relationships/slide" Target="slides/slide84.xml"/><Relationship Id="rId354" Type="http://schemas.openxmlformats.org/officeDocument/2006/relationships/slide" Target="slides/slide105.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26.xml"/><Relationship Id="rId396" Type="http://schemas.openxmlformats.org/officeDocument/2006/relationships/slide" Target="slides/slide147.xml"/><Relationship Id="rId3" Type="http://schemas.openxmlformats.org/officeDocument/2006/relationships/customXml" Target="../customXml/item3.xml"/><Relationship Id="rId214" Type="http://schemas.openxmlformats.org/officeDocument/2006/relationships/customXml" Target="../customXml/item214.xml"/><Relationship Id="rId235" Type="http://schemas.openxmlformats.org/officeDocument/2006/relationships/customXml" Target="../customXml/item235.xml"/><Relationship Id="rId256" Type="http://schemas.openxmlformats.org/officeDocument/2006/relationships/slide" Target="slides/slide7.xml"/><Relationship Id="rId277" Type="http://schemas.openxmlformats.org/officeDocument/2006/relationships/slide" Target="slides/slide28.xml"/><Relationship Id="rId298" Type="http://schemas.openxmlformats.org/officeDocument/2006/relationships/slide" Target="slides/slide49.xml"/><Relationship Id="rId400" Type="http://schemas.openxmlformats.org/officeDocument/2006/relationships/slide" Target="slides/slide151.xml"/><Relationship Id="rId421" Type="http://schemas.openxmlformats.org/officeDocument/2006/relationships/slide" Target="slides/slide172.xml"/><Relationship Id="rId442" Type="http://schemas.openxmlformats.org/officeDocument/2006/relationships/slide" Target="slides/slide193.xml"/><Relationship Id="rId463" Type="http://schemas.openxmlformats.org/officeDocument/2006/relationships/slide" Target="slides/slide214.xml"/><Relationship Id="rId484" Type="http://schemas.openxmlformats.org/officeDocument/2006/relationships/slide" Target="slides/slide235.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53.xml"/><Relationship Id="rId323" Type="http://schemas.openxmlformats.org/officeDocument/2006/relationships/slide" Target="slides/slide74.xml"/><Relationship Id="rId344" Type="http://schemas.openxmlformats.org/officeDocument/2006/relationships/slide" Target="slides/slide95.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16.xml"/><Relationship Id="rId386" Type="http://schemas.openxmlformats.org/officeDocument/2006/relationships/slide" Target="slides/slide137.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customXml" Target="../customXml/item225.xml"/><Relationship Id="rId246" Type="http://schemas.openxmlformats.org/officeDocument/2006/relationships/customXml" Target="../customXml/item246.xml"/><Relationship Id="rId267" Type="http://schemas.openxmlformats.org/officeDocument/2006/relationships/slide" Target="slides/slide18.xml"/><Relationship Id="rId288" Type="http://schemas.openxmlformats.org/officeDocument/2006/relationships/slide" Target="slides/slide39.xml"/><Relationship Id="rId411" Type="http://schemas.openxmlformats.org/officeDocument/2006/relationships/slide" Target="slides/slide162.xml"/><Relationship Id="rId432" Type="http://schemas.openxmlformats.org/officeDocument/2006/relationships/slide" Target="slides/slide183.xml"/><Relationship Id="rId453" Type="http://schemas.openxmlformats.org/officeDocument/2006/relationships/slide" Target="slides/slide204.xml"/><Relationship Id="rId474" Type="http://schemas.openxmlformats.org/officeDocument/2006/relationships/slide" Target="slides/slide225.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64.xml"/><Relationship Id="rId495" Type="http://schemas.openxmlformats.org/officeDocument/2006/relationships/slide" Target="slides/slide246.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85.xml"/><Relationship Id="rId355" Type="http://schemas.openxmlformats.org/officeDocument/2006/relationships/slide" Target="slides/slide106.xml"/><Relationship Id="rId376" Type="http://schemas.openxmlformats.org/officeDocument/2006/relationships/slide" Target="slides/slide127.xml"/><Relationship Id="rId397" Type="http://schemas.openxmlformats.org/officeDocument/2006/relationships/slide" Target="slides/slide148.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customXml" Target="../customXml/item215.xml"/><Relationship Id="rId236" Type="http://schemas.openxmlformats.org/officeDocument/2006/relationships/customXml" Target="../customXml/item236.xml"/><Relationship Id="rId257" Type="http://schemas.openxmlformats.org/officeDocument/2006/relationships/slide" Target="slides/slide8.xml"/><Relationship Id="rId278" Type="http://schemas.openxmlformats.org/officeDocument/2006/relationships/slide" Target="slides/slide29.xml"/><Relationship Id="rId401" Type="http://schemas.openxmlformats.org/officeDocument/2006/relationships/slide" Target="slides/slide152.xml"/><Relationship Id="rId422" Type="http://schemas.openxmlformats.org/officeDocument/2006/relationships/slide" Target="slides/slide173.xml"/><Relationship Id="rId443" Type="http://schemas.openxmlformats.org/officeDocument/2006/relationships/slide" Target="slides/slide194.xml"/><Relationship Id="rId464" Type="http://schemas.openxmlformats.org/officeDocument/2006/relationships/slide" Target="slides/slide215.xml"/><Relationship Id="rId303" Type="http://schemas.openxmlformats.org/officeDocument/2006/relationships/slide" Target="slides/slide54.xml"/><Relationship Id="rId485" Type="http://schemas.openxmlformats.org/officeDocument/2006/relationships/slide" Target="slides/slide236.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96.xml"/><Relationship Id="rId387" Type="http://schemas.openxmlformats.org/officeDocument/2006/relationships/slide" Target="slides/slide138.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customXml" Target="../customXml/item247.xml"/><Relationship Id="rId412" Type="http://schemas.openxmlformats.org/officeDocument/2006/relationships/slide" Target="slides/slide163.xml"/><Relationship Id="rId107" Type="http://schemas.openxmlformats.org/officeDocument/2006/relationships/customXml" Target="../customXml/item107.xml"/><Relationship Id="rId289" Type="http://schemas.openxmlformats.org/officeDocument/2006/relationships/slide" Target="slides/slide40.xml"/><Relationship Id="rId454" Type="http://schemas.openxmlformats.org/officeDocument/2006/relationships/slide" Target="slides/slide205.xml"/><Relationship Id="rId496" Type="http://schemas.openxmlformats.org/officeDocument/2006/relationships/slide" Target="slides/slide247.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slide" Target="slides/slide65.xml"/><Relationship Id="rId356" Type="http://schemas.openxmlformats.org/officeDocument/2006/relationships/slide" Target="slides/slide107.xml"/><Relationship Id="rId398" Type="http://schemas.openxmlformats.org/officeDocument/2006/relationships/slide" Target="slides/slide149.xml"/><Relationship Id="rId95" Type="http://schemas.openxmlformats.org/officeDocument/2006/relationships/customXml" Target="../customXml/item95.xml"/><Relationship Id="rId160" Type="http://schemas.openxmlformats.org/officeDocument/2006/relationships/customXml" Target="../customXml/item160.xml"/><Relationship Id="rId216" Type="http://schemas.openxmlformats.org/officeDocument/2006/relationships/customXml" Target="../customXml/item216.xml"/><Relationship Id="rId423" Type="http://schemas.openxmlformats.org/officeDocument/2006/relationships/slide" Target="slides/slide174.xml"/><Relationship Id="rId258" Type="http://schemas.openxmlformats.org/officeDocument/2006/relationships/slide" Target="slides/slide9.xml"/><Relationship Id="rId465" Type="http://schemas.openxmlformats.org/officeDocument/2006/relationships/slide" Target="slides/slide216.xml"/><Relationship Id="rId22" Type="http://schemas.openxmlformats.org/officeDocument/2006/relationships/customXml" Target="../customXml/item22.xml"/><Relationship Id="rId64" Type="http://schemas.openxmlformats.org/officeDocument/2006/relationships/customXml" Target="../customXml/item64.xml"/><Relationship Id="rId118" Type="http://schemas.openxmlformats.org/officeDocument/2006/relationships/customXml" Target="../customXml/item118.xml"/><Relationship Id="rId325" Type="http://schemas.openxmlformats.org/officeDocument/2006/relationships/slide" Target="slides/slide76.xml"/><Relationship Id="rId367" Type="http://schemas.openxmlformats.org/officeDocument/2006/relationships/slide" Target="slides/slide118.xml"/><Relationship Id="rId171" Type="http://schemas.openxmlformats.org/officeDocument/2006/relationships/customXml" Target="../customXml/item171.xml"/><Relationship Id="rId227" Type="http://schemas.openxmlformats.org/officeDocument/2006/relationships/customXml" Target="../customXml/item227.xml"/><Relationship Id="rId269" Type="http://schemas.openxmlformats.org/officeDocument/2006/relationships/slide" Target="slides/slide20.xml"/><Relationship Id="rId434" Type="http://schemas.openxmlformats.org/officeDocument/2006/relationships/slide" Target="slides/slide185.xml"/><Relationship Id="rId476" Type="http://schemas.openxmlformats.org/officeDocument/2006/relationships/slide" Target="slides/slide227.xml"/><Relationship Id="rId33" Type="http://schemas.openxmlformats.org/officeDocument/2006/relationships/customXml" Target="../customXml/item33.xml"/><Relationship Id="rId129" Type="http://schemas.openxmlformats.org/officeDocument/2006/relationships/customXml" Target="../customXml/item129.xml"/><Relationship Id="rId280" Type="http://schemas.openxmlformats.org/officeDocument/2006/relationships/slide" Target="slides/slide31.xml"/><Relationship Id="rId336" Type="http://schemas.openxmlformats.org/officeDocument/2006/relationships/slide" Target="slides/slide87.xml"/><Relationship Id="rId501" Type="http://schemas.openxmlformats.org/officeDocument/2006/relationships/tableStyles" Target="tableStyles.xml"/><Relationship Id="rId75" Type="http://schemas.openxmlformats.org/officeDocument/2006/relationships/customXml" Target="../customXml/item75.xml"/><Relationship Id="rId140" Type="http://schemas.openxmlformats.org/officeDocument/2006/relationships/customXml" Target="../customXml/item140.xml"/><Relationship Id="rId182" Type="http://schemas.openxmlformats.org/officeDocument/2006/relationships/customXml" Target="../customXml/item182.xml"/><Relationship Id="rId378" Type="http://schemas.openxmlformats.org/officeDocument/2006/relationships/slide" Target="slides/slide129.xml"/><Relationship Id="rId403" Type="http://schemas.openxmlformats.org/officeDocument/2006/relationships/slide" Target="slides/slide154.xml"/><Relationship Id="rId6" Type="http://schemas.openxmlformats.org/officeDocument/2006/relationships/customXml" Target="../customXml/item6.xml"/><Relationship Id="rId238" Type="http://schemas.openxmlformats.org/officeDocument/2006/relationships/customXml" Target="../customXml/item238.xml"/><Relationship Id="rId445" Type="http://schemas.openxmlformats.org/officeDocument/2006/relationships/slide" Target="slides/slide196.xml"/><Relationship Id="rId487" Type="http://schemas.openxmlformats.org/officeDocument/2006/relationships/slide" Target="slides/slide238.xml"/><Relationship Id="rId291" Type="http://schemas.openxmlformats.org/officeDocument/2006/relationships/slide" Target="slides/slide42.xml"/><Relationship Id="rId305" Type="http://schemas.openxmlformats.org/officeDocument/2006/relationships/slide" Target="slides/slide56.xml"/><Relationship Id="rId347" Type="http://schemas.openxmlformats.org/officeDocument/2006/relationships/slide" Target="slides/slide98.xml"/><Relationship Id="rId44" Type="http://schemas.openxmlformats.org/officeDocument/2006/relationships/customXml" Target="../customXml/item44.xml"/><Relationship Id="rId86" Type="http://schemas.openxmlformats.org/officeDocument/2006/relationships/customXml" Target="../customXml/item86.xml"/><Relationship Id="rId151" Type="http://schemas.openxmlformats.org/officeDocument/2006/relationships/customXml" Target="../customXml/item151.xml"/><Relationship Id="rId389" Type="http://schemas.openxmlformats.org/officeDocument/2006/relationships/slide" Target="slides/slide140.xml"/><Relationship Id="rId193" Type="http://schemas.openxmlformats.org/officeDocument/2006/relationships/customXml" Target="../customXml/item193.xml"/><Relationship Id="rId207" Type="http://schemas.openxmlformats.org/officeDocument/2006/relationships/customXml" Target="../customXml/item207.xml"/><Relationship Id="rId249" Type="http://schemas.openxmlformats.org/officeDocument/2006/relationships/slideMaster" Target="slideMasters/slideMaster1.xml"/><Relationship Id="rId414" Type="http://schemas.openxmlformats.org/officeDocument/2006/relationships/slide" Target="slides/slide165.xml"/><Relationship Id="rId456" Type="http://schemas.openxmlformats.org/officeDocument/2006/relationships/slide" Target="slides/slide207.xml"/><Relationship Id="rId498" Type="http://schemas.openxmlformats.org/officeDocument/2006/relationships/presProps" Target="presProps.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11.xml"/><Relationship Id="rId316" Type="http://schemas.openxmlformats.org/officeDocument/2006/relationships/slide" Target="slides/slide67.xml"/><Relationship Id="rId55" Type="http://schemas.openxmlformats.org/officeDocument/2006/relationships/customXml" Target="../customXml/item55.xml"/><Relationship Id="rId97" Type="http://schemas.openxmlformats.org/officeDocument/2006/relationships/customXml" Target="../customXml/item97.xml"/><Relationship Id="rId120" Type="http://schemas.openxmlformats.org/officeDocument/2006/relationships/customXml" Target="../customXml/item120.xml"/><Relationship Id="rId358" Type="http://schemas.openxmlformats.org/officeDocument/2006/relationships/slide" Target="slides/slide109.xml"/><Relationship Id="rId162" Type="http://schemas.openxmlformats.org/officeDocument/2006/relationships/customXml" Target="../customXml/item162.xml"/><Relationship Id="rId218" Type="http://schemas.openxmlformats.org/officeDocument/2006/relationships/customXml" Target="../customXml/item218.xml"/><Relationship Id="rId425" Type="http://schemas.openxmlformats.org/officeDocument/2006/relationships/slide" Target="slides/slide176.xml"/><Relationship Id="rId467" Type="http://schemas.openxmlformats.org/officeDocument/2006/relationships/slide" Target="slides/slide218.xml"/><Relationship Id="rId271" Type="http://schemas.openxmlformats.org/officeDocument/2006/relationships/slide" Target="slides/slide2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190.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225.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243.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182.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16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203.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230.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210.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233.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247.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138.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165.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149.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194.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201.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183.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207.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193.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147.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22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104.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151.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163.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4.xml"/><Relationship Id="rId1" Type="http://schemas.openxmlformats.org/officeDocument/2006/relationships/customXml" Target="../../customXml/item141.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4.xml"/><Relationship Id="rId1" Type="http://schemas.openxmlformats.org/officeDocument/2006/relationships/customXml" Target="../../customXml/item2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4.xml"/><Relationship Id="rId1" Type="http://schemas.openxmlformats.org/officeDocument/2006/relationships/customXml" Target="../../customXml/item205.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4.xml"/><Relationship Id="rId1" Type="http://schemas.openxmlformats.org/officeDocument/2006/relationships/customXml" Target="../../customXml/item153.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4.xml"/><Relationship Id="rId1" Type="http://schemas.openxmlformats.org/officeDocument/2006/relationships/customXml" Target="../../customXml/item215.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4.xml"/><Relationship Id="rId1" Type="http://schemas.openxmlformats.org/officeDocument/2006/relationships/customXml" Target="../../customXml/item218.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4.xml"/><Relationship Id="rId1" Type="http://schemas.openxmlformats.org/officeDocument/2006/relationships/customXml" Target="../../customXml/item132.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4.xml"/><Relationship Id="rId1" Type="http://schemas.openxmlformats.org/officeDocument/2006/relationships/customXml" Target="../../customXml/item198.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4.xml"/><Relationship Id="rId1" Type="http://schemas.openxmlformats.org/officeDocument/2006/relationships/customXml" Target="../../customXml/item179.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188.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4.xml"/><Relationship Id="rId1" Type="http://schemas.openxmlformats.org/officeDocument/2006/relationships/customXml" Target="../../customXml/item119.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4.xml"/><Relationship Id="rId1" Type="http://schemas.openxmlformats.org/officeDocument/2006/relationships/customXml" Target="../../customXml/item221.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4.xml"/><Relationship Id="rId1" Type="http://schemas.openxmlformats.org/officeDocument/2006/relationships/customXml" Target="../../customXml/item127.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4.xml"/><Relationship Id="rId1" Type="http://schemas.openxmlformats.org/officeDocument/2006/relationships/customXml" Target="../../customXml/item126.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4.xml"/><Relationship Id="rId1" Type="http://schemas.openxmlformats.org/officeDocument/2006/relationships/customXml" Target="../../customXml/item208.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4.xml"/><Relationship Id="rId1" Type="http://schemas.openxmlformats.org/officeDocument/2006/relationships/customXml" Target="../../customXml/item231.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4.xml"/><Relationship Id="rId1" Type="http://schemas.openxmlformats.org/officeDocument/2006/relationships/customXml" Target="../../customXml/item158.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4.xml"/><Relationship Id="rId1" Type="http://schemas.openxmlformats.org/officeDocument/2006/relationships/customXml" Target="../../customXml/item244.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4.xml"/><Relationship Id="rId1" Type="http://schemas.openxmlformats.org/officeDocument/2006/relationships/customXml" Target="../../customXml/item120.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4.xml"/><Relationship Id="rId1" Type="http://schemas.openxmlformats.org/officeDocument/2006/relationships/customXml" Target="../../customXml/item236.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4.xml"/><Relationship Id="rId1" Type="http://schemas.openxmlformats.org/officeDocument/2006/relationships/customXml" Target="../../customXml/item22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228.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4.xml"/><Relationship Id="rId1" Type="http://schemas.openxmlformats.org/officeDocument/2006/relationships/customXml" Target="../../customXml/item220.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4.xml"/><Relationship Id="rId1" Type="http://schemas.openxmlformats.org/officeDocument/2006/relationships/customXml" Target="../../customXml/item170.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4.xml"/><Relationship Id="rId1" Type="http://schemas.openxmlformats.org/officeDocument/2006/relationships/customXml" Target="../../customXml/item162.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4.xml"/><Relationship Id="rId1" Type="http://schemas.openxmlformats.org/officeDocument/2006/relationships/customXml" Target="../../customXml/item142.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4.xml"/><Relationship Id="rId1" Type="http://schemas.openxmlformats.org/officeDocument/2006/relationships/customXml" Target="../../customXml/item18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4.xml"/><Relationship Id="rId1" Type="http://schemas.openxmlformats.org/officeDocument/2006/relationships/customXml" Target="../../customXml/item131.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4.xml"/><Relationship Id="rId1" Type="http://schemas.openxmlformats.org/officeDocument/2006/relationships/customXml" Target="../../customXml/item199.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4.xml"/><Relationship Id="rId1" Type="http://schemas.openxmlformats.org/officeDocument/2006/relationships/customXml" Target="../../customXml/item121.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4.xml"/><Relationship Id="rId1" Type="http://schemas.openxmlformats.org/officeDocument/2006/relationships/customXml" Target="../../customXml/item166.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4.xml"/><Relationship Id="rId1" Type="http://schemas.openxmlformats.org/officeDocument/2006/relationships/customXml" Target="../../customXml/item229.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4.xml"/><Relationship Id="rId1" Type="http://schemas.openxmlformats.org/officeDocument/2006/relationships/customXml" Target="../../customXml/item26.xml"/><Relationship Id="rId4" Type="http://schemas.openxmlformats.org/officeDocument/2006/relationships/image" Target="../media/image3.png"/></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4.xml"/><Relationship Id="rId1" Type="http://schemas.openxmlformats.org/officeDocument/2006/relationships/customXml" Target="../../customXml/item248.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4.xml"/><Relationship Id="rId1" Type="http://schemas.openxmlformats.org/officeDocument/2006/relationships/customXml" Target="../../customXml/item152.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4.xml"/><Relationship Id="rId1" Type="http://schemas.openxmlformats.org/officeDocument/2006/relationships/customXml" Target="../../customXml/item136.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4.xml"/><Relationship Id="rId1" Type="http://schemas.openxmlformats.org/officeDocument/2006/relationships/customXml" Target="../../customXml/item130.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4.xml"/><Relationship Id="rId1" Type="http://schemas.openxmlformats.org/officeDocument/2006/relationships/customXml" Target="../../customXml/item16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224.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161.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203.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4.xml"/><Relationship Id="rId1" Type="http://schemas.openxmlformats.org/officeDocument/2006/relationships/customXml" Target="../../customXml/item200.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204.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5.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206.xml"/><Relationship Id="rId2" Type="http://schemas.openxmlformats.org/officeDocument/2006/relationships/slideLayout" Target="../slideLayouts/slideLayout4.xml"/><Relationship Id="rId1" Type="http://schemas.openxmlformats.org/officeDocument/2006/relationships/customXml" Target="../../customXml/item155.xml"/></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7.xml"/><Relationship Id="rId2" Type="http://schemas.openxmlformats.org/officeDocument/2006/relationships/slideLayout" Target="../slideLayouts/slideLayout4.xml"/><Relationship Id="rId1" Type="http://schemas.openxmlformats.org/officeDocument/2006/relationships/customXml" Target="../../customXml/item154.xml"/></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208.xml"/><Relationship Id="rId2" Type="http://schemas.openxmlformats.org/officeDocument/2006/relationships/slideLayout" Target="../slideLayouts/slideLayout4.xml"/><Relationship Id="rId1" Type="http://schemas.openxmlformats.org/officeDocument/2006/relationships/customXml" Target="../../customXml/item14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28.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209.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210.xml"/><Relationship Id="rId2" Type="http://schemas.openxmlformats.org/officeDocument/2006/relationships/slideLayout" Target="../slideLayouts/slideLayout4.xml"/><Relationship Id="rId1" Type="http://schemas.openxmlformats.org/officeDocument/2006/relationships/customXml" Target="../../customXml/item159.xml"/></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211.xml"/><Relationship Id="rId2" Type="http://schemas.openxmlformats.org/officeDocument/2006/relationships/slideLayout" Target="../slideLayouts/slideLayout4.xml"/><Relationship Id="rId1" Type="http://schemas.openxmlformats.org/officeDocument/2006/relationships/customXml" Target="../../customXml/item140.xml"/></Relationships>
</file>

<file path=ppt/slides/_rels/slide213.xml.rels><?xml version="1.0" encoding="UTF-8" standalone="yes"?>
<Relationships xmlns="http://schemas.openxmlformats.org/package/2006/relationships"><Relationship Id="rId3" Type="http://schemas.openxmlformats.org/officeDocument/2006/relationships/notesSlide" Target="../notesSlides/notesSlide212.xml"/><Relationship Id="rId2" Type="http://schemas.openxmlformats.org/officeDocument/2006/relationships/slideLayout" Target="../slideLayouts/slideLayout4.xml"/><Relationship Id="rId1" Type="http://schemas.openxmlformats.org/officeDocument/2006/relationships/customXml" Target="../../customXml/item144.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213.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214.xml"/><Relationship Id="rId2" Type="http://schemas.openxmlformats.org/officeDocument/2006/relationships/slideLayout" Target="../slideLayouts/slideLayout4.xml"/><Relationship Id="rId1" Type="http://schemas.openxmlformats.org/officeDocument/2006/relationships/customXml" Target="../../customXml/item150.xml"/></Relationships>
</file>

<file path=ppt/slides/_rels/slide216.xml.rels><?xml version="1.0" encoding="UTF-8" standalone="yes"?>
<Relationships xmlns="http://schemas.openxmlformats.org/package/2006/relationships"><Relationship Id="rId3" Type="http://schemas.openxmlformats.org/officeDocument/2006/relationships/notesSlide" Target="../notesSlides/notesSlide215.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217.xml.rels><?xml version="1.0" encoding="UTF-8" standalone="yes"?>
<Relationships xmlns="http://schemas.openxmlformats.org/package/2006/relationships"><Relationship Id="rId3" Type="http://schemas.openxmlformats.org/officeDocument/2006/relationships/notesSlide" Target="../notesSlides/notesSlide216.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218.xml.rels><?xml version="1.0" encoding="UTF-8" standalone="yes"?>
<Relationships xmlns="http://schemas.openxmlformats.org/package/2006/relationships"><Relationship Id="rId3" Type="http://schemas.openxmlformats.org/officeDocument/2006/relationships/notesSlide" Target="../notesSlides/notesSlide217.xml"/><Relationship Id="rId2" Type="http://schemas.openxmlformats.org/officeDocument/2006/relationships/slideLayout" Target="../slideLayouts/slideLayout4.xml"/><Relationship Id="rId1" Type="http://schemas.openxmlformats.org/officeDocument/2006/relationships/customXml" Target="../../customXml/item156.xml"/></Relationships>
</file>

<file path=ppt/slides/_rels/slide219.xml.rels><?xml version="1.0" encoding="UTF-8" standalone="yes"?>
<Relationships xmlns="http://schemas.openxmlformats.org/package/2006/relationships"><Relationship Id="rId3" Type="http://schemas.openxmlformats.org/officeDocument/2006/relationships/notesSlide" Target="../notesSlides/notesSlide218.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57.xml"/></Relationships>
</file>

<file path=ppt/slides/_rels/slide220.xml.rels><?xml version="1.0" encoding="UTF-8" standalone="yes"?>
<Relationships xmlns="http://schemas.openxmlformats.org/package/2006/relationships"><Relationship Id="rId3" Type="http://schemas.openxmlformats.org/officeDocument/2006/relationships/notesSlide" Target="../notesSlides/notesSlide219.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221.xml.rels><?xml version="1.0" encoding="UTF-8" standalone="yes"?>
<Relationships xmlns="http://schemas.openxmlformats.org/package/2006/relationships"><Relationship Id="rId3" Type="http://schemas.openxmlformats.org/officeDocument/2006/relationships/notesSlide" Target="../notesSlides/notesSlide220.xml"/><Relationship Id="rId2" Type="http://schemas.openxmlformats.org/officeDocument/2006/relationships/slideLayout" Target="../slideLayouts/slideLayout4.xml"/><Relationship Id="rId1" Type="http://schemas.openxmlformats.org/officeDocument/2006/relationships/customXml" Target="../../customXml/item184.xml"/></Relationships>
</file>

<file path=ppt/slides/_rels/slide222.xml.rels><?xml version="1.0" encoding="UTF-8" standalone="yes"?>
<Relationships xmlns="http://schemas.openxmlformats.org/package/2006/relationships"><Relationship Id="rId3" Type="http://schemas.openxmlformats.org/officeDocument/2006/relationships/notesSlide" Target="../notesSlides/notesSlide221.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223.xml.rels><?xml version="1.0" encoding="UTF-8" standalone="yes"?>
<Relationships xmlns="http://schemas.openxmlformats.org/package/2006/relationships"><Relationship Id="rId3" Type="http://schemas.openxmlformats.org/officeDocument/2006/relationships/notesSlide" Target="../notesSlides/notesSlide222.xml"/><Relationship Id="rId2" Type="http://schemas.openxmlformats.org/officeDocument/2006/relationships/slideLayout" Target="../slideLayouts/slideLayout4.xml"/><Relationship Id="rId1" Type="http://schemas.openxmlformats.org/officeDocument/2006/relationships/customXml" Target="../../customXml/item195.xml"/></Relationships>
</file>

<file path=ppt/slides/_rels/slide224.xml.rels><?xml version="1.0" encoding="UTF-8" standalone="yes"?>
<Relationships xmlns="http://schemas.openxmlformats.org/package/2006/relationships"><Relationship Id="rId3" Type="http://schemas.openxmlformats.org/officeDocument/2006/relationships/notesSlide" Target="../notesSlides/notesSlide223.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225.xml.rels><?xml version="1.0" encoding="UTF-8" standalone="yes"?>
<Relationships xmlns="http://schemas.openxmlformats.org/package/2006/relationships"><Relationship Id="rId3" Type="http://schemas.openxmlformats.org/officeDocument/2006/relationships/notesSlide" Target="../notesSlides/notesSlide224.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226.xml.rels><?xml version="1.0" encoding="UTF-8" standalone="yes"?>
<Relationships xmlns="http://schemas.openxmlformats.org/package/2006/relationships"><Relationship Id="rId3" Type="http://schemas.openxmlformats.org/officeDocument/2006/relationships/notesSlide" Target="../notesSlides/notesSlide225.xml"/><Relationship Id="rId2" Type="http://schemas.openxmlformats.org/officeDocument/2006/relationships/slideLayout" Target="../slideLayouts/slideLayout4.xml"/><Relationship Id="rId1" Type="http://schemas.openxmlformats.org/officeDocument/2006/relationships/customXml" Target="../../customXml/item171.xml"/></Relationships>
</file>

<file path=ppt/slides/_rels/slide227.xml.rels><?xml version="1.0" encoding="UTF-8" standalone="yes"?>
<Relationships xmlns="http://schemas.openxmlformats.org/package/2006/relationships"><Relationship Id="rId3" Type="http://schemas.openxmlformats.org/officeDocument/2006/relationships/notesSlide" Target="../notesSlides/notesSlide226.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228.xml.rels><?xml version="1.0" encoding="UTF-8" standalone="yes"?>
<Relationships xmlns="http://schemas.openxmlformats.org/package/2006/relationships"><Relationship Id="rId3" Type="http://schemas.openxmlformats.org/officeDocument/2006/relationships/notesSlide" Target="../notesSlides/notesSlide227.xml"/><Relationship Id="rId2" Type="http://schemas.openxmlformats.org/officeDocument/2006/relationships/slideLayout" Target="../slideLayouts/slideLayout4.xml"/><Relationship Id="rId1" Type="http://schemas.openxmlformats.org/officeDocument/2006/relationships/customXml" Target="../../customXml/item148.xml"/></Relationships>
</file>

<file path=ppt/slides/_rels/slide229.xml.rels><?xml version="1.0" encoding="UTF-8" standalone="yes"?>
<Relationships xmlns="http://schemas.openxmlformats.org/package/2006/relationships"><Relationship Id="rId3" Type="http://schemas.openxmlformats.org/officeDocument/2006/relationships/notesSlide" Target="../notesSlides/notesSlide228.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160.xml"/></Relationships>
</file>

<file path=ppt/slides/_rels/slide230.xml.rels><?xml version="1.0" encoding="UTF-8" standalone="yes"?>
<Relationships xmlns="http://schemas.openxmlformats.org/package/2006/relationships"><Relationship Id="rId3" Type="http://schemas.openxmlformats.org/officeDocument/2006/relationships/notesSlide" Target="../notesSlides/notesSlide229.xml"/><Relationship Id="rId2" Type="http://schemas.openxmlformats.org/officeDocument/2006/relationships/slideLayout" Target="../slideLayouts/slideLayout4.xml"/><Relationship Id="rId1" Type="http://schemas.openxmlformats.org/officeDocument/2006/relationships/customXml" Target="../../customXml/item181.xml"/></Relationships>
</file>

<file path=ppt/slides/_rels/slide231.xml.rels><?xml version="1.0" encoding="UTF-8" standalone="yes"?>
<Relationships xmlns="http://schemas.openxmlformats.org/package/2006/relationships"><Relationship Id="rId3" Type="http://schemas.openxmlformats.org/officeDocument/2006/relationships/notesSlide" Target="../notesSlides/notesSlide230.xml"/><Relationship Id="rId2" Type="http://schemas.openxmlformats.org/officeDocument/2006/relationships/slideLayout" Target="../slideLayouts/slideLayout4.xml"/><Relationship Id="rId1" Type="http://schemas.openxmlformats.org/officeDocument/2006/relationships/customXml" Target="../../customXml/item246.xml"/></Relationships>
</file>

<file path=ppt/slides/_rels/slide232.xml.rels><?xml version="1.0" encoding="UTF-8" standalone="yes"?>
<Relationships xmlns="http://schemas.openxmlformats.org/package/2006/relationships"><Relationship Id="rId3" Type="http://schemas.openxmlformats.org/officeDocument/2006/relationships/notesSlide" Target="../notesSlides/notesSlide231.xml"/><Relationship Id="rId2" Type="http://schemas.openxmlformats.org/officeDocument/2006/relationships/slideLayout" Target="../slideLayouts/slideLayout4.xml"/><Relationship Id="rId1" Type="http://schemas.openxmlformats.org/officeDocument/2006/relationships/customXml" Target="../../customXml/item125.xml"/></Relationships>
</file>

<file path=ppt/slides/_rels/slide233.xml.rels><?xml version="1.0" encoding="UTF-8" standalone="yes"?>
<Relationships xmlns="http://schemas.openxmlformats.org/package/2006/relationships"><Relationship Id="rId3" Type="http://schemas.openxmlformats.org/officeDocument/2006/relationships/notesSlide" Target="../notesSlides/notesSlide232.xml"/><Relationship Id="rId2" Type="http://schemas.openxmlformats.org/officeDocument/2006/relationships/slideLayout" Target="../slideLayouts/slideLayout4.xml"/><Relationship Id="rId1" Type="http://schemas.openxmlformats.org/officeDocument/2006/relationships/customXml" Target="../../customXml/item192.xml"/></Relationships>
</file>

<file path=ppt/slides/_rels/slide234.xml.rels><?xml version="1.0" encoding="UTF-8" standalone="yes"?>
<Relationships xmlns="http://schemas.openxmlformats.org/package/2006/relationships"><Relationship Id="rId3" Type="http://schemas.openxmlformats.org/officeDocument/2006/relationships/notesSlide" Target="../notesSlides/notesSlide233.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235.xml.rels><?xml version="1.0" encoding="UTF-8" standalone="yes"?>
<Relationships xmlns="http://schemas.openxmlformats.org/package/2006/relationships"><Relationship Id="rId3" Type="http://schemas.openxmlformats.org/officeDocument/2006/relationships/notesSlide" Target="../notesSlides/notesSlide234.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236.xml.rels><?xml version="1.0" encoding="UTF-8" standalone="yes"?>
<Relationships xmlns="http://schemas.openxmlformats.org/package/2006/relationships"><Relationship Id="rId3" Type="http://schemas.openxmlformats.org/officeDocument/2006/relationships/notesSlide" Target="../notesSlides/notesSlide235.xml"/><Relationship Id="rId2" Type="http://schemas.openxmlformats.org/officeDocument/2006/relationships/slideLayout" Target="../slideLayouts/slideLayout4.xml"/><Relationship Id="rId1" Type="http://schemas.openxmlformats.org/officeDocument/2006/relationships/customXml" Target="../../customXml/item245.xml"/></Relationships>
</file>

<file path=ppt/slides/_rels/slide237.xml.rels><?xml version="1.0" encoding="UTF-8" standalone="yes"?>
<Relationships xmlns="http://schemas.openxmlformats.org/package/2006/relationships"><Relationship Id="rId3" Type="http://schemas.openxmlformats.org/officeDocument/2006/relationships/notesSlide" Target="../notesSlides/notesSlide236.xml"/><Relationship Id="rId2" Type="http://schemas.openxmlformats.org/officeDocument/2006/relationships/slideLayout" Target="../slideLayouts/slideLayout4.xml"/><Relationship Id="rId1" Type="http://schemas.openxmlformats.org/officeDocument/2006/relationships/customXml" Target="../../customXml/item204.xml"/></Relationships>
</file>

<file path=ppt/slides/_rels/slide238.xml.rels><?xml version="1.0" encoding="UTF-8" standalone="yes"?>
<Relationships xmlns="http://schemas.openxmlformats.org/package/2006/relationships"><Relationship Id="rId3" Type="http://schemas.openxmlformats.org/officeDocument/2006/relationships/notesSlide" Target="../notesSlides/notesSlide237.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239.xml.rels><?xml version="1.0" encoding="UTF-8" standalone="yes"?>
<Relationships xmlns="http://schemas.openxmlformats.org/package/2006/relationships"><Relationship Id="rId3" Type="http://schemas.openxmlformats.org/officeDocument/2006/relationships/notesSlide" Target="../notesSlides/notesSlide238.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240.xml.rels><?xml version="1.0" encoding="UTF-8" standalone="yes"?>
<Relationships xmlns="http://schemas.openxmlformats.org/package/2006/relationships"><Relationship Id="rId3" Type="http://schemas.openxmlformats.org/officeDocument/2006/relationships/notesSlide" Target="../notesSlides/notesSlide239.xml"/><Relationship Id="rId2" Type="http://schemas.openxmlformats.org/officeDocument/2006/relationships/slideLayout" Target="../slideLayouts/slideLayout4.xml"/><Relationship Id="rId1" Type="http://schemas.openxmlformats.org/officeDocument/2006/relationships/customXml" Target="../../customXml/item241.xml"/></Relationships>
</file>

<file path=ppt/slides/_rels/slide241.xml.rels><?xml version="1.0" encoding="UTF-8" standalone="yes"?>
<Relationships xmlns="http://schemas.openxmlformats.org/package/2006/relationships"><Relationship Id="rId3" Type="http://schemas.openxmlformats.org/officeDocument/2006/relationships/notesSlide" Target="../notesSlides/notesSlide240.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242.xml.rels><?xml version="1.0" encoding="UTF-8" standalone="yes"?>
<Relationships xmlns="http://schemas.openxmlformats.org/package/2006/relationships"><Relationship Id="rId3" Type="http://schemas.openxmlformats.org/officeDocument/2006/relationships/notesSlide" Target="../notesSlides/notesSlide241.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243.xml.rels><?xml version="1.0" encoding="UTF-8" standalone="yes"?>
<Relationships xmlns="http://schemas.openxmlformats.org/package/2006/relationships"><Relationship Id="rId3" Type="http://schemas.openxmlformats.org/officeDocument/2006/relationships/notesSlide" Target="../notesSlides/notesSlide242.xml"/><Relationship Id="rId2" Type="http://schemas.openxmlformats.org/officeDocument/2006/relationships/slideLayout" Target="../slideLayouts/slideLayout4.xml"/><Relationship Id="rId1" Type="http://schemas.openxmlformats.org/officeDocument/2006/relationships/customXml" Target="../../customXml/item196.xml"/></Relationships>
</file>

<file path=ppt/slides/_rels/slide244.xml.rels><?xml version="1.0" encoding="UTF-8" standalone="yes"?>
<Relationships xmlns="http://schemas.openxmlformats.org/package/2006/relationships"><Relationship Id="rId3" Type="http://schemas.openxmlformats.org/officeDocument/2006/relationships/notesSlide" Target="../notesSlides/notesSlide243.xml"/><Relationship Id="rId2" Type="http://schemas.openxmlformats.org/officeDocument/2006/relationships/slideLayout" Target="../slideLayouts/slideLayout4.xml"/><Relationship Id="rId1" Type="http://schemas.openxmlformats.org/officeDocument/2006/relationships/customXml" Target="../../customXml/item191.xml"/></Relationships>
</file>

<file path=ppt/slides/_rels/slide245.xml.rels><?xml version="1.0" encoding="UTF-8" standalone="yes"?>
<Relationships xmlns="http://schemas.openxmlformats.org/package/2006/relationships"><Relationship Id="rId3" Type="http://schemas.openxmlformats.org/officeDocument/2006/relationships/notesSlide" Target="../notesSlides/notesSlide244.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246.xml.rels><?xml version="1.0" encoding="UTF-8" standalone="yes"?>
<Relationships xmlns="http://schemas.openxmlformats.org/package/2006/relationships"><Relationship Id="rId3" Type="http://schemas.openxmlformats.org/officeDocument/2006/relationships/notesSlide" Target="../notesSlides/notesSlide245.xml"/><Relationship Id="rId2" Type="http://schemas.openxmlformats.org/officeDocument/2006/relationships/slideLayout" Target="../slideLayouts/slideLayout4.xml"/><Relationship Id="rId1" Type="http://schemas.openxmlformats.org/officeDocument/2006/relationships/customXml" Target="../../customXml/item172.xml"/></Relationships>
</file>

<file path=ppt/slides/_rels/slide247.xml.rels><?xml version="1.0" encoding="UTF-8" standalone="yes"?>
<Relationships xmlns="http://schemas.openxmlformats.org/package/2006/relationships"><Relationship Id="rId3" Type="http://schemas.openxmlformats.org/officeDocument/2006/relationships/notesSlide" Target="../notesSlides/notesSlide246.xml"/><Relationship Id="rId2" Type="http://schemas.openxmlformats.org/officeDocument/2006/relationships/slideLayout" Target="../slideLayouts/slideLayout4.xml"/><Relationship Id="rId1" Type="http://schemas.openxmlformats.org/officeDocument/2006/relationships/customXml" Target="../../customXml/item22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14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13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17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21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19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18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24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7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20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21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17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9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17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23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23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12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23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21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21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17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23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24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20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17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13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88.xml"/><Relationship Id="rId4" Type="http://schemas.openxmlformats.org/officeDocument/2006/relationships/image" Target="../media/image4.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23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209.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216.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185.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187.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238.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13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18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169.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134.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4.xml"/><Relationship Id="rId5" Type="http://schemas.openxmlformats.org/officeDocument/2006/relationships/image" Target="../media/image6.jpeg"/><Relationship Id="rId4" Type="http://schemas.openxmlformats.org/officeDocument/2006/relationships/image" Target="../media/image5.jpe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6.xml"/><Relationship Id="rId5" Type="http://schemas.openxmlformats.org/officeDocument/2006/relationships/image" Target="../media/image8.jpeg"/><Relationship Id="rId4" Type="http://schemas.openxmlformats.org/officeDocument/2006/relationships/image" Target="../media/image7.jpe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146.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12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2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专题一 论述类文本阅读</a:t>
            </a: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(课标</a:t>
            </a:r>
            <a:r>
              <a:rPr lang="en-US" altLang="zh-CN" sz="1800" dirty="0" smtClean="0">
                <a:solidFill>
                  <a:schemeClr val="tx1"/>
                </a:solidFill>
                <a:ea typeface="黑体" panose="02010609060101010101" pitchFamily="49" charset="-122"/>
              </a:rPr>
              <a:t>Ⅲ</a:t>
            </a:r>
            <a:r>
              <a:rPr lang="zh-CN" altLang="en-US" sz="1800" dirty="0" smtClean="0">
                <a:solidFill>
                  <a:schemeClr val="tx1"/>
                </a:solidFill>
                <a:ea typeface="黑体" panose="02010609060101010101" pitchFamily="49" charset="-122"/>
              </a:rPr>
              <a:t>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仅仅留住乡村记忆而不进行呵护,乡村记忆会逐渐失去原有魅力。呵护乡村记忆,使其永葆</a:t>
            </a:r>
            <a:r>
              <a:rPr dirty="0"/>
              <a:t/>
            </a:r>
            <a:br>
              <a:rPr dirty="0"/>
            </a:br>
            <a:r>
              <a:rPr lang="zh-CN" altLang="en-US" sz="1530" kern="0" dirty="0" smtClean="0">
                <a:solidFill>
                  <a:srgbClr val="000000"/>
                </a:solidFill>
                <a:latin typeface="Times New Roman" pitchFamily="65" charset="-122"/>
                <a:ea typeface="宋体" pitchFamily="65" charset="-122"/>
              </a:rPr>
              <a:t>“温度”,就要对相关记忆场所做好日常维护工作,为传统技艺传承人延续传统技艺创造条件,</a:t>
            </a:r>
            <a:r>
              <a:rPr dirty="0"/>
              <a:t/>
            </a:r>
            <a:br>
              <a:rPr dirty="0"/>
            </a:br>
            <a:r>
              <a:rPr lang="zh-CN" altLang="en-US" sz="1530" kern="0" dirty="0" smtClean="0">
                <a:solidFill>
                  <a:srgbClr val="000000"/>
                </a:solidFill>
                <a:latin typeface="Times New Roman" pitchFamily="65" charset="-122"/>
                <a:ea typeface="宋体" pitchFamily="65" charset="-122"/>
              </a:rPr>
              <a:t>保持乡村传统活动的原有品质。比如,对一些乡土景观、农业遗产、传统生产设施与生产方</a:t>
            </a:r>
            <a:r>
              <a:rPr dirty="0"/>
              <a:t/>
            </a:r>
            <a:br>
              <a:rPr dirty="0"/>
            </a:br>
            <a:r>
              <a:rPr lang="zh-CN" altLang="en-US" sz="1530" kern="0" dirty="0" smtClean="0">
                <a:solidFill>
                  <a:srgbClr val="000000"/>
                </a:solidFill>
                <a:latin typeface="Times New Roman" pitchFamily="65" charset="-122"/>
                <a:ea typeface="宋体" pitchFamily="65" charset="-122"/>
              </a:rPr>
              <a:t>法等有意识地进行整理维护。对于乡村中的集体记忆场所,如村落的祠堂、乡村的入口、议</a:t>
            </a:r>
            <a:r>
              <a:rPr dirty="0"/>
              <a:t/>
            </a:r>
            <a:br>
              <a:rPr dirty="0"/>
            </a:br>
            <a:r>
              <a:rPr lang="zh-CN" altLang="en-US" sz="1530" kern="0" dirty="0" smtClean="0">
                <a:solidFill>
                  <a:srgbClr val="000000"/>
                </a:solidFill>
                <a:latin typeface="Times New Roman" pitchFamily="65" charset="-122"/>
                <a:ea typeface="宋体" pitchFamily="65" charset="-122"/>
              </a:rPr>
              <a:t>事亭、祭祀场所等,不可因为城镇化就让其全部消亡,而应对这些承载着人的情感和记忆的场</a:t>
            </a:r>
            <a:r>
              <a:rPr dirty="0"/>
              <a:t/>
            </a:r>
            <a:br>
              <a:rPr dirty="0"/>
            </a:br>
            <a:r>
              <a:rPr lang="zh-CN" altLang="en-US" sz="1530" kern="0" dirty="0" smtClean="0">
                <a:solidFill>
                  <a:srgbClr val="000000"/>
                </a:solidFill>
                <a:latin typeface="Times New Roman" pitchFamily="65" charset="-122"/>
                <a:ea typeface="宋体" pitchFamily="65" charset="-122"/>
              </a:rPr>
              <a:t>所定期维修。既要让当地居民生产生活更为方便,又要让游子在故乡找到依恋感与归属感。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如果说留住和呵护乡村记忆是一种消极型的留住乡愁的话,那么,活化乡村记忆则是一种积极</a:t>
            </a:r>
            <a:r>
              <a:rPr dirty="0"/>
              <a:t/>
            </a:r>
            <a:br>
              <a:rPr dirty="0"/>
            </a:br>
            <a:r>
              <a:rPr lang="zh-CN" altLang="en-US" sz="1530" kern="0" dirty="0" smtClean="0">
                <a:solidFill>
                  <a:srgbClr val="000000"/>
                </a:solidFill>
                <a:latin typeface="Times New Roman" pitchFamily="65" charset="-122"/>
                <a:ea typeface="宋体" pitchFamily="65" charset="-122"/>
              </a:rPr>
              <a:t>型的留住乡愁。活化乡村记忆,就是在新型城镇化进程中深度挖掘乡村记忆与乡村传统产业,</a:t>
            </a:r>
            <a:r>
              <a:rPr dirty="0"/>
              <a:t/>
            </a:r>
            <a:br>
              <a:rPr dirty="0"/>
            </a:br>
            <a:r>
              <a:rPr lang="zh-CN" altLang="en-US" sz="1530" kern="0" dirty="0" smtClean="0">
                <a:solidFill>
                  <a:srgbClr val="000000"/>
                </a:solidFill>
                <a:latin typeface="Times New Roman" pitchFamily="65" charset="-122"/>
                <a:ea typeface="宋体" pitchFamily="65" charset="-122"/>
              </a:rPr>
              <a:t>进行精细化、产业化升级,将“文”“人”“居”与“产”融合在一起,让原来的乡村记忆在</a:t>
            </a:r>
            <a:r>
              <a:rPr dirty="0"/>
              <a:t/>
            </a:r>
            <a:br>
              <a:rPr dirty="0"/>
            </a:br>
            <a:r>
              <a:rPr lang="zh-CN" altLang="en-US" sz="1530" kern="0" dirty="0" smtClean="0">
                <a:solidFill>
                  <a:srgbClr val="000000"/>
                </a:solidFill>
                <a:latin typeface="Times New Roman" pitchFamily="65" charset="-122"/>
                <a:ea typeface="宋体" pitchFamily="65" charset="-122"/>
              </a:rPr>
              <a:t>新型城镇化进程中充满生机活力。这需要相应的公共设施与之配套,需要发展教育、医疗、</a:t>
            </a:r>
            <a:r>
              <a:rPr dirty="0"/>
              <a:t/>
            </a:r>
            <a:br>
              <a:rPr dirty="0"/>
            </a:br>
            <a:r>
              <a:rPr lang="zh-CN" altLang="en-US" sz="1530" kern="0" dirty="0" smtClean="0">
                <a:solidFill>
                  <a:srgbClr val="000000"/>
                </a:solidFill>
                <a:latin typeface="Times New Roman" pitchFamily="65" charset="-122"/>
                <a:ea typeface="宋体" pitchFamily="65" charset="-122"/>
              </a:rPr>
              <a:t>商业、娱乐休闲产业等,使乡村记忆在新的时空条件下产生新的凝聚力。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(摘编自陆邵明《留住乡愁》)</a:t>
            </a:r>
            <a:endParaRPr lang="zh-CN" altLang="en-US" dirty="0"/>
          </a:p>
        </p:txBody>
      </p:sp>
    </p:spTree>
    <p:custDataLst>
      <p:custData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下列理解和分析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在当今世界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每一个科技黑箱的使用者都能像牛顿一样“站在巨人的肩上”继续前进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“巨人”就是科技黑箱。</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B.知识通过科技黑箱这一途径达到最大限度的共享,这是现在计算机天才、黑客和神童不断</a:t>
            </a:r>
            <a:r>
              <a:rPr dirty="0"/>
              <a:t/>
            </a:r>
            <a:br>
              <a:rPr dirty="0"/>
            </a:br>
            <a:r>
              <a:rPr lang="zh-CN" altLang="en-US" sz="1530" kern="0" dirty="0" smtClean="0">
                <a:solidFill>
                  <a:srgbClr val="000000"/>
                </a:solidFill>
                <a:latin typeface="Times New Roman" pitchFamily="65" charset="-122"/>
                <a:ea typeface="宋体" pitchFamily="65" charset="-122"/>
              </a:rPr>
              <a:t>出现的根本原因。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C.越是高端的科技黑箱,主体对它的干预就越大;在认识和实践的关系上,实践也随之变得更加</a:t>
            </a:r>
            <a:r>
              <a:rPr dirty="0"/>
              <a:t/>
            </a:r>
            <a:br>
              <a:rPr dirty="0"/>
            </a:br>
            <a:r>
              <a:rPr lang="zh-CN" altLang="en-US" sz="1530" kern="0" dirty="0" smtClean="0">
                <a:solidFill>
                  <a:srgbClr val="000000"/>
                </a:solidFill>
                <a:latin typeface="Times New Roman" pitchFamily="65" charset="-122"/>
                <a:ea typeface="宋体" pitchFamily="65" charset="-122"/>
              </a:rPr>
              <a:t>复杂和重要。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D.使用者表面上是在支配着科技黑箱,但实际上他们是在“不知情”的情况下受到了科技黑</a:t>
            </a:r>
            <a:r>
              <a:rPr dirty="0"/>
              <a:t/>
            </a:r>
            <a:br>
              <a:rPr dirty="0"/>
            </a:br>
            <a:r>
              <a:rPr lang="zh-CN" altLang="en-US" sz="1530" kern="0" dirty="0" smtClean="0">
                <a:solidFill>
                  <a:srgbClr val="000000"/>
                </a:solidFill>
                <a:latin typeface="Times New Roman" pitchFamily="65" charset="-122"/>
                <a:ea typeface="宋体" pitchFamily="65" charset="-122"/>
              </a:rPr>
              <a:t>箱潜移默化的影响。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下列理解和分析不正确的一项是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新的科技黑箱能够为相对“无知识”的年轻一代提供崛起和赶超的机会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他们即使没有掌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握科技黑箱中的知识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也可以享用这些知识。</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要不要学习集成于科技黑箱中已经贬值的科技知识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作者并没有给出直接的答案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但提示我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应当对这些知识予以宽容。</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科技黑箱不仅包括当代的高科技成果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也包括历史上遗留下来的很多技术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如中国的针灸以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及各古老民族中的特殊技法。</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由于科技黑箱使用简单方便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于是就可能发生滥用的现象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其直接后果就是科技这把双刃剑</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的哪一刃都变得更加锋利。</a:t>
            </a:r>
            <a:endParaRPr lang="zh-CN" altLang="en-US" dirty="0"/>
          </a:p>
        </p:txBody>
      </p:sp>
      <p:sp>
        <p:nvSpPr>
          <p:cNvPr id="3" name="TextBox 2"/>
          <p:cNvSpPr txBox="1"/>
          <p:nvPr/>
        </p:nvSpPr>
        <p:spPr>
          <a:xfrm>
            <a:off x="540000" y="4074141"/>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据第一段“价值观和伦理道德则对科学知识进行选择”可知,该项“进行了修</a:t>
            </a:r>
            <a:r>
              <a:rPr dirty="0"/>
              <a:t/>
            </a:r>
            <a:br>
              <a:rPr dirty="0"/>
            </a:br>
            <a:r>
              <a:rPr lang="zh-CN" altLang="en-US" sz="1530" kern="0" dirty="0" smtClean="0">
                <a:solidFill>
                  <a:srgbClr val="000000"/>
                </a:solidFill>
                <a:latin typeface="Times New Roman" pitchFamily="65" charset="-122"/>
                <a:ea typeface="宋体" pitchFamily="65" charset="-122"/>
              </a:rPr>
              <a:t>正”不正确。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强加因果,原文以计算机天才、黑客、神童为例,意在证明“知识正是通过科技</a:t>
            </a:r>
            <a:r>
              <a:rPr dirty="0"/>
              <a:t/>
            </a:r>
            <a:br>
              <a:rPr dirty="0"/>
            </a:br>
            <a:r>
              <a:rPr lang="zh-CN" altLang="en-US" sz="1530" kern="0" dirty="0" smtClean="0">
                <a:solidFill>
                  <a:srgbClr val="000000"/>
                </a:solidFill>
                <a:latin typeface="Times New Roman" pitchFamily="65" charset="-122"/>
                <a:ea typeface="宋体" pitchFamily="65" charset="-122"/>
              </a:rPr>
              <a:t>黑箱这一途径而达到最大限度的共享”这一观点。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据末段最后两句可知,“ 滥用”科技黑箱,其直接结果只能使“科技”这把双刃</a:t>
            </a:r>
            <a:r>
              <a:rPr dirty="0"/>
              <a:t/>
            </a:r>
            <a:br>
              <a:rPr dirty="0"/>
            </a:br>
            <a:r>
              <a:rPr lang="zh-CN" altLang="en-US" sz="1530" kern="0" dirty="0" smtClean="0">
                <a:solidFill>
                  <a:srgbClr val="000000"/>
                </a:solidFill>
                <a:latin typeface="Times New Roman" pitchFamily="65" charset="-122"/>
                <a:ea typeface="宋体" pitchFamily="65" charset="-122"/>
              </a:rPr>
              <a:t>剑“不好”的那一刃变得更加锋利。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四、(2011课标全国,1—3,9分)阅读下面的文字,完成1—3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《诗经》原来是诗,不是“经”,这在咱们今天是很明确的。但在封建社会里,诗三百篇却被尊</a:t>
            </a:r>
            <a:r>
              <a:t/>
            </a:r>
            <a:br/>
            <a:r>
              <a:rPr lang="zh-CN" altLang="en-US" sz="1530" kern="0" dirty="0" smtClean="0">
                <a:solidFill>
                  <a:srgbClr val="000000"/>
                </a:solidFill>
                <a:latin typeface="Times New Roman" pitchFamily="65" charset="-122"/>
                <a:ea typeface="宋体" pitchFamily="65" charset="-122"/>
              </a:rPr>
              <a:t>为“经”,统治阶级拿它来做封建教化的工具。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从西周初期到春秋中叶,诗三百篇是一种配乐演唱的乐歌。这些乐歌一方面用于祭祀、宴会</a:t>
            </a:r>
            <a:r>
              <a:t/>
            </a:r>
            <a:br/>
            <a:r>
              <a:rPr lang="zh-CN" altLang="en-US" sz="1530" kern="0" dirty="0" smtClean="0">
                <a:solidFill>
                  <a:srgbClr val="000000"/>
                </a:solidFill>
                <a:latin typeface="Times New Roman" pitchFamily="65" charset="-122"/>
                <a:ea typeface="宋体" pitchFamily="65" charset="-122"/>
              </a:rPr>
              <a:t>和各种典礼,当作仪式的一部分或娱乐宾主的节目。另一方面则用于政治、外交及其他社会</a:t>
            </a:r>
            <a:r>
              <a:t/>
            </a:r>
            <a:br/>
            <a:r>
              <a:rPr lang="zh-CN" altLang="en-US" sz="1530" kern="0" dirty="0" smtClean="0">
                <a:solidFill>
                  <a:srgbClr val="000000"/>
                </a:solidFill>
                <a:latin typeface="Times New Roman" pitchFamily="65" charset="-122"/>
                <a:ea typeface="宋体" pitchFamily="65" charset="-122"/>
              </a:rPr>
              <a:t>生活,当作表情达意的工具,其作用和平常的语言差不多,当然它更加曲折动人。例如周代有一</a:t>
            </a:r>
            <a:r>
              <a:t/>
            </a:r>
            <a:br/>
            <a:r>
              <a:rPr lang="zh-CN" altLang="en-US" sz="1530" kern="0" dirty="0" smtClean="0">
                <a:solidFill>
                  <a:srgbClr val="000000"/>
                </a:solidFill>
                <a:latin typeface="Times New Roman" pitchFamily="65" charset="-122"/>
                <a:ea typeface="宋体" pitchFamily="65" charset="-122"/>
              </a:rPr>
              <a:t>种“献诗陈志”的做法,当一些人看到国君或者同僚做了什么好事或坏事,就做一首诗献给他</a:t>
            </a:r>
            <a:r>
              <a:t/>
            </a:r>
            <a:br/>
            <a:r>
              <a:rPr lang="zh-CN" altLang="en-US" sz="1530" kern="0" dirty="0" smtClean="0">
                <a:solidFill>
                  <a:srgbClr val="000000"/>
                </a:solidFill>
                <a:latin typeface="Times New Roman" pitchFamily="65" charset="-122"/>
                <a:ea typeface="宋体" pitchFamily="65" charset="-122"/>
              </a:rPr>
              <a:t>们,达到颂美或者讽谏的目的。还有人由于个人遭受冤屈或不幸,也往往通过诗来发泄和申</a:t>
            </a:r>
            <a:r>
              <a:t/>
            </a:r>
            <a:br/>
            <a:r>
              <a:rPr lang="zh-CN" altLang="en-US" sz="1530" kern="0" dirty="0" smtClean="0">
                <a:solidFill>
                  <a:srgbClr val="000000"/>
                </a:solidFill>
                <a:latin typeface="Times New Roman" pitchFamily="65" charset="-122"/>
                <a:ea typeface="宋体" pitchFamily="65" charset="-122"/>
              </a:rPr>
              <a:t>诉。应该说明,“献诗陈志”是要通过乐工的演唱来献给君上或同僚的,所以卿士“献诗”总</a:t>
            </a:r>
            <a:r>
              <a:t/>
            </a:r>
            <a:br/>
            <a:r>
              <a:rPr lang="zh-CN" altLang="en-US" sz="1530" kern="0" dirty="0" smtClean="0">
                <a:solidFill>
                  <a:srgbClr val="000000"/>
                </a:solidFill>
                <a:latin typeface="Times New Roman" pitchFamily="65" charset="-122"/>
                <a:ea typeface="宋体" pitchFamily="65" charset="-122"/>
              </a:rPr>
              <a:t>和“瞽献曲”或“瞍赋”“矇诵”并提。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在人民群众的生活里,诗歌也常用于表情达意,例如《诗经·邶风·新台》和《诗经·秦风·黄鸟》</a:t>
            </a:r>
            <a:r>
              <a:t/>
            </a:r>
            <a:br/>
            <a:r>
              <a:rPr lang="zh-CN" altLang="en-US" sz="1530" kern="0" dirty="0" smtClean="0">
                <a:solidFill>
                  <a:srgbClr val="000000"/>
                </a:solidFill>
                <a:latin typeface="Times New Roman" pitchFamily="65" charset="-122"/>
                <a:ea typeface="宋体" pitchFamily="65" charset="-122"/>
              </a:rPr>
              <a:t>等,都是针对具体的现实问题而发的。古代史传中还有一些不在三百篇之内的“徒歌”,例如</a:t>
            </a:r>
            <a:r>
              <a:t/>
            </a:r>
            <a:br/>
            <a:r>
              <a:rPr lang="zh-CN" altLang="en-US" sz="1530" kern="0" dirty="0" smtClean="0">
                <a:solidFill>
                  <a:srgbClr val="000000"/>
                </a:solidFill>
                <a:latin typeface="Times New Roman" pitchFamily="65" charset="-122"/>
                <a:ea typeface="宋体" pitchFamily="65" charset="-122"/>
              </a:rPr>
              <a:t>《左传·宣公二年》记载宋国将军华元被郑国人捉了去,后来逃回来,人民讥笑这位败军之将,</a:t>
            </a:r>
            <a:r>
              <a:t/>
            </a:r>
            <a:br/>
            <a:r>
              <a:rPr lang="zh-CN" altLang="en-US" sz="1530" kern="0" dirty="0" smtClean="0">
                <a:solidFill>
                  <a:srgbClr val="000000"/>
                </a:solidFill>
                <a:latin typeface="Times New Roman" pitchFamily="65" charset="-122"/>
                <a:ea typeface="宋体" pitchFamily="65" charset="-122"/>
              </a:rPr>
              <a:t>做了一个歌儿对他唱。这样的歌,从性质上说和“献诗陈志”没有什么分别。不过士大夫献</a:t>
            </a:r>
            <a:endParaRPr lang="zh-CN" altLang="en-US"/>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诗,是特地做了给乐工唱的;庶人的作品则先是在社会上流传,给采访诗歌的人收集去了,才配</a:t>
            </a:r>
            <a:r>
              <a:t/>
            </a:r>
            <a:br/>
            <a:r>
              <a:rPr lang="zh-CN" altLang="en-US" sz="1530" kern="0" dirty="0" smtClean="0">
                <a:solidFill>
                  <a:srgbClr val="000000"/>
                </a:solidFill>
                <a:latin typeface="Times New Roman" pitchFamily="65" charset="-122"/>
                <a:ea typeface="宋体" pitchFamily="65" charset="-122"/>
              </a:rPr>
              <a:t>上乐曲,达到统治阶级的耳中。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在外交宴会等场合,宾主各方往往通过“赋诗”来表达愿望和态度。“赋诗”时点出现成的</a:t>
            </a:r>
            <a:r>
              <a:t/>
            </a:r>
            <a:br/>
            <a:r>
              <a:rPr lang="zh-CN" altLang="en-US" sz="1530" kern="0" dirty="0" smtClean="0">
                <a:solidFill>
                  <a:srgbClr val="000000"/>
                </a:solidFill>
                <a:latin typeface="Times New Roman" pitchFamily="65" charset="-122"/>
                <a:ea typeface="宋体" pitchFamily="65" charset="-122"/>
              </a:rPr>
              <a:t>诗篇,叫乐工们演唱,通过诗歌的问答,了解彼此的立场,这就叫“赋诗言志”。这种“赋诗”</a:t>
            </a:r>
            <a:r>
              <a:t/>
            </a:r>
            <a:br/>
            <a:r>
              <a:rPr lang="zh-CN" altLang="en-US" sz="1530" kern="0" dirty="0" smtClean="0">
                <a:solidFill>
                  <a:srgbClr val="000000"/>
                </a:solidFill>
                <a:latin typeface="Times New Roman" pitchFamily="65" charset="-122"/>
                <a:ea typeface="宋体" pitchFamily="65" charset="-122"/>
              </a:rPr>
              <a:t>往往不管原作本身的内容和意义,仅仅是把赋诗者的观点和愿望寄托在诗中某几句之上,来作</a:t>
            </a:r>
            <a:r>
              <a:t/>
            </a:r>
            <a:br/>
            <a:r>
              <a:rPr lang="zh-CN" altLang="en-US" sz="1530" kern="0" dirty="0" smtClean="0">
                <a:solidFill>
                  <a:srgbClr val="000000"/>
                </a:solidFill>
                <a:latin typeface="Times New Roman" pitchFamily="65" charset="-122"/>
                <a:ea typeface="宋体" pitchFamily="65" charset="-122"/>
              </a:rPr>
              <a:t>比喻或暗示,所以是一种典型的断章取义。《左传·襄公二十六年》记晋侯为了卫国一个叛臣</a:t>
            </a:r>
            <a:r>
              <a:t/>
            </a:r>
            <a:br/>
            <a:r>
              <a:rPr lang="zh-CN" altLang="en-US" sz="1530" kern="0" dirty="0" smtClean="0">
                <a:solidFill>
                  <a:srgbClr val="000000"/>
                </a:solidFill>
                <a:latin typeface="Times New Roman" pitchFamily="65" charset="-122"/>
                <a:ea typeface="宋体" pitchFamily="65" charset="-122"/>
              </a:rPr>
              <a:t>的缘故,把卫侯羁押起来,齐侯和郑伯到晋国去说情,郑国的子展就赋《诗经·郑风·将仲子》一</a:t>
            </a:r>
            <a:r>
              <a:t/>
            </a:r>
            <a:br/>
            <a:r>
              <a:rPr lang="zh-CN" altLang="en-US" sz="1530" kern="0" dirty="0" smtClean="0">
                <a:solidFill>
                  <a:srgbClr val="000000"/>
                </a:solidFill>
                <a:latin typeface="Times New Roman" pitchFamily="65" charset="-122"/>
                <a:ea typeface="宋体" pitchFamily="65" charset="-122"/>
              </a:rPr>
              <a:t>诗。《将仲子》本来是一首爱情诗,这当中有“人之多言,亦可畏也”的话,是说女的爱着男</a:t>
            </a:r>
            <a:r>
              <a:t/>
            </a:r>
            <a:br/>
            <a:r>
              <a:rPr lang="zh-CN" altLang="en-US" sz="1530" kern="0" dirty="0" smtClean="0">
                <a:solidFill>
                  <a:srgbClr val="000000"/>
                </a:solidFill>
                <a:latin typeface="Times New Roman" pitchFamily="65" charset="-122"/>
                <a:ea typeface="宋体" pitchFamily="65" charset="-122"/>
              </a:rPr>
              <a:t>的,又怕旁人说闲话;子展却借用来说,晋侯纵然有理由,但“人言可畏”,别人看来总是为了一</a:t>
            </a:r>
            <a:r>
              <a:t/>
            </a:r>
            <a:br/>
            <a:r>
              <a:rPr lang="zh-CN" altLang="en-US" sz="1530" kern="0" dirty="0" smtClean="0">
                <a:solidFill>
                  <a:srgbClr val="000000"/>
                </a:solidFill>
                <a:latin typeface="Times New Roman" pitchFamily="65" charset="-122"/>
                <a:ea typeface="宋体" pitchFamily="65" charset="-122"/>
              </a:rPr>
              <a:t>个叛臣。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诗三百篇到了孔子的时代,由于新声代替古乐,造成了诗与乐的分家,诗也就由乐歌逐渐变为纯</a:t>
            </a:r>
            <a:r>
              <a:t/>
            </a:r>
            <a:br/>
            <a:r>
              <a:rPr lang="zh-CN" altLang="en-US" sz="1530" kern="0" dirty="0" smtClean="0">
                <a:solidFill>
                  <a:srgbClr val="000000"/>
                </a:solidFill>
                <a:latin typeface="Times New Roman" pitchFamily="65" charset="-122"/>
                <a:ea typeface="宋体" pitchFamily="65" charset="-122"/>
              </a:rPr>
              <a:t>粹的语言艺术了,“赋诗”“献曲”也不大见到了。诗三百篇在社会上的实际用途缩小了,封</a:t>
            </a:r>
            <a:r>
              <a:t/>
            </a:r>
            <a:br/>
            <a:r>
              <a:rPr lang="zh-CN" altLang="en-US" sz="1530" kern="0" dirty="0" smtClean="0">
                <a:solidFill>
                  <a:srgbClr val="000000"/>
                </a:solidFill>
                <a:latin typeface="Times New Roman" pitchFamily="65" charset="-122"/>
                <a:ea typeface="宋体" pitchFamily="65" charset="-122"/>
              </a:rPr>
              <a:t>建士大夫就逐渐把诗的意义和封建教化的原则联系起来。比如公孙丑问,《伐檀》诗中,为什</a:t>
            </a:r>
            <a:r>
              <a:t/>
            </a:r>
            <a:br/>
            <a:r>
              <a:rPr lang="zh-CN" altLang="en-US" sz="1530" kern="0" dirty="0" smtClean="0">
                <a:solidFill>
                  <a:srgbClr val="000000"/>
                </a:solidFill>
                <a:latin typeface="Times New Roman" pitchFamily="65" charset="-122"/>
                <a:ea typeface="宋体" pitchFamily="65" charset="-122"/>
              </a:rPr>
              <a:t>么君子不耕而食?孟子回答道:“国君用了他,就得到安富尊荣;子弟信从他,就学会孝悌忠信。</a:t>
            </a:r>
            <a:endParaRPr lang="zh-CN" altLang="en-US"/>
          </a:p>
        </p:txBody>
      </p:sp>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君子不劳而食,还有谁比他功劳更大呢?”封建统治阶级就是这样“以意逆志”,最后把诗尊</a:t>
            </a:r>
            <a:r>
              <a:rPr dirty="0"/>
              <a:t/>
            </a:r>
            <a:br>
              <a:rPr dirty="0"/>
            </a:br>
            <a:r>
              <a:rPr lang="zh-CN" altLang="en-US" sz="1530" kern="0" dirty="0" smtClean="0">
                <a:solidFill>
                  <a:srgbClr val="000000"/>
                </a:solidFill>
                <a:latin typeface="Times New Roman" pitchFamily="65" charset="-122"/>
                <a:ea typeface="宋体" pitchFamily="65" charset="-122"/>
              </a:rPr>
              <a:t>为“经”。直到五四运动以后,这部伟大的诗集才冲开了各种乌烟瘴气,在思想和艺术上放射</a:t>
            </a:r>
            <a:r>
              <a:rPr dirty="0"/>
              <a:t/>
            </a:r>
            <a:br>
              <a:rPr dirty="0"/>
            </a:br>
            <a:r>
              <a:rPr lang="zh-CN" altLang="en-US" sz="1530" kern="0" dirty="0" smtClean="0">
                <a:solidFill>
                  <a:srgbClr val="000000"/>
                </a:solidFill>
                <a:latin typeface="Times New Roman" pitchFamily="65" charset="-122"/>
                <a:ea typeface="宋体" pitchFamily="65" charset="-122"/>
              </a:rPr>
              <a:t>出夺目的光辉。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(摘编自中华书局“知识丛书”金开诚《诗经》)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1.下列关于原文第一、二两段内容的表述,不正确的一项是(3分)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A.《诗经》中的作品原来是普通的诗歌,并没有深刻的含意,但是封建统治阶级却把它尊为经</a:t>
            </a:r>
            <a:r>
              <a:rPr dirty="0"/>
              <a:t/>
            </a:r>
            <a:br>
              <a:rPr dirty="0"/>
            </a:br>
            <a:r>
              <a:rPr lang="zh-CN" altLang="en-US" sz="1530" kern="0" dirty="0" smtClean="0">
                <a:solidFill>
                  <a:srgbClr val="000000"/>
                </a:solidFill>
                <a:latin typeface="Times New Roman" pitchFamily="65" charset="-122"/>
                <a:ea typeface="宋体" pitchFamily="65" charset="-122"/>
              </a:rPr>
              <a:t>典,用它来做封建教化的工具。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B.在春秋中叶以前,诗三百篇曾经作为一种配乐演唱的乐歌,成为祭祀、宴会和各种典礼的一</a:t>
            </a:r>
            <a:r>
              <a:rPr dirty="0"/>
              <a:t/>
            </a:r>
            <a:br>
              <a:rPr dirty="0"/>
            </a:br>
            <a:r>
              <a:rPr lang="zh-CN" altLang="en-US" sz="1530" kern="0" dirty="0" smtClean="0">
                <a:solidFill>
                  <a:srgbClr val="000000"/>
                </a:solidFill>
                <a:latin typeface="Times New Roman" pitchFamily="65" charset="-122"/>
                <a:ea typeface="宋体" pitchFamily="65" charset="-122"/>
              </a:rPr>
              <a:t>部分仪式或娱乐宾主的节目。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C.所谓“献诗陈志”,一种情况是指卿士通过贡献诗歌,向国君或同僚陈述自己的心意,以达到</a:t>
            </a:r>
            <a:r>
              <a:rPr dirty="0"/>
              <a:t/>
            </a:r>
            <a:br>
              <a:rPr dirty="0"/>
            </a:br>
            <a:r>
              <a:rPr lang="zh-CN" altLang="en-US" sz="1530" kern="0" dirty="0" smtClean="0">
                <a:solidFill>
                  <a:srgbClr val="000000"/>
                </a:solidFill>
                <a:latin typeface="Times New Roman" pitchFamily="65" charset="-122"/>
                <a:ea typeface="宋体" pitchFamily="65" charset="-122"/>
              </a:rPr>
              <a:t>颂美或者讽谏的目的。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D.在古籍记载中,卿士“献诗”经常和“瞽献曲”“矇诵”等一起出现,是因为卿士作诗以后,</a:t>
            </a:r>
            <a:r>
              <a:rPr dirty="0"/>
              <a:t/>
            </a:r>
            <a:br>
              <a:rPr dirty="0"/>
            </a:br>
            <a:r>
              <a:rPr lang="zh-CN" altLang="en-US" sz="1530" kern="0" dirty="0" smtClean="0">
                <a:solidFill>
                  <a:srgbClr val="000000"/>
                </a:solidFill>
                <a:latin typeface="Times New Roman" pitchFamily="65" charset="-122"/>
                <a:ea typeface="宋体" pitchFamily="65" charset="-122"/>
              </a:rPr>
              <a:t>总是通过乐工的演唱来呈献。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下列理解和分析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宋国人民讥笑败军之将华元的诗歌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也是用来作为表情达意的工具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所以从性质上说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跟卿士</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的“献诗陈志”没有什么不同。</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古人在“赋诗言志”时所言的志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往往不为原诗所具有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而是赋诗者采用断章取义的办法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托在诗中某些句子之上的。</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子展借用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郑风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将仲子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人之多言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亦可畏也”一句话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他的意思是叛臣的一面之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词令人担心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请晋侯不要听信。</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到孔子时代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新音乐逐渐兴起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古乐逐渐失传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由此造成诗与乐分家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也就变成纯粹</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的语言文学作品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而与音乐无关了。</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下列理解和分析不正确的一项是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在西周初期到春秋中叶的政治、外交和其他社会生活中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被当作表情达意的工具</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往往能收到平常语言所无法达到的效果。</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上古时候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人民群众的作品如果给采访诗歌的人收集去了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就可能进入诗三百篇中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不然则仍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然是没有曲调的“徒歌”。</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古人在“赋诗言志”时采用的都是现成的诗篇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其含意大家都清楚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所以能够通过诗歌的来</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回问答,了解彼此的立场。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D.孟子解释《伐檀》说,君子使国君得到安富尊荣,使子弟学会孝悌忠信,所以君子可以不劳而</a:t>
            </a:r>
            <a:r>
              <a:rPr dirty="0"/>
              <a:t/>
            </a:r>
            <a:br>
              <a:rPr dirty="0"/>
            </a:br>
            <a:r>
              <a:rPr lang="zh-CN" altLang="en-US" sz="1530" kern="0" dirty="0" smtClean="0">
                <a:solidFill>
                  <a:srgbClr val="000000"/>
                </a:solidFill>
                <a:latin typeface="Times New Roman" pitchFamily="65" charset="-122"/>
                <a:ea typeface="宋体" pitchFamily="65" charset="-122"/>
              </a:rPr>
              <a:t>食。这就曲解了《诗经》的原意。</a:t>
            </a:r>
            <a:endParaRPr lang="zh-CN" altLang="en-US" dirty="0"/>
          </a:p>
        </p:txBody>
      </p:sp>
      <p:sp>
        <p:nvSpPr>
          <p:cNvPr id="3" name="TextBox 2"/>
          <p:cNvSpPr txBox="1"/>
          <p:nvPr/>
        </p:nvSpPr>
        <p:spPr>
          <a:xfrm>
            <a:off x="540000" y="3277393"/>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“《诗经》中的作品原来是普通的诗歌,并没有深刻的含意”,原文第一、二段</a:t>
            </a:r>
            <a:r>
              <a:rPr dirty="0"/>
              <a:t/>
            </a:r>
            <a:br>
              <a:rPr dirty="0"/>
            </a:br>
            <a:r>
              <a:rPr lang="zh-CN" altLang="en-US" sz="1530" kern="0" dirty="0" smtClean="0">
                <a:solidFill>
                  <a:srgbClr val="000000"/>
                </a:solidFill>
                <a:latin typeface="Times New Roman" pitchFamily="65" charset="-122"/>
                <a:ea typeface="宋体" pitchFamily="65" charset="-122"/>
              </a:rPr>
              <a:t>并无表述,属无中生有。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“他的意思是叛臣的一面之词令人担心,请晋侯不要听信”与原文第四段末“子</a:t>
            </a:r>
            <a:r>
              <a:rPr dirty="0"/>
              <a:t/>
            </a:r>
            <a:br>
              <a:rPr dirty="0"/>
            </a:br>
            <a:r>
              <a:rPr lang="zh-CN" altLang="en-US" sz="1530" kern="0" dirty="0" smtClean="0">
                <a:solidFill>
                  <a:srgbClr val="000000"/>
                </a:solidFill>
                <a:latin typeface="Times New Roman" pitchFamily="65" charset="-122"/>
                <a:ea typeface="宋体" pitchFamily="65" charset="-122"/>
              </a:rPr>
              <a:t>展却借用来说,晋侯纵然有理由,但‘人言可畏’,别人看来总是为了一个叛臣”表意不符,犯</a:t>
            </a:r>
            <a:r>
              <a:rPr dirty="0"/>
              <a:t/>
            </a:r>
            <a:br>
              <a:rPr dirty="0"/>
            </a:br>
            <a:r>
              <a:rPr lang="zh-CN" altLang="en-US" sz="1530" kern="0" dirty="0" smtClean="0">
                <a:solidFill>
                  <a:srgbClr val="000000"/>
                </a:solidFill>
                <a:latin typeface="Times New Roman" pitchFamily="65" charset="-122"/>
                <a:ea typeface="宋体" pitchFamily="65" charset="-122"/>
              </a:rPr>
              <a:t>了“曲解文意”的错误。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“不然则仍然是没有曲调的‘徒歌’”这个结论过于绝对,其实也是一种可能性。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五、(2010课标全国,1—3,9分)阅读下面的文字,完成1—3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“书”本是指文字符号,现在提到的“书”不是从文字符号讲,也不是从文字学“六书”来讲,</a:t>
            </a:r>
            <a:r>
              <a:t/>
            </a:r>
            <a:br/>
            <a:r>
              <a:rPr lang="zh-CN" altLang="en-US" sz="1530" kern="0" dirty="0" smtClean="0">
                <a:solidFill>
                  <a:srgbClr val="000000"/>
                </a:solidFill>
                <a:latin typeface="Times New Roman" pitchFamily="65" charset="-122"/>
                <a:ea typeface="宋体" pitchFamily="65" charset="-122"/>
              </a:rPr>
              <a:t>而是从书法艺术讲。书法对中华民族有很深远的影响,“书”与“金”、“石”、“画”并</a:t>
            </a:r>
            <a:r>
              <a:t/>
            </a:r>
            <a:br/>
            <a:r>
              <a:rPr lang="zh-CN" altLang="en-US" sz="1530" kern="0" dirty="0" smtClean="0">
                <a:solidFill>
                  <a:srgbClr val="000000"/>
                </a:solidFill>
                <a:latin typeface="Times New Roman" pitchFamily="65" charset="-122"/>
                <a:ea typeface="宋体" pitchFamily="65" charset="-122"/>
              </a:rPr>
              <a:t>称,在中国文化中占有很重要的位置。书法是一种艺术,而且是广大人民喜闻乐见的艺术。中</a:t>
            </a:r>
            <a:r>
              <a:t/>
            </a:r>
            <a:br/>
            <a:r>
              <a:rPr lang="zh-CN" altLang="en-US" sz="1530" kern="0" dirty="0" smtClean="0">
                <a:solidFill>
                  <a:srgbClr val="000000"/>
                </a:solidFill>
                <a:latin typeface="Times New Roman" pitchFamily="65" charset="-122"/>
                <a:ea typeface="宋体" pitchFamily="65" charset="-122"/>
              </a:rPr>
              <a:t>国的汉字刚一出现,写字的人就有“写得好看”的要求和欲望。如甲骨文就是如此,虽然字形</a:t>
            </a:r>
            <a:r>
              <a:t/>
            </a:r>
            <a:br/>
            <a:r>
              <a:rPr lang="zh-CN" altLang="en-US" sz="1530" kern="0" dirty="0" smtClean="0">
                <a:solidFill>
                  <a:srgbClr val="000000"/>
                </a:solidFill>
                <a:latin typeface="Times New Roman" pitchFamily="65" charset="-122"/>
                <a:ea typeface="宋体" pitchFamily="65" charset="-122"/>
              </a:rPr>
              <a:t>繁难复杂,但是不论单个的字还是全篇的字,结构章法都很好看。可见,自从有写字的行动以</a:t>
            </a:r>
            <a:r>
              <a:t/>
            </a:r>
            <a:br/>
            <a:r>
              <a:rPr lang="zh-CN" altLang="en-US" sz="1530" kern="0" dirty="0" smtClean="0">
                <a:solidFill>
                  <a:srgbClr val="000000"/>
                </a:solidFill>
                <a:latin typeface="Times New Roman" pitchFamily="65" charset="-122"/>
                <a:ea typeface="宋体" pitchFamily="65" charset="-122"/>
              </a:rPr>
              <a:t>来,就伴随着艺术的要求,美观的要求。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不论是秦隶还是汉隶,都是刚从篆书演变过来的,写起来单调而且费事。所以到了晋朝,真书</a:t>
            </a:r>
            <a:r>
              <a:t/>
            </a:r>
            <a:br/>
            <a:r>
              <a:rPr lang="zh-CN" altLang="en-US" sz="1530" kern="0" dirty="0" smtClean="0">
                <a:solidFill>
                  <a:srgbClr val="000000"/>
                </a:solidFill>
                <a:latin typeface="Times New Roman" pitchFamily="65" charset="-122"/>
                <a:ea typeface="宋体" pitchFamily="65" charset="-122"/>
              </a:rPr>
              <a:t>(又叫作楷书、正书)开始出现并逐渐定形。真书虽然各家写法不同、风格不同,但字形的结</a:t>
            </a:r>
            <a:r>
              <a:t/>
            </a:r>
            <a:br/>
            <a:r>
              <a:rPr lang="zh-CN" altLang="en-US" sz="1530" kern="0" dirty="0" smtClean="0">
                <a:solidFill>
                  <a:srgbClr val="000000"/>
                </a:solidFill>
                <a:latin typeface="Times New Roman" pitchFamily="65" charset="-122"/>
                <a:ea typeface="宋体" pitchFamily="65" charset="-122"/>
              </a:rPr>
              <a:t>构是一致的。在历史上篆书、隶书等使用的时间都不如真书长久,真书至今仍在使用,就是因</a:t>
            </a:r>
            <a:r>
              <a:t/>
            </a:r>
            <a:br/>
            <a:r>
              <a:rPr lang="zh-CN" altLang="en-US" sz="1530" kern="0" dirty="0" smtClean="0">
                <a:solidFill>
                  <a:srgbClr val="000000"/>
                </a:solidFill>
                <a:latin typeface="Times New Roman" pitchFamily="65" charset="-122"/>
                <a:ea typeface="宋体" pitchFamily="65" charset="-122"/>
              </a:rPr>
              <a:t>为它字形比较固定,笔画转折自然,并且可以连写,多写一笔少写一笔也容易被人发现。真书写</a:t>
            </a:r>
            <a:r>
              <a:t/>
            </a:r>
            <a:br/>
            <a:r>
              <a:rPr lang="zh-CN" altLang="en-US" sz="1530" kern="0" dirty="0" smtClean="0">
                <a:solidFill>
                  <a:srgbClr val="000000"/>
                </a:solidFill>
                <a:latin typeface="Times New Roman" pitchFamily="65" charset="-122"/>
                <a:ea typeface="宋体" pitchFamily="65" charset="-122"/>
              </a:rPr>
              <a:t>得萦连便是行书,再写得快一点就是草书。草书另一个来源是汉朝的章草,就是用真书的笔法</a:t>
            </a:r>
            <a:r>
              <a:t/>
            </a:r>
            <a:br/>
            <a:r>
              <a:rPr lang="zh-CN" altLang="en-US" sz="1530" kern="0" dirty="0" smtClean="0">
                <a:solidFill>
                  <a:srgbClr val="000000"/>
                </a:solidFill>
                <a:latin typeface="Times New Roman" pitchFamily="65" charset="-122"/>
                <a:ea typeface="宋体" pitchFamily="65" charset="-122"/>
              </a:rPr>
              <a:t>写章草,与用汉隶的笔法写章草不同,到东晋以后与真书变来的草书合流。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真书的书写很方便,所以千姿百态的作品不断涌现,艺术风格多样,出现了各种字体,比如颜</a:t>
            </a:r>
            <a:endParaRPr lang="zh-CN" altLang="en-US"/>
          </a:p>
        </p:txBody>
      </p:sp>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体、柳体、欧体、褚体等。在这以前没有人以专门写字并靠书法出名的,就连王羲之也不是</a:t>
            </a:r>
            <a:r>
              <a:t/>
            </a:r>
            <a:br/>
            <a:r>
              <a:rPr lang="zh-CN" altLang="en-US" sz="1530" kern="0" dirty="0" smtClean="0">
                <a:solidFill>
                  <a:srgbClr val="000000"/>
                </a:solidFill>
                <a:latin typeface="Times New Roman" pitchFamily="65" charset="-122"/>
                <a:ea typeface="宋体" pitchFamily="65" charset="-122"/>
              </a:rPr>
              <a:t>专门写字的人,古代也没有“书法家”这个称呼。当时许多碑刻都是刻碑的工匠写的,到唐代</a:t>
            </a:r>
            <a:r>
              <a:t/>
            </a:r>
            <a:br/>
            <a:r>
              <a:rPr lang="zh-CN" altLang="en-US" sz="1530" kern="0" dirty="0" smtClean="0">
                <a:solidFill>
                  <a:srgbClr val="000000"/>
                </a:solidFill>
                <a:latin typeface="Times New Roman" pitchFamily="65" charset="-122"/>
                <a:ea typeface="宋体" pitchFamily="65" charset="-122"/>
              </a:rPr>
              <a:t>开始文人写碑成风。唐太宗爱写字,写了《晋祠铭》、《温泉铭》两个碑,还把碑的拓本送给</a:t>
            </a:r>
            <a:r>
              <a:t/>
            </a:r>
            <a:br/>
            <a:r>
              <a:rPr lang="zh-CN" altLang="en-US" sz="1530" kern="0" dirty="0" smtClean="0">
                <a:solidFill>
                  <a:srgbClr val="000000"/>
                </a:solidFill>
                <a:latin typeface="Times New Roman" pitchFamily="65" charset="-122"/>
                <a:ea typeface="宋体" pitchFamily="65" charset="-122"/>
              </a:rPr>
              <a:t>外国使臣。当时的文人名臣如虞世南、欧阳询、褚遂良,以及后来的颜真卿、柳公权等都写</a:t>
            </a:r>
            <a:r>
              <a:t/>
            </a:r>
            <a:br/>
            <a:r>
              <a:rPr lang="zh-CN" altLang="en-US" sz="1530" kern="0" dirty="0" smtClean="0">
                <a:solidFill>
                  <a:srgbClr val="000000"/>
                </a:solidFill>
                <a:latin typeface="Times New Roman" pitchFamily="65" charset="-122"/>
                <a:ea typeface="宋体" pitchFamily="65" charset="-122"/>
              </a:rPr>
              <a:t>碑,这样书法的流派逐渐增多,他们的碑帖一直流传至今。其实,今天看见的敦煌、吐鲁番等地</a:t>
            </a:r>
            <a:r>
              <a:t/>
            </a:r>
            <a:br/>
            <a:r>
              <a:rPr lang="zh-CN" altLang="en-US" sz="1530" kern="0" dirty="0" smtClean="0">
                <a:solidFill>
                  <a:srgbClr val="000000"/>
                </a:solidFill>
                <a:latin typeface="Times New Roman" pitchFamily="65" charset="-122"/>
                <a:ea typeface="宋体" pitchFamily="65" charset="-122"/>
              </a:rPr>
              <a:t>出土的文书、写经等,其水平真有超过传世碑版的。唐朝一般人的文书里,也有书法比《晋祠</a:t>
            </a:r>
            <a:r>
              <a:t/>
            </a:r>
            <a:br/>
            <a:r>
              <a:rPr lang="zh-CN" altLang="en-US" sz="1530" kern="0" dirty="0" smtClean="0">
                <a:solidFill>
                  <a:srgbClr val="000000"/>
                </a:solidFill>
                <a:latin typeface="Times New Roman" pitchFamily="65" charset="-122"/>
                <a:ea typeface="宋体" pitchFamily="65" charset="-122"/>
              </a:rPr>
              <a:t>铭》、《温泉铭》好的,但是那些皇帝、大官写出来的就被人重视,许多无名书家的作品就不</a:t>
            </a:r>
            <a:r>
              <a:t/>
            </a:r>
            <a:br/>
            <a:r>
              <a:rPr lang="zh-CN" altLang="en-US" sz="1530" kern="0" dirty="0" smtClean="0">
                <a:solidFill>
                  <a:srgbClr val="000000"/>
                </a:solidFill>
                <a:latin typeface="Times New Roman" pitchFamily="65" charset="-122"/>
                <a:ea typeface="宋体" pitchFamily="65" charset="-122"/>
              </a:rPr>
              <a:t>为人所知了。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古代称好的书法作品为“法书”,是说这件作品足以为法,“书法”、“书道”、“书艺”是</a:t>
            </a:r>
            <a:r>
              <a:t/>
            </a:r>
            <a:br/>
            <a:r>
              <a:rPr lang="zh-CN" altLang="en-US" sz="1530" kern="0" dirty="0" smtClean="0">
                <a:solidFill>
                  <a:srgbClr val="000000"/>
                </a:solidFill>
                <a:latin typeface="Times New Roman" pitchFamily="65" charset="-122"/>
                <a:ea typeface="宋体" pitchFamily="65" charset="-122"/>
              </a:rPr>
              <a:t>指书写的方法;现在合二为一了,一律叫作“书法”。书法在人们的生活中发挥着很大的作用,</a:t>
            </a:r>
            <a:r>
              <a:t/>
            </a:r>
            <a:br/>
            <a:r>
              <a:rPr lang="zh-CN" altLang="en-US" sz="1530" kern="0" dirty="0" smtClean="0">
                <a:solidFill>
                  <a:srgbClr val="000000"/>
                </a:solidFill>
                <a:latin typeface="Times New Roman" pitchFamily="65" charset="-122"/>
                <a:ea typeface="宋体" pitchFamily="65" charset="-122"/>
              </a:rPr>
              <a:t>从书法作品、艺术装饰到书信往来都要用到书法,同时书法活动既可以培养艺术情操,又可以</a:t>
            </a:r>
            <a:r>
              <a:t/>
            </a:r>
            <a:br/>
            <a:r>
              <a:rPr lang="zh-CN" altLang="en-US" sz="1530" kern="0" dirty="0" smtClean="0">
                <a:solidFill>
                  <a:srgbClr val="000000"/>
                </a:solidFill>
                <a:latin typeface="Times New Roman" pitchFamily="65" charset="-122"/>
                <a:ea typeface="宋体" pitchFamily="65" charset="-122"/>
              </a:rPr>
              <a:t>调心养气,收到健身的效果。北朝人曾经说过:“尺牍素书,千里面目。”看到一封来信,感到</a:t>
            </a:r>
            <a:r>
              <a:t/>
            </a:r>
            <a:br/>
            <a:r>
              <a:rPr lang="zh-CN" altLang="en-US" sz="1530" kern="0" dirty="0" smtClean="0">
                <a:solidFill>
                  <a:srgbClr val="000000"/>
                </a:solidFill>
                <a:latin typeface="Times New Roman" pitchFamily="65" charset="-122"/>
                <a:ea typeface="宋体" pitchFamily="65" charset="-122"/>
              </a:rPr>
              <a:t>很亲切,如见其人,书法被作为人的品格和形象的代表,自古以来就是这样。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(摘编自启功《金石书画漫谈》)</a:t>
            </a:r>
            <a:endParaRPr lang="zh-CN" altLang="en-US"/>
          </a:p>
        </p:txBody>
      </p:sp>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1.下列关于“书”的表述,不符合原文意思的一项是(3分)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A.在汉语中,“书”既可以指文字符号,也可以是文字学的“六书”之“书”,本文则是从书法</a:t>
            </a:r>
            <a:r>
              <a:t/>
            </a:r>
            <a:br/>
            <a:r>
              <a:rPr lang="zh-CN" altLang="en-US" sz="1530" kern="0" dirty="0" smtClean="0">
                <a:solidFill>
                  <a:srgbClr val="000000"/>
                </a:solidFill>
                <a:latin typeface="Times New Roman" pitchFamily="65" charset="-122"/>
                <a:ea typeface="宋体" pitchFamily="65" charset="-122"/>
              </a:rPr>
              <a:t>艺术上来讲,所谓“书”就是书法。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B.在历史上,“书”与“金”、“石”、“画”并称,它们同样因为影响深远,而在中国文化中</a:t>
            </a:r>
            <a:r>
              <a:t/>
            </a:r>
            <a:br/>
            <a:r>
              <a:rPr lang="zh-CN" altLang="en-US" sz="1530" kern="0" dirty="0" smtClean="0">
                <a:solidFill>
                  <a:srgbClr val="000000"/>
                </a:solidFill>
                <a:latin typeface="Times New Roman" pitchFamily="65" charset="-122"/>
                <a:ea typeface="宋体" pitchFamily="65" charset="-122"/>
              </a:rPr>
              <a:t>占有很重要的位置。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C.在甲骨文中,不论是单个的字还是全篇的字,结构章法都已经很好看了,可见汉字刚一出现,</a:t>
            </a:r>
            <a:r>
              <a:t/>
            </a:r>
            <a:br/>
            <a:r>
              <a:rPr lang="zh-CN" altLang="en-US" sz="1530" kern="0" dirty="0" smtClean="0">
                <a:solidFill>
                  <a:srgbClr val="000000"/>
                </a:solidFill>
                <a:latin typeface="Times New Roman" pitchFamily="65" charset="-122"/>
                <a:ea typeface="宋体" pitchFamily="65" charset="-122"/>
              </a:rPr>
              <a:t>就有了“书”这一方面的要求。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D.真书书写方便,千姿百态的作品不断出现,形成颜体、柳体等不同的字体,这些字体是依据</a:t>
            </a:r>
            <a:r>
              <a:t/>
            </a:r>
            <a:br/>
            <a:r>
              <a:rPr lang="zh-CN" altLang="en-US" sz="1530" kern="0" dirty="0" smtClean="0">
                <a:solidFill>
                  <a:srgbClr val="000000"/>
                </a:solidFill>
                <a:latin typeface="Times New Roman" pitchFamily="65" charset="-122"/>
                <a:ea typeface="宋体" pitchFamily="65" charset="-122"/>
              </a:rPr>
              <a:t>“书”的艺术风格划分出来的。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A.秦隶和汉隶都是从篆书演变过来的,写起来单调而且费事,于是到了晋朝,真书应运而生,并</a:t>
            </a:r>
            <a:r>
              <a:t/>
            </a:r>
            <a:br/>
            <a:r>
              <a:rPr lang="zh-CN" altLang="en-US" sz="1530" kern="0" dirty="0" smtClean="0">
                <a:solidFill>
                  <a:srgbClr val="000000"/>
                </a:solidFill>
                <a:latin typeface="Times New Roman" pitchFamily="65" charset="-122"/>
                <a:ea typeface="宋体" pitchFamily="65" charset="-122"/>
              </a:rPr>
              <a:t>且一直使用到今天。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B.真书写得萦连就是行书,行书再快一点就是草书,这是草书的一个来源。草书的另一个来源</a:t>
            </a:r>
            <a:r>
              <a:t/>
            </a:r>
            <a:br/>
            <a:r>
              <a:rPr lang="zh-CN" altLang="en-US" sz="1530" kern="0" dirty="0" smtClean="0">
                <a:solidFill>
                  <a:srgbClr val="000000"/>
                </a:solidFill>
                <a:latin typeface="Times New Roman" pitchFamily="65" charset="-122"/>
                <a:ea typeface="宋体" pitchFamily="65" charset="-122"/>
              </a:rPr>
              <a:t>是章草,是用汉隶笔法写章草而形成的。</a:t>
            </a:r>
            <a:endParaRPr lang="zh-CN" altLang="en-US"/>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 下列关于原文内容的理解和分析,正确的一项是(3分)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 新型的城镇化建设,如果在建设之余还能兼顾人文保护,就不会留下“乡痛”。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B.乡村记忆是居民情感所系和乡愁载体,在城镇化过程中,必须完好保存下来。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C.在城镇化过程中,定期维修乡村的集体记忆场所,是呵护乡村记忆的一种方式。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D.活化乡村记忆是指赋予乡村记忆新的文化内涵,使之成为相关产业的配套设施。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A.围绕着乡村记忆的保护,文章逐层递进地论证了留住乡愁的必要性和可行性。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B.文章将乡村记忆分为物质文化和非物质文化两个方面,并论及了二者的有机联系。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C.文章提出以综合甄选的方式选择保留哪些乡村记忆,并举例说明了甄选的标准。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D.认为乡村与人的情感、记忆密切相关,这是文章论述城镇化与乡愁关系的前提。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A.如果能留住乡愁,就有可能避免城乡变迁中物质空间变化与人的情感发生冲突。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B.如果游子在城镇化的故乡找到依恋感和归属感,就说明故乡已活化了乡村记忆。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C.为了保护乡村记忆,在新型城镇化过程中,还应该考虑到当地居民的文化需求。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D.能对乡村记忆进行精细化、产业化升级,说明乡村记忆的内涵并非一成不变的。</a:t>
            </a:r>
            <a:endParaRPr lang="zh-CN" altLang="en-US" dirty="0"/>
          </a:p>
        </p:txBody>
      </p:sp>
    </p:spTree>
    <p:custDataLst>
      <p:custData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C.在古代,起初没有专门写字并且因为书法而出名的人,直到唐朝文人写碑成为风气,欧阳询、</a:t>
            </a:r>
            <a:r>
              <a:t/>
            </a:r>
            <a:br/>
            <a:r>
              <a:rPr lang="zh-CN" altLang="en-US" sz="1530" kern="0" dirty="0" smtClean="0">
                <a:solidFill>
                  <a:srgbClr val="000000"/>
                </a:solidFill>
                <a:latin typeface="Times New Roman" pitchFamily="65" charset="-122"/>
                <a:ea typeface="宋体" pitchFamily="65" charset="-122"/>
              </a:rPr>
              <a:t>颜真卿、柳公权等人由此成为书法家。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D.在古代,“书法”是指书写的方法,“法书”是指好的书法作品,到现在则把这两者合而为</a:t>
            </a:r>
            <a:r>
              <a:t/>
            </a:r>
            <a:br/>
            <a:r>
              <a:rPr lang="zh-CN" altLang="en-US" sz="1530" kern="0" dirty="0" smtClean="0">
                <a:solidFill>
                  <a:srgbClr val="000000"/>
                </a:solidFill>
                <a:latin typeface="Times New Roman" pitchFamily="65" charset="-122"/>
                <a:ea typeface="宋体" pitchFamily="65" charset="-122"/>
              </a:rPr>
              <a:t>一,都称为“书法”。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3.下列理解和分析,不符合原文内容的一项是(3分)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A.在字形的繁难复杂方面,秦隶和汉隶要超过真书,甲骨文又要超过秦隶和汉隶,可以说这是真</a:t>
            </a:r>
            <a:r>
              <a:t/>
            </a:r>
            <a:br/>
            <a:r>
              <a:rPr lang="zh-CN" altLang="en-US" sz="1530" kern="0" dirty="0" smtClean="0">
                <a:solidFill>
                  <a:srgbClr val="000000"/>
                </a:solidFill>
                <a:latin typeface="Times New Roman" pitchFamily="65" charset="-122"/>
                <a:ea typeface="宋体" pitchFamily="65" charset="-122"/>
              </a:rPr>
              <a:t>书使用时间特别长久的根本原因。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B.古时候书法流派不多,当时甚至没有“书法家”这一称呼,而到唐代书法大盛,流派逐渐增</a:t>
            </a:r>
            <a:r>
              <a:t/>
            </a:r>
            <a:br/>
            <a:r>
              <a:rPr lang="zh-CN" altLang="en-US" sz="1530" kern="0" dirty="0" smtClean="0">
                <a:solidFill>
                  <a:srgbClr val="000000"/>
                </a:solidFill>
                <a:latin typeface="Times New Roman" pitchFamily="65" charset="-122"/>
                <a:ea typeface="宋体" pitchFamily="65" charset="-122"/>
              </a:rPr>
              <a:t>多,看来书法的发展跟社会的崇尚有很大关系。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C.在唐代有些无名书法家的水平也很高,唐人碑版的书法其实并不代表当时的最高水平,只是</a:t>
            </a:r>
            <a:r>
              <a:t/>
            </a:r>
            <a:br/>
            <a:r>
              <a:rPr lang="zh-CN" altLang="en-US" sz="1530" kern="0" dirty="0" smtClean="0">
                <a:solidFill>
                  <a:srgbClr val="000000"/>
                </a:solidFill>
                <a:latin typeface="Times New Roman" pitchFamily="65" charset="-122"/>
                <a:ea typeface="宋体" pitchFamily="65" charset="-122"/>
              </a:rPr>
              <a:t>因为它们是皇帝、大官所写,才为世人所推崇。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D.中国人自古就把书法作为人的品格和形象的代表,所以北朝人所谓的“尺牍素书,千里面</a:t>
            </a:r>
            <a:r>
              <a:t/>
            </a:r>
            <a:br/>
            <a:r>
              <a:rPr lang="zh-CN" altLang="en-US" sz="1530" kern="0" dirty="0" smtClean="0">
                <a:solidFill>
                  <a:srgbClr val="000000"/>
                </a:solidFill>
                <a:latin typeface="Times New Roman" pitchFamily="65" charset="-122"/>
                <a:ea typeface="宋体" pitchFamily="65" charset="-122"/>
              </a:rPr>
              <a:t>目”,也就是今人所谓“见字如见其人”的意思。</a:t>
            </a:r>
            <a:endParaRPr lang="zh-CN" altLang="en-US"/>
          </a:p>
        </p:txBody>
      </p:sp>
    </p:spTree>
    <p:custDataLst>
      <p:custData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“它们同样因为影响深远”在原文中无此意,属无中生有。原文第一段第二句只</a:t>
            </a:r>
            <a:r>
              <a:rPr dirty="0"/>
              <a:t/>
            </a:r>
            <a:br>
              <a:rPr dirty="0"/>
            </a:br>
            <a:r>
              <a:rPr lang="zh-CN" altLang="en-US" sz="1530" kern="0" dirty="0" smtClean="0">
                <a:solidFill>
                  <a:srgbClr val="000000"/>
                </a:solidFill>
                <a:latin typeface="Times New Roman" pitchFamily="65" charset="-122"/>
                <a:ea typeface="宋体" pitchFamily="65" charset="-122"/>
              </a:rPr>
              <a:t>是说“书法对中华民族有很深远的影响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在中国文化中占有很重要的位置”。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“是用汉隶笔法写章草而形成的”与原文不符,原文第二段末句是说“就是用真</a:t>
            </a:r>
            <a:r>
              <a:rPr dirty="0"/>
              <a:t/>
            </a:r>
            <a:br>
              <a:rPr dirty="0"/>
            </a:br>
            <a:r>
              <a:rPr lang="zh-CN" altLang="en-US" sz="1530" kern="0" dirty="0" smtClean="0">
                <a:solidFill>
                  <a:srgbClr val="000000"/>
                </a:solidFill>
                <a:latin typeface="Times New Roman" pitchFamily="65" charset="-122"/>
                <a:ea typeface="宋体" pitchFamily="65" charset="-122"/>
              </a:rPr>
              <a:t>书的笔法写章草,与用汉隶的笔法写章草不同”。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据原文第三段可知“只是因为它们是皇帝、大官所写”的说法过于绝对,且“唐</a:t>
            </a:r>
            <a:r>
              <a:rPr dirty="0"/>
              <a:t/>
            </a:r>
            <a:br>
              <a:rPr dirty="0"/>
            </a:br>
            <a:r>
              <a:rPr lang="zh-CN" altLang="en-US" sz="1530" kern="0" dirty="0" smtClean="0">
                <a:solidFill>
                  <a:srgbClr val="000000"/>
                </a:solidFill>
                <a:latin typeface="Times New Roman" pitchFamily="65" charset="-122"/>
                <a:ea typeface="宋体" pitchFamily="65" charset="-122"/>
              </a:rPr>
              <a:t>人碑版的书法”也并不全指皇帝、大官所写,“无名书家的作品”也在此列。</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六、(2014大纲全国,5—7,9分)阅读下面的文字,完成1—3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法国作家雨果曾说:“建筑是石头的史书。”然而此话只适用于欧洲,对于中国并不贴切。中</a:t>
            </a:r>
            <a:r>
              <a:t/>
            </a:r>
            <a:br/>
            <a:r>
              <a:rPr lang="zh-CN" altLang="en-US" sz="1530" kern="0" dirty="0" smtClean="0">
                <a:solidFill>
                  <a:srgbClr val="000000"/>
                </a:solidFill>
                <a:latin typeface="Times New Roman" pitchFamily="65" charset="-122"/>
                <a:ea typeface="宋体" pitchFamily="65" charset="-122"/>
              </a:rPr>
              <a:t>国传统建筑以土、木为主要材料,很少使用石材,由于木材在耐久性方面远逊于石材,以至于中</a:t>
            </a:r>
            <a:r>
              <a:t/>
            </a:r>
            <a:br/>
            <a:r>
              <a:rPr lang="zh-CN" altLang="en-US" sz="1530" kern="0" dirty="0" smtClean="0">
                <a:solidFill>
                  <a:srgbClr val="000000"/>
                </a:solidFill>
                <a:latin typeface="Times New Roman" pitchFamily="65" charset="-122"/>
                <a:ea typeface="宋体" pitchFamily="65" charset="-122"/>
              </a:rPr>
              <a:t>西两大文明的建筑给后人留下了全然不同的印象。19世纪以来,不少西方学者认为中国古代</a:t>
            </a:r>
            <a:r>
              <a:t/>
            </a:r>
            <a:br/>
            <a:r>
              <a:rPr lang="zh-CN" altLang="en-US" sz="1530" kern="0" dirty="0" smtClean="0">
                <a:solidFill>
                  <a:srgbClr val="000000"/>
                </a:solidFill>
                <a:latin typeface="Times New Roman" pitchFamily="65" charset="-122"/>
                <a:ea typeface="宋体" pitchFamily="65" charset="-122"/>
              </a:rPr>
              <a:t>建筑只不过存在于书面文献上,甚至干脆说中国古建筑的实物等于零。这种片面的看法曾得</a:t>
            </a:r>
            <a:r>
              <a:t/>
            </a:r>
            <a:br/>
            <a:r>
              <a:rPr lang="zh-CN" altLang="en-US" sz="1530" kern="0" dirty="0" smtClean="0">
                <a:solidFill>
                  <a:srgbClr val="000000"/>
                </a:solidFill>
                <a:latin typeface="Times New Roman" pitchFamily="65" charset="-122"/>
                <a:ea typeface="宋体" pitchFamily="65" charset="-122"/>
              </a:rPr>
              <a:t>到很多本土学者的呼应,并汇成一股妄自菲薄的浊流。时至今日,中国石结构建筑的低调表现,</a:t>
            </a:r>
            <a:r>
              <a:t/>
            </a:r>
            <a:br/>
            <a:r>
              <a:rPr lang="zh-CN" altLang="en-US" sz="1530" kern="0" dirty="0" smtClean="0">
                <a:solidFill>
                  <a:srgbClr val="000000"/>
                </a:solidFill>
                <a:latin typeface="Times New Roman" pitchFamily="65" charset="-122"/>
                <a:ea typeface="宋体" pitchFamily="65" charset="-122"/>
              </a:rPr>
              <a:t>仍令很多学者感到困惑:为什么直到明清,在技术条件完备,同时也不无需求的情况下,石材在</a:t>
            </a:r>
            <a:r>
              <a:t/>
            </a:r>
            <a:br/>
            <a:r>
              <a:rPr lang="zh-CN" altLang="en-US" sz="1530" kern="0" dirty="0" smtClean="0">
                <a:solidFill>
                  <a:srgbClr val="000000"/>
                </a:solidFill>
                <a:latin typeface="Times New Roman" pitchFamily="65" charset="-122"/>
                <a:ea typeface="宋体" pitchFamily="65" charset="-122"/>
              </a:rPr>
              <a:t>中国始终未能登堂入室?古建筑专家梁思成曾经给出一个推论:“中国结构既以木材为主,宫</a:t>
            </a:r>
            <a:r>
              <a:t/>
            </a:r>
            <a:br/>
            <a:r>
              <a:rPr lang="zh-CN" altLang="en-US" sz="1530" kern="0" dirty="0" smtClean="0">
                <a:solidFill>
                  <a:srgbClr val="000000"/>
                </a:solidFill>
                <a:latin typeface="Times New Roman" pitchFamily="65" charset="-122"/>
                <a:ea typeface="宋体" pitchFamily="65" charset="-122"/>
              </a:rPr>
              <a:t>室之寿命固乃限于木质结构之未能耐久,但更深究其故,实缘于不着意于原物长存之观念。”</a:t>
            </a:r>
            <a:r>
              <a:t/>
            </a:r>
            <a:br/>
            <a:r>
              <a:rPr lang="zh-CN" altLang="en-US" sz="1530" kern="0" dirty="0" smtClean="0">
                <a:solidFill>
                  <a:srgbClr val="000000"/>
                </a:solidFill>
                <a:latin typeface="Times New Roman" pitchFamily="65" charset="-122"/>
                <a:ea typeface="宋体" pitchFamily="65" charset="-122"/>
              </a:rPr>
              <a:t>然而为什么中国人“不着意于原物长存”,依然是个问题。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我们首先要注意的是,中国古代并不缺乏石材,在中国广袤的土地上,到处都蕴藏着适合建筑的</a:t>
            </a:r>
            <a:r>
              <a:t/>
            </a:r>
            <a:br/>
            <a:r>
              <a:rPr lang="zh-CN" altLang="en-US" sz="1530" kern="0" dirty="0" smtClean="0">
                <a:solidFill>
                  <a:srgbClr val="000000"/>
                </a:solidFill>
                <a:latin typeface="Times New Roman" pitchFamily="65" charset="-122"/>
                <a:ea typeface="宋体" pitchFamily="65" charset="-122"/>
              </a:rPr>
              <a:t>优良石材。其次,古人的石材加工技术并不落后,先进的玉石文化,以及秦始皇陵西北大规模的</a:t>
            </a:r>
            <a:r>
              <a:t/>
            </a:r>
            <a:br/>
            <a:r>
              <a:rPr lang="zh-CN" altLang="en-US" sz="1530" kern="0" dirty="0" smtClean="0">
                <a:solidFill>
                  <a:srgbClr val="000000"/>
                </a:solidFill>
                <a:latin typeface="Times New Roman" pitchFamily="65" charset="-122"/>
                <a:ea typeface="宋体" pitchFamily="65" charset="-122"/>
              </a:rPr>
              <a:t>石材加工场遗址就是明证。同时我们也要注意到,在中国古代,适用的木材并非随处都容易取</a:t>
            </a:r>
            <a:r>
              <a:t/>
            </a:r>
            <a:br/>
            <a:r>
              <a:rPr lang="zh-CN" altLang="en-US" sz="1530" kern="0" dirty="0" smtClean="0">
                <a:solidFill>
                  <a:srgbClr val="000000"/>
                </a:solidFill>
                <a:latin typeface="Times New Roman" pitchFamily="65" charset="-122"/>
                <a:ea typeface="宋体" pitchFamily="65" charset="-122"/>
              </a:rPr>
              <a:t>得。秦朝修建阿房宫,许多木材就是从千里之外的四川运到陕西的。在古代的交通条件下,建</a:t>
            </a:r>
            <a:endParaRPr lang="zh-CN" altLang="en-US"/>
          </a:p>
        </p:txBody>
      </p:sp>
    </p:spTree>
    <p:custDataLst>
      <p:custData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筑材料的长途运输是很不经济的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只有当使用木材的意义超越物质层面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进而成为一种执着的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文化选择乃至建筑观念中的要素时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人们才会如此不惜人力物力地寻找木材来盖房子。</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这种选择与华夏民族古老的价值观息息相关。与西方不同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中国自古以来宗教观念淡薄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出现过神权凌驾一切的时代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因此我们的祖先有关建筑的基本思考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是从“人本”出发的。建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筑既然服务于人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其理性和适度的使用就十分重要。从材料性质上看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木材显然比石材更便于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加工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用木材建造房屋效率更高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耗材更少。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礼记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檀弓上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昔者夫子居于宋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见桓司马</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自为石椁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三年而不成。夫子曰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若是其靡也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死不如速朽之愈也。’”可见对于务实的中</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国人来说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费力气建造石头建筑是奢侈的表现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是无法被崇尚节俭的主流价值观所接受的。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中国传统哲学从未认真看待过“永恒”这一命题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儒、释、道三家学说大体上都认为“万物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无常”。人是建筑服务的主要对象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人一直处在不断的繁衍和传播之中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不同时代的人对于建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筑物也会有不同的需求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因此建筑应该新陈代谢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没有必要永久保存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经久不变。而陵墓建筑在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功能上则有耐久的要求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在意象上更与永恒相关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因此这里便成了石材发挥作用的主要场所。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此外在耐久性要求较高的建筑部件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如铺地石、台基、柱础中也曾大量使用石材。木是土的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产物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土木具有易取、可塑、可循环等优点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由此可知中国传统建筑在材料选择上的理性。</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(摘编自方拥《中国传统建筑十五讲》)</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1.下列关于中国古代建筑的表述,不符合原文意思的一项是(3分)(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A.法国作家雨果曾经认为,保留至今的古代建筑物就好像是由石头堆积出来的历史书。不过</a:t>
            </a:r>
            <a:r>
              <a:rPr dirty="0"/>
              <a:t/>
            </a:r>
            <a:br>
              <a:rPr dirty="0"/>
            </a:br>
            <a:r>
              <a:rPr lang="zh-CN" altLang="en-US" sz="1530" kern="0" dirty="0" smtClean="0">
                <a:solidFill>
                  <a:srgbClr val="000000"/>
                </a:solidFill>
                <a:latin typeface="Times New Roman" pitchFamily="65" charset="-122"/>
                <a:ea typeface="宋体" pitchFamily="65" charset="-122"/>
              </a:rPr>
              <a:t>这一看法只适用于欧洲,不适用于中国古建筑。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B.木材的耐久性远逊于石材,因而以土和木为主要材料的中国古建筑留存至今的并不多,以致</a:t>
            </a:r>
            <a:r>
              <a:rPr dirty="0"/>
              <a:t/>
            </a:r>
            <a:br>
              <a:rPr dirty="0"/>
            </a:br>
            <a:r>
              <a:rPr lang="zh-CN" altLang="en-US" sz="1530" kern="0" dirty="0" smtClean="0">
                <a:solidFill>
                  <a:srgbClr val="000000"/>
                </a:solidFill>
                <a:latin typeface="Times New Roman" pitchFamily="65" charset="-122"/>
                <a:ea typeface="宋体" pitchFamily="65" charset="-122"/>
              </a:rPr>
              <a:t>某些西方学者以为现在根本没有这种建筑的实物。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C.中国古代的石建筑并不像欧洲那样发达,一直到明清时代,在技术条件完备且有需求的情况</a:t>
            </a:r>
            <a:r>
              <a:rPr dirty="0"/>
              <a:t/>
            </a:r>
            <a:br>
              <a:rPr dirty="0"/>
            </a:br>
            <a:r>
              <a:rPr lang="zh-CN" altLang="en-US" sz="1530" kern="0" dirty="0" smtClean="0">
                <a:solidFill>
                  <a:srgbClr val="000000"/>
                </a:solidFill>
                <a:latin typeface="Times New Roman" pitchFamily="65" charset="-122"/>
                <a:ea typeface="宋体" pitchFamily="65" charset="-122"/>
              </a:rPr>
              <a:t>下,石建筑在中国依然很少出现。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D.中国古代的建筑为什么总以土木为主?古建筑专家梁思成的意见是:这是因为古代中国人并</a:t>
            </a:r>
            <a:r>
              <a:rPr dirty="0"/>
              <a:t/>
            </a:r>
            <a:br>
              <a:rPr dirty="0"/>
            </a:br>
            <a:r>
              <a:rPr lang="zh-CN" altLang="en-US" sz="1530" kern="0" dirty="0" smtClean="0">
                <a:solidFill>
                  <a:srgbClr val="000000"/>
                </a:solidFill>
                <a:latin typeface="Times New Roman" pitchFamily="65" charset="-122"/>
                <a:ea typeface="宋体" pitchFamily="65" charset="-122"/>
              </a:rPr>
              <a:t>没有留心建筑物的长期保存问题。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2.下列理解和分析,不符合原文意思的一项是(3分)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A.古代中国既有石料的来源,也有石材加工的技术,但石材却并不常用在人所居住的房屋上,而</a:t>
            </a:r>
            <a:r>
              <a:rPr dirty="0"/>
              <a:t/>
            </a:r>
            <a:br>
              <a:rPr dirty="0"/>
            </a:br>
            <a:r>
              <a:rPr lang="zh-CN" altLang="en-US" sz="1530" kern="0" dirty="0" smtClean="0">
                <a:solidFill>
                  <a:srgbClr val="000000"/>
                </a:solidFill>
                <a:latin typeface="Times New Roman" pitchFamily="65" charset="-122"/>
                <a:ea typeface="宋体" pitchFamily="65" charset="-122"/>
              </a:rPr>
              <a:t>常用于死者的陵墓,或耐久性要求较高的建筑部件上。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B.秦王朝修建阿房宫时,不惜耗费巨大,许多木材从千里之外的四川运到陕西,而所用的石材则</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取自秦始皇陵西北大规模的加工场。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C.据《礼记·檀弓上》记载,桓司马为自己做一个石制的棺材,加工了三年仍未完成。桓司马的</a:t>
            </a:r>
            <a:r>
              <a:t/>
            </a:r>
            <a:br/>
            <a:r>
              <a:rPr lang="zh-CN" altLang="en-US" sz="1530" kern="0" dirty="0" smtClean="0">
                <a:solidFill>
                  <a:srgbClr val="000000"/>
                </a:solidFill>
                <a:latin typeface="Times New Roman" pitchFamily="65" charset="-122"/>
                <a:ea typeface="宋体" pitchFamily="65" charset="-122"/>
              </a:rPr>
              <a:t>这种行为遭到了孔子的批评。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D.中国古代的建筑一般不去考虑过于长远的未来,只是为了能更好地满足当时人的需要。正</a:t>
            </a:r>
            <a:r>
              <a:t/>
            </a:r>
            <a:br/>
            <a:r>
              <a:rPr lang="zh-CN" altLang="en-US" sz="1530" kern="0" dirty="0" smtClean="0">
                <a:solidFill>
                  <a:srgbClr val="000000"/>
                </a:solidFill>
                <a:latin typeface="Times New Roman" pitchFamily="65" charset="-122"/>
                <a:ea typeface="宋体" pitchFamily="65" charset="-122"/>
              </a:rPr>
              <a:t>是这种观念,使得土木材料在当时的建筑中大行其道。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3.根据原文内容,下列推断不正确的一项是(3分)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A.在古代西方,许多建筑物与神权有关,需要与神一样永恒,由于不耐久的木材无法满足这一要</a:t>
            </a:r>
            <a:r>
              <a:t/>
            </a:r>
            <a:br/>
            <a:r>
              <a:rPr lang="zh-CN" altLang="en-US" sz="1530" kern="0" dirty="0" smtClean="0">
                <a:solidFill>
                  <a:srgbClr val="000000"/>
                </a:solidFill>
                <a:latin typeface="Times New Roman" pitchFamily="65" charset="-122"/>
                <a:ea typeface="宋体" pitchFamily="65" charset="-122"/>
              </a:rPr>
              <a:t>求,坚固而不易腐蚀的石材就得到了西方人的青睐。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B.建造以石材为主要材料的建筑,古代中国人不是做不到,而是故意有所不为。这与华夏民族</a:t>
            </a:r>
            <a:r>
              <a:t/>
            </a:r>
            <a:br/>
            <a:r>
              <a:rPr lang="zh-CN" altLang="en-US" sz="1530" kern="0" dirty="0" smtClean="0">
                <a:solidFill>
                  <a:srgbClr val="000000"/>
                </a:solidFill>
                <a:latin typeface="Times New Roman" pitchFamily="65" charset="-122"/>
                <a:ea typeface="宋体" pitchFamily="65" charset="-122"/>
              </a:rPr>
              <a:t>崇尚节俭的主流价值观有关。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C.因深受儒、释、道三家“万物无常”认识的影响,中国古建筑以木材为主,因此不要说先秦</a:t>
            </a:r>
            <a:r>
              <a:t/>
            </a:r>
            <a:br/>
            <a:r>
              <a:rPr lang="zh-CN" altLang="en-US" sz="1530" kern="0" dirty="0" smtClean="0">
                <a:solidFill>
                  <a:srgbClr val="000000"/>
                </a:solidFill>
                <a:latin typeface="Times New Roman" pitchFamily="65" charset="-122"/>
                <a:ea typeface="宋体" pitchFamily="65" charset="-122"/>
              </a:rPr>
              <a:t>时期,即使秦汉以降的传统建筑现在也已经所剩无几。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D.中国的古代建筑采用土木为主要材料,效率更高,耗材更少,而且可以减轻人类对于地球的索</a:t>
            </a:r>
            <a:r>
              <a:t/>
            </a:r>
            <a:br/>
            <a:r>
              <a:rPr lang="zh-CN" altLang="en-US" sz="1530" kern="0" dirty="0" smtClean="0">
                <a:solidFill>
                  <a:srgbClr val="000000"/>
                </a:solidFill>
                <a:latin typeface="Times New Roman" pitchFamily="65" charset="-122"/>
                <a:ea typeface="宋体" pitchFamily="65" charset="-122"/>
              </a:rPr>
              <a:t>取,在这一点上它是胜过西方石建筑的。</a:t>
            </a:r>
            <a:endParaRPr lang="zh-CN" altLang="en-US"/>
          </a:p>
        </p:txBody>
      </p:sp>
    </p:spTree>
    <p:custDataLst>
      <p:custData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原文中梁思成的意思是说“宫室之寿命”有限,一是因为“木质结构之未能耐</a:t>
            </a:r>
            <a:r>
              <a:rPr dirty="0"/>
              <a:t/>
            </a:r>
            <a:br>
              <a:rPr dirty="0"/>
            </a:br>
            <a:r>
              <a:rPr lang="zh-CN" altLang="en-US" sz="1530" kern="0" dirty="0" smtClean="0">
                <a:solidFill>
                  <a:srgbClr val="000000"/>
                </a:solidFill>
                <a:latin typeface="Times New Roman" pitchFamily="65" charset="-122"/>
                <a:ea typeface="宋体" pitchFamily="65" charset="-122"/>
              </a:rPr>
              <a:t>久”,更重要的是古代中国人“不着意于原物长存”。“不着意于原物长存”的含意,从全文</a:t>
            </a:r>
            <a:r>
              <a:rPr dirty="0"/>
              <a:t/>
            </a:r>
            <a:br>
              <a:rPr dirty="0"/>
            </a:br>
            <a:r>
              <a:rPr lang="zh-CN" altLang="en-US" sz="1530" kern="0" dirty="0" smtClean="0">
                <a:solidFill>
                  <a:srgbClr val="000000"/>
                </a:solidFill>
                <a:latin typeface="Times New Roman" pitchFamily="65" charset="-122"/>
                <a:ea typeface="宋体" pitchFamily="65" charset="-122"/>
              </a:rPr>
              <a:t>来看,是指古代中国人认为,不同时代的人对于建筑物有不同的需求,建筑应该新陈代谢,没有</a:t>
            </a:r>
            <a:r>
              <a:rPr dirty="0"/>
              <a:t/>
            </a:r>
            <a:br>
              <a:rPr dirty="0"/>
            </a:br>
            <a:r>
              <a:rPr lang="zh-CN" altLang="en-US" sz="1530" kern="0" dirty="0" smtClean="0">
                <a:solidFill>
                  <a:srgbClr val="000000"/>
                </a:solidFill>
                <a:latin typeface="Times New Roman" pitchFamily="65" charset="-122"/>
                <a:ea typeface="宋体" pitchFamily="65" charset="-122"/>
              </a:rPr>
              <a:t>必要永久保存。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文中第二段只提到秦朝修建阿房宫所用木材的来源,而说修建阿房宫所用的石材</a:t>
            </a:r>
            <a:r>
              <a:rPr dirty="0"/>
              <a:t/>
            </a:r>
            <a:br>
              <a:rPr dirty="0"/>
            </a:br>
            <a:r>
              <a:rPr lang="zh-CN" altLang="en-US" sz="1530" kern="0" dirty="0" smtClean="0">
                <a:solidFill>
                  <a:srgbClr val="000000"/>
                </a:solidFill>
                <a:latin typeface="Times New Roman" pitchFamily="65" charset="-122"/>
                <a:ea typeface="宋体" pitchFamily="65" charset="-122"/>
              </a:rPr>
              <a:t>“取自秦始皇陵西北大规模的加工场”属于无中生有,在文中找不到依据。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“不要说先秦时期,即使秦汉以降的传统建筑现在也已经所剩无几”推断错误,</a:t>
            </a:r>
            <a:r>
              <a:rPr dirty="0"/>
              <a:t/>
            </a:r>
            <a:br>
              <a:rPr dirty="0"/>
            </a:br>
            <a:r>
              <a:rPr lang="zh-CN" altLang="en-US" sz="1530" kern="0" dirty="0" smtClean="0">
                <a:solidFill>
                  <a:srgbClr val="000000"/>
                </a:solidFill>
                <a:latin typeface="Times New Roman" pitchFamily="65" charset="-122"/>
                <a:ea typeface="宋体" pitchFamily="65" charset="-122"/>
              </a:rPr>
              <a:t>依据有二:第四段讨论中国传统建筑在材料选择上的理性,其中提到在有耐久要求的“陵墓建</a:t>
            </a:r>
            <a:r>
              <a:rPr dirty="0"/>
              <a:t/>
            </a:r>
            <a:br>
              <a:rPr dirty="0"/>
            </a:br>
            <a:r>
              <a:rPr lang="zh-CN" altLang="en-US" sz="1530" kern="0" dirty="0" smtClean="0">
                <a:solidFill>
                  <a:srgbClr val="000000"/>
                </a:solidFill>
                <a:latin typeface="Times New Roman" pitchFamily="65" charset="-122"/>
                <a:ea typeface="宋体" pitchFamily="65" charset="-122"/>
              </a:rPr>
              <a:t>筑”和“耐久性要求较高的建筑部件”中大量使用石材;第一段作者认为不少西方学者“甚</a:t>
            </a:r>
            <a:r>
              <a:rPr dirty="0"/>
              <a:t/>
            </a:r>
            <a:br>
              <a:rPr dirty="0"/>
            </a:br>
            <a:r>
              <a:rPr lang="zh-CN" altLang="en-US" sz="1530" kern="0" dirty="0" smtClean="0">
                <a:solidFill>
                  <a:srgbClr val="000000"/>
                </a:solidFill>
                <a:latin typeface="Times New Roman" pitchFamily="65" charset="-122"/>
                <a:ea typeface="宋体" pitchFamily="65" charset="-122"/>
              </a:rPr>
              <a:t>至干脆说中国古建筑的实物等于零”是“片面的看法”。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七、</a:t>
            </a:r>
            <a:r>
              <a:rPr lang="en-US" altLang="zh-CN" sz="1530" kern="0" dirty="0" smtClean="0">
                <a:solidFill>
                  <a:srgbClr val="000000"/>
                </a:solidFill>
                <a:latin typeface="Times New Roman" pitchFamily="65" charset="-122"/>
                <a:ea typeface="宋体" pitchFamily="65" charset="-122"/>
              </a:rPr>
              <a:t>(2013</a:t>
            </a:r>
            <a:r>
              <a:rPr lang="zh-CN" altLang="en-US" sz="1530" kern="0" dirty="0" smtClean="0">
                <a:solidFill>
                  <a:srgbClr val="000000"/>
                </a:solidFill>
                <a:latin typeface="Times New Roman" pitchFamily="65" charset="-122"/>
                <a:ea typeface="宋体" pitchFamily="65" charset="-122"/>
              </a:rPr>
              <a:t>大纲全国</a:t>
            </a:r>
            <a:r>
              <a:rPr lang="en-US" altLang="zh-CN" sz="1530" kern="0" dirty="0" smtClean="0">
                <a:solidFill>
                  <a:srgbClr val="000000"/>
                </a:solidFill>
                <a:latin typeface="Times New Roman" pitchFamily="65" charset="-122"/>
                <a:ea typeface="宋体" pitchFamily="65" charset="-122"/>
              </a:rPr>
              <a:t>,5—7,9</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阅读下面的文字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完成</a:t>
            </a:r>
            <a:r>
              <a:rPr lang="en-US" altLang="zh-CN" sz="1530" kern="0" dirty="0" smtClean="0">
                <a:solidFill>
                  <a:srgbClr val="000000"/>
                </a:solidFill>
                <a:latin typeface="Times New Roman" pitchFamily="65" charset="-122"/>
                <a:ea typeface="宋体" pitchFamily="65" charset="-122"/>
              </a:rPr>
              <a:t>1—3 </a:t>
            </a:r>
            <a:r>
              <a:rPr lang="zh-CN" altLang="en-US" sz="1530" kern="0" dirty="0" smtClean="0">
                <a:solidFill>
                  <a:srgbClr val="000000"/>
                </a:solidFill>
                <a:latin typeface="Times New Roman" pitchFamily="65" charset="-122"/>
                <a:ea typeface="宋体" pitchFamily="65"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大多数环境学论著认为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人类大量排放二氧化碳等温室气体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导致全球气温上升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而全球变暖将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使地球两极的冰川融化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海平面上升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进而给人类的生存造成威胁。但是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荷兰学者克罗宁博格</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所著的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人类尺度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一万年后的地球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一书中的观点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似乎可以让人稍稍缓解一下在气候变暖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问题上的紧张感。作者的基本观点是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当下发生的所有气候变化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从地球的立场出发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都是“正</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常运作”。大自然的变化类似于四季交替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只不过是它的时间尺度要长得多。根据作者的描</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大自然的“春天”是在一万年以前开始的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天气已开始转暖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曾经覆盖了当今人类广</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泛活动区域的冰层逐渐在阳光下融化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海平面上升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而人类祖先的生活方式则开始从渔猎转向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定居农业。到现在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人类已经处在“夏季”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因此我们没有必要担心气温上升可能会带来的危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害。“夏季”终将过去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这也是自然规律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只不过是要再等待一段漫长的时期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秋季”才会来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临。那时海平面将会下降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而今天人们因为气温上升所引发的讨论也将随之结束。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克罗宁博格面对当前全球气候变暖的趋势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以及由此造成的极端天气频发、荒漠化加重、物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种灭绝加速等情况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之所以显得十分淡定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在于他看待这一问题时使用了与众不同的时间尺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度。通常人们只考虑几十年或几百年的事情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并且一直在用这种人类的尺度去衡量大自然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结</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果每个人都为现在的气候最大值紧张不已。其实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这在克罗宁博格看来只不过是大自然循环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中出现的“一丝波纹而已”。</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如果我们超越现阶段人类思考问题的尺度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观察一个漫长的周期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情形也许就不会那么令人沮</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丧了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那就是一万年的时间尺度。为什么要一万年的时间尺度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因为人类现在所处的地质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时代开始于一万年以前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地质学的知识也告诉我们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类似于我们现在所处的温暖期一般不会超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过一万年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大约一万年前爆发的火山目前都处在活动期等等。与地质学应用的时间尺度相比</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人类的尺度就不那么适用了。这也难怪他要嘲讽因为气候变暖、海平面上升而变得异常焦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虑的人们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为什么要大张旗鼓地围着小周期内出现的现象团团转”</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人类尺度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一万年后的地球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这本书的观点有助于提升人类面对气候变暖、海平面上升所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带来的挑战的勇气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正像作者所说的那样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穿着熊皮、拿着石斧的石器时代的人类尚且知道如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何在冰期生存下来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我们难道无法运用现代高科技去解决海平面上升一米带来的后果吗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与此同时我们也应该意识到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即使人类的活动对于全球气候变暖的作用微不足道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我们也不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能从此以后就不加节制地去排放温室气体。大量地消耗资源和排放二氧化碳已经严重地破</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坏了自然生态和人类的生存环境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所以克罗宁博格也表示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我们应该节约能源”以保护有限</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的资源。</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(摘编自俞金尧《全球气候变暖与人类的活动无关吗?》)</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下列关于本文第一、二两段内容的表述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以二氧化碳为主的温室气体是导致全球变暖的罪魁祸首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这已经成为大多数环境学论著的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观点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但是克罗宁博格对此并不认同。</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温室气体使全球变暖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并由此造成地球两极冰川融化的现象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从地球的立场出发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这实际上属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于大自然的“正常运作”。</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全球变暖会导致一系列灾难性的后果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例如极端天气频发、荒漠化加重、物种灭绝加速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给人类的生存造成了威胁。</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面对当前全球气候变暖的趋势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克罗宁博格并没有使用“人类的尺度”来衡量这一问题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以他显得十分淡定。</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下列理解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克罗宁博格对地球的未来作出了预测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并以此为基础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从地质史上的火山爆发以及气候变化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等自然进程的角度进行了论证。</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克罗宁博格认为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如果我们超越现阶段人类思考问题的尺度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从一个漫长的周期来观察温室</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效应的话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那么可能就不会如此焦虑了。</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A.“就不会留下‘乡痛’”,说法过于绝对,原文中不存在这种必然关系。B.“必</a:t>
            </a:r>
            <a:r>
              <a:rPr dirty="0"/>
              <a:t/>
            </a:r>
            <a:br>
              <a:rPr dirty="0"/>
            </a:br>
            <a:r>
              <a:rPr lang="zh-CN" altLang="en-US" sz="1530" kern="0" dirty="0" smtClean="0">
                <a:solidFill>
                  <a:srgbClr val="000000"/>
                </a:solidFill>
                <a:latin typeface="Times New Roman" pitchFamily="65" charset="-122"/>
                <a:ea typeface="宋体" pitchFamily="65" charset="-122"/>
              </a:rPr>
              <a:t>须完好保存下来”曲解文意,原文第二段中说“至于哪些乡村记忆真正值得保留,这一方面可</a:t>
            </a:r>
            <a:r>
              <a:rPr dirty="0"/>
              <a:t/>
            </a:r>
            <a:br>
              <a:rPr dirty="0"/>
            </a:br>
            <a:r>
              <a:rPr lang="zh-CN" altLang="en-US" sz="1530" kern="0" dirty="0" smtClean="0">
                <a:solidFill>
                  <a:srgbClr val="000000"/>
                </a:solidFill>
                <a:latin typeface="Times New Roman" pitchFamily="65" charset="-122"/>
                <a:ea typeface="宋体" pitchFamily="65" charset="-122"/>
              </a:rPr>
              <a:t>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,另一方面可以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,然后进行综合甄选”,并不全是“完好保存”。D.文末说,为使乡</a:t>
            </a:r>
            <a:r>
              <a:rPr dirty="0"/>
              <a:t/>
            </a:r>
            <a:br>
              <a:rPr dirty="0"/>
            </a:br>
            <a:r>
              <a:rPr lang="zh-CN" altLang="en-US" sz="1530" kern="0" dirty="0" smtClean="0">
                <a:solidFill>
                  <a:srgbClr val="000000"/>
                </a:solidFill>
                <a:latin typeface="Times New Roman" pitchFamily="65" charset="-122"/>
                <a:ea typeface="宋体" pitchFamily="65" charset="-122"/>
              </a:rPr>
              <a:t>村记忆充满活力,“这需要相应的公共设施与之配套”“使乡村记忆在新的时空条件下产生</a:t>
            </a:r>
            <a:r>
              <a:rPr dirty="0"/>
              <a:t/>
            </a:r>
            <a:br>
              <a:rPr dirty="0"/>
            </a:br>
            <a:r>
              <a:rPr lang="zh-CN" altLang="en-US" sz="1530" kern="0" dirty="0" smtClean="0">
                <a:solidFill>
                  <a:srgbClr val="000000"/>
                </a:solidFill>
                <a:latin typeface="Times New Roman" pitchFamily="65" charset="-122"/>
                <a:ea typeface="宋体" pitchFamily="65" charset="-122"/>
              </a:rPr>
              <a:t>新的凝聚力”,而不是使乡村记忆“成为相关产业的配套设施”。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“并举例说明了甄选的标准”错误。对于“保留哪些乡村记忆”,文中并没有举</a:t>
            </a:r>
            <a:r>
              <a:rPr dirty="0"/>
              <a:t/>
            </a:r>
            <a:br>
              <a:rPr dirty="0"/>
            </a:br>
            <a:r>
              <a:rPr lang="zh-CN" altLang="en-US" sz="1530" kern="0" dirty="0" smtClean="0">
                <a:solidFill>
                  <a:srgbClr val="000000"/>
                </a:solidFill>
                <a:latin typeface="Times New Roman" pitchFamily="65" charset="-122"/>
                <a:ea typeface="宋体" pitchFamily="65" charset="-122"/>
              </a:rPr>
              <a:t>例说明“甄选的标准”,只是在第三段阐释了“呵护乡村记忆”的原则:“既要让当地居民生</a:t>
            </a:r>
            <a:r>
              <a:rPr dirty="0"/>
              <a:t/>
            </a:r>
            <a:br>
              <a:rPr dirty="0"/>
            </a:br>
            <a:r>
              <a:rPr lang="zh-CN" altLang="en-US" sz="1530" kern="0" dirty="0" smtClean="0">
                <a:solidFill>
                  <a:srgbClr val="000000"/>
                </a:solidFill>
                <a:latin typeface="Times New Roman" pitchFamily="65" charset="-122"/>
                <a:ea typeface="宋体" pitchFamily="65" charset="-122"/>
              </a:rPr>
              <a:t>产生活更为方便,又要让游子在故乡找到依恋感与归属感。”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原文末段说“如果说留住和呵护乡村记忆是一种消极型的留住乡愁的话,那么,</a:t>
            </a:r>
            <a:r>
              <a:rPr dirty="0"/>
              <a:t/>
            </a:r>
            <a:br>
              <a:rPr dirty="0"/>
            </a:br>
            <a:r>
              <a:rPr lang="zh-CN" altLang="en-US" sz="1530" kern="0" dirty="0" smtClean="0">
                <a:solidFill>
                  <a:srgbClr val="000000"/>
                </a:solidFill>
                <a:latin typeface="Times New Roman" pitchFamily="65" charset="-122"/>
                <a:ea typeface="宋体" pitchFamily="65" charset="-122"/>
              </a:rPr>
              <a:t>活化乡村记忆则是一种积极型的留住乡愁”,而游子在故乡“找到依恋感与归属感”是留住</a:t>
            </a:r>
            <a:r>
              <a:rPr dirty="0"/>
              <a:t/>
            </a:r>
            <a:br>
              <a:rPr dirty="0"/>
            </a:br>
            <a:r>
              <a:rPr lang="zh-CN" altLang="en-US" sz="1530" kern="0" dirty="0" smtClean="0">
                <a:solidFill>
                  <a:srgbClr val="000000"/>
                </a:solidFill>
                <a:latin typeface="Times New Roman" pitchFamily="65" charset="-122"/>
                <a:ea typeface="宋体" pitchFamily="65" charset="-122"/>
              </a:rPr>
              <a:t>和呵护乡村记忆的结果,故不能说明“故乡已活化了乡村记忆”。</a:t>
            </a:r>
            <a:endParaRPr lang="zh-CN" altLang="en-US" dirty="0"/>
          </a:p>
        </p:txBody>
      </p:sp>
    </p:spTree>
    <p:custDataLst>
      <p:custData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人类尺度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一万年后的地球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向二氧化碳排放与气候变暖二者密切相关的观点提出了挑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为我们思考气候的变化提供了新的角度。</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大量地消耗自然资源会严重地破坏人类的生存环境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这是无法回避的事实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所以克罗宁博格</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也表示“我们应该节约能源”。</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下列推断不正确的一项是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在大自然的“春天”降临之前的远古时期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气候异常寒冷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广大区域都覆盖着冰层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因此人类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的祖先当时并没有采取定居农业的生活方式。</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通常人们只考虑几十年或几百年的事情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克罗宁博格却改变了研究的视野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他不考虑明年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不考虑一百年后的事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而是将目光投向了一万年以后。</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克罗宁博格采用一万年的时间尺度来观察、分析地球气候变暖的问题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这并不意味着地质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学上的时间尺度都是以一万年为单位的。</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石器时代的人类能在冰期中生存下来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与今天我们试图解决海平面上升带来的问题相比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然形式不同,实质都是积极利用知识应对危机的表现。</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“温室气体使全球变暖,并由此造成地球两极冰川融化的现象”有误。原文第一</a:t>
            </a:r>
            <a:r>
              <a:rPr dirty="0"/>
              <a:t/>
            </a:r>
            <a:br>
              <a:rPr dirty="0"/>
            </a:br>
            <a:r>
              <a:rPr lang="zh-CN" altLang="en-US" sz="1530" kern="0" dirty="0" smtClean="0">
                <a:solidFill>
                  <a:srgbClr val="000000"/>
                </a:solidFill>
                <a:latin typeface="Times New Roman" pitchFamily="65" charset="-122"/>
                <a:ea typeface="宋体" pitchFamily="65" charset="-122"/>
              </a:rPr>
              <a:t>段“全球变暖将使地球两极的冰川融化”,B项误将“未然”变成“已然”了。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“对地球的未来作出了预测,并以此为基础”有误,克罗宁博格的理论基础是他</a:t>
            </a:r>
            <a:r>
              <a:rPr dirty="0"/>
              <a:t/>
            </a:r>
            <a:br>
              <a:rPr dirty="0"/>
            </a:br>
            <a:r>
              <a:rPr lang="zh-CN" altLang="en-US" sz="1530" kern="0" dirty="0" smtClean="0">
                <a:solidFill>
                  <a:srgbClr val="000000"/>
                </a:solidFill>
                <a:latin typeface="Times New Roman" pitchFamily="65" charset="-122"/>
                <a:ea typeface="宋体" pitchFamily="65" charset="-122"/>
              </a:rPr>
              <a:t>用了与众不同的时间尺度。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“他不考虑明年,也不考虑一百年后的事,而是将目光投向了一万年以后”有误,</a:t>
            </a:r>
            <a:r>
              <a:rPr dirty="0"/>
              <a:t/>
            </a:r>
            <a:br>
              <a:rPr dirty="0"/>
            </a:br>
            <a:r>
              <a:rPr lang="zh-CN" altLang="en-US" sz="1530" kern="0" dirty="0" smtClean="0">
                <a:solidFill>
                  <a:srgbClr val="000000"/>
                </a:solidFill>
                <a:latin typeface="Times New Roman" pitchFamily="65" charset="-122"/>
                <a:ea typeface="宋体" pitchFamily="65" charset="-122"/>
              </a:rPr>
              <a:t>克罗宁博格是用“一万年的时间尺度”来观察地球漫长的周期,而不是“不考虑明年</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a:t>
            </a:r>
            <a:r>
              <a:rPr dirty="0"/>
              <a:t/>
            </a:r>
            <a:br>
              <a:rPr dirty="0"/>
            </a:br>
            <a:r>
              <a:rPr lang="zh-CN" altLang="en-US" sz="1530" kern="0" dirty="0" smtClean="0">
                <a:solidFill>
                  <a:srgbClr val="000000"/>
                </a:solidFill>
                <a:latin typeface="Times New Roman" pitchFamily="65" charset="-122"/>
                <a:ea typeface="宋体" pitchFamily="65" charset="-122"/>
              </a:rPr>
              <a:t>后”。</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八、(2010大纲全国Ⅱ,5—7,9分)阅读下面的文字,完成1—3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我们这里所说的文化并不等于已经铸就的、一成不变的“文化的陈迹”,而是要在永不停息</a:t>
            </a:r>
            <a:r>
              <a:t/>
            </a:r>
            <a:br/>
            <a:r>
              <a:rPr lang="zh-CN" altLang="en-US" sz="1530" kern="0" dirty="0" smtClean="0">
                <a:solidFill>
                  <a:srgbClr val="000000"/>
                </a:solidFill>
                <a:latin typeface="Times New Roman" pitchFamily="65" charset="-122"/>
                <a:ea typeface="宋体" pitchFamily="65" charset="-122"/>
              </a:rPr>
              <a:t>的时间长流中,不断以当代意识对过去的“文化既成之物”加以新的解释,赋予新的含义。因</a:t>
            </a:r>
            <a:r>
              <a:t/>
            </a:r>
            <a:br/>
            <a:r>
              <a:rPr lang="zh-CN" altLang="en-US" sz="1530" kern="0" dirty="0" smtClean="0">
                <a:solidFill>
                  <a:srgbClr val="000000"/>
                </a:solidFill>
                <a:latin typeface="Times New Roman" pitchFamily="65" charset="-122"/>
                <a:ea typeface="宋体" pitchFamily="65" charset="-122"/>
              </a:rPr>
              <a:t>此,文化应是一种不断发展、永远正在形成的“将成之物”。显然,先秦、汉魏、盛唐、宋明</a:t>
            </a:r>
            <a:r>
              <a:t/>
            </a:r>
            <a:br/>
            <a:r>
              <a:rPr lang="zh-CN" altLang="en-US" sz="1530" kern="0" dirty="0" smtClean="0">
                <a:solidFill>
                  <a:srgbClr val="000000"/>
                </a:solidFill>
                <a:latin typeface="Times New Roman" pitchFamily="65" charset="-122"/>
                <a:ea typeface="宋体" pitchFamily="65" charset="-122"/>
              </a:rPr>
              <a:t>和我们今天对于中国文化都会有不同的看法,都会用不同时代当时的意识对之重新界定。毋</a:t>
            </a:r>
            <a:r>
              <a:t/>
            </a:r>
            <a:br/>
            <a:r>
              <a:rPr lang="zh-CN" altLang="en-US" sz="1530" kern="0" dirty="0" smtClean="0">
                <a:solidFill>
                  <a:srgbClr val="000000"/>
                </a:solidFill>
                <a:latin typeface="Times New Roman" pitchFamily="65" charset="-122"/>
                <a:ea typeface="宋体" pitchFamily="65" charset="-122"/>
              </a:rPr>
              <a:t>庸置疑,在信息、交通空前发达的今天,所谓当代意识不可能不被各种外来意识所渗透。事实</a:t>
            </a:r>
            <a:r>
              <a:t/>
            </a:r>
            <a:br/>
            <a:r>
              <a:rPr lang="zh-CN" altLang="en-US" sz="1530" kern="0" dirty="0" smtClean="0">
                <a:solidFill>
                  <a:srgbClr val="000000"/>
                </a:solidFill>
                <a:latin typeface="Times New Roman" pitchFamily="65" charset="-122"/>
                <a:ea typeface="宋体" pitchFamily="65" charset="-122"/>
              </a:rPr>
              <a:t>上,任何文化都是在他种文化的影响下发展成熟的,脱离历史和现实状态去“寻根”,寻求纯粹</a:t>
            </a:r>
            <a:r>
              <a:t/>
            </a:r>
            <a:br/>
            <a:r>
              <a:rPr lang="zh-CN" altLang="en-US" sz="1530" kern="0" dirty="0" smtClean="0">
                <a:solidFill>
                  <a:srgbClr val="000000"/>
                </a:solidFill>
                <a:latin typeface="Times New Roman" pitchFamily="65" charset="-122"/>
                <a:ea typeface="宋体" pitchFamily="65" charset="-122"/>
              </a:rPr>
              <a:t>的本土文化既不可能也无益处。正如唐宋时代的人不可能排除印度文化影响,复归为先秦两</a:t>
            </a:r>
            <a:r>
              <a:t/>
            </a:r>
            <a:br/>
            <a:r>
              <a:rPr lang="zh-CN" altLang="en-US" sz="1530" kern="0" dirty="0" smtClean="0">
                <a:solidFill>
                  <a:srgbClr val="000000"/>
                </a:solidFill>
                <a:latin typeface="Times New Roman" pitchFamily="65" charset="-122"/>
                <a:ea typeface="宋体" pitchFamily="65" charset="-122"/>
              </a:rPr>
              <a:t>汉时代的中国人一样。因此我们用以和世界交流的,应该是经过当代意识诠释的、能为现代</a:t>
            </a:r>
            <a:r>
              <a:t/>
            </a:r>
            <a:br/>
            <a:r>
              <a:rPr lang="zh-CN" altLang="en-US" sz="1530" kern="0" dirty="0" smtClean="0">
                <a:solidFill>
                  <a:srgbClr val="000000"/>
                </a:solidFill>
                <a:latin typeface="Times New Roman" pitchFamily="65" charset="-122"/>
                <a:ea typeface="宋体" pitchFamily="65" charset="-122"/>
              </a:rPr>
              <a:t>世界所理解并在与世界交流中不断变化和完善的中国文化。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要交流,首先要有交流的工具,也就是要有能够相互沟通的话语。正如一根筷子在水中折射变</a:t>
            </a:r>
            <a:r>
              <a:t/>
            </a:r>
            <a:br/>
            <a:r>
              <a:rPr lang="zh-CN" altLang="en-US" sz="1530" kern="0" dirty="0" smtClean="0">
                <a:solidFill>
                  <a:srgbClr val="000000"/>
                </a:solidFill>
                <a:latin typeface="Times New Roman" pitchFamily="65" charset="-122"/>
                <a:ea typeface="宋体" pitchFamily="65" charset="-122"/>
              </a:rPr>
              <a:t>形一样,当中国文化进入外国时,中国文化必然经过外国文化的过滤而发生变形,包括误读、过</a:t>
            </a:r>
            <a:r>
              <a:t/>
            </a:r>
            <a:br/>
            <a:r>
              <a:rPr lang="zh-CN" altLang="en-US" sz="1530" kern="0" dirty="0" smtClean="0">
                <a:solidFill>
                  <a:srgbClr val="000000"/>
                </a:solidFill>
                <a:latin typeface="Times New Roman" pitchFamily="65" charset="-122"/>
                <a:ea typeface="宋体" pitchFamily="65" charset="-122"/>
              </a:rPr>
              <a:t>度诠释等;外国文化进入中国也同样如此。常听人说唯有中国人才能真正了解中国,言下之意</a:t>
            </a:r>
            <a:r>
              <a:t/>
            </a:r>
            <a:br/>
            <a:r>
              <a:rPr lang="zh-CN" altLang="en-US" sz="1530" kern="0" dirty="0" smtClean="0">
                <a:solidFill>
                  <a:srgbClr val="000000"/>
                </a:solidFill>
                <a:latin typeface="Times New Roman" pitchFamily="65" charset="-122"/>
                <a:ea typeface="宋体" pitchFamily="65" charset="-122"/>
              </a:rPr>
              <a:t>似乎外国人对中国的了解全都不值一提。事实上,法国的伏尔泰、德国的莱布尼兹都曾从中</a:t>
            </a:r>
            <a:endParaRPr lang="zh-CN" altLang="en-US"/>
          </a:p>
        </p:txBody>
      </p:sp>
    </p:spTree>
    <p:custDataLst>
      <p:custData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国文化受到极大的启发,但他们所了解的中国文化只能通过传教士的折射,早已发生了变形;今</a:t>
            </a:r>
            <a:r>
              <a:rPr dirty="0"/>
              <a:t/>
            </a:r>
            <a:br>
              <a:rPr dirty="0"/>
            </a:br>
            <a:r>
              <a:rPr lang="zh-CN" altLang="en-US" sz="1530" kern="0" dirty="0" smtClean="0">
                <a:solidFill>
                  <a:srgbClr val="000000"/>
                </a:solidFill>
                <a:latin typeface="Times New Roman" pitchFamily="65" charset="-122"/>
                <a:ea typeface="宋体" pitchFamily="65" charset="-122"/>
              </a:rPr>
              <a:t>天我们再来研究伏尔泰和莱布尼兹,却又可以为我们提供一个崭新的视角,来对自己的文化进</a:t>
            </a:r>
            <a:r>
              <a:rPr dirty="0"/>
              <a:t/>
            </a:r>
            <a:br>
              <a:rPr dirty="0"/>
            </a:br>
            <a:r>
              <a:rPr lang="zh-CN" altLang="en-US" sz="1530" kern="0" dirty="0" smtClean="0">
                <a:solidFill>
                  <a:srgbClr val="000000"/>
                </a:solidFill>
                <a:latin typeface="Times New Roman" pitchFamily="65" charset="-122"/>
                <a:ea typeface="宋体" pitchFamily="65" charset="-122"/>
              </a:rPr>
              <a:t>行别样的理解。这样,就在各自的话语中完成了一种自由的文化对话。这里所用的话语既是</a:t>
            </a:r>
            <a:r>
              <a:rPr dirty="0"/>
              <a:t/>
            </a:r>
            <a:br>
              <a:rPr dirty="0"/>
            </a:br>
            <a:r>
              <a:rPr lang="zh-CN" altLang="en-US" sz="1530" kern="0" dirty="0" smtClean="0">
                <a:solidFill>
                  <a:srgbClr val="000000"/>
                </a:solidFill>
                <a:latin typeface="Times New Roman" pitchFamily="65" charset="-122"/>
                <a:ea typeface="宋体" pitchFamily="65" charset="-122"/>
              </a:rPr>
              <a:t>自己的,又是在对方的文化中经过某种变形的。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当然也还可以寻求其他途径,例如可以在两种话语之间有意识地寻找一种中介。解决人类共</a:t>
            </a:r>
            <a:r>
              <a:rPr dirty="0"/>
              <a:t/>
            </a:r>
            <a:br>
              <a:rPr dirty="0"/>
            </a:br>
            <a:r>
              <a:rPr lang="zh-CN" altLang="en-US" sz="1530" kern="0" dirty="0" smtClean="0">
                <a:solidFill>
                  <a:srgbClr val="000000"/>
                </a:solidFill>
                <a:latin typeface="Times New Roman" pitchFamily="65" charset="-122"/>
                <a:ea typeface="宋体" pitchFamily="65" charset="-122"/>
              </a:rPr>
              <a:t>同面临的问题就可以是这样一种中介,如文学中的“死亡意识”、“生态环境”、“乌托邦</a:t>
            </a:r>
            <a:r>
              <a:rPr dirty="0"/>
              <a:t/>
            </a:r>
            <a:br>
              <a:rPr dirty="0"/>
            </a:br>
            <a:r>
              <a:rPr lang="zh-CN" altLang="en-US" sz="1530" kern="0" dirty="0" smtClean="0">
                <a:solidFill>
                  <a:srgbClr val="000000"/>
                </a:solidFill>
                <a:latin typeface="Times New Roman" pitchFamily="65" charset="-122"/>
                <a:ea typeface="宋体" pitchFamily="65" charset="-122"/>
              </a:rPr>
              <a:t>现象”等,不同文化体系的人对于这些不能不面对的共同问题,都会根据他们不同的历史经</a:t>
            </a:r>
            <a:r>
              <a:rPr dirty="0"/>
              <a:t/>
            </a:r>
            <a:br>
              <a:rPr dirty="0"/>
            </a:br>
            <a:r>
              <a:rPr lang="zh-CN" altLang="en-US" sz="1530" kern="0" dirty="0" smtClean="0">
                <a:solidFill>
                  <a:srgbClr val="000000"/>
                </a:solidFill>
                <a:latin typeface="Times New Roman" pitchFamily="65" charset="-122"/>
                <a:ea typeface="宋体" pitchFamily="65" charset="-122"/>
              </a:rPr>
              <a:t>验、生活方式和思维方式做出自己的回答。只有通过这样的对话,才能得到我们这一时代最</a:t>
            </a:r>
            <a:r>
              <a:rPr dirty="0"/>
              <a:t/>
            </a:r>
            <a:br>
              <a:rPr dirty="0"/>
            </a:br>
            <a:r>
              <a:rPr lang="zh-CN" altLang="en-US" sz="1530" kern="0" dirty="0" smtClean="0">
                <a:solidFill>
                  <a:srgbClr val="000000"/>
                </a:solidFill>
                <a:latin typeface="Times New Roman" pitchFamily="65" charset="-122"/>
                <a:ea typeface="宋体" pitchFamily="65" charset="-122"/>
              </a:rPr>
              <a:t>圆满的解答。在这种寻求解答的平等对话中,新的话语就会逐渐形成。这种新的话语既是过</a:t>
            </a:r>
            <a:r>
              <a:rPr dirty="0"/>
              <a:t/>
            </a:r>
            <a:br>
              <a:rPr dirty="0"/>
            </a:br>
            <a:r>
              <a:rPr lang="zh-CN" altLang="en-US" sz="1530" kern="0" dirty="0" smtClean="0">
                <a:solidFill>
                  <a:srgbClr val="000000"/>
                </a:solidFill>
                <a:latin typeface="Times New Roman" pitchFamily="65" charset="-122"/>
                <a:ea typeface="宋体" pitchFamily="65" charset="-122"/>
              </a:rPr>
              <a:t>去的,也是现代的;既是世界的,也是民族的。在这种话语逐步形成的过程中,世界各民族就会</a:t>
            </a:r>
            <a:r>
              <a:rPr dirty="0"/>
              <a:t/>
            </a:r>
            <a:br>
              <a:rPr dirty="0"/>
            </a:br>
            <a:r>
              <a:rPr lang="zh-CN" altLang="en-US" sz="1530" kern="0" dirty="0" smtClean="0">
                <a:solidFill>
                  <a:srgbClr val="000000"/>
                </a:solidFill>
                <a:latin typeface="Times New Roman" pitchFamily="65" charset="-122"/>
                <a:ea typeface="宋体" pitchFamily="65" charset="-122"/>
              </a:rPr>
              <a:t>达到相互的真诚理解。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(摘编自乐黛云《比较文学与比较文化十讲》)</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1.下列关于文中所说的“文化”和“中国文化”的表述,不符合原文意思的一项是(3分)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A.文化并不是历史上已经形成并且固化了的一种“陈迹”,而是要随着时代的发展,不断地用</a:t>
            </a:r>
            <a:r>
              <a:rPr dirty="0"/>
              <a:t/>
            </a:r>
            <a:br>
              <a:rPr dirty="0"/>
            </a:br>
            <a:r>
              <a:rPr lang="zh-CN" altLang="en-US" sz="1530" kern="0" dirty="0" smtClean="0">
                <a:solidFill>
                  <a:srgbClr val="000000"/>
                </a:solidFill>
                <a:latin typeface="Times New Roman" pitchFamily="65" charset="-122"/>
                <a:ea typeface="宋体" pitchFamily="65" charset="-122"/>
              </a:rPr>
              <a:t>当代意识赋予这种“陈迹”以新的解释和含义。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B.文化是一种不断发展、永远在形成之中的“将成之物”,所以先秦、汉魏时代的人们看到</a:t>
            </a:r>
            <a:r>
              <a:rPr dirty="0"/>
              <a:t/>
            </a:r>
            <a:br>
              <a:rPr dirty="0"/>
            </a:br>
            <a:r>
              <a:rPr lang="zh-CN" altLang="en-US" sz="1530" kern="0" dirty="0" smtClean="0">
                <a:solidFill>
                  <a:srgbClr val="000000"/>
                </a:solidFill>
                <a:latin typeface="Times New Roman" pitchFamily="65" charset="-122"/>
                <a:ea typeface="宋体" pitchFamily="65" charset="-122"/>
              </a:rPr>
              <a:t>的中国文化跟我们今天看到的并不相同。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C.在信息、交通空前发达的今天,人们的意识中不可能没有外来的成分,我们用来跟世界交流</a:t>
            </a:r>
            <a:r>
              <a:rPr dirty="0"/>
              <a:t/>
            </a:r>
            <a:br>
              <a:rPr dirty="0"/>
            </a:br>
            <a:r>
              <a:rPr lang="zh-CN" altLang="en-US" sz="1530" kern="0" dirty="0" smtClean="0">
                <a:solidFill>
                  <a:srgbClr val="000000"/>
                </a:solidFill>
                <a:latin typeface="Times New Roman" pitchFamily="65" charset="-122"/>
                <a:ea typeface="宋体" pitchFamily="65" charset="-122"/>
              </a:rPr>
              <a:t>的,正是经过这种意识诠释的中国文化。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D.唐宋时代的人不可能排除印度文化的影响,所以唐宋时代的文化也不可能再像先秦两汉的</a:t>
            </a:r>
            <a:r>
              <a:rPr dirty="0"/>
              <a:t/>
            </a:r>
            <a:br>
              <a:rPr dirty="0"/>
            </a:br>
            <a:r>
              <a:rPr lang="zh-CN" altLang="en-US" sz="1530" kern="0" dirty="0" smtClean="0">
                <a:solidFill>
                  <a:srgbClr val="000000"/>
                </a:solidFill>
                <a:latin typeface="Times New Roman" pitchFamily="65" charset="-122"/>
                <a:ea typeface="宋体" pitchFamily="65" charset="-122"/>
              </a:rPr>
              <a:t>文化一样属于纯粹的中国文化。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2.下列关于文化交流的理解和分析,不符合原文内容的一项是(3分)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A.当中国文化进入外国时就会发生过滤和变形,当外国文化进入中国时也是这样,其表现形式</a:t>
            </a:r>
            <a:r>
              <a:rPr dirty="0"/>
              <a:t/>
            </a:r>
            <a:br>
              <a:rPr dirty="0"/>
            </a:br>
            <a:r>
              <a:rPr lang="zh-CN" altLang="en-US" sz="1530" kern="0" dirty="0" smtClean="0">
                <a:solidFill>
                  <a:srgbClr val="000000"/>
                </a:solidFill>
                <a:latin typeface="Times New Roman" pitchFamily="65" charset="-122"/>
                <a:ea typeface="宋体" pitchFamily="65" charset="-122"/>
              </a:rPr>
              <a:t>有误读、过度诠释等。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B.在文化交流中,实际上并不需要外国人像中国人那样了解中国;否则,我们就难以对自己的文</a:t>
            </a:r>
            <a:r>
              <a:rPr dirty="0"/>
              <a:t/>
            </a:r>
            <a:br>
              <a:rPr dirty="0"/>
            </a:br>
            <a:r>
              <a:rPr lang="zh-CN" altLang="en-US" sz="1530" kern="0" dirty="0" smtClean="0">
                <a:solidFill>
                  <a:srgbClr val="000000"/>
                </a:solidFill>
                <a:latin typeface="Times New Roman" pitchFamily="65" charset="-122"/>
                <a:ea typeface="宋体" pitchFamily="65" charset="-122"/>
              </a:rPr>
              <a:t>化作出别样的理解。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C.只有既是属于自己文化的,又是在对方的文化中经过某种变形的话语,才是两种文化的交流</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中唯一能够相互沟通的话语。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D.解决不同文化体系的人所共同面对的问题,例如文学中的“死亡意识”“生态环境”等,这</a:t>
            </a:r>
            <a:r>
              <a:rPr dirty="0"/>
              <a:t/>
            </a:r>
            <a:br>
              <a:rPr dirty="0"/>
            </a:br>
            <a:r>
              <a:rPr lang="zh-CN" altLang="en-US" sz="1530" kern="0" dirty="0" smtClean="0">
                <a:solidFill>
                  <a:srgbClr val="000000"/>
                </a:solidFill>
                <a:latin typeface="Times New Roman" pitchFamily="65" charset="-122"/>
                <a:ea typeface="宋体" pitchFamily="65" charset="-122"/>
              </a:rPr>
              <a:t>可以成为不同文化之间交流的中介。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3.下列推断,不符合原文内容的一项是(3分)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A.从文化交流和比较看,寻求纯粹的本土文化是既不可能也无益处的,因此研究历史上外来文</a:t>
            </a:r>
            <a:r>
              <a:rPr dirty="0"/>
              <a:t/>
            </a:r>
            <a:br>
              <a:rPr dirty="0"/>
            </a:br>
            <a:r>
              <a:rPr lang="zh-CN" altLang="en-US" sz="1530" kern="0" dirty="0" smtClean="0">
                <a:solidFill>
                  <a:srgbClr val="000000"/>
                </a:solidFill>
                <a:latin typeface="Times New Roman" pitchFamily="65" charset="-122"/>
                <a:ea typeface="宋体" pitchFamily="65" charset="-122"/>
              </a:rPr>
              <a:t>化对本土文化的影响也是没有必要的。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B.伏尔泰、莱布尼兹利用已经折射了的中国文化,为中国人提供了一个崭新的视角,可见有的</a:t>
            </a:r>
            <a:r>
              <a:rPr dirty="0"/>
              <a:t/>
            </a:r>
            <a:br>
              <a:rPr dirty="0"/>
            </a:br>
            <a:r>
              <a:rPr lang="zh-CN" altLang="en-US" sz="1530" kern="0" dirty="0" smtClean="0">
                <a:solidFill>
                  <a:srgbClr val="000000"/>
                </a:solidFill>
                <a:latin typeface="Times New Roman" pitchFamily="65" charset="-122"/>
                <a:ea typeface="宋体" pitchFamily="65" charset="-122"/>
              </a:rPr>
              <a:t>时候中国人并不真正了解中国。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C.对于人类共同面临的问题,不同文化体系的人会有不同的回答,而平等的对话正是获得我们</a:t>
            </a:r>
            <a:r>
              <a:rPr dirty="0"/>
              <a:t/>
            </a:r>
            <a:br>
              <a:rPr dirty="0"/>
            </a:br>
            <a:r>
              <a:rPr lang="zh-CN" altLang="en-US" sz="1530" kern="0" dirty="0" smtClean="0">
                <a:solidFill>
                  <a:srgbClr val="000000"/>
                </a:solidFill>
                <a:latin typeface="Times New Roman" pitchFamily="65" charset="-122"/>
                <a:ea typeface="宋体" pitchFamily="65" charset="-122"/>
              </a:rPr>
              <a:t>这一时代最圆满的解答的唯一途径。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D.从“相互沟通的话语”“各自的话语”等说法来看,文中所谓的“话语”应该是指文化交</a:t>
            </a:r>
            <a:r>
              <a:rPr dirty="0"/>
              <a:t/>
            </a:r>
            <a:br>
              <a:rPr dirty="0"/>
            </a:br>
            <a:r>
              <a:rPr lang="zh-CN" altLang="en-US" sz="1530" kern="0" dirty="0" smtClean="0">
                <a:solidFill>
                  <a:srgbClr val="000000"/>
                </a:solidFill>
                <a:latin typeface="Times New Roman" pitchFamily="65" charset="-122"/>
                <a:ea typeface="宋体" pitchFamily="65" charset="-122"/>
              </a:rPr>
              <a:t>流双方的立场观点、思想意识等。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A、B、C三项表述符合文意。A项与第一段第一句话相应,B项与第一段第二、</a:t>
            </a:r>
            <a:r>
              <a:rPr dirty="0"/>
              <a:t/>
            </a:r>
            <a:br>
              <a:rPr dirty="0"/>
            </a:br>
            <a:r>
              <a:rPr lang="zh-CN" altLang="en-US" sz="1530" kern="0" dirty="0" smtClean="0">
                <a:solidFill>
                  <a:srgbClr val="000000"/>
                </a:solidFill>
                <a:latin typeface="Times New Roman" pitchFamily="65" charset="-122"/>
                <a:ea typeface="宋体" pitchFamily="65" charset="-122"/>
              </a:rPr>
              <a:t>三句话相应,C项与第一段最后一句话相应。D项曲解原意,与第一段第五、六句话的表意不</a:t>
            </a:r>
            <a:r>
              <a:rPr dirty="0"/>
              <a:t/>
            </a:r>
            <a:br>
              <a:rPr dirty="0"/>
            </a:br>
            <a:r>
              <a:rPr lang="zh-CN" altLang="en-US" sz="1530" kern="0" dirty="0" smtClean="0">
                <a:solidFill>
                  <a:srgbClr val="000000"/>
                </a:solidFill>
                <a:latin typeface="Times New Roman" pitchFamily="65" charset="-122"/>
                <a:ea typeface="宋体" pitchFamily="65" charset="-122"/>
              </a:rPr>
              <a:t>符,先秦两汉的文化同样也受外来文化影响。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A、B、D三项的理解和分析,符合原文内容。由末段第一句话中的“当然也还可</a:t>
            </a:r>
            <a:r>
              <a:rPr dirty="0"/>
              <a:t/>
            </a:r>
            <a:br>
              <a:rPr dirty="0"/>
            </a:br>
            <a:r>
              <a:rPr lang="zh-CN" altLang="en-US" sz="1530" kern="0" dirty="0" smtClean="0">
                <a:solidFill>
                  <a:srgbClr val="000000"/>
                </a:solidFill>
                <a:latin typeface="Times New Roman" pitchFamily="65" charset="-122"/>
                <a:ea typeface="宋体" pitchFamily="65" charset="-122"/>
              </a:rPr>
              <a:t>以寻求其他途径”可知C项以偏概全,“唯一”一词表述过于绝对。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B、C、D三项的说法符合文意,它们的推断是有根据的。A项推断错误,强加因</a:t>
            </a:r>
            <a:r>
              <a:rPr dirty="0"/>
              <a:t/>
            </a:r>
            <a:br>
              <a:rPr dirty="0"/>
            </a:br>
            <a:r>
              <a:rPr lang="zh-CN" altLang="en-US" sz="1530" kern="0" dirty="0" smtClean="0">
                <a:solidFill>
                  <a:srgbClr val="000000"/>
                </a:solidFill>
                <a:latin typeface="Times New Roman" pitchFamily="65" charset="-122"/>
                <a:ea typeface="宋体" pitchFamily="65" charset="-122"/>
              </a:rPr>
              <a:t>果,“寻求纯粹的本土文化是既不可能也无益处的”与“研究历史上外来文化对本土文化的</a:t>
            </a:r>
            <a:r>
              <a:rPr dirty="0"/>
              <a:t/>
            </a:r>
            <a:br>
              <a:rPr dirty="0"/>
            </a:br>
            <a:r>
              <a:rPr lang="zh-CN" altLang="en-US" sz="1530" kern="0" dirty="0" smtClean="0">
                <a:solidFill>
                  <a:srgbClr val="000000"/>
                </a:solidFill>
                <a:latin typeface="Times New Roman" pitchFamily="65" charset="-122"/>
                <a:ea typeface="宋体" pitchFamily="65" charset="-122"/>
              </a:rPr>
              <a:t>影响也是没有必要的”二者之间没有因果关系。并且第二句表述的观点错误,应是“很有必</a:t>
            </a:r>
            <a:r>
              <a:rPr dirty="0"/>
              <a:t/>
            </a:r>
            <a:br>
              <a:rPr dirty="0"/>
            </a:br>
            <a:r>
              <a:rPr lang="zh-CN" altLang="en-US" sz="1530" kern="0" dirty="0" smtClean="0">
                <a:solidFill>
                  <a:srgbClr val="000000"/>
                </a:solidFill>
                <a:latin typeface="Times New Roman" pitchFamily="65" charset="-122"/>
                <a:ea typeface="宋体" pitchFamily="65" charset="-122"/>
              </a:rPr>
              <a:t>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九、(2017浙江,7—9,10分)阅读下面的文字,完成1—3题。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社会传播过程要求至少有两个人。他们结成信息分享关系,共享一套信息符号。结成传播关</a:t>
            </a:r>
            <a:r>
              <a:t/>
            </a:r>
            <a:br/>
            <a:r>
              <a:rPr lang="zh-CN" altLang="en-US" sz="1530" kern="0" dirty="0" smtClean="0">
                <a:solidFill>
                  <a:srgbClr val="000000"/>
                </a:solidFill>
                <a:latin typeface="Times New Roman" pitchFamily="65" charset="-122"/>
                <a:ea typeface="宋体" pitchFamily="65" charset="-122"/>
              </a:rPr>
              <a:t>系的目的是寻求信息、劝说、传授、娱乐或其他。目的不同,参与者的角色也不同。比如,追</a:t>
            </a:r>
            <a:r>
              <a:t/>
            </a:r>
            <a:br/>
            <a:r>
              <a:rPr lang="zh-CN" altLang="en-US" sz="1530" kern="0" dirty="0" smtClean="0">
                <a:solidFill>
                  <a:srgbClr val="000000"/>
                </a:solidFill>
                <a:latin typeface="Times New Roman" pitchFamily="65" charset="-122"/>
                <a:ea typeface="宋体" pitchFamily="65" charset="-122"/>
              </a:rPr>
              <a:t>求娱乐的人愿意“悬置怀疑”;预料对方会劝说的人将加强防范。然而,无论扮演什么角色,参</a:t>
            </a:r>
            <a:r>
              <a:t/>
            </a:r>
            <a:br/>
            <a:r>
              <a:rPr lang="zh-CN" altLang="en-US" sz="1530" kern="0" dirty="0" smtClean="0">
                <a:solidFill>
                  <a:srgbClr val="000000"/>
                </a:solidFill>
                <a:latin typeface="Times New Roman" pitchFamily="65" charset="-122"/>
                <a:ea typeface="宋体" pitchFamily="65" charset="-122"/>
              </a:rPr>
              <a:t>与者总是要根据自己的认知需要,调动各种资源和传播技能,编制信息代码,将他编制的符号发</a:t>
            </a:r>
            <a:r>
              <a:t/>
            </a:r>
            <a:br/>
            <a:r>
              <a:rPr lang="zh-CN" altLang="en-US" sz="1530" kern="0" dirty="0" smtClean="0">
                <a:solidFill>
                  <a:srgbClr val="000000"/>
                </a:solidFill>
                <a:latin typeface="Times New Roman" pitchFamily="65" charset="-122"/>
                <a:ea typeface="宋体" pitchFamily="65" charset="-122"/>
              </a:rPr>
              <a:t>送给对方。我们将这样的传播行为称为A类传播行为。白纸黑字的符号可以长期保存,手势</a:t>
            </a:r>
            <a:r>
              <a:t/>
            </a:r>
            <a:br/>
            <a:r>
              <a:rPr lang="zh-CN" altLang="en-US" sz="1530" kern="0" dirty="0" smtClean="0">
                <a:solidFill>
                  <a:srgbClr val="000000"/>
                </a:solidFill>
                <a:latin typeface="Times New Roman" pitchFamily="65" charset="-122"/>
                <a:ea typeface="宋体" pitchFamily="65" charset="-122"/>
              </a:rPr>
              <a:t>或面部表情或讲出来的话则稍纵即逝。无论时间长短,在传播过程的某个时刻,这些符号都独</a:t>
            </a:r>
            <a:r>
              <a:t/>
            </a:r>
            <a:br/>
            <a:r>
              <a:rPr lang="zh-CN" altLang="en-US" sz="1530" kern="0" dirty="0" smtClean="0">
                <a:solidFill>
                  <a:srgbClr val="000000"/>
                </a:solidFill>
                <a:latin typeface="Times New Roman" pitchFamily="65" charset="-122"/>
                <a:ea typeface="宋体" pitchFamily="65" charset="-122"/>
              </a:rPr>
              <a:t>立存在,脱离了参与传播的双方。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接受讯息的参与者,将根据自己的认知需要,调动各种资源和传播技能,决定是否接受对方发出</a:t>
            </a:r>
            <a:r>
              <a:t/>
            </a:r>
            <a:br/>
            <a:r>
              <a:rPr lang="zh-CN" altLang="en-US" sz="1530" kern="0" dirty="0" smtClean="0">
                <a:solidFill>
                  <a:srgbClr val="000000"/>
                </a:solidFill>
                <a:latin typeface="Times New Roman" pitchFamily="65" charset="-122"/>
                <a:ea typeface="宋体" pitchFamily="65" charset="-122"/>
              </a:rPr>
              <a:t>的符号。如果接受,他就按照他自己的认知地图对这些符号进行加工。我们将这种行动称为</a:t>
            </a:r>
            <a:r>
              <a:t/>
            </a:r>
            <a:br/>
            <a:r>
              <a:rPr lang="zh-CN" altLang="en-US" sz="1530" kern="0" dirty="0" smtClean="0">
                <a:solidFill>
                  <a:srgbClr val="000000"/>
                </a:solidFill>
                <a:latin typeface="Times New Roman" pitchFamily="65" charset="-122"/>
                <a:ea typeface="宋体" pitchFamily="65" charset="-122"/>
              </a:rPr>
              <a:t>B类传播行为。第二个参与者也可能要进行编码,这些编码多半是非正式的、无意的,可能是</a:t>
            </a:r>
            <a:r>
              <a:t/>
            </a:r>
            <a:br/>
            <a:r>
              <a:rPr lang="zh-CN" altLang="en-US" sz="1530" kern="0" dirty="0" smtClean="0">
                <a:solidFill>
                  <a:srgbClr val="000000"/>
                </a:solidFill>
                <a:latin typeface="Times New Roman" pitchFamily="65" charset="-122"/>
                <a:ea typeface="宋体" pitchFamily="65" charset="-122"/>
              </a:rPr>
              <a:t>面部表情,也可能是其他信号,表示有没有兴趣、是否相信、是否理解等的信号;第一个参与者</a:t>
            </a:r>
            <a:r>
              <a:t/>
            </a:r>
            <a:br/>
            <a:r>
              <a:rPr lang="zh-CN" altLang="en-US" sz="1530" kern="0" dirty="0" smtClean="0">
                <a:solidFill>
                  <a:srgbClr val="000000"/>
                </a:solidFill>
                <a:latin typeface="Times New Roman" pitchFamily="65" charset="-122"/>
                <a:ea typeface="宋体" pitchFamily="65" charset="-122"/>
              </a:rPr>
              <a:t>对第二个参与者的信号进行解码,将其当作反馈。如果情况需要,第二个参与者还可能进行正</a:t>
            </a:r>
            <a:r>
              <a:t/>
            </a:r>
            <a:br/>
            <a:r>
              <a:rPr lang="zh-CN" altLang="en-US" sz="1530" kern="0" dirty="0" smtClean="0">
                <a:solidFill>
                  <a:srgbClr val="000000"/>
                </a:solidFill>
                <a:latin typeface="Times New Roman" pitchFamily="65" charset="-122"/>
                <a:ea typeface="宋体" pitchFamily="65" charset="-122"/>
              </a:rPr>
              <a:t>式的编码,发出这些符号,转而进行A类传播行为;反过来,第二个参与者的A类传播行为又可能</a:t>
            </a:r>
            <a:endParaRPr lang="zh-CN" altLang="en-US"/>
          </a:p>
        </p:txBody>
      </p:sp>
    </p:spTree>
    <p:custDataLst>
      <p:custData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引起第一个参与者的B类传播行为,如此等等,循环往复。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换言之,任何讯息都不能直接引起一望而知的外显行为。如上所述,讯息不像电流,电能沿电线</a:t>
            </a:r>
            <a:r>
              <a:rPr dirty="0"/>
              <a:t/>
            </a:r>
            <a:br>
              <a:rPr dirty="0"/>
            </a:br>
            <a:r>
              <a:rPr lang="zh-CN" altLang="en-US" sz="1530" kern="0" dirty="0" smtClean="0">
                <a:solidFill>
                  <a:srgbClr val="000000"/>
                </a:solidFill>
                <a:latin typeface="Times New Roman" pitchFamily="65" charset="-122"/>
                <a:ea typeface="宋体" pitchFamily="65" charset="-122"/>
              </a:rPr>
              <a:t>流动,抵达灯泡,灯泡随即发亮。诚然,有些反应嵌入本能,近乎自动;例如,一听见汽车喇叭声,一</a:t>
            </a:r>
            <a:r>
              <a:rPr dirty="0"/>
              <a:t/>
            </a:r>
            <a:br>
              <a:rPr dirty="0"/>
            </a:br>
            <a:r>
              <a:rPr lang="zh-CN" altLang="en-US" sz="1530" kern="0" dirty="0" smtClean="0">
                <a:solidFill>
                  <a:srgbClr val="000000"/>
                </a:solidFill>
                <a:latin typeface="Times New Roman" pitchFamily="65" charset="-122"/>
                <a:ea typeface="宋体" pitchFamily="65" charset="-122"/>
              </a:rPr>
              <a:t>听见“失火了”的呼喊,我们很快就做出反应。然而,即使这些快速反应也要经过一些中间步</a:t>
            </a:r>
            <a:r>
              <a:rPr dirty="0"/>
              <a:t/>
            </a:r>
            <a:br>
              <a:rPr dirty="0"/>
            </a:br>
            <a:r>
              <a:rPr lang="zh-CN" altLang="en-US" sz="1530" kern="0" dirty="0" smtClean="0">
                <a:solidFill>
                  <a:srgbClr val="000000"/>
                </a:solidFill>
                <a:latin typeface="Times New Roman" pitchFamily="65" charset="-122"/>
                <a:ea typeface="宋体" pitchFamily="65" charset="-122"/>
              </a:rPr>
              <a:t>骤。首先我们要听到那样的声音,然后我们要对它进行解释:“他是在对我鸣喇叭吗?”“哪</a:t>
            </a:r>
            <a:r>
              <a:rPr dirty="0"/>
              <a:t/>
            </a:r>
            <a:br>
              <a:rPr dirty="0"/>
            </a:br>
            <a:r>
              <a:rPr lang="zh-CN" altLang="en-US" sz="1530" kern="0" dirty="0" smtClean="0">
                <a:solidFill>
                  <a:srgbClr val="000000"/>
                </a:solidFill>
                <a:latin typeface="Times New Roman" pitchFamily="65" charset="-122"/>
                <a:ea typeface="宋体" pitchFamily="65" charset="-122"/>
              </a:rPr>
              <a:t>里着火啦?”外在符号影响行为只有一个途径,那就是改变形势在他心中的印象。外来符号到</a:t>
            </a:r>
            <a:r>
              <a:rPr dirty="0"/>
              <a:t/>
            </a:r>
            <a:br>
              <a:rPr dirty="0"/>
            </a:br>
            <a:r>
              <a:rPr lang="zh-CN" altLang="en-US" sz="1530" kern="0" dirty="0" smtClean="0">
                <a:solidFill>
                  <a:srgbClr val="000000"/>
                </a:solidFill>
                <a:latin typeface="Times New Roman" pitchFamily="65" charset="-122"/>
                <a:ea typeface="宋体" pitchFamily="65" charset="-122"/>
              </a:rPr>
              <a:t>达时,如果接受者决定利用其中的讯息,他首先要加工这一讯息,加工的根据是他储存的形象;</a:t>
            </a:r>
            <a:r>
              <a:rPr dirty="0"/>
              <a:t/>
            </a:r>
            <a:br>
              <a:rPr dirty="0"/>
            </a:br>
            <a:r>
              <a:rPr lang="zh-CN" altLang="en-US" sz="1530" kern="0" dirty="0" smtClean="0">
                <a:solidFill>
                  <a:srgbClr val="000000"/>
                </a:solidFill>
                <a:latin typeface="Times New Roman" pitchFamily="65" charset="-122"/>
                <a:ea typeface="宋体" pitchFamily="65" charset="-122"/>
              </a:rPr>
              <a:t>一般地说,产生的结果可能有几种:证实既存的构想,稍许修正原有的界定,或澄清原来不清楚</a:t>
            </a:r>
            <a:r>
              <a:rPr dirty="0"/>
              <a:t/>
            </a:r>
            <a:br>
              <a:rPr dirty="0"/>
            </a:br>
            <a:r>
              <a:rPr lang="zh-CN" altLang="en-US" sz="1530" kern="0" dirty="0" smtClean="0">
                <a:solidFill>
                  <a:srgbClr val="000000"/>
                </a:solidFill>
                <a:latin typeface="Times New Roman" pitchFamily="65" charset="-122"/>
                <a:ea typeface="宋体" pitchFamily="65" charset="-122"/>
              </a:rPr>
              <a:t>的地方。就像改变信仰一样,彻底改变原有观念的情况是极为罕见的。然而,改变信仰的现象</a:t>
            </a:r>
            <a:r>
              <a:rPr dirty="0"/>
              <a:t/>
            </a:r>
            <a:br>
              <a:rPr dirty="0"/>
            </a:br>
            <a:r>
              <a:rPr lang="zh-CN" altLang="en-US" sz="1530" kern="0" dirty="0" smtClean="0">
                <a:solidFill>
                  <a:srgbClr val="000000"/>
                </a:solidFill>
                <a:latin typeface="Times New Roman" pitchFamily="65" charset="-122"/>
                <a:ea typeface="宋体" pitchFamily="65" charset="-122"/>
              </a:rPr>
              <a:t>的确时有发生;同样,感觉突变的情况也时有发生。比如,听说自己的房子着火时,脑海里对情</a:t>
            </a:r>
            <a:r>
              <a:rPr dirty="0"/>
              <a:t/>
            </a:r>
            <a:br>
              <a:rPr dirty="0"/>
            </a:br>
            <a:r>
              <a:rPr lang="zh-CN" altLang="en-US" sz="1530" kern="0" dirty="0" smtClean="0">
                <a:solidFill>
                  <a:srgbClr val="000000"/>
                </a:solidFill>
                <a:latin typeface="Times New Roman" pitchFamily="65" charset="-122"/>
                <a:ea typeface="宋体" pitchFamily="65" charset="-122"/>
              </a:rPr>
              <a:t>况的感觉就会突变,迅速的反应就是必然的结果了。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下列对文中</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类传播行为和</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类传播行为的解释最恰当的一项是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a:t>
            </a:r>
            <a:r>
              <a:rPr lang="zh-CN" altLang="en-US" sz="1530" kern="0" dirty="0" smtClean="0">
                <a:solidFill>
                  <a:srgbClr val="000000"/>
                </a:solidFill>
                <a:latin typeface="Times New Roman" pitchFamily="65" charset="-122"/>
                <a:ea typeface="宋体" pitchFamily="65" charset="-122"/>
              </a:rPr>
              <a:t>类传播行为指参与者编制信息代码并发送符号</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类传播行为指参与者决定是否接受并加</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工对方发出的符号。</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B.A类传播行为指参与者调动各种资源和传播技能编制符号,B类传播行为指参与者根据自己</a:t>
            </a:r>
            <a:r>
              <a:rPr dirty="0"/>
              <a:t/>
            </a:r>
            <a:br>
              <a:rPr dirty="0"/>
            </a:br>
            <a:r>
              <a:rPr lang="zh-CN" altLang="en-US" sz="1530" kern="0" dirty="0" smtClean="0">
                <a:solidFill>
                  <a:srgbClr val="000000"/>
                </a:solidFill>
                <a:latin typeface="Times New Roman" pitchFamily="65" charset="-122"/>
                <a:ea typeface="宋体" pitchFamily="65" charset="-122"/>
              </a:rPr>
              <a:t>的认知、调动各种技能接受符号。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C.A类传播行为指参与者根据自己的认知需要和资源编制符号,B类传播行为指参与者决定是</a:t>
            </a:r>
            <a:r>
              <a:rPr dirty="0"/>
              <a:t/>
            </a:r>
            <a:br>
              <a:rPr dirty="0"/>
            </a:br>
            <a:r>
              <a:rPr lang="zh-CN" altLang="en-US" sz="1530" kern="0" dirty="0" smtClean="0">
                <a:solidFill>
                  <a:srgbClr val="000000"/>
                </a:solidFill>
                <a:latin typeface="Times New Roman" pitchFamily="65" charset="-122"/>
                <a:ea typeface="宋体" pitchFamily="65" charset="-122"/>
              </a:rPr>
              <a:t>否接受并加工对方发出的符号。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D.A类传播行为指参与者编制信息代码并发送符号,B类传播行为指参与者根据自己的认知、</a:t>
            </a:r>
            <a:r>
              <a:rPr dirty="0"/>
              <a:t/>
            </a:r>
            <a:br>
              <a:rPr dirty="0"/>
            </a:br>
            <a:r>
              <a:rPr lang="zh-CN" altLang="en-US" sz="1530" kern="0" dirty="0" smtClean="0">
                <a:solidFill>
                  <a:srgbClr val="000000"/>
                </a:solidFill>
                <a:latin typeface="Times New Roman" pitchFamily="65" charset="-122"/>
                <a:ea typeface="宋体" pitchFamily="65" charset="-122"/>
              </a:rPr>
              <a:t>调动各种资源接受符号。</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易错警示</a:t>
            </a:r>
            <a:r>
              <a:rPr lang="zh-CN" altLang="en-US" sz="1530" kern="0" dirty="0" smtClean="0">
                <a:solidFill>
                  <a:srgbClr val="000000"/>
                </a:solidFill>
                <a:latin typeface="Times New Roman" pitchFamily="65" charset="-122"/>
                <a:ea typeface="宋体" pitchFamily="65" charset="-122"/>
              </a:rPr>
              <a:t>　培养阅读论述类文本的全局意识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对于论述类文本,唯一有效的方法是一一对应——原文与选项的对应,可有时相对应的类似句</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子在文中多次出现,如何快速找到答题区间呢?这需要有意识地培养阅读论述类文本的全局意</a:t>
            </a:r>
            <a:r>
              <a:rPr dirty="0"/>
              <a:t/>
            </a:r>
            <a:br>
              <a:rPr dirty="0"/>
            </a:br>
            <a:r>
              <a:rPr lang="zh-CN" altLang="en-US" sz="1530" kern="0" dirty="0" smtClean="0">
                <a:solidFill>
                  <a:srgbClr val="000000"/>
                </a:solidFill>
                <a:latin typeface="Times New Roman" pitchFamily="65" charset="-122"/>
                <a:ea typeface="宋体" pitchFamily="65" charset="-122"/>
              </a:rPr>
              <a:t>识,即梳理层次。梳理层次的方法有: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(1)看首句,明文意。文段首句或总起全段,或承上启下。如本文第三段首句“仅仅留住乡村记</a:t>
            </a:r>
            <a:r>
              <a:rPr dirty="0"/>
              <a:t/>
            </a:r>
            <a:br>
              <a:rPr dirty="0"/>
            </a:br>
            <a:r>
              <a:rPr lang="zh-CN" altLang="en-US" sz="1530" kern="0" dirty="0" smtClean="0">
                <a:solidFill>
                  <a:srgbClr val="000000"/>
                </a:solidFill>
                <a:latin typeface="Times New Roman" pitchFamily="65" charset="-122"/>
                <a:ea typeface="宋体" pitchFamily="65" charset="-122"/>
              </a:rPr>
              <a:t>忆而不进行呵护,乡村记忆会逐渐失去原有魅力”,“留住”承上,“呵护”启下,这一句为过</a:t>
            </a:r>
            <a:r>
              <a:rPr dirty="0"/>
              <a:t/>
            </a:r>
            <a:br>
              <a:rPr dirty="0"/>
            </a:br>
            <a:r>
              <a:rPr lang="zh-CN" altLang="en-US" sz="1530" kern="0" dirty="0" smtClean="0">
                <a:solidFill>
                  <a:srgbClr val="000000"/>
                </a:solidFill>
                <a:latin typeface="Times New Roman" pitchFamily="65" charset="-122"/>
                <a:ea typeface="宋体" pitchFamily="65" charset="-122"/>
              </a:rPr>
              <a:t>渡句,这样第二、三段的内容就明确了。第四段首句也是过渡句,前句中“留住和呵护乡村记</a:t>
            </a:r>
            <a:r>
              <a:rPr dirty="0"/>
              <a:t/>
            </a:r>
            <a:br>
              <a:rPr dirty="0"/>
            </a:br>
            <a:r>
              <a:rPr lang="zh-CN" altLang="en-US" sz="1530" kern="0" dirty="0" smtClean="0">
                <a:solidFill>
                  <a:srgbClr val="000000"/>
                </a:solidFill>
                <a:latin typeface="Times New Roman" pitchFamily="65" charset="-122"/>
                <a:ea typeface="宋体" pitchFamily="65" charset="-122"/>
              </a:rPr>
              <a:t>忆”承第二、三段,后句中“活化乡村记忆”启下。这样文章层次就非常清晰了。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(2)看举例,明范畴。文中阐释观点时,往往列举一些现象,举出一些做法,要认真筛选,确定它们</a:t>
            </a:r>
            <a:r>
              <a:rPr dirty="0"/>
              <a:t/>
            </a:r>
            <a:br>
              <a:rPr dirty="0"/>
            </a:br>
            <a:r>
              <a:rPr lang="zh-CN" altLang="en-US" sz="1530" kern="0" dirty="0" smtClean="0">
                <a:solidFill>
                  <a:srgbClr val="000000"/>
                </a:solidFill>
                <a:latin typeface="Times New Roman" pitchFamily="65" charset="-122"/>
                <a:ea typeface="宋体" pitchFamily="65" charset="-122"/>
              </a:rPr>
              <a:t>所属的范围。如文中举例说明什么是物质文化记忆与非物质文化记忆,列举一些做法说明如</a:t>
            </a:r>
            <a:r>
              <a:rPr dirty="0"/>
              <a:t/>
            </a:r>
            <a:br>
              <a:rPr dirty="0"/>
            </a:br>
            <a:r>
              <a:rPr lang="zh-CN" altLang="en-US" sz="1530" kern="0" dirty="0" smtClean="0">
                <a:solidFill>
                  <a:srgbClr val="000000"/>
                </a:solidFill>
                <a:latin typeface="Times New Roman" pitchFamily="65" charset="-122"/>
                <a:ea typeface="宋体" pitchFamily="65" charset="-122"/>
              </a:rPr>
              <a:t>何呵护乡村记忆等。注意以此可以辨析试题选项中张冠李戴的错误。</a:t>
            </a:r>
            <a:endParaRPr lang="zh-CN" altLang="en-US" dirty="0"/>
          </a:p>
        </p:txBody>
      </p:sp>
    </p:spTree>
    <p:custDataLst>
      <p:custData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下列说法</a:t>
            </a:r>
            <a:r>
              <a:rPr lang="zh-CN" altLang="en-US" sz="1530" u="sng" kern="0" dirty="0" smtClean="0">
                <a:solidFill>
                  <a:srgbClr val="000000"/>
                </a:solidFill>
                <a:latin typeface="Times New Roman" pitchFamily="65" charset="-122"/>
                <a:ea typeface="宋体" pitchFamily="65" charset="-122"/>
              </a:rPr>
              <a:t>不符合</a:t>
            </a:r>
            <a:r>
              <a:rPr lang="zh-CN" altLang="en-US" sz="1530" kern="0" dirty="0" smtClean="0">
                <a:solidFill>
                  <a:srgbClr val="000000"/>
                </a:solidFill>
                <a:latin typeface="Times New Roman" pitchFamily="65" charset="-122"/>
                <a:ea typeface="宋体" pitchFamily="65" charset="-122"/>
              </a:rPr>
              <a:t>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传播过程中的双方结成信息分享关系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第一个参与者是讯息的传播者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第二个参与者是讯息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的接受者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两者角色可以转换。</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劝说参与者和娱乐参与者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由于传播行为目的不同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扮演的角色也不同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接受劝说者会加强防</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追求娱乐者会“悬置怀疑”。</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如果需要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传播过程可以循环往复</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类传播行为者可以转为</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类传播行为者</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类传播行为者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可以成为</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类传播行为者。</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接受者接受一些讯息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如汽车喇叭声、“失火了”的呼喊声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感觉会发生突变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不需要加工讯</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息,反应嵌入本能,近乎自动。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3.用自己的语言简要概括选文的主要内容。(4分)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仔细阅读第一段,可发现A类传播行为的要素是“参与者”“编制信息代码”</a:t>
            </a:r>
            <a:r>
              <a:rPr dirty="0"/>
              <a:t/>
            </a:r>
            <a:br>
              <a:rPr dirty="0"/>
            </a:br>
            <a:r>
              <a:rPr lang="zh-CN" altLang="en-US" sz="1530" kern="0" dirty="0" smtClean="0">
                <a:solidFill>
                  <a:srgbClr val="000000"/>
                </a:solidFill>
                <a:latin typeface="Times New Roman" pitchFamily="65" charset="-122"/>
                <a:ea typeface="宋体" pitchFamily="65" charset="-122"/>
              </a:rPr>
              <a:t>“发送给对方”。这里,“根据自己的认知需要,调动各种资源和传播技能”是“编制信息代</a:t>
            </a:r>
            <a:r>
              <a:rPr dirty="0"/>
              <a:t/>
            </a:r>
            <a:br>
              <a:rPr dirty="0"/>
            </a:br>
            <a:r>
              <a:rPr lang="zh-CN" altLang="en-US" sz="1530" kern="0" dirty="0" smtClean="0">
                <a:solidFill>
                  <a:srgbClr val="000000"/>
                </a:solidFill>
                <a:latin typeface="Times New Roman" pitchFamily="65" charset="-122"/>
                <a:ea typeface="宋体" pitchFamily="65" charset="-122"/>
              </a:rPr>
              <a:t>码”所遵从的原则和使用的手段。这个主次要分清。根据第二段可知,B类传播行为的要素</a:t>
            </a:r>
            <a:r>
              <a:rPr dirty="0"/>
              <a:t/>
            </a:r>
            <a:br>
              <a:rPr dirty="0"/>
            </a:br>
            <a:r>
              <a:rPr lang="zh-CN" altLang="en-US" sz="1530" kern="0" dirty="0" smtClean="0">
                <a:solidFill>
                  <a:srgbClr val="000000"/>
                </a:solidFill>
                <a:latin typeface="Times New Roman" pitchFamily="65" charset="-122"/>
                <a:ea typeface="宋体" pitchFamily="65" charset="-122"/>
              </a:rPr>
              <a:t>是“接受讯息的参与者”“决定是否接受”“如果接受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进行加工”,要注意“是否”二</a:t>
            </a:r>
            <a:r>
              <a:rPr dirty="0"/>
              <a:t/>
            </a:r>
            <a:br>
              <a:rPr dirty="0"/>
            </a:br>
            <a:r>
              <a:rPr lang="zh-CN" altLang="en-US" sz="1530" kern="0" dirty="0" smtClean="0">
                <a:solidFill>
                  <a:srgbClr val="000000"/>
                </a:solidFill>
                <a:latin typeface="Times New Roman" pitchFamily="65" charset="-122"/>
                <a:ea typeface="宋体" pitchFamily="65" charset="-122"/>
              </a:rPr>
              <a:t>字,说明接受者不是完全被动的,一是有决定“是否”接受的主动权,二是有“加工”权。据此</a:t>
            </a:r>
            <a:r>
              <a:rPr dirty="0"/>
              <a:t/>
            </a:r>
            <a:br>
              <a:rPr dirty="0"/>
            </a:br>
            <a:r>
              <a:rPr lang="zh-CN" altLang="en-US" sz="1530" kern="0" dirty="0" smtClean="0">
                <a:solidFill>
                  <a:srgbClr val="000000"/>
                </a:solidFill>
                <a:latin typeface="Times New Roman" pitchFamily="65" charset="-122"/>
                <a:ea typeface="宋体" pitchFamily="65" charset="-122"/>
              </a:rPr>
              <a:t>分析各选项,A项关注了全部主要因素;B项忽略了“发送”的要素,且没有“是否”这一信息;</a:t>
            </a:r>
            <a:r>
              <a:rPr dirty="0"/>
              <a:t/>
            </a:r>
            <a:br>
              <a:rPr dirty="0"/>
            </a:br>
            <a:r>
              <a:rPr lang="zh-CN" altLang="en-US" sz="1530" kern="0" dirty="0" smtClean="0">
                <a:solidFill>
                  <a:srgbClr val="000000"/>
                </a:solidFill>
                <a:latin typeface="Times New Roman" pitchFamily="65" charset="-122"/>
                <a:ea typeface="宋体" pitchFamily="65" charset="-122"/>
              </a:rPr>
              <a:t>C项漏掉了“发送”这个重要信息;D项漏掉了“是否”这一重要信息。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易误警示</a:t>
            </a:r>
            <a:r>
              <a:rPr lang="zh-CN" altLang="en-US" sz="1530" kern="0" dirty="0" smtClean="0">
                <a:solidFill>
                  <a:srgbClr val="000000"/>
                </a:solidFill>
                <a:latin typeface="Times New Roman" pitchFamily="65" charset="-122"/>
                <a:ea typeface="宋体" pitchFamily="65" charset="-122"/>
              </a:rPr>
              <a:t>　阅读粗心或方法把握不到位,理不清阅读材料信息间的关系,抓不准信息主次,是造</a:t>
            </a:r>
            <a:r>
              <a:rPr dirty="0"/>
              <a:t/>
            </a:r>
            <a:br>
              <a:rPr dirty="0"/>
            </a:br>
            <a:r>
              <a:rPr lang="zh-CN" altLang="en-US" sz="1530" kern="0" dirty="0" smtClean="0">
                <a:solidFill>
                  <a:srgbClr val="000000"/>
                </a:solidFill>
                <a:latin typeface="Times New Roman" pitchFamily="65" charset="-122"/>
                <a:ea typeface="宋体" pitchFamily="65" charset="-122"/>
              </a:rPr>
              <a:t>成选项判断不明的主要原因。如前所述,传播参与者,不论其是信息发送者,还是信息接收者,</a:t>
            </a:r>
            <a:r>
              <a:rPr dirty="0"/>
              <a:t/>
            </a:r>
            <a:br>
              <a:rPr dirty="0"/>
            </a:br>
            <a:r>
              <a:rPr lang="zh-CN" altLang="en-US" sz="1530" kern="0" dirty="0" smtClean="0">
                <a:solidFill>
                  <a:srgbClr val="000000"/>
                </a:solidFill>
                <a:latin typeface="Times New Roman" pitchFamily="65" charset="-122"/>
                <a:ea typeface="宋体" pitchFamily="65" charset="-122"/>
              </a:rPr>
              <a:t>作为主体的主体性不容忽视,表现在行为的目的性和行为的自主性(是否)方面。并且要分清</a:t>
            </a:r>
            <a:r>
              <a:rPr dirty="0"/>
              <a:t/>
            </a:r>
            <a:br>
              <a:rPr dirty="0"/>
            </a:br>
            <a:r>
              <a:rPr lang="zh-CN" altLang="en-US" sz="1530" kern="0" dirty="0" smtClean="0">
                <a:solidFill>
                  <a:srgbClr val="000000"/>
                </a:solidFill>
                <a:latin typeface="Times New Roman" pitchFamily="65" charset="-122"/>
                <a:ea typeface="宋体" pitchFamily="65" charset="-122"/>
              </a:rPr>
              <a:t>目的、方法手段和主要工作间的关系,不可抓了次要信息而漏了主要信息。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A.根据第一段1、2句可知“传播过程中的双方结成信息分享关系”正确,从第一</a:t>
            </a:r>
            <a:r>
              <a:rPr dirty="0"/>
              <a:t/>
            </a:r>
            <a:br>
              <a:rPr dirty="0"/>
            </a:br>
            <a:r>
              <a:rPr lang="zh-CN" altLang="en-US" sz="1530" kern="0" dirty="0" smtClean="0">
                <a:solidFill>
                  <a:srgbClr val="000000"/>
                </a:solidFill>
                <a:latin typeface="Times New Roman" pitchFamily="65" charset="-122"/>
                <a:ea typeface="宋体" pitchFamily="65" charset="-122"/>
              </a:rPr>
              <a:t>段5、6句和第二段1句可知“第一个参与者是讯息的传播者,第二个参与者是讯息的接受者”</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0067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正确,从第二段4、5句可知“两者角色可以转换”正确。B项符合第一段3、4、5句的信息。</a:t>
            </a:r>
            <a:r>
              <a:rPr dirty="0"/>
              <a:t/>
            </a:r>
            <a:br>
              <a:rPr dirty="0"/>
            </a:br>
            <a:r>
              <a:rPr lang="zh-CN" altLang="en-US" sz="1530" kern="0" dirty="0" smtClean="0">
                <a:solidFill>
                  <a:srgbClr val="000000"/>
                </a:solidFill>
                <a:latin typeface="Times New Roman" pitchFamily="65" charset="-122"/>
                <a:ea typeface="宋体" pitchFamily="65" charset="-122"/>
              </a:rPr>
              <a:t>C项符合第二段4、5句信息。D项对第三段的相关信息有误解。第三段明确说“接受者”</a:t>
            </a:r>
            <a:r>
              <a:rPr dirty="0"/>
              <a:t/>
            </a:r>
            <a:br>
              <a:rPr dirty="0"/>
            </a:br>
            <a:r>
              <a:rPr lang="zh-CN" altLang="en-US" sz="1530" kern="0" dirty="0" smtClean="0">
                <a:solidFill>
                  <a:srgbClr val="000000"/>
                </a:solidFill>
                <a:latin typeface="Times New Roman" pitchFamily="65" charset="-122"/>
                <a:ea typeface="宋体" pitchFamily="65" charset="-122"/>
              </a:rPr>
              <a:t>“一听见汽车喇叭声”等,“很快就做出反应”,但“即使这些快速反应也要经过一些中间步</a:t>
            </a:r>
            <a:r>
              <a:rPr dirty="0"/>
              <a:t/>
            </a:r>
            <a:br>
              <a:rPr dirty="0"/>
            </a:br>
            <a:r>
              <a:rPr lang="zh-CN" altLang="en-US" sz="1530" kern="0" dirty="0" smtClean="0">
                <a:solidFill>
                  <a:srgbClr val="000000"/>
                </a:solidFill>
                <a:latin typeface="Times New Roman" pitchFamily="65" charset="-122"/>
                <a:ea typeface="宋体" pitchFamily="65" charset="-122"/>
              </a:rPr>
              <a:t>骤”,并非“不需要加工讯息”。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做此类题目,需要关注三个步骤,第一,找相关信息区间,对每一个选项的信息做比</a:t>
            </a:r>
            <a:r>
              <a:rPr dirty="0"/>
              <a:t/>
            </a:r>
            <a:br>
              <a:rPr dirty="0"/>
            </a:br>
            <a:r>
              <a:rPr lang="zh-CN" altLang="en-US" sz="1530" kern="0" dirty="0" smtClean="0">
                <a:solidFill>
                  <a:srgbClr val="000000"/>
                </a:solidFill>
                <a:latin typeface="Times New Roman" pitchFamily="65" charset="-122"/>
                <a:ea typeface="宋体" pitchFamily="65" charset="-122"/>
              </a:rPr>
              <a:t>较细致的切分,分别在原文相应的地方找到信息区间。第二,提取信息区间中的相关因素,与选</a:t>
            </a:r>
            <a:r>
              <a:rPr dirty="0"/>
              <a:t/>
            </a:r>
            <a:br>
              <a:rPr dirty="0"/>
            </a:br>
            <a:r>
              <a:rPr lang="zh-CN" altLang="en-US" sz="1530" kern="0" dirty="0" smtClean="0">
                <a:solidFill>
                  <a:srgbClr val="000000"/>
                </a:solidFill>
                <a:latin typeface="Times New Roman" pitchFamily="65" charset="-122"/>
                <a:ea typeface="宋体" pitchFamily="65" charset="-122"/>
              </a:rPr>
              <a:t>项中的相关因素一一对应,比较异同,判定其吻合度。第三,全面比对,综合判断,确定答案。注</a:t>
            </a:r>
            <a:r>
              <a:rPr dirty="0"/>
              <a:t/>
            </a:r>
            <a:br>
              <a:rPr dirty="0"/>
            </a:br>
            <a:r>
              <a:rPr lang="zh-CN" altLang="en-US" sz="1530" kern="0" dirty="0" smtClean="0">
                <a:solidFill>
                  <a:srgbClr val="000000"/>
                </a:solidFill>
                <a:latin typeface="Times New Roman" pitchFamily="65" charset="-122"/>
                <a:ea typeface="宋体" pitchFamily="65" charset="-122"/>
              </a:rPr>
              <a:t>意排除干扰项,如本题B项具有一定的综合变形性,要注意仔细辨别。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①社会传播行为类型(A类传播行为与B类传播行为)。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②社会传播过程特点(传播至少两人,角色可以转换,循环往复)。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对于社科类说明文,概括文章的主要内容,需要明确其所说明的对象和所说明的原理。</a:t>
            </a:r>
            <a:r>
              <a:rPr dirty="0"/>
              <a:t/>
            </a:r>
            <a:br>
              <a:rPr dirty="0"/>
            </a:br>
            <a:r>
              <a:rPr lang="zh-CN" altLang="en-US" sz="1530" kern="0" dirty="0" smtClean="0">
                <a:solidFill>
                  <a:srgbClr val="000000"/>
                </a:solidFill>
                <a:latin typeface="Times New Roman" pitchFamily="65" charset="-122"/>
                <a:ea typeface="宋体" pitchFamily="65" charset="-122"/>
              </a:rPr>
              <a:t>从选文的三段内容来看,第一段先总写社会传播行为,分出双方,侧重解释A类传播行为;第二段</a:t>
            </a:r>
            <a:r>
              <a:rPr dirty="0"/>
              <a:t/>
            </a:r>
            <a:br>
              <a:rPr dirty="0"/>
            </a:br>
            <a:r>
              <a:rPr lang="zh-CN" altLang="en-US" sz="1530" kern="0" dirty="0" smtClean="0">
                <a:solidFill>
                  <a:srgbClr val="000000"/>
                </a:solidFill>
                <a:latin typeface="Times New Roman" pitchFamily="65" charset="-122"/>
                <a:ea typeface="宋体" pitchFamily="65" charset="-122"/>
              </a:rPr>
              <a:t>侧重解释B类传播行为,说明两类传播行为可以转化,循环往复;第三段讲社会传播行为的过程</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特点。对这些内容进行概括,便可以得出结论:本文主要解说了社会传播行为的类型和传播过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程特点。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疑难突破</a:t>
            </a:r>
            <a:r>
              <a:rPr lang="zh-CN" altLang="en-US" sz="1530" kern="0" dirty="0" smtClean="0">
                <a:solidFill>
                  <a:srgbClr val="000000"/>
                </a:solidFill>
                <a:latin typeface="Times New Roman" pitchFamily="65" charset="-122"/>
                <a:ea typeface="宋体" pitchFamily="65" charset="-122"/>
              </a:rPr>
              <a:t>　解答本题,第一难在寻找内容要点。考生容易把第一点概括为“什么是社会传播</a:t>
            </a:r>
            <a:r>
              <a:rPr dirty="0"/>
              <a:t/>
            </a:r>
            <a:br>
              <a:rPr dirty="0"/>
            </a:br>
            <a:r>
              <a:rPr lang="zh-CN" altLang="en-US" sz="1530" kern="0" dirty="0" smtClean="0">
                <a:solidFill>
                  <a:srgbClr val="000000"/>
                </a:solidFill>
                <a:latin typeface="Times New Roman" pitchFamily="65" charset="-122"/>
                <a:ea typeface="宋体" pitchFamily="65" charset="-122"/>
              </a:rPr>
              <a:t>行为”,但细读原文,会发现,文中没有下定义一类的句子,而多是解说句,并且区分两类的语言</a:t>
            </a:r>
            <a:r>
              <a:rPr dirty="0"/>
              <a:t/>
            </a:r>
            <a:br>
              <a:rPr dirty="0"/>
            </a:br>
            <a:r>
              <a:rPr lang="zh-CN" altLang="en-US" sz="1530" kern="0" dirty="0" smtClean="0">
                <a:solidFill>
                  <a:srgbClr val="000000"/>
                </a:solidFill>
                <a:latin typeface="Times New Roman" pitchFamily="65" charset="-122"/>
                <a:ea typeface="宋体" pitchFamily="65" charset="-122"/>
              </a:rPr>
              <a:t>特别明显,还指出了两者的转化特性。答题时,提炼出“类型”这个概念。第三段以分析例子</a:t>
            </a:r>
            <a:r>
              <a:rPr dirty="0"/>
              <a:t/>
            </a:r>
            <a:br>
              <a:rPr dirty="0"/>
            </a:br>
            <a:r>
              <a:rPr lang="zh-CN" altLang="en-US" sz="1530" kern="0" dirty="0" smtClean="0">
                <a:solidFill>
                  <a:srgbClr val="000000"/>
                </a:solidFill>
                <a:latin typeface="Times New Roman" pitchFamily="65" charset="-122"/>
                <a:ea typeface="宋体" pitchFamily="65" charset="-122"/>
              </a:rPr>
              <a:t>为主,难以找到关键词,但纵观内容,发现其讲的是社会传播的过程是怎么回事,可以概括出</a:t>
            </a:r>
            <a:r>
              <a:rPr dirty="0"/>
              <a:t/>
            </a:r>
            <a:br>
              <a:rPr dirty="0"/>
            </a:br>
            <a:r>
              <a:rPr lang="zh-CN" altLang="en-US" sz="1530" kern="0" dirty="0" smtClean="0">
                <a:solidFill>
                  <a:srgbClr val="000000"/>
                </a:solidFill>
                <a:latin typeface="Times New Roman" pitchFamily="65" charset="-122"/>
                <a:ea typeface="宋体" pitchFamily="65" charset="-122"/>
              </a:rPr>
              <a:t>“特点”一词,即传播过程特点。第二难在写多少话为合适。这道题赋分4分,按一般设题常</a:t>
            </a:r>
            <a:r>
              <a:rPr dirty="0"/>
              <a:t/>
            </a:r>
            <a:br>
              <a:rPr dirty="0"/>
            </a:br>
            <a:r>
              <a:rPr lang="zh-CN" altLang="en-US" sz="1530" kern="0" dirty="0" smtClean="0">
                <a:solidFill>
                  <a:srgbClr val="000000"/>
                </a:solidFill>
                <a:latin typeface="Times New Roman" pitchFamily="65" charset="-122"/>
                <a:ea typeface="宋体" pitchFamily="65" charset="-122"/>
              </a:rPr>
              <a:t>规,应该答出两点,且宜稍微解说一下。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十、(2016天津,5—7,9分)阅读下面的文字,完成1—3题。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文化消费就是消费者对有形和无形的文化产品的消耗,消费过程实质上就是对文化的消化、</a:t>
            </a:r>
            <a:r>
              <a:t/>
            </a:r>
            <a:br/>
            <a:r>
              <a:rPr lang="zh-CN" altLang="en-US" sz="1530" kern="0" dirty="0" smtClean="0">
                <a:solidFill>
                  <a:srgbClr val="000000"/>
                </a:solidFill>
                <a:latin typeface="Times New Roman" pitchFamily="65" charset="-122"/>
                <a:ea typeface="宋体" pitchFamily="65" charset="-122"/>
              </a:rPr>
              <a:t>继承、积蓄、再造和创新过程。对消费者而言,文化消费的效用是获得精神享受。文化消费</a:t>
            </a:r>
            <a:r>
              <a:t/>
            </a:r>
            <a:br/>
            <a:r>
              <a:rPr lang="zh-CN" altLang="en-US" sz="1530" kern="0" dirty="0" smtClean="0">
                <a:solidFill>
                  <a:srgbClr val="000000"/>
                </a:solidFill>
                <a:latin typeface="Times New Roman" pitchFamily="65" charset="-122"/>
                <a:ea typeface="宋体" pitchFamily="65" charset="-122"/>
              </a:rPr>
              <a:t>基本上可分为两类:一是消费者要实现文化消费,必须支付货币,这是主要的文化消费;另一类</a:t>
            </a:r>
            <a:r>
              <a:t/>
            </a:r>
            <a:br/>
            <a:r>
              <a:rPr lang="zh-CN" altLang="en-US" sz="1530" kern="0" dirty="0" smtClean="0">
                <a:solidFill>
                  <a:srgbClr val="000000"/>
                </a:solidFill>
                <a:latin typeface="Times New Roman" pitchFamily="65" charset="-122"/>
                <a:ea typeface="宋体" pitchFamily="65" charset="-122"/>
              </a:rPr>
              <a:t>是由政府提供的公益性的文化消费。而文化活动是泛指与文化有关的一切人类活动,文化消</a:t>
            </a:r>
            <a:r>
              <a:t/>
            </a:r>
            <a:br/>
            <a:r>
              <a:rPr lang="zh-CN" altLang="en-US" sz="1530" kern="0" dirty="0" smtClean="0">
                <a:solidFill>
                  <a:srgbClr val="000000"/>
                </a:solidFill>
                <a:latin typeface="Times New Roman" pitchFamily="65" charset="-122"/>
                <a:ea typeface="宋体" pitchFamily="65" charset="-122"/>
              </a:rPr>
              <a:t>费属于其中。文化活动之所以会发生,是出于社会、政治、经济、家庭等的需要。文化活动</a:t>
            </a:r>
            <a:r>
              <a:t/>
            </a:r>
            <a:br/>
            <a:r>
              <a:rPr lang="zh-CN" altLang="en-US" sz="1530" kern="0" dirty="0" smtClean="0">
                <a:solidFill>
                  <a:srgbClr val="000000"/>
                </a:solidFill>
                <a:latin typeface="Times New Roman" pitchFamily="65" charset="-122"/>
                <a:ea typeface="宋体" pitchFamily="65" charset="-122"/>
              </a:rPr>
              <a:t>不仅会产生经济福利,也会产生政治福利、社会福利等,给每个社会成员带来福祉。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文化活动和文化消费自然引出了消费者的文化和消费者的文化资本两个概念。消费者作为</a:t>
            </a:r>
            <a:r>
              <a:t/>
            </a:r>
            <a:br/>
            <a:r>
              <a:rPr lang="zh-CN" altLang="en-US" sz="1530" kern="0" dirty="0" smtClean="0">
                <a:solidFill>
                  <a:srgbClr val="000000"/>
                </a:solidFill>
                <a:latin typeface="Times New Roman" pitchFamily="65" charset="-122"/>
                <a:ea typeface="宋体" pitchFamily="65" charset="-122"/>
              </a:rPr>
              <a:t>某个特定群体的成员,会继承和拥有这个群体的文化,即该群体一系列的态度、习俗、信念、</a:t>
            </a:r>
            <a:r>
              <a:t/>
            </a:r>
            <a:br/>
            <a:r>
              <a:rPr lang="zh-CN" altLang="en-US" sz="1530" kern="0" dirty="0" smtClean="0">
                <a:solidFill>
                  <a:srgbClr val="000000"/>
                </a:solidFill>
                <a:latin typeface="Times New Roman" pitchFamily="65" charset="-122"/>
                <a:ea typeface="宋体" pitchFamily="65" charset="-122"/>
              </a:rPr>
              <a:t>价值观、规范以及技能等。至于每个消费者对所属群体的文化拥有状况如何,因人而异,受很</a:t>
            </a:r>
            <a:r>
              <a:t/>
            </a:r>
            <a:br/>
            <a:r>
              <a:rPr lang="zh-CN" altLang="en-US" sz="1530" kern="0" dirty="0" smtClean="0">
                <a:solidFill>
                  <a:srgbClr val="000000"/>
                </a:solidFill>
                <a:latin typeface="Times New Roman" pitchFamily="65" charset="-122"/>
                <a:ea typeface="宋体" pitchFamily="65" charset="-122"/>
              </a:rPr>
              <a:t>多因素影响。至此,可以把消费者的文化资本定义为消费者拥有的文化存量,这种文化存量会</a:t>
            </a:r>
            <a:r>
              <a:t/>
            </a:r>
            <a:br/>
            <a:r>
              <a:rPr lang="zh-CN" altLang="en-US" sz="1530" kern="0" dirty="0" smtClean="0">
                <a:solidFill>
                  <a:srgbClr val="000000"/>
                </a:solidFill>
                <a:latin typeface="Times New Roman" pitchFamily="65" charset="-122"/>
                <a:ea typeface="宋体" pitchFamily="65" charset="-122"/>
              </a:rPr>
              <a:t>使消费者产生文化消费意愿和消费能力。其中消费能力指的是解释、理解和欣赏文化产品</a:t>
            </a:r>
            <a:r>
              <a:t/>
            </a:r>
            <a:br/>
            <a:r>
              <a:rPr lang="zh-CN" altLang="en-US" sz="1530" kern="0" dirty="0" smtClean="0">
                <a:solidFill>
                  <a:srgbClr val="000000"/>
                </a:solidFill>
                <a:latin typeface="Times New Roman" pitchFamily="65" charset="-122"/>
                <a:ea typeface="宋体" pitchFamily="65" charset="-122"/>
              </a:rPr>
              <a:t>的能力。显然,消费者的文化和消费者的文化资本分别与文化活动和文化消费相对应。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消费者的文化资本或者文化存量,体现为两部分:与文化产品有关的文化和文化消费品位。消</a:t>
            </a:r>
            <a:endParaRPr lang="zh-CN" altLang="en-US"/>
          </a:p>
        </p:txBody>
      </p:sp>
    </p:spTree>
    <p:custDataLst>
      <p:custData r:id="rId1"/>
    </p:custData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费者具备相应的文化,对相应的文化产品自然产生消费意愿和消费能力,消费者经过多次对文</a:t>
            </a:r>
            <a:r>
              <a:rPr dirty="0"/>
              <a:t/>
            </a:r>
            <a:br>
              <a:rPr dirty="0"/>
            </a:br>
            <a:r>
              <a:rPr lang="zh-CN" altLang="en-US" sz="1530" kern="0" dirty="0" smtClean="0">
                <a:solidFill>
                  <a:srgbClr val="000000"/>
                </a:solidFill>
                <a:latin typeface="Times New Roman" pitchFamily="65" charset="-122"/>
                <a:ea typeface="宋体" pitchFamily="65" charset="-122"/>
              </a:rPr>
              <a:t>化产品的消费而形成的消费意愿和消费能力,则是文化消费品位。这种消费品位使消费者能</a:t>
            </a:r>
            <a:r>
              <a:rPr dirty="0"/>
              <a:t/>
            </a:r>
            <a:br>
              <a:rPr dirty="0"/>
            </a:br>
            <a:r>
              <a:rPr lang="zh-CN" altLang="en-US" sz="1530" kern="0" dirty="0" smtClean="0">
                <a:solidFill>
                  <a:srgbClr val="000000"/>
                </a:solidFill>
                <a:latin typeface="Times New Roman" pitchFamily="65" charset="-122"/>
                <a:ea typeface="宋体" pitchFamily="65" charset="-122"/>
              </a:rPr>
              <a:t>够识别欣赏文化产品中的文化价值,从而形成对该文化产品的消费偏好。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就消费者而言,由于文化消费品位是在消费过程中形成,那么文化消费品位与文化是一脉相承</a:t>
            </a:r>
            <a:r>
              <a:rPr dirty="0"/>
              <a:t/>
            </a:r>
            <a:br>
              <a:rPr dirty="0"/>
            </a:br>
            <a:r>
              <a:rPr lang="zh-CN" altLang="en-US" sz="1530" kern="0" dirty="0" smtClean="0">
                <a:solidFill>
                  <a:srgbClr val="000000"/>
                </a:solidFill>
                <a:latin typeface="Times New Roman" pitchFamily="65" charset="-122"/>
                <a:ea typeface="宋体" pitchFamily="65" charset="-122"/>
              </a:rPr>
              <a:t>的,消费者的文化是文化消费品位形成的基础。但是消费者有了某种文化并不一定会形成相</a:t>
            </a:r>
            <a:r>
              <a:rPr dirty="0"/>
              <a:t/>
            </a:r>
            <a:br>
              <a:rPr dirty="0"/>
            </a:br>
            <a:r>
              <a:rPr lang="zh-CN" altLang="en-US" sz="1530" kern="0" dirty="0" smtClean="0">
                <a:solidFill>
                  <a:srgbClr val="000000"/>
                </a:solidFill>
                <a:latin typeface="Times New Roman" pitchFamily="65" charset="-122"/>
                <a:ea typeface="宋体" pitchFamily="65" charset="-122"/>
              </a:rPr>
              <a:t>应的文化消费品位。因为尽管文化是形成文化消费品位的基础,但文化消费品位的形成还要</a:t>
            </a:r>
            <a:r>
              <a:rPr dirty="0"/>
              <a:t/>
            </a:r>
            <a:br>
              <a:rPr dirty="0"/>
            </a:br>
            <a:r>
              <a:rPr lang="zh-CN" altLang="en-US" sz="1530" kern="0" dirty="0" smtClean="0">
                <a:solidFill>
                  <a:srgbClr val="000000"/>
                </a:solidFill>
                <a:latin typeface="Times New Roman" pitchFamily="65" charset="-122"/>
                <a:ea typeface="宋体" pitchFamily="65" charset="-122"/>
              </a:rPr>
              <a:t>受到诸如文化产品特性、价格,以及消费者收入、性别、年龄、种族、个人特质等因素的影</a:t>
            </a:r>
            <a:r>
              <a:rPr dirty="0"/>
              <a:t/>
            </a:r>
            <a:br>
              <a:rPr dirty="0"/>
            </a:br>
            <a:r>
              <a:rPr lang="zh-CN" altLang="en-US" sz="1530" kern="0" dirty="0" smtClean="0">
                <a:solidFill>
                  <a:srgbClr val="000000"/>
                </a:solidFill>
                <a:latin typeface="Times New Roman" pitchFamily="65" charset="-122"/>
                <a:ea typeface="宋体" pitchFamily="65" charset="-122"/>
              </a:rPr>
              <a:t>响。正因为如此,文化消费品位具有广阔的成长空间。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(选自资树荣《消费者的文化资本研究》,有删改)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下面对文章内容的理解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与原文</a:t>
            </a:r>
            <a:r>
              <a:rPr lang="zh-CN" altLang="en-US" sz="1530" u="sng" kern="0" dirty="0" smtClean="0">
                <a:solidFill>
                  <a:srgbClr val="000000"/>
                </a:solidFill>
                <a:latin typeface="Times New Roman" pitchFamily="65" charset="-122"/>
                <a:ea typeface="宋体" pitchFamily="65" charset="-122"/>
              </a:rPr>
              <a:t>不相符</a:t>
            </a:r>
            <a:r>
              <a:rPr lang="zh-CN" altLang="en-US" sz="1530" kern="0" dirty="0" smtClean="0">
                <a:solidFill>
                  <a:srgbClr val="000000"/>
                </a:solidFill>
                <a:latin typeface="Times New Roman" pitchFamily="65" charset="-122"/>
                <a:ea typeface="宋体" pitchFamily="65" charset="-122"/>
              </a:rPr>
              <a:t>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文化消费是对文化的消化、继承、积蓄、再造和创新的过程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是消费者获得精神享受的过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程。</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消费者支付货币消耗文化产品和免费观赏政府提供的公益性展演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都属于文化消费。</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文化活动出于社会、政治、经济、家庭等多方面的需求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给个人、社会带来各种福利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化消费的体现。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D.消费者的文化资本与文化消费相对应,是消费者拥有的文化存量,会使消费者产生消费意愿</a:t>
            </a:r>
            <a:r>
              <a:rPr dirty="0"/>
              <a:t/>
            </a:r>
            <a:br>
              <a:rPr dirty="0"/>
            </a:br>
            <a:r>
              <a:rPr lang="zh-CN" altLang="en-US" sz="1530" kern="0" dirty="0" smtClean="0">
                <a:solidFill>
                  <a:srgbClr val="000000"/>
                </a:solidFill>
                <a:latin typeface="Times New Roman" pitchFamily="65" charset="-122"/>
                <a:ea typeface="宋体" pitchFamily="65" charset="-122"/>
              </a:rPr>
              <a:t>和消费能力。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2.下面对“文化消费品位”的理解,与作者观点</a:t>
            </a:r>
            <a:r>
              <a:rPr lang="zh-CN" altLang="en-US" sz="1530" u="sng" kern="0" dirty="0" smtClean="0">
                <a:solidFill>
                  <a:srgbClr val="000000"/>
                </a:solidFill>
                <a:latin typeface="Times New Roman" pitchFamily="65" charset="-122"/>
                <a:ea typeface="宋体" pitchFamily="65" charset="-122"/>
              </a:rPr>
              <a:t>不一致</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A.消费者乐于为文化产品消费,经过多次消费形成的消费意愿和消费能力,就是该消费者的文</a:t>
            </a:r>
            <a:r>
              <a:rPr dirty="0"/>
              <a:t/>
            </a:r>
            <a:br>
              <a:rPr dirty="0"/>
            </a:br>
            <a:r>
              <a:rPr lang="zh-CN" altLang="en-US" sz="1530" kern="0" dirty="0" smtClean="0">
                <a:solidFill>
                  <a:srgbClr val="000000"/>
                </a:solidFill>
                <a:latin typeface="Times New Roman" pitchFamily="65" charset="-122"/>
                <a:ea typeface="宋体" pitchFamily="65" charset="-122"/>
              </a:rPr>
              <a:t>化消费品位。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B.消费者文化消费品位的形成,建立在其具备一定文化水平这一客观基础之上;消费者具备一</a:t>
            </a:r>
            <a:r>
              <a:rPr dirty="0"/>
              <a:t/>
            </a:r>
            <a:br>
              <a:rPr dirty="0"/>
            </a:br>
            <a:r>
              <a:rPr lang="zh-CN" altLang="en-US" sz="1530" kern="0" dirty="0" smtClean="0">
                <a:solidFill>
                  <a:srgbClr val="000000"/>
                </a:solidFill>
                <a:latin typeface="Times New Roman" pitchFamily="65" charset="-122"/>
                <a:ea typeface="宋体" pitchFamily="65" charset="-122"/>
              </a:rPr>
              <a:t>定文化水平,就会形成相应的文化消费品位。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C.消费者能够欣赏鉴别文化产品中的文化价值,其文化消费品位起了很大作用。</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D.文化消费品位不是静止不变的,它会随消费者文化底蕴、消费能力等因素的变化而变化。</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3.下列推断与原文观点相符的一项是(3分)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A.到书店购买图书阅读属于文化消费,而到图书馆借阅则不属于文化消费。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B.商人收藏画作与画家收藏画作的不同,在于商人不懂绘画,没有文化消费品位。</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C.作为一个特殊的文化消费群体,中学生因年龄、生活环境和文化水平比较接近,所以有一致</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的文化消费品位和消费偏好。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D.文化消费有利于文化的传承与创新,因此提高消费者的文化消费品位,有助于推动一个群</a:t>
            </a:r>
            <a:r>
              <a:rPr dirty="0"/>
              <a:t/>
            </a:r>
            <a:br>
              <a:rPr dirty="0"/>
            </a:br>
            <a:r>
              <a:rPr lang="zh-CN" altLang="en-US" sz="1530" kern="0" dirty="0" smtClean="0">
                <a:solidFill>
                  <a:srgbClr val="000000"/>
                </a:solidFill>
                <a:latin typeface="Times New Roman" pitchFamily="65" charset="-122"/>
                <a:ea typeface="宋体" pitchFamily="65" charset="-122"/>
              </a:rPr>
              <a:t>体、一个国家的文化发展。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“是文化消费的体现”错误,原文是“文化消费属于其中”(第1自然段)。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“消费者具备一定文化水平,就会形成相应的文化消费品位”表述过于绝对,原</a:t>
            </a:r>
            <a:r>
              <a:rPr dirty="0"/>
              <a:t/>
            </a:r>
            <a:br>
              <a:rPr dirty="0"/>
            </a:br>
            <a:r>
              <a:rPr lang="zh-CN" altLang="en-US" sz="1530" kern="0" dirty="0" smtClean="0">
                <a:solidFill>
                  <a:srgbClr val="000000"/>
                </a:solidFill>
                <a:latin typeface="Times New Roman" pitchFamily="65" charset="-122"/>
                <a:ea typeface="宋体" pitchFamily="65" charset="-122"/>
              </a:rPr>
              <a:t>文是“消费者有了某种文化并不一定会形成相应的文化消费品位”(第4自然段)。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A.“到图书馆借阅则不属于文化消费”错误,“到图书馆借阅”属于“由政府提</a:t>
            </a:r>
            <a:r>
              <a:rPr dirty="0"/>
              <a:t/>
            </a:r>
            <a:br>
              <a:rPr dirty="0"/>
            </a:br>
            <a:r>
              <a:rPr lang="zh-CN" altLang="en-US" sz="1530" kern="0" dirty="0" smtClean="0">
                <a:solidFill>
                  <a:srgbClr val="000000"/>
                </a:solidFill>
                <a:latin typeface="Times New Roman" pitchFamily="65" charset="-122"/>
                <a:ea typeface="宋体" pitchFamily="65" charset="-122"/>
              </a:rPr>
              <a:t>供的公益性的文化消费”(第1自然段)。B.“商人不懂绘画,没有文化消费品位”错误,文中第</a:t>
            </a:r>
            <a:r>
              <a:rPr dirty="0"/>
              <a:t/>
            </a:r>
            <a:br>
              <a:rPr dirty="0"/>
            </a:br>
            <a:r>
              <a:rPr lang="zh-CN" altLang="en-US" sz="1530" kern="0" dirty="0" smtClean="0">
                <a:solidFill>
                  <a:srgbClr val="000000"/>
                </a:solidFill>
                <a:latin typeface="Times New Roman" pitchFamily="65" charset="-122"/>
                <a:ea typeface="宋体" pitchFamily="65" charset="-122"/>
              </a:rPr>
              <a:t>3自然段说到“消费者经过多次对文化产品的消费而形成的消费意愿和消费能力,则是文化消</a:t>
            </a:r>
            <a:r>
              <a:rPr dirty="0"/>
              <a:t/>
            </a:r>
            <a:br>
              <a:rPr dirty="0"/>
            </a:br>
            <a:r>
              <a:rPr lang="zh-CN" altLang="en-US" sz="1530" kern="0" dirty="0" smtClean="0">
                <a:solidFill>
                  <a:srgbClr val="000000"/>
                </a:solidFill>
                <a:latin typeface="Times New Roman" pitchFamily="65" charset="-122"/>
                <a:ea typeface="宋体" pitchFamily="65" charset="-122"/>
              </a:rPr>
              <a:t>费品位”,据此定义可以推断商人是否有文化品位与懂不懂绘画无直接关系。C.“中学生因</a:t>
            </a:r>
            <a:r>
              <a:rPr dirty="0"/>
              <a:t/>
            </a:r>
            <a:br>
              <a:rPr dirty="0"/>
            </a:br>
            <a:r>
              <a:rPr lang="zh-CN" altLang="en-US" sz="1530" kern="0" dirty="0" smtClean="0">
                <a:solidFill>
                  <a:srgbClr val="000000"/>
                </a:solidFill>
                <a:latin typeface="Times New Roman" pitchFamily="65" charset="-122"/>
                <a:ea typeface="宋体" pitchFamily="65" charset="-122"/>
              </a:rPr>
              <a:t>年龄、生活环境和文化水平比较接近,所以有一致的文化消费品位和消费偏好”的推断与原</a:t>
            </a:r>
            <a:r>
              <a:rPr dirty="0"/>
              <a:t/>
            </a:r>
            <a:br>
              <a:rPr dirty="0"/>
            </a:br>
            <a:r>
              <a:rPr lang="zh-CN" altLang="en-US" sz="1530" kern="0" dirty="0" smtClean="0">
                <a:solidFill>
                  <a:srgbClr val="000000"/>
                </a:solidFill>
                <a:latin typeface="Times New Roman" pitchFamily="65" charset="-122"/>
                <a:ea typeface="宋体" pitchFamily="65" charset="-122"/>
              </a:rPr>
              <a:t>文观点不完全相符,因为“每个消费者对所属群体的文化拥有状况如何,因人而异,受很多因素</a:t>
            </a:r>
            <a:r>
              <a:rPr dirty="0"/>
              <a:t/>
            </a:r>
            <a:br>
              <a:rPr dirty="0"/>
            </a:br>
            <a:r>
              <a:rPr lang="zh-CN" altLang="en-US" sz="1530" kern="0" dirty="0" smtClean="0">
                <a:solidFill>
                  <a:srgbClr val="000000"/>
                </a:solidFill>
                <a:latin typeface="Times New Roman" pitchFamily="65" charset="-122"/>
                <a:ea typeface="宋体" pitchFamily="65" charset="-122"/>
              </a:rPr>
              <a:t>影响”(第2自然段)。</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十一、(2015四川,5—7,9分)阅读下面的文字,完成1—3题。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两汉经学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经学的真正确立是在汉武帝时代。汉武帝接受董仲舒“独尊儒术”的建议,设置五经博士,收</a:t>
            </a:r>
            <a:r>
              <a:t/>
            </a:r>
            <a:br/>
            <a:r>
              <a:rPr lang="zh-CN" altLang="en-US" sz="1530" kern="0" dirty="0" smtClean="0">
                <a:solidFill>
                  <a:srgbClr val="000000"/>
                </a:solidFill>
                <a:latin typeface="Times New Roman" pitchFamily="65" charset="-122"/>
                <a:ea typeface="宋体" pitchFamily="65" charset="-122"/>
              </a:rPr>
              <a:t>博士弟子五十人。其后博士弟子屡经增加,东汉时多达三万人。五经博士及其弟子以五经为</a:t>
            </a:r>
            <a:r>
              <a:t/>
            </a:r>
            <a:br/>
            <a:r>
              <a:rPr lang="zh-CN" altLang="en-US" sz="1530" kern="0" dirty="0" smtClean="0">
                <a:solidFill>
                  <a:srgbClr val="000000"/>
                </a:solidFill>
                <a:latin typeface="Times New Roman" pitchFamily="65" charset="-122"/>
                <a:ea typeface="宋体" pitchFamily="65" charset="-122"/>
              </a:rPr>
              <a:t>研习对象,这就形成了经学。所谓经学,是指专门研究儒家经典的学问。从中国文化史看,经学</a:t>
            </a:r>
            <a:r>
              <a:t/>
            </a:r>
            <a:br/>
            <a:r>
              <a:rPr lang="zh-CN" altLang="en-US" sz="1530" kern="0" dirty="0" smtClean="0">
                <a:solidFill>
                  <a:srgbClr val="000000"/>
                </a:solidFill>
                <a:latin typeface="Times New Roman" pitchFamily="65" charset="-122"/>
                <a:ea typeface="宋体" pitchFamily="65" charset="-122"/>
              </a:rPr>
              <a:t>出现的前提是汉王朝运用国家力量将民间流传的文化经典宣布为国家经典,并设立博士制度</a:t>
            </a:r>
            <a:r>
              <a:t/>
            </a:r>
            <a:br/>
            <a:r>
              <a:rPr lang="zh-CN" altLang="en-US" sz="1530" kern="0" dirty="0" smtClean="0">
                <a:solidFill>
                  <a:srgbClr val="000000"/>
                </a:solidFill>
                <a:latin typeface="Times New Roman" pitchFamily="65" charset="-122"/>
                <a:ea typeface="宋体" pitchFamily="65" charset="-122"/>
              </a:rPr>
              <a:t>予以专门研究,于是,五经成为国家政治、法律、意识形态的根据。从国家制度层面保证儒家</a:t>
            </a:r>
            <a:r>
              <a:t/>
            </a:r>
            <a:br/>
            <a:r>
              <a:rPr lang="zh-CN" altLang="en-US" sz="1530" kern="0" dirty="0" smtClean="0">
                <a:solidFill>
                  <a:srgbClr val="000000"/>
                </a:solidFill>
                <a:latin typeface="Times New Roman" pitchFamily="65" charset="-122"/>
                <a:ea typeface="宋体" pitchFamily="65" charset="-122"/>
              </a:rPr>
              <a:t>经典的传习,确立了儒家经典在中华文化经典中的主流地位,客观上也确立了经学在中国学术</a:t>
            </a:r>
            <a:r>
              <a:t/>
            </a:r>
            <a:br/>
            <a:r>
              <a:rPr lang="zh-CN" altLang="en-US" sz="1530" kern="0" dirty="0" smtClean="0">
                <a:solidFill>
                  <a:srgbClr val="000000"/>
                </a:solidFill>
                <a:latin typeface="Times New Roman" pitchFamily="65" charset="-122"/>
                <a:ea typeface="宋体" pitchFamily="65" charset="-122"/>
              </a:rPr>
              <a:t>体系中的核心地位。儒学作为汉代主流思想,是与中央集权的统一相适应的。儒家主张的五</a:t>
            </a:r>
            <a:r>
              <a:t/>
            </a:r>
            <a:br/>
            <a:r>
              <a:rPr lang="zh-CN" altLang="en-US" sz="1530" kern="0" dirty="0" smtClean="0">
                <a:solidFill>
                  <a:srgbClr val="000000"/>
                </a:solidFill>
                <a:latin typeface="Times New Roman" pitchFamily="65" charset="-122"/>
                <a:ea typeface="宋体" pitchFamily="65" charset="-122"/>
              </a:rPr>
              <a:t>伦、五常作为社会伦理道德,也因儒家的主流地位而得以明确确立。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两汉经学分为今文经学和古文经学。秦始皇焚书,造成文化典籍的浩劫,五经借助儒生记忆而</a:t>
            </a:r>
            <a:r>
              <a:t/>
            </a:r>
            <a:br/>
            <a:r>
              <a:rPr lang="zh-CN" altLang="en-US" sz="1530" kern="0" dirty="0" smtClean="0">
                <a:solidFill>
                  <a:srgbClr val="000000"/>
                </a:solidFill>
                <a:latin typeface="Times New Roman" pitchFamily="65" charset="-122"/>
                <a:ea typeface="宋体" pitchFamily="65" charset="-122"/>
              </a:rPr>
              <a:t>保存下来。用汉代流行的隶书书写的经书文本,被称为今文经。汉景帝以后,陆续在孔府旧宅</a:t>
            </a:r>
            <a:r>
              <a:t/>
            </a:r>
            <a:br/>
            <a:r>
              <a:rPr lang="zh-CN" altLang="en-US" sz="1530" kern="0" dirty="0" smtClean="0">
                <a:solidFill>
                  <a:srgbClr val="000000"/>
                </a:solidFill>
                <a:latin typeface="Times New Roman" pitchFamily="65" charset="-122"/>
                <a:ea typeface="宋体" pitchFamily="65" charset="-122"/>
              </a:rPr>
              <a:t>壁等处发现的与五经有关的用战国字体书写的文本,被称为古文经。古文经与今文经不仅书</a:t>
            </a:r>
            <a:r>
              <a:t/>
            </a:r>
            <a:br/>
            <a:r>
              <a:rPr lang="zh-CN" altLang="en-US" sz="1530" kern="0" dirty="0" smtClean="0">
                <a:solidFill>
                  <a:srgbClr val="000000"/>
                </a:solidFill>
                <a:latin typeface="Times New Roman" pitchFamily="65" charset="-122"/>
                <a:ea typeface="宋体" pitchFamily="65" charset="-122"/>
              </a:rPr>
              <a:t>写字体不同,而且同一部经典的篇章多寡也或有差别,如孔府旧宅壁中发现的《尚书》就比汉</a:t>
            </a:r>
            <a:endParaRPr lang="zh-CN" altLang="en-US"/>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三、(2016课标全国Ⅲ,1—3,9分)阅读下面的文字,完成1—3题。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文学中有历史。当今历史学家大都认为,没有什么文献资料不是史料,不但文学作品,即如佛</a:t>
            </a:r>
            <a:r>
              <a:t/>
            </a:r>
            <a:br/>
            <a:r>
              <a:rPr lang="zh-CN" altLang="en-US" sz="1530" kern="0" dirty="0" smtClean="0">
                <a:solidFill>
                  <a:srgbClr val="000000"/>
                </a:solidFill>
                <a:latin typeface="Times New Roman" pitchFamily="65" charset="-122"/>
                <a:ea typeface="宋体" pitchFamily="65" charset="-122"/>
              </a:rPr>
              <a:t>经、道藏、信札、家谱、账本、碑铭等也无一不是,而且随着史学研究领域的拓展,史料范围</a:t>
            </a:r>
            <a:r>
              <a:t/>
            </a:r>
            <a:br/>
            <a:r>
              <a:rPr lang="zh-CN" altLang="en-US" sz="1530" kern="0" dirty="0" smtClean="0">
                <a:solidFill>
                  <a:srgbClr val="000000"/>
                </a:solidFill>
                <a:latin typeface="Times New Roman" pitchFamily="65" charset="-122"/>
                <a:ea typeface="宋体" pitchFamily="65" charset="-122"/>
              </a:rPr>
              <a:t>还在不断扩大。从“三言二拍”里可以看到晚明市井生活的真实面貌,这对于研究社会史的</a:t>
            </a:r>
            <a:r>
              <a:t/>
            </a:r>
            <a:br/>
            <a:r>
              <a:rPr lang="zh-CN" altLang="en-US" sz="1530" kern="0" dirty="0" smtClean="0">
                <a:solidFill>
                  <a:srgbClr val="000000"/>
                </a:solidFill>
                <a:latin typeface="Times New Roman" pitchFamily="65" charset="-122"/>
                <a:ea typeface="宋体" pitchFamily="65" charset="-122"/>
              </a:rPr>
              <a:t>人几乎是一个常识。陈寅恪以诗证史,也为大家所熟悉。但在“五四”以前,史料范围并非如</a:t>
            </a:r>
            <a:r>
              <a:t/>
            </a:r>
            <a:br/>
            <a:r>
              <a:rPr lang="zh-CN" altLang="en-US" sz="1530" kern="0" dirty="0" smtClean="0">
                <a:solidFill>
                  <a:srgbClr val="000000"/>
                </a:solidFill>
                <a:latin typeface="Times New Roman" pitchFamily="65" charset="-122"/>
                <a:ea typeface="宋体" pitchFamily="65" charset="-122"/>
              </a:rPr>
              <a:t>此宽泛,文学作品在大多数史学家眼里也并非史料,有些文献到底属于文学还是史学,一两千年</a:t>
            </a:r>
            <a:r>
              <a:t/>
            </a:r>
            <a:br/>
            <a:r>
              <a:rPr lang="zh-CN" altLang="en-US" sz="1530" kern="0" dirty="0" smtClean="0">
                <a:solidFill>
                  <a:srgbClr val="000000"/>
                </a:solidFill>
                <a:latin typeface="Times New Roman" pitchFamily="65" charset="-122"/>
                <a:ea typeface="宋体" pitchFamily="65" charset="-122"/>
              </a:rPr>
              <a:t>来都没有一致的看法。神话传说就是如此,其中相当突出的例子是《山海经》。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神话传说是文学,史前时代,无文字可征,只有传说,暂当历史。三皇五帝至今未曾坐实,但“炎</a:t>
            </a:r>
            <a:r>
              <a:t/>
            </a:r>
            <a:br/>
            <a:r>
              <a:rPr lang="zh-CN" altLang="en-US" sz="1530" kern="0" dirty="0" smtClean="0">
                <a:solidFill>
                  <a:srgbClr val="000000"/>
                </a:solidFill>
                <a:latin typeface="Times New Roman" pitchFamily="65" charset="-122"/>
                <a:ea typeface="宋体" pitchFamily="65" charset="-122"/>
              </a:rPr>
              <a:t>黄子孙”已经成为口头语,甚至成为历史共识。新的传说还会不断产生,能否成史颇为可疑,但</a:t>
            </a:r>
            <a:r>
              <a:t/>
            </a:r>
            <a:br/>
            <a:r>
              <a:rPr lang="zh-CN" altLang="en-US" sz="1530" kern="0" dirty="0" smtClean="0">
                <a:solidFill>
                  <a:srgbClr val="000000"/>
                </a:solidFill>
                <a:latin typeface="Times New Roman" pitchFamily="65" charset="-122"/>
                <a:ea typeface="宋体" pitchFamily="65" charset="-122"/>
              </a:rPr>
              <a:t>以神话传说研究历史,却是一种重要的方法。在历史上,《山海经》究竟应归于文学还是史学,</a:t>
            </a:r>
            <a:r>
              <a:t/>
            </a:r>
            <a:br/>
            <a:r>
              <a:rPr lang="zh-CN" altLang="en-US" sz="1530" kern="0" dirty="0" smtClean="0">
                <a:solidFill>
                  <a:srgbClr val="000000"/>
                </a:solidFill>
                <a:latin typeface="Times New Roman" pitchFamily="65" charset="-122"/>
                <a:ea typeface="宋体" pitchFamily="65" charset="-122"/>
              </a:rPr>
              <a:t>曾是死结。王国维《古史新证》说:“而疑古之过,乃并尧、舜、禹之人物而亦疑之,其于怀疑</a:t>
            </a:r>
            <a:r>
              <a:t/>
            </a:r>
            <a:br/>
            <a:r>
              <a:rPr lang="zh-CN" altLang="en-US" sz="1530" kern="0" dirty="0" smtClean="0">
                <a:solidFill>
                  <a:srgbClr val="000000"/>
                </a:solidFill>
                <a:latin typeface="Times New Roman" pitchFamily="65" charset="-122"/>
                <a:ea typeface="宋体" pitchFamily="65" charset="-122"/>
              </a:rPr>
              <a:t>之态度及批评之精神不无可取,然惜于古史材料未尝为充分之处理也。”这些古史材料就包</a:t>
            </a:r>
            <a:r>
              <a:t/>
            </a:r>
            <a:br/>
            <a:r>
              <a:rPr lang="zh-CN" altLang="en-US" sz="1530" kern="0" dirty="0" smtClean="0">
                <a:solidFill>
                  <a:srgbClr val="000000"/>
                </a:solidFill>
                <a:latin typeface="Times New Roman" pitchFamily="65" charset="-122"/>
                <a:ea typeface="宋体" pitchFamily="65" charset="-122"/>
              </a:rPr>
              <a:t>括《山海经》《穆天子传》等文献。在《汉书·艺文志》里,《山海经》列于数术类。此后该</a:t>
            </a:r>
            <a:r>
              <a:t/>
            </a:r>
            <a:br/>
            <a:r>
              <a:rPr lang="zh-CN" altLang="en-US" sz="1530" kern="0" dirty="0" smtClean="0">
                <a:solidFill>
                  <a:srgbClr val="000000"/>
                </a:solidFill>
                <a:latin typeface="Times New Roman" pitchFamily="65" charset="-122"/>
                <a:ea typeface="宋体" pitchFamily="65" charset="-122"/>
              </a:rPr>
              <a:t>书在目录学里的角色转换过几次,《隋书·经籍志》将《山海经》列于史部地理类,也就是将它</a:t>
            </a:r>
            <a:endParaRPr lang="zh-CN" altLang="en-US"/>
          </a:p>
        </p:txBody>
      </p:sp>
    </p:spTree>
    <p:custDataLst>
      <p:custData r:id="rId1"/>
    </p:custData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初伏生所传《尚书》多16篇。此外,还发现了一些其他古文经典,如《周官》《左传》等。因</a:t>
            </a:r>
            <a:r>
              <a:rPr dirty="0"/>
              <a:t/>
            </a:r>
            <a:br>
              <a:rPr dirty="0"/>
            </a:br>
            <a:r>
              <a:rPr lang="zh-CN" altLang="en-US" sz="1530" kern="0" dirty="0" smtClean="0">
                <a:solidFill>
                  <a:srgbClr val="000000"/>
                </a:solidFill>
                <a:latin typeface="Times New Roman" pitchFamily="65" charset="-122"/>
                <a:ea typeface="宋体" pitchFamily="65" charset="-122"/>
              </a:rPr>
              <a:t>汉武帝及其后所立五经博士皆为今文经博士,西汉末刘歆便要求把古文经也立于学官,但遭到</a:t>
            </a:r>
            <a:r>
              <a:rPr dirty="0"/>
              <a:t/>
            </a:r>
            <a:br>
              <a:rPr dirty="0"/>
            </a:br>
            <a:r>
              <a:rPr lang="zh-CN" altLang="en-US" sz="1530" kern="0" dirty="0" smtClean="0">
                <a:solidFill>
                  <a:srgbClr val="000000"/>
                </a:solidFill>
                <a:latin typeface="Times New Roman" pitchFamily="65" charset="-122"/>
                <a:ea typeface="宋体" pitchFamily="65" charset="-122"/>
              </a:rPr>
              <a:t>今文经学家的阻挠,一时没有实现,于是引起今古文经学家之间的一场大争论。西汉时期,今文</a:t>
            </a:r>
            <a:r>
              <a:rPr dirty="0"/>
              <a:t/>
            </a:r>
            <a:br>
              <a:rPr dirty="0"/>
            </a:br>
            <a:r>
              <a:rPr lang="zh-CN" altLang="en-US" sz="1530" kern="0" dirty="0" smtClean="0">
                <a:solidFill>
                  <a:srgbClr val="000000"/>
                </a:solidFill>
                <a:latin typeface="Times New Roman" pitchFamily="65" charset="-122"/>
                <a:ea typeface="宋体" pitchFamily="65" charset="-122"/>
              </a:rPr>
              <a:t>经学是经学主流。今文经学通经以致用,注重思想的阐发,强调经书的历史借鉴意义,但弊病是</a:t>
            </a:r>
            <a:r>
              <a:rPr dirty="0"/>
              <a:t/>
            </a:r>
            <a:br>
              <a:rPr dirty="0"/>
            </a:br>
            <a:r>
              <a:rPr lang="zh-CN" altLang="en-US" sz="1530" kern="0" dirty="0" smtClean="0">
                <a:solidFill>
                  <a:srgbClr val="000000"/>
                </a:solidFill>
                <a:latin typeface="Times New Roman" pitchFamily="65" charset="-122"/>
                <a:ea typeface="宋体" pitchFamily="65" charset="-122"/>
              </a:rPr>
              <a:t>与谶纬结合而流于神秘。古文经学在东汉发展昌盛,注重文字训诂和对典章名物的解释,突出</a:t>
            </a:r>
            <a:r>
              <a:rPr dirty="0"/>
              <a:t/>
            </a:r>
            <a:br>
              <a:rPr dirty="0"/>
            </a:br>
            <a:r>
              <a:rPr lang="zh-CN" altLang="en-US" sz="1530" kern="0" dirty="0" smtClean="0">
                <a:solidFill>
                  <a:srgbClr val="000000"/>
                </a:solidFill>
                <a:latin typeface="Times New Roman" pitchFamily="65" charset="-122"/>
                <a:ea typeface="宋体" pitchFamily="65" charset="-122"/>
              </a:rPr>
              <a:t>还原历史和文化传承,学术贡献良多,弊病是流于繁琐的文献考证而脱离思想和生活。东汉章</a:t>
            </a:r>
            <a:r>
              <a:rPr dirty="0"/>
              <a:t/>
            </a:r>
            <a:br>
              <a:rPr dirty="0"/>
            </a:br>
            <a:r>
              <a:rPr lang="zh-CN" altLang="en-US" sz="1530" kern="0" dirty="0" smtClean="0">
                <a:solidFill>
                  <a:srgbClr val="000000"/>
                </a:solidFill>
                <a:latin typeface="Times New Roman" pitchFamily="65" charset="-122"/>
                <a:ea typeface="宋体" pitchFamily="65" charset="-122"/>
              </a:rPr>
              <a:t>帝时的《白虎通义》主张今文经学,强调经学大义与社会价值,借以维护主流思想,带有一定的</a:t>
            </a:r>
            <a:r>
              <a:rPr dirty="0"/>
              <a:t/>
            </a:r>
            <a:br>
              <a:rPr dirty="0"/>
            </a:br>
            <a:r>
              <a:rPr lang="zh-CN" altLang="en-US" sz="1530" kern="0" dirty="0" smtClean="0">
                <a:solidFill>
                  <a:srgbClr val="000000"/>
                </a:solidFill>
                <a:latin typeface="Times New Roman" pitchFamily="65" charset="-122"/>
                <a:ea typeface="宋体" pitchFamily="65" charset="-122"/>
              </a:rPr>
              <a:t>理论总结性。东汉末古文经学家郑玄融合今古文经学,遍注群经,成为汉代经学的集大成者。</a:t>
            </a:r>
            <a:r>
              <a:rPr dirty="0"/>
              <a:t/>
            </a:r>
            <a:br>
              <a:rPr dirty="0"/>
            </a:br>
            <a:r>
              <a:rPr lang="zh-CN" altLang="en-US" sz="1530" kern="0" dirty="0" smtClean="0">
                <a:solidFill>
                  <a:srgbClr val="000000"/>
                </a:solidFill>
                <a:latin typeface="Times New Roman" pitchFamily="65" charset="-122"/>
                <a:ea typeface="宋体" pitchFamily="65" charset="-122"/>
              </a:rPr>
              <a:t>今古文经学的分歧和论争促进了经学的发展,它们所代表的两种学术精神和方法,具有一定的</a:t>
            </a:r>
            <a:r>
              <a:rPr dirty="0"/>
              <a:t/>
            </a:r>
            <a:br>
              <a:rPr dirty="0"/>
            </a:br>
            <a:r>
              <a:rPr lang="zh-CN" altLang="en-US" sz="1530" kern="0" dirty="0" smtClean="0">
                <a:solidFill>
                  <a:srgbClr val="000000"/>
                </a:solidFill>
                <a:latin typeface="Times New Roman" pitchFamily="65" charset="-122"/>
                <a:ea typeface="宋体" pitchFamily="65" charset="-122"/>
              </a:rPr>
              <a:t>普遍意义,对后来的中国学术史产生了巨大而深远的影响。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下列关于“两汉经学”的表述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汉武帝接受“独尊儒术”的建议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设置五经博士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以五经为研习对象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标志经学的真正确立。</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汉朝五经博士制度的建立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确立了儒家思想的主流地位和经学在中国学术体系中的核心地位。</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今文经、古文经的不同是分别采用了隶书和战国的字体书写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今文经的篇目与内容相对较丰。</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今古文经学的学术精神和研究方法具有一定的代表性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对后世中国学术史产生了深远的影响。</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下列理解和分析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儒家经典被汉王朝宣布为国家经典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成为国家政治、法律、意识形态的根据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这是中央集权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统一的条件。</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儒家思想作为汉代主流思想的地位确立以后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儒家主张的五伦与五常也明确确立为社会伦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理道德。</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今文经学注重思想的阐发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古文经学注重训诂和考证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两者都强调发挥五经历史资源的现实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价值。</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东汉的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白虎通义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和古文经学家郑玄对五经的注释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分别代表了汉代今文经学、古文经</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学最高成就。</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下列分析和推断不正确的一项是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A.国家高度重视以及有效的制度保障,对于中华优秀文化的传承具有十分重要的意义。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B.西汉儒生凭借口耳相传,把五经书写下来形成今文经,今文经的研究成为西汉经学主流。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C.古文经学一直未能立于学官,但凭借民间研究力量的不断努力,在东汉也取得了巨大成就。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D.古文经学和今文经学的分歧与论争,客观上促进了两派的相互了解,推动了经学的发展。</a:t>
            </a:r>
            <a:endParaRPr lang="zh-CN" altLang="en-US" dirty="0"/>
          </a:p>
        </p:txBody>
      </p:sp>
      <p:sp>
        <p:nvSpPr>
          <p:cNvPr id="3" name="TextBox 2"/>
          <p:cNvSpPr txBox="1"/>
          <p:nvPr/>
        </p:nvSpPr>
        <p:spPr>
          <a:xfrm>
            <a:off x="540000" y="2920203"/>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“今文经的篇目与内容相对较丰”有误,由原文第2段的第5、6两句可知,古文经</a:t>
            </a:r>
            <a:r>
              <a:rPr dirty="0"/>
              <a:t/>
            </a:r>
            <a:br>
              <a:rPr dirty="0"/>
            </a:br>
            <a:r>
              <a:rPr lang="zh-CN" altLang="en-US" sz="1530" kern="0" dirty="0" smtClean="0">
                <a:solidFill>
                  <a:srgbClr val="000000"/>
                </a:solidFill>
                <a:latin typeface="Times New Roman" pitchFamily="65" charset="-122"/>
                <a:ea typeface="宋体" pitchFamily="65" charset="-122"/>
              </a:rPr>
              <a:t>的篇目与内容相对较丰。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A.“这是中央集权统一的条件”有误,原文第1段倒数第2句的论述是“与中央集</a:t>
            </a:r>
            <a:r>
              <a:rPr dirty="0"/>
              <a:t/>
            </a:r>
            <a:br>
              <a:rPr dirty="0"/>
            </a:br>
            <a:r>
              <a:rPr lang="zh-CN" altLang="en-US" sz="1530" kern="0" dirty="0" smtClean="0">
                <a:solidFill>
                  <a:srgbClr val="000000"/>
                </a:solidFill>
                <a:latin typeface="Times New Roman" pitchFamily="65" charset="-122"/>
                <a:ea typeface="宋体" pitchFamily="65" charset="-122"/>
              </a:rPr>
              <a:t>权的统一相适应”。C.“两者都强调发挥五经历史资源的现实价值”有误,今文经学“强调</a:t>
            </a:r>
            <a:r>
              <a:rPr dirty="0"/>
              <a:t/>
            </a:r>
            <a:br>
              <a:rPr dirty="0"/>
            </a:br>
            <a:r>
              <a:rPr lang="zh-CN" altLang="en-US" sz="1530" kern="0" dirty="0" smtClean="0">
                <a:solidFill>
                  <a:srgbClr val="000000"/>
                </a:solidFill>
                <a:latin typeface="Times New Roman" pitchFamily="65" charset="-122"/>
                <a:ea typeface="宋体" pitchFamily="65" charset="-122"/>
              </a:rPr>
              <a:t>经书的历史借鉴意义”,古文经学“突出还原历史和文化传承”。D.原文写郑玄融合今古文</a:t>
            </a:r>
            <a:r>
              <a:rPr dirty="0"/>
              <a:t/>
            </a:r>
            <a:br>
              <a:rPr dirty="0"/>
            </a:br>
            <a:r>
              <a:rPr lang="zh-CN" altLang="en-US" sz="1530" kern="0" dirty="0" smtClean="0">
                <a:solidFill>
                  <a:srgbClr val="000000"/>
                </a:solidFill>
                <a:latin typeface="Times New Roman" pitchFamily="65" charset="-122"/>
                <a:ea typeface="宋体" pitchFamily="65" charset="-122"/>
              </a:rPr>
              <a:t>经学,成为汉代经学的集大成者,没有“代表”汉代“古文经学最高成就”之意。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“但凭借民间研究力量的不断努力”有误,文中没有提到“民间研究力量”。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十二、(2015安徽,1—3,9分)阅读下面的文字,完成1—3题。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有人说到“经”,便有意无意地把它等同于“经典”,而提起“中国经典”,就转换成“儒家经</a:t>
            </a:r>
            <a:r>
              <a:t/>
            </a:r>
            <a:br/>
            <a:r>
              <a:rPr lang="zh-CN" altLang="en-US" sz="1530" kern="0" dirty="0" smtClean="0">
                <a:solidFill>
                  <a:srgbClr val="000000"/>
                </a:solidFill>
                <a:latin typeface="Times New Roman" pitchFamily="65" charset="-122"/>
                <a:ea typeface="宋体" pitchFamily="65" charset="-122"/>
              </a:rPr>
              <a:t>典”,这种观念有些偏狭。中国经典绝不是儒家一家经典可以独占的,也应包括其他经典,就像</a:t>
            </a:r>
            <a:r>
              <a:t/>
            </a:r>
            <a:br/>
            <a:r>
              <a:rPr lang="zh-CN" altLang="en-US" sz="1530" kern="0" dirty="0" smtClean="0">
                <a:solidFill>
                  <a:srgbClr val="000000"/>
                </a:solidFill>
                <a:latin typeface="Times New Roman" pitchFamily="65" charset="-122"/>
                <a:ea typeface="宋体" pitchFamily="65" charset="-122"/>
              </a:rPr>
              <a:t>中国传统是“复数的”传统一样。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首先,中国经典应当包括佛教经典,也应当包括道教经典。要知道,“三教合一”实在是东方的</a:t>
            </a:r>
            <a:r>
              <a:t/>
            </a:r>
            <a:br/>
            <a:r>
              <a:rPr lang="zh-CN" altLang="en-US" sz="1530" kern="0" dirty="0" smtClean="0">
                <a:solidFill>
                  <a:srgbClr val="000000"/>
                </a:solidFill>
                <a:latin typeface="Times New Roman" pitchFamily="65" charset="-122"/>
                <a:ea typeface="宋体" pitchFamily="65" charset="-122"/>
              </a:rPr>
              <a:t>中国与西方的欧洲在文化领域中最不同的地方之一,也是古代中国政治世界的一大特色。即</a:t>
            </a:r>
            <a:r>
              <a:t/>
            </a:r>
            <a:br/>
            <a:r>
              <a:rPr lang="zh-CN" altLang="en-US" sz="1530" kern="0" dirty="0" smtClean="0">
                <a:solidFill>
                  <a:srgbClr val="000000"/>
                </a:solidFill>
                <a:latin typeface="Times New Roman" pitchFamily="65" charset="-122"/>
                <a:ea typeface="宋体" pitchFamily="65" charset="-122"/>
              </a:rPr>
              <a:t>使是古代中国的皇帝,不仅知道“王霸道杂之”,也知道要“儒家治世,佛教治心,道教治身”,</a:t>
            </a:r>
            <a:r>
              <a:t/>
            </a:r>
            <a:br/>
            <a:r>
              <a:rPr lang="zh-CN" altLang="en-US" sz="1530" kern="0" dirty="0" smtClean="0">
                <a:solidFill>
                  <a:srgbClr val="000000"/>
                </a:solidFill>
                <a:latin typeface="Times New Roman" pitchFamily="65" charset="-122"/>
                <a:ea typeface="宋体" pitchFamily="65" charset="-122"/>
              </a:rPr>
              <a:t>绝不只用一种武器。因此,回顾中国文化传统时,仅仅关注儒家的思想和经典,恐怕是过于狭窄</a:t>
            </a:r>
            <a:r>
              <a:t/>
            </a:r>
            <a:br/>
            <a:r>
              <a:rPr lang="zh-CN" altLang="en-US" sz="1530" kern="0" dirty="0" smtClean="0">
                <a:solidFill>
                  <a:srgbClr val="000000"/>
                </a:solidFill>
                <a:latin typeface="Times New Roman" pitchFamily="65" charset="-122"/>
                <a:ea typeface="宋体" pitchFamily="65" charset="-122"/>
              </a:rPr>
              <a:t>了。即便是儒家,也包含了相当复杂的内容,有偏重“道德自觉”的孟子和偏重“礼法治世”</a:t>
            </a:r>
            <a:r>
              <a:t/>
            </a:r>
            <a:br/>
            <a:r>
              <a:rPr lang="zh-CN" altLang="en-US" sz="1530" kern="0" dirty="0" smtClean="0">
                <a:solidFill>
                  <a:srgbClr val="000000"/>
                </a:solidFill>
                <a:latin typeface="Times New Roman" pitchFamily="65" charset="-122"/>
                <a:ea typeface="宋体" pitchFamily="65" charset="-122"/>
              </a:rPr>
              <a:t>的荀子,有重视宇宙天地秩序的早期儒家和重视心性理气的新儒家。应当说,在古代中国,关注</a:t>
            </a:r>
            <a:r>
              <a:t/>
            </a:r>
            <a:br/>
            <a:r>
              <a:rPr lang="zh-CN" altLang="en-US" sz="1530" kern="0" dirty="0" smtClean="0">
                <a:solidFill>
                  <a:srgbClr val="000000"/>
                </a:solidFill>
                <a:latin typeface="Times New Roman" pitchFamily="65" charset="-122"/>
                <a:ea typeface="宋体" pitchFamily="65" charset="-122"/>
              </a:rPr>
              <a:t>政治秩序和社会伦理的儒家,关注超越世界和精神救赎的佛教,关注生命永恒和幸福健康的道</a:t>
            </a:r>
            <a:r>
              <a:t/>
            </a:r>
            <a:br/>
            <a:r>
              <a:rPr lang="zh-CN" altLang="en-US" sz="1530" kern="0" dirty="0" smtClean="0">
                <a:solidFill>
                  <a:srgbClr val="000000"/>
                </a:solidFill>
                <a:latin typeface="Times New Roman" pitchFamily="65" charset="-122"/>
                <a:ea typeface="宋体" pitchFamily="65" charset="-122"/>
              </a:rPr>
              <a:t>教,分别承担着传统中国的不同责任,共同构成中国复数的文化。其次,中国经典不必限于圣</a:t>
            </a:r>
            <a:r>
              <a:t/>
            </a:r>
            <a:br/>
            <a:r>
              <a:rPr lang="zh-CN" altLang="en-US" sz="1530" kern="0" dirty="0" smtClean="0">
                <a:solidFill>
                  <a:srgbClr val="000000"/>
                </a:solidFill>
                <a:latin typeface="Times New Roman" pitchFamily="65" charset="-122"/>
                <a:ea typeface="宋体" pitchFamily="65" charset="-122"/>
              </a:rPr>
              <a:t>贤、宗教和学派的思想著作,它是否可以包括得更广泛些?比如历史著作《史记》《资治通</a:t>
            </a:r>
            <a:r>
              <a:t/>
            </a:r>
            <a:br/>
            <a:r>
              <a:rPr lang="zh-CN" altLang="en-US" sz="1530" kern="0" dirty="0" smtClean="0">
                <a:solidFill>
                  <a:srgbClr val="000000"/>
                </a:solidFill>
                <a:latin typeface="Times New Roman" pitchFamily="65" charset="-122"/>
                <a:ea typeface="宋体" pitchFamily="65" charset="-122"/>
              </a:rPr>
              <a:t>鉴》,比如文字学著作《说文解字》,甚至唐诗、宋词、元曲里面的那些名著佳篇。</a:t>
            </a:r>
            <a:endParaRPr lang="zh-CN" altLang="en-US"/>
          </a:p>
        </p:txBody>
      </p:sp>
    </p:spTree>
    <p:custDataLst>
      <p:custData r:id="rId1"/>
    </p:custData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经典并非天然就是经典,它们都经历了从普通著述变成神圣经典的过程,这在学术史上叫“经</a:t>
            </a:r>
            <a:r>
              <a:t/>
            </a:r>
            <a:br/>
            <a:r>
              <a:rPr lang="zh-CN" altLang="en-US" sz="1530" kern="0" dirty="0" smtClean="0">
                <a:solidFill>
                  <a:srgbClr val="000000"/>
                </a:solidFill>
                <a:latin typeface="Times New Roman" pitchFamily="65" charset="-122"/>
                <a:ea typeface="宋体" pitchFamily="65" charset="-122"/>
              </a:rPr>
              <a:t>典化”。没有哪部著作是事先照着经典的尺寸和样式量身定做的,只是因为它写得好,被引用</a:t>
            </a:r>
            <a:r>
              <a:t/>
            </a:r>
            <a:br/>
            <a:r>
              <a:rPr lang="zh-CN" altLang="en-US" sz="1530" kern="0" dirty="0" smtClean="0">
                <a:solidFill>
                  <a:srgbClr val="000000"/>
                </a:solidFill>
                <a:latin typeface="Times New Roman" pitchFamily="65" charset="-122"/>
                <a:ea typeface="宋体" pitchFamily="65" charset="-122"/>
              </a:rPr>
              <a:t>得多,被人觉得充满真理,又被反复解释,有的还被“钦定”为必读书,于是,就在历史中渐渐成</a:t>
            </a:r>
            <a:r>
              <a:t/>
            </a:r>
            <a:br/>
            <a:r>
              <a:rPr lang="zh-CN" altLang="en-US" sz="1530" kern="0" dirty="0" smtClean="0">
                <a:solidFill>
                  <a:srgbClr val="000000"/>
                </a:solidFill>
                <a:latin typeface="Times New Roman" pitchFamily="65" charset="-122"/>
                <a:ea typeface="宋体" pitchFamily="65" charset="-122"/>
              </a:rPr>
              <a:t>了被尊崇、被仰视的经典。因此,如今我们重新阅读经典,又需要把它放回产生它的时代里面,</a:t>
            </a:r>
            <a:r>
              <a:t/>
            </a:r>
            <a:br/>
            <a:r>
              <a:rPr lang="zh-CN" altLang="en-US" sz="1530" kern="0" dirty="0" smtClean="0">
                <a:solidFill>
                  <a:srgbClr val="000000"/>
                </a:solidFill>
                <a:latin typeface="Times New Roman" pitchFamily="65" charset="-122"/>
                <a:ea typeface="宋体" pitchFamily="65" charset="-122"/>
              </a:rPr>
              <a:t>重新去理解。经典的价值和意义,也是层层积累的,对那些经典里传达的思想、原则甚至知识,</a:t>
            </a:r>
            <a:r>
              <a:t/>
            </a:r>
            <a:br/>
            <a:r>
              <a:rPr lang="zh-CN" altLang="en-US" sz="1530" kern="0" dirty="0" smtClean="0">
                <a:solidFill>
                  <a:srgbClr val="000000"/>
                </a:solidFill>
                <a:latin typeface="Times New Roman" pitchFamily="65" charset="-122"/>
                <a:ea typeface="宋体" pitchFamily="65" charset="-122"/>
              </a:rPr>
              <a:t>未必需要亦步亦趋“照办不走样”,倒是要审时度势“活学活用”,要进行“创造性的转</a:t>
            </a:r>
            <a:r>
              <a:t/>
            </a:r>
            <a:br/>
            <a:r>
              <a:rPr lang="zh-CN" altLang="en-US" sz="1530" kern="0" dirty="0" smtClean="0">
                <a:solidFill>
                  <a:srgbClr val="000000"/>
                </a:solidFill>
                <a:latin typeface="Times New Roman" pitchFamily="65" charset="-122"/>
                <a:ea typeface="宋体" pitchFamily="65" charset="-122"/>
              </a:rPr>
              <a:t>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阅读经典可以使人们了解从古至今“人类究竟面临哪些重大问题”,但古代经典并不是不可</a:t>
            </a:r>
            <a:r>
              <a:t/>
            </a:r>
            <a:br/>
            <a:r>
              <a:rPr lang="zh-CN" altLang="en-US" sz="1530" kern="0" dirty="0" smtClean="0">
                <a:solidFill>
                  <a:srgbClr val="000000"/>
                </a:solidFill>
                <a:latin typeface="Times New Roman" pitchFamily="65" charset="-122"/>
                <a:ea typeface="宋体" pitchFamily="65" charset="-122"/>
              </a:rPr>
              <a:t>违逆的圣经,毕竟历史已经翻过了几千年。因此,对于古代经典,既不必因为它承负着传统而视</a:t>
            </a:r>
            <a:r>
              <a:t/>
            </a:r>
            <a:br/>
            <a:r>
              <a:rPr lang="zh-CN" altLang="en-US" sz="1530" kern="0" dirty="0" smtClean="0">
                <a:solidFill>
                  <a:srgbClr val="000000"/>
                </a:solidFill>
                <a:latin typeface="Times New Roman" pitchFamily="65" charset="-122"/>
                <a:ea typeface="宋体" pitchFamily="65" charset="-122"/>
              </a:rPr>
              <a:t>其为累赘包袱,也不必因为它象征着传统而视其为金科玉律。我的看法是:第一,经典在中国是</a:t>
            </a:r>
            <a:r>
              <a:t/>
            </a:r>
            <a:br/>
            <a:r>
              <a:rPr lang="zh-CN" altLang="en-US" sz="1530" kern="0" dirty="0" smtClean="0">
                <a:solidFill>
                  <a:srgbClr val="000000"/>
                </a:solidFill>
                <a:latin typeface="Times New Roman" pitchFamily="65" charset="-122"/>
                <a:ea typeface="宋体" pitchFamily="65" charset="-122"/>
              </a:rPr>
              <a:t>和我们的文化传统紧紧相随的巨大影子,你以为扔开了它,其实在社会风俗、日常行事和口耳</a:t>
            </a:r>
            <a:r>
              <a:t/>
            </a:r>
            <a:br/>
            <a:r>
              <a:rPr lang="zh-CN" altLang="en-US" sz="1530" kern="0" dirty="0" smtClean="0">
                <a:solidFill>
                  <a:srgbClr val="000000"/>
                </a:solidFill>
                <a:latin typeface="Times New Roman" pitchFamily="65" charset="-122"/>
                <a:ea typeface="宋体" pitchFamily="65" charset="-122"/>
              </a:rPr>
              <a:t>相传里面,它总会“借尸还魂”;第二,历史上的经典只是一个巨大的资源库,你不打开它,资源</a:t>
            </a:r>
            <a:r>
              <a:t/>
            </a:r>
            <a:br/>
            <a:r>
              <a:rPr lang="zh-CN" altLang="en-US" sz="1530" kern="0" dirty="0" smtClean="0">
                <a:solidFill>
                  <a:srgbClr val="000000"/>
                </a:solidFill>
                <a:latin typeface="Times New Roman" pitchFamily="65" charset="-122"/>
                <a:ea typeface="宋体" pitchFamily="65" charset="-122"/>
              </a:rPr>
              <a:t>不会为你所用,而今天的社会现实和生活环境,是刺激经典知识是否以及如何再生和重建的背</a:t>
            </a:r>
            <a:r>
              <a:t/>
            </a:r>
            <a:br/>
            <a:r>
              <a:rPr lang="zh-CN" altLang="en-US" sz="1530" kern="0" dirty="0" smtClean="0">
                <a:solidFill>
                  <a:srgbClr val="000000"/>
                </a:solidFill>
                <a:latin typeface="Times New Roman" pitchFamily="65" charset="-122"/>
                <a:ea typeface="宋体" pitchFamily="65" charset="-122"/>
              </a:rPr>
              <a:t>景,经典中的什么资源被重新发掘出来,很大程度取决于“背景”召唤什么样的“历史记忆”;</a:t>
            </a:r>
            <a:endParaRPr lang="zh-CN" altLang="en-US"/>
          </a:p>
        </p:txBody>
      </p:sp>
    </p:spTree>
    <p:custDataLst>
      <p:custData r:id="rId1"/>
    </p:custData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第三,经典在今天,是需要重新“解释”的,只有经过解释和引申,“旧经典”才能成为在我们</a:t>
            </a:r>
            <a:r>
              <a:rPr dirty="0"/>
              <a:t/>
            </a:r>
            <a:br>
              <a:rPr dirty="0"/>
            </a:br>
            <a:r>
              <a:rPr lang="zh-CN" altLang="en-US" sz="1530" kern="0" dirty="0" smtClean="0">
                <a:solidFill>
                  <a:srgbClr val="000000"/>
                </a:solidFill>
                <a:latin typeface="Times New Roman" pitchFamily="65" charset="-122"/>
                <a:ea typeface="宋体" pitchFamily="65" charset="-122"/>
              </a:rPr>
              <a:t>今天的生活世界中继续起作用的,呈现出与其他民族不同风格的“新经典”。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(选自葛兆光《中国经典十种·序言》,有删改)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1.下列关于“中国经典”的表述,符合原文意思的一项是(3分)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A.中国经典一般意义上与“经”应该是一致的,但将其转换成“儒家经典”的观念在作者看</a:t>
            </a:r>
            <a:r>
              <a:rPr dirty="0"/>
              <a:t/>
            </a:r>
            <a:br>
              <a:rPr dirty="0"/>
            </a:br>
            <a:r>
              <a:rPr lang="zh-CN" altLang="en-US" sz="1530" kern="0" dirty="0" smtClean="0">
                <a:solidFill>
                  <a:srgbClr val="000000"/>
                </a:solidFill>
                <a:latin typeface="Times New Roman" pitchFamily="65" charset="-122"/>
                <a:ea typeface="宋体" pitchFamily="65" charset="-122"/>
              </a:rPr>
              <a:t>来则有些偏狭。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B.中国经典的核心思想是“三教合一”,而“三教合一”正是中国与欧洲在文化领域中最为</a:t>
            </a:r>
            <a:r>
              <a:rPr dirty="0"/>
              <a:t/>
            </a:r>
            <a:br>
              <a:rPr dirty="0"/>
            </a:br>
            <a:r>
              <a:rPr lang="zh-CN" altLang="en-US" sz="1530" kern="0" dirty="0" smtClean="0">
                <a:solidFill>
                  <a:srgbClr val="000000"/>
                </a:solidFill>
                <a:latin typeface="Times New Roman" pitchFamily="65" charset="-122"/>
                <a:ea typeface="宋体" pitchFamily="65" charset="-122"/>
              </a:rPr>
              <a:t>不同的地方之一。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C.中国经典内容丰富,其中的儒、佛、道思想各有特色,共同构成中国多元的文化,并在古代中</a:t>
            </a:r>
            <a:r>
              <a:rPr dirty="0"/>
              <a:t/>
            </a:r>
            <a:br>
              <a:rPr dirty="0"/>
            </a:br>
            <a:r>
              <a:rPr lang="zh-CN" altLang="en-US" sz="1530" kern="0" dirty="0" smtClean="0">
                <a:solidFill>
                  <a:srgbClr val="000000"/>
                </a:solidFill>
                <a:latin typeface="Times New Roman" pitchFamily="65" charset="-122"/>
                <a:ea typeface="宋体" pitchFamily="65" charset="-122"/>
              </a:rPr>
              <a:t>国发挥了重要作用。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D.中国经典的认定,除了要考虑圣贤、宗教、学派的思想著作,还需要侧重考虑唐诗、宋词、</a:t>
            </a:r>
            <a:r>
              <a:rPr dirty="0"/>
              <a:t/>
            </a:r>
            <a:br>
              <a:rPr dirty="0"/>
            </a:br>
            <a:r>
              <a:rPr lang="zh-CN" altLang="en-US" sz="1530" kern="0" dirty="0" smtClean="0">
                <a:solidFill>
                  <a:srgbClr val="000000"/>
                </a:solidFill>
                <a:latin typeface="Times New Roman" pitchFamily="65" charset="-122"/>
                <a:ea typeface="宋体" pitchFamily="65" charset="-122"/>
              </a:rPr>
              <a:t>元曲里面的名著佳篇。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2.下列理解,</a:t>
            </a:r>
            <a:r>
              <a:rPr lang="zh-CN" altLang="en-US" sz="1530" u="sng" kern="0" dirty="0" smtClean="0">
                <a:solidFill>
                  <a:srgbClr val="000000"/>
                </a:solidFill>
                <a:latin typeface="Times New Roman" pitchFamily="65" charset="-122"/>
                <a:ea typeface="宋体" pitchFamily="65" charset="-122"/>
              </a:rPr>
              <a:t>不符合</a:t>
            </a:r>
            <a:r>
              <a:rPr lang="zh-CN" altLang="en-US" sz="1530" kern="0" dirty="0" smtClean="0">
                <a:solidFill>
                  <a:srgbClr val="000000"/>
                </a:solidFill>
                <a:latin typeface="Times New Roman" pitchFamily="65" charset="-122"/>
                <a:ea typeface="宋体" pitchFamily="65" charset="-122"/>
              </a:rPr>
              <a:t>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A.在古代中国的政治世界中,封建统治者并不仅仅使用一种思想工具实行统治,比如,用儒家思</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想治世,用佛教思想治心,用道教思想治身。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B.儒家的思想内容比较复杂,偏重“道德自觉”的孟子和偏重“礼法治世”的荀子都关注社</a:t>
            </a:r>
            <a:r>
              <a:rPr dirty="0"/>
              <a:t/>
            </a:r>
            <a:br>
              <a:rPr dirty="0"/>
            </a:br>
            <a:r>
              <a:rPr lang="zh-CN" altLang="en-US" sz="1530" kern="0" dirty="0" smtClean="0">
                <a:solidFill>
                  <a:srgbClr val="000000"/>
                </a:solidFill>
                <a:latin typeface="Times New Roman" pitchFamily="65" charset="-122"/>
                <a:ea typeface="宋体" pitchFamily="65" charset="-122"/>
              </a:rPr>
              <a:t>会伦理,而重视心性理气的新儒家只关注政治秩序。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C.能成为被人们尊崇和仰视的经典的,往往是那些被广泛引用、被认为充满真理、被一再解</a:t>
            </a:r>
            <a:r>
              <a:rPr dirty="0"/>
              <a:t/>
            </a:r>
            <a:br>
              <a:rPr dirty="0"/>
            </a:br>
            <a:r>
              <a:rPr lang="zh-CN" altLang="en-US" sz="1530" kern="0" dirty="0" smtClean="0">
                <a:solidFill>
                  <a:srgbClr val="000000"/>
                </a:solidFill>
                <a:latin typeface="Times New Roman" pitchFamily="65" charset="-122"/>
                <a:ea typeface="宋体" pitchFamily="65" charset="-122"/>
              </a:rPr>
              <a:t>释的优秀著作,其中有的还曾被“钦定”为必读书。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D.经典与我们中国的文化传统密切相关,其思想内容总是会留存在社会风俗、人们的日常行</a:t>
            </a:r>
            <a:r>
              <a:rPr dirty="0"/>
              <a:t/>
            </a:r>
            <a:br>
              <a:rPr dirty="0"/>
            </a:br>
            <a:r>
              <a:rPr lang="zh-CN" altLang="en-US" sz="1530" kern="0" dirty="0" smtClean="0">
                <a:solidFill>
                  <a:srgbClr val="000000"/>
                </a:solidFill>
                <a:latin typeface="Times New Roman" pitchFamily="65" charset="-122"/>
                <a:ea typeface="宋体" pitchFamily="65" charset="-122"/>
              </a:rPr>
              <a:t>事和口耳相传中,如影随形,并不时地表现出来。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下列理解和分析正确的一项是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经典不是天然形成的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它经历了从普通著述到神圣经典的层层积累的经典化过程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这一过程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正是经典的价值和意义所在。</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阅读经典时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如果将其放在那个产生它的历史时代里面去重新理解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我们就可以了解人类从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古至今曾经面临的重大问题。</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经典知识如何再生和重建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经典中哪些资源被重新发掘和利用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很大程度上取决于当今社会</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现实、生活环境的需要。</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D.对“旧经典”进行重新解释和引申,是为了让它在我们今天的现实生活中发挥作用,呈现出</a:t>
            </a:r>
            <a:r>
              <a:rPr dirty="0"/>
              <a:t/>
            </a:r>
            <a:br>
              <a:rPr dirty="0"/>
            </a:br>
            <a:r>
              <a:rPr lang="zh-CN" altLang="en-US" sz="1530" kern="0" dirty="0" smtClean="0">
                <a:solidFill>
                  <a:srgbClr val="000000"/>
                </a:solidFill>
                <a:latin typeface="Times New Roman" pitchFamily="65" charset="-122"/>
                <a:ea typeface="宋体" pitchFamily="65" charset="-122"/>
              </a:rPr>
              <a:t>与其他民族不同的风格。</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182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十二、</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中国经典一般意义上与‘经’应该是一致的”曲解文意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据原文第一段中</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“有人说到‘经’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便有意无意地把它等同于‘经典’</a:t>
            </a:r>
            <a:r>
              <a:rPr lang="en-US" altLang="zh-CN" sz="1530" kern="0" dirty="0" smtClean="0">
                <a:solidFill>
                  <a:srgbClr val="000000"/>
                </a:solidFill>
                <a:latin typeface="Times New Roman" pitchFamily="65" charset="-122"/>
                <a:ea typeface="宋体" pitchFamily="65" charset="-122"/>
              </a:rPr>
              <a:t>,</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这种观念有些偏狭”可知。</a:t>
            </a:r>
            <a:r>
              <a:rPr lang="en-US" altLang="zh-CN" sz="1530" kern="0" dirty="0" smtClean="0">
                <a:solidFill>
                  <a:srgbClr val="000000"/>
                </a:solidFill>
                <a:latin typeface="Times New Roman" pitchFamily="65" charset="-122"/>
                <a:ea typeface="宋体" pitchFamily="65" charset="-122"/>
              </a:rPr>
              <a:t>B.</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“中国经典的核心思想是‘三教合一’”无中生有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原文没有提到“核心思想”。</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还需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要侧重考虑唐诗、宋词、元曲里面的名著佳篇”表述不全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由原文第二段“它是否可以包括</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得更广泛些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比如历史著作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史记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资治通鉴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比如文字学著作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说文解字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诗、宋词、元曲里面的那些名著佳篇”可知中国经典可以包括得更广泛些。</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　原文没有说“新儒家只关注政治秩序”。</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它经历了从普通著述到神圣经典的层层积累的经典化过程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这一过程正是经</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典的价值和意义所在”错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据原文第三段可知经典的价值和意义在于“审时度势‘活学活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用’”“进行‘创造性的转化’”。</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如果将其放在那个产生它的历史时代里面去重新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理解”是作者对我们重新阅读经典所提的要求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可由原文第三段“如今我们重新阅读经典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需要把它放回产生它的时代里面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重新去理解”判断。</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是为了让它在我们今天的现实生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活中发挥作用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呈现出与其他民族不同的风格”说法绝对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原文最后表述是“才能成为在我们</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今天的生活世界中继续起作用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的‘新经典’”。</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十三、(2014四川,5—7,9分)阅读下面的文字,完成1—3题。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工业化时代,学校教育映射了工业化集中物流的经济批量模式:铃声、班级、标准化的课堂、</a:t>
            </a:r>
            <a:r>
              <a:t/>
            </a:r>
            <a:br/>
            <a:r>
              <a:rPr lang="zh-CN" altLang="en-US" sz="1530" kern="0" dirty="0" smtClean="0">
                <a:solidFill>
                  <a:srgbClr val="000000"/>
                </a:solidFill>
                <a:latin typeface="Times New Roman" pitchFamily="65" charset="-122"/>
                <a:ea typeface="宋体" pitchFamily="65" charset="-122"/>
              </a:rPr>
              <a:t>统一的教材、按照时间编排的流水线场景。这种教育为工业时代标准化地“制造”了可用</a:t>
            </a:r>
            <a:r>
              <a:t/>
            </a:r>
            <a:br/>
            <a:r>
              <a:rPr lang="zh-CN" altLang="en-US" sz="1530" kern="0" dirty="0" smtClean="0">
                <a:solidFill>
                  <a:srgbClr val="000000"/>
                </a:solidFill>
                <a:latin typeface="Times New Roman" pitchFamily="65" charset="-122"/>
                <a:ea typeface="宋体" pitchFamily="65" charset="-122"/>
              </a:rPr>
              <a:t>的人才。而大数据教育将呈现另外的特征:弹性学制、个性化辅导、社区和家庭学习、每个</a:t>
            </a:r>
            <a:r>
              <a:t/>
            </a:r>
            <a:br/>
            <a:r>
              <a:rPr lang="zh-CN" altLang="en-US" sz="1530" kern="0" dirty="0" smtClean="0">
                <a:solidFill>
                  <a:srgbClr val="000000"/>
                </a:solidFill>
                <a:latin typeface="Times New Roman" pitchFamily="65" charset="-122"/>
                <a:ea typeface="宋体" pitchFamily="65" charset="-122"/>
              </a:rPr>
              <a:t>人的成功。世界也许会因此安静许多,而数据将火热地穿梭其中,人与人(师生、生生)的关系</a:t>
            </a:r>
            <a:r>
              <a:t/>
            </a:r>
            <a:br/>
            <a:r>
              <a:rPr lang="zh-CN" altLang="en-US" sz="1530" kern="0" dirty="0" smtClean="0">
                <a:solidFill>
                  <a:srgbClr val="000000"/>
                </a:solidFill>
                <a:latin typeface="Times New Roman" pitchFamily="65" charset="-122"/>
                <a:ea typeface="宋体" pitchFamily="65" charset="-122"/>
              </a:rPr>
              <a:t>将通过人与技术的关系来实现,正如现在过春节拜年,不通过短信、电话、视频、微信,还能像</a:t>
            </a:r>
            <a:r>
              <a:t/>
            </a:r>
            <a:br/>
            <a:r>
              <a:rPr lang="zh-CN" altLang="en-US" sz="1530" kern="0" dirty="0" smtClean="0">
                <a:solidFill>
                  <a:srgbClr val="000000"/>
                </a:solidFill>
                <a:latin typeface="Times New Roman" pitchFamily="65" charset="-122"/>
                <a:ea typeface="宋体" pitchFamily="65" charset="-122"/>
              </a:rPr>
              <a:t>20年前那样骑自行车挨家挨户拜年吗?大数据时代,无论你是否认同技术丰富了人类的情感,</a:t>
            </a:r>
            <a:r>
              <a:t/>
            </a:r>
            <a:br/>
            <a:r>
              <a:rPr lang="zh-CN" altLang="en-US" sz="1530" kern="0" dirty="0" smtClean="0">
                <a:solidFill>
                  <a:srgbClr val="000000"/>
                </a:solidFill>
                <a:latin typeface="Times New Roman" pitchFamily="65" charset="-122"/>
                <a:ea typeface="宋体" pitchFamily="65" charset="-122"/>
              </a:rPr>
              <a:t>技术的出现,都让我们再也回不到从前了。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一个学生考试得了78分,这只是一个“数字”;如果把背后的因素——家庭背景、努力程度、</a:t>
            </a:r>
            <a:r>
              <a:t/>
            </a:r>
            <a:br/>
            <a:r>
              <a:rPr lang="zh-CN" altLang="en-US" sz="1530" kern="0" dirty="0" smtClean="0">
                <a:solidFill>
                  <a:srgbClr val="000000"/>
                </a:solidFill>
                <a:latin typeface="Times New Roman" pitchFamily="65" charset="-122"/>
                <a:ea typeface="宋体" pitchFamily="65" charset="-122"/>
              </a:rPr>
              <a:t>学习态度、智力水平等与78分联系在一起,就成了“数据”。大数据与传统的数据相比,有非</a:t>
            </a:r>
            <a:r>
              <a:t/>
            </a:r>
            <a:br/>
            <a:r>
              <a:rPr lang="zh-CN" altLang="en-US" sz="1530" kern="0" dirty="0" smtClean="0">
                <a:solidFill>
                  <a:srgbClr val="000000"/>
                </a:solidFill>
                <a:latin typeface="Times New Roman" pitchFamily="65" charset="-122"/>
                <a:ea typeface="宋体" pitchFamily="65" charset="-122"/>
              </a:rPr>
              <a:t>结构化、数据量巨大、数据分析由专家层变化为用户层、大量采用可视化展现方法等特点,</a:t>
            </a:r>
            <a:r>
              <a:t/>
            </a:r>
            <a:br/>
            <a:r>
              <a:rPr lang="zh-CN" altLang="en-US" sz="1530" kern="0" dirty="0" smtClean="0">
                <a:solidFill>
                  <a:srgbClr val="000000"/>
                </a:solidFill>
                <a:latin typeface="Times New Roman" pitchFamily="65" charset="-122"/>
                <a:ea typeface="宋体" pitchFamily="65" charset="-122"/>
              </a:rPr>
              <a:t>这些特点正好适应了个性化和人性化的学习变化。目前教育变革的讨论,过多集中于在线教</a:t>
            </a:r>
            <a:r>
              <a:t/>
            </a:r>
            <a:br/>
            <a:r>
              <a:rPr lang="zh-CN" altLang="en-US" sz="1530" kern="0" dirty="0" smtClean="0">
                <a:solidFill>
                  <a:srgbClr val="000000"/>
                </a:solidFill>
                <a:latin typeface="Times New Roman" pitchFamily="65" charset="-122"/>
                <a:ea typeface="宋体" pitchFamily="65" charset="-122"/>
              </a:rPr>
              <a:t>育(远程、平板、电子、数字),这正像任何一种科技让人们最先想到的都是偷懒的哲学,自动</a:t>
            </a:r>
            <a:r>
              <a:t/>
            </a:r>
            <a:br/>
            <a:r>
              <a:rPr lang="zh-CN" altLang="en-US" sz="1530" kern="0" dirty="0" smtClean="0">
                <a:solidFill>
                  <a:srgbClr val="000000"/>
                </a:solidFill>
                <a:latin typeface="Times New Roman" pitchFamily="65" charset="-122"/>
                <a:ea typeface="宋体" pitchFamily="65" charset="-122"/>
              </a:rPr>
              <a:t>化时代最先想到的是卓别林电影中的自动吃饭机,多媒体时代最先想到的是游戏。在线教育</a:t>
            </a:r>
            <a:endParaRPr lang="zh-CN" altLang="en-US"/>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08016"/>
            <a:ext cx="8127000" cy="49554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看成史书了。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历史是讲真实的,《山海经》一般被视为荒诞不经,连司马迁写《史记》都不敢采用。虽然</a:t>
            </a:r>
            <a:r>
              <a:rPr dirty="0"/>
              <a:t/>
            </a:r>
            <a:br>
              <a:rPr dirty="0"/>
            </a:br>
            <a:r>
              <a:rPr lang="zh-CN" altLang="en-US" sz="1530" kern="0" dirty="0" smtClean="0">
                <a:solidFill>
                  <a:srgbClr val="000000"/>
                </a:solidFill>
                <a:latin typeface="Times New Roman" pitchFamily="65" charset="-122"/>
                <a:ea typeface="宋体" pitchFamily="65" charset="-122"/>
              </a:rPr>
              <a:t>《山海经》里平实的山川地理内容应归于史部,但其中大量的神话故事却显然有悖信史,所以</a:t>
            </a:r>
            <a:r>
              <a:rPr dirty="0"/>
              <a:t/>
            </a:r>
            <a:br>
              <a:rPr dirty="0"/>
            </a:br>
            <a:r>
              <a:rPr lang="zh-CN" altLang="en-US" sz="1530" kern="0" dirty="0" smtClean="0">
                <a:solidFill>
                  <a:srgbClr val="000000"/>
                </a:solidFill>
                <a:latin typeface="Times New Roman" pitchFamily="65" charset="-122"/>
                <a:ea typeface="宋体" pitchFamily="65" charset="-122"/>
              </a:rPr>
              <a:t>清人编《四库全书》,言其“侈谈神怪,百无一真,是直小说之祖耳”,将其改列于子部小说家</a:t>
            </a:r>
            <a:r>
              <a:rPr dirty="0"/>
              <a:t/>
            </a:r>
            <a:br>
              <a:rPr dirty="0"/>
            </a:br>
            <a:r>
              <a:rPr lang="zh-CN" altLang="en-US" sz="1530" kern="0" dirty="0" smtClean="0">
                <a:solidFill>
                  <a:srgbClr val="000000"/>
                </a:solidFill>
                <a:latin typeface="Times New Roman" pitchFamily="65" charset="-122"/>
                <a:ea typeface="宋体" pitchFamily="65" charset="-122"/>
              </a:rPr>
              <a:t>类。这个死结直到“五四”以后才大致解开。解开的途径有二:一是将《山海经》分而治之,</a:t>
            </a:r>
            <a:r>
              <a:rPr dirty="0"/>
              <a:t/>
            </a:r>
            <a:br>
              <a:rPr dirty="0"/>
            </a:br>
            <a:r>
              <a:rPr lang="zh-CN" altLang="en-US" sz="1530" kern="0" dirty="0" smtClean="0">
                <a:solidFill>
                  <a:srgbClr val="000000"/>
                </a:solidFill>
                <a:latin typeface="Times New Roman" pitchFamily="65" charset="-122"/>
                <a:ea typeface="宋体" pitchFamily="65" charset="-122"/>
              </a:rPr>
              <a:t>不把它看作一部成于一人一时之书,神话归神话,历史归历史;二是神话中也有历史的成分在,</a:t>
            </a:r>
            <a:r>
              <a:rPr dirty="0"/>
              <a:t/>
            </a:r>
            <a:br>
              <a:rPr dirty="0"/>
            </a:br>
            <a:r>
              <a:rPr lang="zh-CN" altLang="en-US" sz="1530" kern="0" dirty="0" smtClean="0">
                <a:solidFill>
                  <a:srgbClr val="000000"/>
                </a:solidFill>
                <a:latin typeface="Times New Roman" pitchFamily="65" charset="-122"/>
                <a:ea typeface="宋体" pitchFamily="65" charset="-122"/>
              </a:rPr>
              <a:t>仍可以之证史或补史。分而治之者,以为《山海经》中的《五藏山经》是比较雅正的部分,谭</a:t>
            </a:r>
            <a:r>
              <a:rPr dirty="0"/>
              <a:t/>
            </a:r>
            <a:br>
              <a:rPr dirty="0"/>
            </a:br>
            <a:r>
              <a:rPr lang="zh-CN" altLang="en-US" sz="1530" kern="0" dirty="0" smtClean="0">
                <a:solidFill>
                  <a:srgbClr val="000000"/>
                </a:solidFill>
                <a:latin typeface="Times New Roman" pitchFamily="65" charset="-122"/>
                <a:ea typeface="宋体" pitchFamily="65" charset="-122"/>
              </a:rPr>
              <a:t>其骧就写了《&lt;五藏山经&gt;的地域范围》一文,分析《山经》写作时的地理知识水平。将历史</a:t>
            </a:r>
            <a:r>
              <a:rPr dirty="0"/>
              <a:t/>
            </a:r>
            <a:br>
              <a:rPr dirty="0"/>
            </a:br>
            <a:r>
              <a:rPr lang="zh-CN" altLang="en-US" sz="1530" kern="0" dirty="0" smtClean="0">
                <a:solidFill>
                  <a:srgbClr val="000000"/>
                </a:solidFill>
                <a:latin typeface="Times New Roman" pitchFamily="65" charset="-122"/>
                <a:ea typeface="宋体" pitchFamily="65" charset="-122"/>
              </a:rPr>
              <a:t>成分发掘出来的,自然以王国维用《山海经》来印证甲骨文中殷商先王亥为最明显的例子。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上面说的是介于文学与史学之间的文献,至于纯粹的文艺作品,当然也能从中发掘史料。但发</a:t>
            </a:r>
            <a:r>
              <a:rPr dirty="0"/>
              <a:t/>
            </a:r>
            <a:br>
              <a:rPr dirty="0"/>
            </a:br>
            <a:r>
              <a:rPr lang="zh-CN" altLang="en-US" sz="1530" kern="0" dirty="0" smtClean="0">
                <a:solidFill>
                  <a:srgbClr val="000000"/>
                </a:solidFill>
                <a:latin typeface="Times New Roman" pitchFamily="65" charset="-122"/>
                <a:ea typeface="宋体" pitchFamily="65" charset="-122"/>
              </a:rPr>
              <a:t>掘史料是一回事,把整个作品当成真史就很可虑了。《红楼梦》反映了清代前期的历史现实</a:t>
            </a:r>
            <a:r>
              <a:rPr dirty="0"/>
              <a:t/>
            </a:r>
            <a:br>
              <a:rPr dirty="0"/>
            </a:br>
            <a:r>
              <a:rPr lang="zh-CN" altLang="en-US" sz="1530" kern="0" dirty="0" smtClean="0">
                <a:solidFill>
                  <a:srgbClr val="000000"/>
                </a:solidFill>
                <a:latin typeface="Times New Roman" pitchFamily="65" charset="-122"/>
                <a:ea typeface="宋体" pitchFamily="65" charset="-122"/>
              </a:rPr>
              <a:t>没有错,可是如果过分坐实到具体历史人物身上,就未免失之穿凿了。戏说之类当然是文学,但</a:t>
            </a:r>
            <a:r>
              <a:rPr dirty="0"/>
              <a:t/>
            </a:r>
            <a:br>
              <a:rPr dirty="0"/>
            </a:br>
            <a:r>
              <a:rPr lang="zh-CN" altLang="en-US" sz="1530" kern="0" dirty="0" smtClean="0">
                <a:solidFill>
                  <a:srgbClr val="000000"/>
                </a:solidFill>
                <a:latin typeface="Times New Roman" pitchFamily="65" charset="-122"/>
                <a:ea typeface="宋体" pitchFamily="65" charset="-122"/>
              </a:rPr>
              <a:t>读者观众往往误以为是历史。如中俄签订《尼布楚条约》,张诚、徐日昇当时担任与俄国谈</a:t>
            </a:r>
            <a:r>
              <a:rPr dirty="0"/>
              <a:t/>
            </a:r>
            <a:br>
              <a:rPr dirty="0"/>
            </a:br>
            <a:endParaRPr lang="zh-CN" altLang="en-US" dirty="0"/>
          </a:p>
        </p:txBody>
      </p:sp>
    </p:spTree>
    <p:custDataLst>
      <p:custData r:id="rId1"/>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本身很难改变学习,在这场教育革命的浪潮中,由在线教育引发的教育从数字支撑到数据支撑</a:t>
            </a:r>
            <a:r>
              <a:rPr dirty="0"/>
              <a:t/>
            </a:r>
            <a:br>
              <a:rPr dirty="0"/>
            </a:br>
            <a:r>
              <a:rPr lang="zh-CN" altLang="en-US" sz="1530" kern="0" dirty="0" smtClean="0">
                <a:solidFill>
                  <a:srgbClr val="000000"/>
                </a:solidFill>
                <a:latin typeface="Times New Roman" pitchFamily="65" charset="-122"/>
                <a:ea typeface="宋体" pitchFamily="65" charset="-122"/>
              </a:rPr>
              <a:t>的变化,却是很多人没有在意的巨大金矿。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教育环境的设计、教育实验场景的布置、教育时空的变化、学习场景的变革、教育管理数</a:t>
            </a:r>
            <a:r>
              <a:rPr dirty="0"/>
              <a:t/>
            </a:r>
            <a:br>
              <a:rPr dirty="0"/>
            </a:br>
            <a:r>
              <a:rPr lang="zh-CN" altLang="en-US" sz="1530" kern="0" dirty="0" smtClean="0">
                <a:solidFill>
                  <a:srgbClr val="000000"/>
                </a:solidFill>
                <a:latin typeface="Times New Roman" pitchFamily="65" charset="-122"/>
                <a:ea typeface="宋体" pitchFamily="65" charset="-122"/>
              </a:rPr>
              <a:t>据的采集和运用,这些过去靠“拍脑袋”或者理念灵感加经验的事情,在云计算、物联网、大</a:t>
            </a:r>
            <a:r>
              <a:rPr dirty="0"/>
              <a:t/>
            </a:r>
            <a:br>
              <a:rPr dirty="0"/>
            </a:br>
            <a:r>
              <a:rPr lang="zh-CN" altLang="en-US" sz="1530" kern="0" dirty="0" smtClean="0">
                <a:solidFill>
                  <a:srgbClr val="000000"/>
                </a:solidFill>
                <a:latin typeface="Times New Roman" pitchFamily="65" charset="-122"/>
                <a:ea typeface="宋体" pitchFamily="65" charset="-122"/>
              </a:rPr>
              <a:t>数据的背景下,变成一种数据支撑的行为科学。教育将成为继经济学之后,一门不再靠理念和</a:t>
            </a:r>
            <a:r>
              <a:rPr dirty="0"/>
              <a:t/>
            </a:r>
            <a:br>
              <a:rPr dirty="0"/>
            </a:br>
            <a:r>
              <a:rPr lang="zh-CN" altLang="en-US" sz="1530" kern="0" dirty="0" smtClean="0">
                <a:solidFill>
                  <a:srgbClr val="000000"/>
                </a:solidFill>
                <a:latin typeface="Times New Roman" pitchFamily="65" charset="-122"/>
                <a:ea typeface="宋体" pitchFamily="65" charset="-122"/>
              </a:rPr>
              <a:t>经验传承的社会科学,大数据时代的教育,将变成一门实实在在的实证科学。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目前的经济社会,已经进入后工业化的大数据时代,人与机器的主流社会关系逐渐转向人与数</a:t>
            </a:r>
            <a:r>
              <a:rPr dirty="0"/>
              <a:t/>
            </a:r>
            <a:br>
              <a:rPr dirty="0"/>
            </a:br>
            <a:r>
              <a:rPr lang="zh-CN" altLang="en-US" sz="1530" kern="0" dirty="0" smtClean="0">
                <a:solidFill>
                  <a:srgbClr val="000000"/>
                </a:solidFill>
                <a:latin typeface="Times New Roman" pitchFamily="65" charset="-122"/>
                <a:ea typeface="宋体" pitchFamily="65" charset="-122"/>
              </a:rPr>
              <a:t>据之间的关系,若干年后社会的竞争将以服务和创新为核心,然而我们今天的教育还受制于减</a:t>
            </a:r>
            <a:r>
              <a:rPr dirty="0"/>
              <a:t/>
            </a:r>
            <a:br>
              <a:rPr dirty="0"/>
            </a:br>
            <a:r>
              <a:rPr lang="zh-CN" altLang="en-US" sz="1530" kern="0" dirty="0" smtClean="0">
                <a:solidFill>
                  <a:srgbClr val="000000"/>
                </a:solidFill>
                <a:latin typeface="Times New Roman" pitchFamily="65" charset="-122"/>
                <a:ea typeface="宋体" pitchFamily="65" charset="-122"/>
              </a:rPr>
              <a:t>小犯错和标准化的“魔咒”。大数据教育提供了另外一种可能,标准化的教育将转向网络完</a:t>
            </a:r>
            <a:r>
              <a:rPr dirty="0"/>
              <a:t/>
            </a:r>
            <a:br>
              <a:rPr dirty="0"/>
            </a:br>
            <a:r>
              <a:rPr lang="zh-CN" altLang="en-US" sz="1530" kern="0" dirty="0" smtClean="0">
                <a:solidFill>
                  <a:srgbClr val="000000"/>
                </a:solidFill>
                <a:latin typeface="Times New Roman" pitchFamily="65" charset="-122"/>
                <a:ea typeface="宋体" pitchFamily="65" charset="-122"/>
              </a:rPr>
              <a:t>成,而个性化的人才培养将主要由学校承担:越来越小的班级、越来越近的学校、越来越聚焦</a:t>
            </a:r>
            <a:r>
              <a:rPr dirty="0"/>
              <a:t/>
            </a:r>
            <a:br>
              <a:rPr dirty="0"/>
            </a:br>
            <a:r>
              <a:rPr lang="zh-CN" altLang="en-US" sz="1530" kern="0" dirty="0" smtClean="0">
                <a:solidFill>
                  <a:srgbClr val="000000"/>
                </a:solidFill>
                <a:latin typeface="Times New Roman" pitchFamily="65" charset="-122"/>
                <a:ea typeface="宋体" pitchFamily="65" charset="-122"/>
              </a:rPr>
              <a:t>的教育支持、越来越个性化的培养方式。这将使教育摆脱工业化时代的模式。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下列关于大数据教育的表述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工业化时代的教育标准化地培养人才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导致人才的个性和创新性不足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这样的弊端直接催生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了大数据教育。</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B.大数据教育的特点是非结构化、数据量巨大、数据分析由专家层变化为用户层、大量采</a:t>
            </a:r>
            <a:r>
              <a:rPr dirty="0"/>
              <a:t/>
            </a:r>
            <a:br>
              <a:rPr dirty="0"/>
            </a:br>
            <a:r>
              <a:rPr lang="zh-CN" altLang="en-US" sz="1530" kern="0" dirty="0" smtClean="0">
                <a:solidFill>
                  <a:srgbClr val="000000"/>
                </a:solidFill>
                <a:latin typeface="Times New Roman" pitchFamily="65" charset="-122"/>
                <a:ea typeface="宋体" pitchFamily="65" charset="-122"/>
              </a:rPr>
              <a:t>用可视化展现方法等。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C.以数据支撑为标志的大数据教育具有巨大的开发潜力和社会效益,但不少人没有对它给予</a:t>
            </a:r>
            <a:r>
              <a:rPr dirty="0"/>
              <a:t/>
            </a:r>
            <a:br>
              <a:rPr dirty="0"/>
            </a:br>
            <a:r>
              <a:rPr lang="zh-CN" altLang="en-US" sz="1530" kern="0" dirty="0" smtClean="0">
                <a:solidFill>
                  <a:srgbClr val="000000"/>
                </a:solidFill>
                <a:latin typeface="Times New Roman" pitchFamily="65" charset="-122"/>
                <a:ea typeface="宋体" pitchFamily="65" charset="-122"/>
              </a:rPr>
              <a:t>应有的关注。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D.大数据教育将不再是靠理念和经验传承的社会科学,而会成为继经济学之后的第二门实实</a:t>
            </a:r>
            <a:r>
              <a:rPr dirty="0"/>
              <a:t/>
            </a:r>
            <a:br>
              <a:rPr dirty="0"/>
            </a:br>
            <a:r>
              <a:rPr lang="zh-CN" altLang="en-US" sz="1530" kern="0" dirty="0" smtClean="0">
                <a:solidFill>
                  <a:srgbClr val="000000"/>
                </a:solidFill>
                <a:latin typeface="Times New Roman" pitchFamily="65" charset="-122"/>
                <a:ea typeface="宋体" pitchFamily="65" charset="-122"/>
              </a:rPr>
              <a:t>在在的实证科学。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2.下列不属于大数据将给教育带来的变化的一项是(3分)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A.教育环境的设计、教育实验场景的布置、学习场景的变革、教育管理数据的采集和运用</a:t>
            </a:r>
            <a:r>
              <a:rPr dirty="0"/>
              <a:t/>
            </a:r>
            <a:br>
              <a:rPr dirty="0"/>
            </a:br>
            <a:r>
              <a:rPr lang="zh-CN" altLang="en-US" sz="1530" kern="0" dirty="0" smtClean="0">
                <a:solidFill>
                  <a:srgbClr val="000000"/>
                </a:solidFill>
                <a:latin typeface="Times New Roman" pitchFamily="65" charset="-122"/>
                <a:ea typeface="宋体" pitchFamily="65" charset="-122"/>
              </a:rPr>
              <a:t>等由数据支撑。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B.老师与学生、学生与学生甚至他们与家长、社区交流的大量信息得以处理为数据,可以丰</a:t>
            </a:r>
            <a:r>
              <a:rPr dirty="0"/>
              <a:t/>
            </a:r>
            <a:br>
              <a:rPr dirty="0"/>
            </a:br>
            <a:r>
              <a:rPr lang="zh-CN" altLang="en-US" sz="1530" kern="0" dirty="0" smtClean="0">
                <a:solidFill>
                  <a:srgbClr val="000000"/>
                </a:solidFill>
                <a:latin typeface="Times New Roman" pitchFamily="65" charset="-122"/>
                <a:ea typeface="宋体" pitchFamily="65" charset="-122"/>
              </a:rPr>
              <a:t>富教育资源。</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将优质课堂教学资源传送到教育发展滞后的学校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学生们在校即时同步学习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扩大优质资源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的覆盖面。</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累积足够的学生个体信息并据此对学生进行个性化辅导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从而最大可能地实现每个人的进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步与成功。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3.下列对文章有关内容的理解和分析,不正确的一项是(3分)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A.“大数据教育”中的“数据”不是孤立的“数字”,而是对数字及其相关资料、信息进行</a:t>
            </a:r>
            <a:r>
              <a:rPr dirty="0"/>
              <a:t/>
            </a:r>
            <a:br>
              <a:rPr dirty="0"/>
            </a:br>
            <a:r>
              <a:rPr lang="zh-CN" altLang="en-US" sz="1530" kern="0" dirty="0" smtClean="0">
                <a:solidFill>
                  <a:srgbClr val="000000"/>
                </a:solidFill>
                <a:latin typeface="Times New Roman" pitchFamily="65" charset="-122"/>
                <a:ea typeface="宋体" pitchFamily="65" charset="-122"/>
              </a:rPr>
              <a:t>处理所形成的“数据”。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B.大数据教育时代,随着教育时空的变化、学习场景的变革,情感交流和思想教育将会出现新</a:t>
            </a:r>
            <a:r>
              <a:rPr dirty="0"/>
              <a:t/>
            </a:r>
            <a:br>
              <a:rPr dirty="0"/>
            </a:br>
            <a:r>
              <a:rPr lang="zh-CN" altLang="en-US" sz="1530" kern="0" dirty="0" smtClean="0">
                <a:solidFill>
                  <a:srgbClr val="000000"/>
                </a:solidFill>
                <a:latin typeface="Times New Roman" pitchFamily="65" charset="-122"/>
                <a:ea typeface="宋体" pitchFamily="65" charset="-122"/>
              </a:rPr>
              <a:t>的情况。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C.工业化时代的教育培养的少犯错和标准化的人才,难以适应后工业化大数据时代经济社会</a:t>
            </a:r>
            <a:r>
              <a:rPr dirty="0"/>
              <a:t/>
            </a:r>
            <a:br>
              <a:rPr dirty="0"/>
            </a:br>
            <a:r>
              <a:rPr lang="zh-CN" altLang="en-US" sz="1530" kern="0" dirty="0" smtClean="0">
                <a:solidFill>
                  <a:srgbClr val="000000"/>
                </a:solidFill>
                <a:latin typeface="Times New Roman" pitchFamily="65" charset="-122"/>
                <a:ea typeface="宋体" pitchFamily="65" charset="-122"/>
              </a:rPr>
              <a:t>对人才的需求。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D.大数据教育由网络完成标准化教育,而学校主要承担个性化人才的培养工作,教师需求量将</a:t>
            </a:r>
            <a:r>
              <a:rPr dirty="0"/>
              <a:t/>
            </a:r>
            <a:br>
              <a:rPr dirty="0"/>
            </a:br>
            <a:r>
              <a:rPr lang="zh-CN" altLang="en-US" sz="1530" kern="0" dirty="0" smtClean="0">
                <a:solidFill>
                  <a:srgbClr val="000000"/>
                </a:solidFill>
                <a:latin typeface="Times New Roman" pitchFamily="65" charset="-122"/>
                <a:ea typeface="宋体" pitchFamily="65" charset="-122"/>
              </a:rPr>
              <a:t>大为减少。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A.无中生有,文中没有提及“工业化时代的教育标准化地培养人才”的弊端“直</a:t>
            </a:r>
            <a:r>
              <a:rPr dirty="0"/>
              <a:t/>
            </a:r>
            <a:br>
              <a:rPr dirty="0"/>
            </a:br>
            <a:r>
              <a:rPr lang="zh-CN" altLang="en-US" sz="1530" kern="0" dirty="0" smtClean="0">
                <a:solidFill>
                  <a:srgbClr val="000000"/>
                </a:solidFill>
                <a:latin typeface="Times New Roman" pitchFamily="65" charset="-122"/>
                <a:ea typeface="宋体" pitchFamily="65" charset="-122"/>
              </a:rPr>
              <a:t>接催生了大数据教育”。B.偷换概念,原句是“大数据”具有非结构化、数据量巨大等特点,</a:t>
            </a:r>
            <a:r>
              <a:rPr dirty="0"/>
              <a:t/>
            </a:r>
            <a:br>
              <a:rPr dirty="0"/>
            </a:br>
            <a:r>
              <a:rPr lang="zh-CN" altLang="en-US" sz="1530" kern="0" dirty="0" smtClean="0">
                <a:solidFill>
                  <a:srgbClr val="000000"/>
                </a:solidFill>
                <a:latin typeface="Times New Roman" pitchFamily="65" charset="-122"/>
                <a:ea typeface="宋体" pitchFamily="65" charset="-122"/>
              </a:rPr>
              <a:t>而并非“大数据教育”。D.“第二门”无中生有。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该项说的是教育资源的共享,而不是大数据教育。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“教师需求量将大为减少”错。原文中说学校教育是越来越小的班级、越来越</a:t>
            </a:r>
            <a:r>
              <a:rPr dirty="0"/>
              <a:t/>
            </a:r>
            <a:br>
              <a:rPr dirty="0"/>
            </a:br>
            <a:r>
              <a:rPr lang="zh-CN" altLang="en-US" sz="1530" kern="0" dirty="0" smtClean="0">
                <a:solidFill>
                  <a:srgbClr val="000000"/>
                </a:solidFill>
                <a:latin typeface="Times New Roman" pitchFamily="65" charset="-122"/>
                <a:ea typeface="宋体" pitchFamily="65" charset="-122"/>
              </a:rPr>
              <a:t>近的学校等,并没说“教师需求量将大为减少”。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十四、(2014安徽,1—3,9分)阅读下面的文字,完成1—3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①当今的艺术仿佛在兴致勃勃地享受一场技术的盛宴。戏曲舞台上眼花缭乱的灯光照射,3D</a:t>
            </a:r>
            <a:r>
              <a:t/>
            </a:r>
            <a:br/>
            <a:r>
              <a:rPr lang="zh-CN" altLang="en-US" sz="1530" kern="0" dirty="0" smtClean="0">
                <a:solidFill>
                  <a:srgbClr val="000000"/>
                </a:solidFill>
                <a:latin typeface="Times New Roman" pitchFamily="65" charset="-122"/>
                <a:ea typeface="宋体" pitchFamily="65" charset="-122"/>
              </a:rPr>
              <a:t>电影院里上下左右晃动的座椅,魔术师利用各种光学仪器制造观众的视觉误差,摄影师借助计</a:t>
            </a:r>
            <a:r>
              <a:t/>
            </a:r>
            <a:br/>
            <a:r>
              <a:rPr lang="zh-CN" altLang="en-US" sz="1530" kern="0" dirty="0" smtClean="0">
                <a:solidFill>
                  <a:srgbClr val="000000"/>
                </a:solidFill>
                <a:latin typeface="Times New Roman" pitchFamily="65" charset="-122"/>
                <a:ea typeface="宋体" pitchFamily="65" charset="-122"/>
              </a:rPr>
              <a:t>算机将一张平庸的面容修饰得貌若天仙</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总之,从声光电的全面介入到各种闻所未闻的机</a:t>
            </a:r>
            <a:r>
              <a:t/>
            </a:r>
            <a:br/>
            <a:r>
              <a:rPr lang="zh-CN" altLang="en-US" sz="1530" kern="0" dirty="0" smtClean="0">
                <a:solidFill>
                  <a:srgbClr val="000000"/>
                </a:solidFill>
                <a:latin typeface="Times New Roman" pitchFamily="65" charset="-122"/>
                <a:ea typeface="宋体" pitchFamily="65" charset="-122"/>
              </a:rPr>
              <a:t>械设备,技术的发展速度令人吃惊。然而,有多少人思考过这个问题:技术到底赋予了艺术什</a:t>
            </a:r>
            <a:r>
              <a:t/>
            </a:r>
            <a:br/>
            <a:r>
              <a:rPr lang="zh-CN" altLang="en-US" sz="1530" kern="0" dirty="0" smtClean="0">
                <a:solidFill>
                  <a:srgbClr val="000000"/>
                </a:solidFill>
                <a:latin typeface="Times New Roman" pitchFamily="65" charset="-122"/>
                <a:ea typeface="宋体" pitchFamily="65" charset="-122"/>
              </a:rPr>
              <a:t>么?关于世界,关于历史,关于神秘莫测的人心——技术增添了哪些发现?在许多贪大求奢的文</a:t>
            </a:r>
            <a:r>
              <a:t/>
            </a:r>
            <a:br/>
            <a:r>
              <a:rPr lang="zh-CN" altLang="en-US" sz="1530" kern="0" dirty="0" smtClean="0">
                <a:solidFill>
                  <a:srgbClr val="000000"/>
                </a:solidFill>
                <a:latin typeface="Times New Roman" pitchFamily="65" charset="-122"/>
                <a:ea typeface="宋体" pitchFamily="65" charset="-122"/>
              </a:rPr>
              <a:t>化工程、文艺演出中,我们不难看到技术崇拜正在形成。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②技术是艺术生产的组成部分,艺术的创作与传播从来没有离开技术的支持。但即便如此,技</a:t>
            </a:r>
            <a:r>
              <a:t/>
            </a:r>
            <a:br/>
            <a:r>
              <a:rPr lang="zh-CN" altLang="en-US" sz="1530" kern="0" dirty="0" smtClean="0">
                <a:solidFill>
                  <a:srgbClr val="000000"/>
                </a:solidFill>
                <a:latin typeface="Times New Roman" pitchFamily="65" charset="-122"/>
                <a:ea typeface="宋体" pitchFamily="65" charset="-122"/>
              </a:rPr>
              <a:t>术也从未扮演过艺术的主人。《史记》《窦娥冤》《红楼梦》</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这些之所以成为经典,是</a:t>
            </a:r>
            <a:r>
              <a:t/>
            </a:r>
            <a:br/>
            <a:r>
              <a:rPr lang="zh-CN" altLang="en-US" sz="1530" kern="0" dirty="0" smtClean="0">
                <a:solidFill>
                  <a:srgbClr val="000000"/>
                </a:solidFill>
                <a:latin typeface="Times New Roman" pitchFamily="65" charset="-122"/>
                <a:ea typeface="宋体" pitchFamily="65" charset="-122"/>
              </a:rPr>
              <a:t>因为它们的思想光芒与艺术魅力,而不是因为书写于竹简,上演于舞台,或者印刷在书本里。然</a:t>
            </a:r>
            <a:r>
              <a:t/>
            </a:r>
            <a:br/>
            <a:r>
              <a:rPr lang="zh-CN" altLang="en-US" sz="1530" kern="0" dirty="0" smtClean="0">
                <a:solidFill>
                  <a:srgbClr val="000000"/>
                </a:solidFill>
                <a:latin typeface="Times New Roman" pitchFamily="65" charset="-122"/>
                <a:ea typeface="宋体" pitchFamily="65" charset="-122"/>
              </a:rPr>
              <a:t>而,在现代社会,技术的日新月异造就了人们对技术的盲目崇拜,以至于许多人没有察觉艺术生</a:t>
            </a:r>
            <a:r>
              <a:t/>
            </a:r>
            <a:br/>
            <a:r>
              <a:rPr lang="zh-CN" altLang="en-US" sz="1530" kern="0" dirty="0" smtClean="0">
                <a:solidFill>
                  <a:srgbClr val="000000"/>
                </a:solidFill>
                <a:latin typeface="Times New Roman" pitchFamily="65" charset="-122"/>
                <a:ea typeface="宋体" pitchFamily="65" charset="-122"/>
              </a:rPr>
              <a:t>产正在出现一个颠倒:许多时候,技术植入艺术的真正原因其实是工业社会的技术消费,而不是</a:t>
            </a:r>
            <a:r>
              <a:t/>
            </a:r>
            <a:br/>
            <a:r>
              <a:rPr lang="zh-CN" altLang="en-US" sz="1530" kern="0" dirty="0" smtClean="0">
                <a:solidFill>
                  <a:srgbClr val="000000"/>
                </a:solidFill>
                <a:latin typeface="Times New Roman" pitchFamily="65" charset="-122"/>
                <a:ea typeface="宋体" pitchFamily="65" charset="-122"/>
              </a:rPr>
              <a:t>艺术演变的内在冲动。换言之,这时的技术无形中晋升为领跑者,艺术更像是技术发明力图开</a:t>
            </a:r>
            <a:r>
              <a:t/>
            </a:r>
            <a:br/>
            <a:r>
              <a:rPr lang="zh-CN" altLang="en-US" sz="1530" kern="0" dirty="0" smtClean="0">
                <a:solidFill>
                  <a:srgbClr val="000000"/>
                </a:solidFill>
                <a:latin typeface="Times New Roman" pitchFamily="65" charset="-122"/>
                <a:ea typeface="宋体" pitchFamily="65" charset="-122"/>
              </a:rPr>
              <a:t>拓的市场。</a:t>
            </a:r>
            <a:endParaRPr lang="zh-CN" altLang="en-US"/>
          </a:p>
        </p:txBody>
      </p:sp>
    </p:spTree>
    <p:custDataLst>
      <p:custData r:id="rId1"/>
    </p:custData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③中国艺术的“简约”传统隐含了对于“炫技”的不屑。古代思想家认为,繁杂的技术具有</a:t>
            </a:r>
            <a:r>
              <a:t/>
            </a:r>
            <a:br/>
            <a:r>
              <a:rPr lang="zh-CN" altLang="en-US" sz="1530" kern="0" dirty="0" smtClean="0">
                <a:solidFill>
                  <a:srgbClr val="000000"/>
                </a:solidFill>
                <a:latin typeface="Times New Roman" pitchFamily="65" charset="-122"/>
                <a:ea typeface="宋体" pitchFamily="65" charset="-122"/>
              </a:rPr>
              <a:t>炫目的迷惑性,目迷五色可能干扰人们对于“道”的持续注视。他们众口一词地告诫“文胜</a:t>
            </a:r>
            <a:r>
              <a:t/>
            </a:r>
            <a:br/>
            <a:r>
              <a:rPr lang="zh-CN" altLang="en-US" sz="1530" kern="0" dirty="0" smtClean="0">
                <a:solidFill>
                  <a:srgbClr val="000000"/>
                </a:solidFill>
                <a:latin typeface="Times New Roman" pitchFamily="65" charset="-122"/>
                <a:ea typeface="宋体" pitchFamily="65" charset="-122"/>
              </a:rPr>
              <a:t>质”可能导致的危险,这是古代思想家的人文情怀。当然,这并非号召艺术拒绝技术,而是敦促</a:t>
            </a:r>
            <a:r>
              <a:t/>
            </a:r>
            <a:br/>
            <a:r>
              <a:rPr lang="zh-CN" altLang="en-US" sz="1530" kern="0" dirty="0" smtClean="0">
                <a:solidFill>
                  <a:srgbClr val="000000"/>
                </a:solidFill>
                <a:latin typeface="Times New Roman" pitchFamily="65" charset="-122"/>
                <a:ea typeface="宋体" pitchFamily="65" charset="-122"/>
              </a:rPr>
              <a:t>文化生产审慎地考虑技术的意义:如果不存在震撼人心的主题,繁杂的技术只能沦为虚有其表</a:t>
            </a:r>
            <a:r>
              <a:t/>
            </a:r>
            <a:br/>
            <a:r>
              <a:rPr lang="zh-CN" altLang="en-US" sz="1530" kern="0" dirty="0" smtClean="0">
                <a:solidFill>
                  <a:srgbClr val="000000"/>
                </a:solidFill>
                <a:latin typeface="Times New Roman" pitchFamily="65" charset="-122"/>
                <a:ea typeface="宋体" pitchFamily="65" charset="-122"/>
              </a:rPr>
              <a:t>的形式。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④这种虚有其表的形式在当下并不少见,光怪陆离的外观往往掩盖了内容的苍白。譬如众多</a:t>
            </a:r>
            <a:r>
              <a:t/>
            </a:r>
            <a:br/>
            <a:r>
              <a:rPr lang="zh-CN" altLang="en-US" sz="1530" kern="0" dirty="0" smtClean="0">
                <a:solidFill>
                  <a:srgbClr val="000000"/>
                </a:solidFill>
                <a:latin typeface="Times New Roman" pitchFamily="65" charset="-122"/>
                <a:ea typeface="宋体" pitchFamily="65" charset="-122"/>
              </a:rPr>
              <a:t>文艺晚会和其他娱乐节目。大额资金慷慨赞助,大牌演员频频现身,大众传媒提供各种空间</a:t>
            </a:r>
            <a:r>
              <a:rPr lang="zh-CN" altLang="en-US" sz="1530" kern="0" dirty="0" smtClean="0">
                <a:solidFill>
                  <a:srgbClr val="000000"/>
                </a:solidFill>
                <a:latin typeface="黑体" pitchFamily="65" charset="-122"/>
                <a:ea typeface="宋体" pitchFamily="65" charset="-122"/>
              </a:rPr>
              <a:t>…</a:t>
            </a:r>
            <a:r>
              <a:t/>
            </a:r>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形形色色的文艺晚会如此密集,以至于人们不得不怀疑:这个社会真的需要那么多奢华呈现</a:t>
            </a:r>
            <a:r>
              <a:t/>
            </a:r>
            <a:br/>
            <a:r>
              <a:rPr lang="zh-CN" altLang="en-US" sz="1530" kern="0" dirty="0" smtClean="0">
                <a:solidFill>
                  <a:srgbClr val="000000"/>
                </a:solidFill>
                <a:latin typeface="Times New Roman" pitchFamily="65" charset="-122"/>
                <a:ea typeface="宋体" pitchFamily="65" charset="-122"/>
              </a:rPr>
              <a:t>吗?除了晚会还是晚会,如此贫乏的文化想象通常预示了主题的贫乏——这种贫乏多半与技术</a:t>
            </a:r>
            <a:r>
              <a:t/>
            </a:r>
            <a:br/>
            <a:r>
              <a:rPr lang="zh-CN" altLang="en-US" sz="1530" kern="0" dirty="0" smtClean="0">
                <a:solidFill>
                  <a:srgbClr val="000000"/>
                </a:solidFill>
                <a:latin typeface="Times New Roman" pitchFamily="65" charset="-122"/>
                <a:ea typeface="宋体" pitchFamily="65" charset="-122"/>
              </a:rPr>
              <a:t>制造的华丽风格形成了鲜明的对比。此时的技术业已游离了艺术的初衷,众多的娱乐节目—</a:t>
            </a:r>
            <a:r>
              <a:t/>
            </a:r>
            <a:br/>
            <a:r>
              <a:rPr lang="zh-CN" altLang="en-US" sz="1530" kern="0" dirty="0" smtClean="0">
                <a:solidFill>
                  <a:srgbClr val="000000"/>
                </a:solidFill>
                <a:latin typeface="Times New Roman" pitchFamily="65" charset="-122"/>
                <a:ea typeface="宋体" pitchFamily="65" charset="-122"/>
              </a:rPr>
              <a:t>—而不是艺术——充当了技术的受惠者。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⑤技术是一个中性的东西,是一种工具,关键在于怎么使用。对于技术的盲目崇拜无异于对于</a:t>
            </a:r>
            <a:r>
              <a:t/>
            </a:r>
            <a:br/>
            <a:r>
              <a:rPr lang="zh-CN" altLang="en-US" sz="1530" kern="0" dirty="0" smtClean="0">
                <a:solidFill>
                  <a:srgbClr val="000000"/>
                </a:solidFill>
                <a:latin typeface="Times New Roman" pitchFamily="65" charset="-122"/>
                <a:ea typeface="宋体" pitchFamily="65" charset="-122"/>
              </a:rPr>
              <a:t>工具的盲目崇拜,这种崇拜的实质,是重技而轻道,重物而轻人。如果任由其泛滥,容易遮蔽掉</a:t>
            </a:r>
            <a:r>
              <a:t/>
            </a:r>
            <a:br/>
            <a:r>
              <a:rPr lang="zh-CN" altLang="en-US" sz="1530" kern="0" dirty="0" smtClean="0">
                <a:solidFill>
                  <a:srgbClr val="000000"/>
                </a:solidFill>
                <a:latin typeface="Times New Roman" pitchFamily="65" charset="-122"/>
                <a:ea typeface="宋体" pitchFamily="65" charset="-122"/>
              </a:rPr>
              <a:t>技术背后真正关键的东西——使用技术的人的作用与良知。前一段诸多社会事件引起舆论</a:t>
            </a:r>
            <a:endParaRPr lang="zh-CN" altLang="en-US"/>
          </a:p>
        </p:txBody>
      </p:sp>
    </p:spTree>
    <p:custDataLst>
      <p:custData r:id="rId1"/>
    </p:custData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大哗的时候,并没有多少人将这些社会事件与技术联系起来。从瘦肉精饲料、三聚氰胺奶</a:t>
            </a:r>
            <a:r>
              <a:rPr dirty="0"/>
              <a:t/>
            </a:r>
            <a:br>
              <a:rPr dirty="0"/>
            </a:br>
            <a:r>
              <a:rPr lang="zh-CN" altLang="en-US" sz="1530" kern="0" dirty="0" smtClean="0">
                <a:solidFill>
                  <a:srgbClr val="000000"/>
                </a:solidFill>
                <a:latin typeface="Times New Roman" pitchFamily="65" charset="-122"/>
                <a:ea typeface="宋体" pitchFamily="65" charset="-122"/>
              </a:rPr>
              <a:t>粉、毒胶囊的制作到利用电话、互联网精心设计的钱财欺诈,舆论同声谴责的是无良企业、</a:t>
            </a:r>
            <a:r>
              <a:rPr dirty="0"/>
              <a:t/>
            </a:r>
            <a:br>
              <a:rPr dirty="0"/>
            </a:br>
            <a:r>
              <a:rPr lang="zh-CN" altLang="en-US" sz="1530" kern="0" dirty="0" smtClean="0">
                <a:solidFill>
                  <a:srgbClr val="000000"/>
                </a:solidFill>
                <a:latin typeface="Times New Roman" pitchFamily="65" charset="-122"/>
                <a:ea typeface="宋体" pitchFamily="65" charset="-122"/>
              </a:rPr>
              <a:t>利欲熏心的商家、心狠手辣的骗子以及失职的监管机构,而技术研发者的责任似乎被轻轻放</a:t>
            </a:r>
            <a:r>
              <a:rPr dirty="0"/>
              <a:t/>
            </a:r>
            <a:br>
              <a:rPr dirty="0"/>
            </a:br>
            <a:r>
              <a:rPr lang="zh-CN" altLang="en-US" sz="1530" kern="0" dirty="0" smtClean="0">
                <a:solidFill>
                  <a:srgbClr val="000000"/>
                </a:solidFill>
                <a:latin typeface="Times New Roman" pitchFamily="65" charset="-122"/>
                <a:ea typeface="宋体" pitchFamily="65" charset="-122"/>
              </a:rPr>
              <a:t>过,人们没有看到参与这些社会事件的技术人员出面道歉,这个环节成为盲点因而遭到遗忘—</a:t>
            </a:r>
            <a:r>
              <a:rPr dirty="0"/>
              <a:t/>
            </a:r>
            <a:br>
              <a:rPr dirty="0"/>
            </a:br>
            <a:r>
              <a:rPr lang="zh-CN" altLang="en-US" sz="1530" kern="0" dirty="0" smtClean="0">
                <a:solidFill>
                  <a:srgbClr val="000000"/>
                </a:solidFill>
                <a:latin typeface="Times New Roman" pitchFamily="65" charset="-122"/>
                <a:ea typeface="宋体" pitchFamily="65" charset="-122"/>
              </a:rPr>
              <a:t>—文化领域的事情也似乎常常如此。社会的进步、文化的繁荣,需要让技术与道德的关系重</a:t>
            </a:r>
            <a:r>
              <a:rPr dirty="0"/>
              <a:t/>
            </a:r>
            <a:br>
              <a:rPr dirty="0"/>
            </a:br>
            <a:r>
              <a:rPr lang="zh-CN" altLang="en-US" sz="1530" kern="0" dirty="0" smtClean="0">
                <a:solidFill>
                  <a:srgbClr val="000000"/>
                </a:solidFill>
                <a:latin typeface="Times New Roman" pitchFamily="65" charset="-122"/>
                <a:ea typeface="宋体" pitchFamily="65" charset="-122"/>
              </a:rPr>
              <a:t>回人们的视野之中,如此我们方可避免陷入技术盲目崇拜的陷阱与误区。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(选自《新华文摘》2013年第23期,有删改)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1.下列关于“技术崇拜”的表述,符合原文意思的一项是(3分)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A.从现象看,技术崇拜就是大型文艺晚会中声光电的全面介入和各种闻所未闻的机械设备等</a:t>
            </a:r>
            <a:r>
              <a:rPr dirty="0"/>
              <a:t/>
            </a:r>
            <a:br>
              <a:rPr dirty="0"/>
            </a:br>
            <a:r>
              <a:rPr lang="zh-CN" altLang="en-US" sz="1530" kern="0" dirty="0" smtClean="0">
                <a:solidFill>
                  <a:srgbClr val="000000"/>
                </a:solidFill>
                <a:latin typeface="Times New Roman" pitchFamily="65" charset="-122"/>
                <a:ea typeface="宋体" pitchFamily="65" charset="-122"/>
              </a:rPr>
              <a:t>诸多技术手段的过度应用。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B.从原因看,技术崇拜过分强调日新月异的现代技术对艺术创作和传播的作用,许多时候源于</a:t>
            </a:r>
            <a:r>
              <a:rPr dirty="0"/>
              <a:t/>
            </a:r>
            <a:br>
              <a:rPr dirty="0"/>
            </a:br>
            <a:r>
              <a:rPr lang="zh-CN" altLang="en-US" sz="1530" kern="0" dirty="0" smtClean="0">
                <a:solidFill>
                  <a:srgbClr val="000000"/>
                </a:solidFill>
                <a:latin typeface="Times New Roman" pitchFamily="65" charset="-122"/>
                <a:ea typeface="宋体" pitchFamily="65" charset="-122"/>
              </a:rPr>
              <a:t>艺术生产中的技术消费。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从结果看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技术崇拜所形成的华丽风格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弥补了娱乐节目艺术主题的不足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从而让娱乐节目成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为技术使用的受惠者。</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D.从实质看,技术崇拜无异于工具崇拜,重技而轻道,重物而轻人,忽视了艺术演变的内在冲动</a:t>
            </a:r>
            <a:r>
              <a:rPr dirty="0"/>
              <a:t/>
            </a:r>
            <a:br>
              <a:rPr dirty="0"/>
            </a:br>
            <a:r>
              <a:rPr lang="zh-CN" altLang="en-US" sz="1530" kern="0" dirty="0" smtClean="0">
                <a:solidFill>
                  <a:srgbClr val="000000"/>
                </a:solidFill>
                <a:latin typeface="Times New Roman" pitchFamily="65" charset="-122"/>
                <a:ea typeface="宋体" pitchFamily="65" charset="-122"/>
              </a:rPr>
              <a:t>在艺术生产中的作用。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2.下列对原文思路的分析,</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A.①段针对当前许多文化工程、文艺演出中技术应用贪大求奢的现象,对技术的作用进行了</a:t>
            </a:r>
            <a:r>
              <a:rPr dirty="0"/>
              <a:t/>
            </a:r>
            <a:br>
              <a:rPr dirty="0"/>
            </a:br>
            <a:r>
              <a:rPr lang="zh-CN" altLang="en-US" sz="1530" kern="0" dirty="0" smtClean="0">
                <a:solidFill>
                  <a:srgbClr val="000000"/>
                </a:solidFill>
                <a:latin typeface="Times New Roman" pitchFamily="65" charset="-122"/>
                <a:ea typeface="宋体" pitchFamily="65" charset="-122"/>
              </a:rPr>
              <a:t>反思和追问,明确指出艺术领域中技术崇拜正在形成,自然引出本文话题。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B.②段先明确艺术和技术的关系,接着分析文学作品成为经典的原因,指出在现代社会艺术和</a:t>
            </a:r>
            <a:r>
              <a:rPr dirty="0"/>
              <a:t/>
            </a:r>
            <a:br>
              <a:rPr dirty="0"/>
            </a:br>
            <a:r>
              <a:rPr lang="zh-CN" altLang="en-US" sz="1530" kern="0" dirty="0" smtClean="0">
                <a:solidFill>
                  <a:srgbClr val="000000"/>
                </a:solidFill>
                <a:latin typeface="Times New Roman" pitchFamily="65" charset="-122"/>
                <a:ea typeface="宋体" pitchFamily="65" charset="-122"/>
              </a:rPr>
              <a:t>技术本末倒置;③段联系中国艺术传统,进一步阐述艺术和技术的关系。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C.④段与②③两段形成递进关系,先指出光怪陆离的外观往往掩盖了内容的苍白,接着通过一</a:t>
            </a:r>
            <a:r>
              <a:rPr dirty="0"/>
              <a:t/>
            </a:r>
            <a:br>
              <a:rPr dirty="0"/>
            </a:br>
            <a:r>
              <a:rPr lang="zh-CN" altLang="en-US" sz="1530" kern="0" dirty="0" smtClean="0">
                <a:solidFill>
                  <a:srgbClr val="000000"/>
                </a:solidFill>
                <a:latin typeface="Times New Roman" pitchFamily="65" charset="-122"/>
                <a:ea typeface="宋体" pitchFamily="65" charset="-122"/>
              </a:rPr>
              <a:t>些娱乐现象表明由技术主打的娱乐节目主题贫乏,技术游离了艺术的初衷。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D.⑤段首先指出技术的工具性,然后联系社会现象,揭示技术使用人员的作用和良知才是真正</a:t>
            </a:r>
            <a:r>
              <a:rPr dirty="0"/>
              <a:t/>
            </a:r>
            <a:br>
              <a:rPr dirty="0"/>
            </a:br>
            <a:r>
              <a:rPr lang="zh-CN" altLang="en-US" sz="1530" kern="0" dirty="0" smtClean="0">
                <a:solidFill>
                  <a:srgbClr val="000000"/>
                </a:solidFill>
                <a:latin typeface="Times New Roman" pitchFamily="65" charset="-122"/>
                <a:ea typeface="宋体" pitchFamily="65" charset="-122"/>
              </a:rPr>
              <a:t>的关键所在,从而得出重新审视技术和道德关系的结论,与①段相照应。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下列对原文观点的概括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艺术生产从来离不开技术的支持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如果艺术作品不存在震撼人心的主题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那么炫目的技术就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只能是虚有其表的形式。</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B.古代思想家反对“文胜质”的倾向,认为繁杂的技术具有炫目的迷惑性,“炫技”势必干扰</a:t>
            </a:r>
            <a:r>
              <a:rPr dirty="0"/>
              <a:t/>
            </a:r>
            <a:br>
              <a:rPr dirty="0"/>
            </a:br>
            <a:r>
              <a:rPr lang="zh-CN" altLang="en-US" sz="1530" kern="0" dirty="0" smtClean="0">
                <a:solidFill>
                  <a:srgbClr val="000000"/>
                </a:solidFill>
                <a:latin typeface="Times New Roman" pitchFamily="65" charset="-122"/>
                <a:ea typeface="宋体" pitchFamily="65" charset="-122"/>
              </a:rPr>
              <a:t>人们对于“道”的持续关注。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C.技术是艺术生产的组成部分,艺术是技术发明力图开拓的市场,因而从事文化生产应该审慎</a:t>
            </a:r>
            <a:r>
              <a:rPr dirty="0"/>
              <a:t/>
            </a:r>
            <a:br>
              <a:rPr dirty="0"/>
            </a:br>
            <a:r>
              <a:rPr lang="zh-CN" altLang="en-US" sz="1530" kern="0" dirty="0" smtClean="0">
                <a:solidFill>
                  <a:srgbClr val="000000"/>
                </a:solidFill>
                <a:latin typeface="Times New Roman" pitchFamily="65" charset="-122"/>
                <a:ea typeface="宋体" pitchFamily="65" charset="-122"/>
              </a:rPr>
              <a:t>地考虑技术使用的意义。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D.如果让技术和道德的关系重回人们的视野,就能避免陷入技术盲目崇拜的误区,就能实现社</a:t>
            </a:r>
            <a:r>
              <a:rPr dirty="0"/>
              <a:t/>
            </a:r>
            <a:br>
              <a:rPr dirty="0"/>
            </a:br>
            <a:r>
              <a:rPr lang="zh-CN" altLang="en-US" sz="1530" kern="0" dirty="0" smtClean="0">
                <a:solidFill>
                  <a:srgbClr val="000000"/>
                </a:solidFill>
                <a:latin typeface="Times New Roman" pitchFamily="65" charset="-122"/>
                <a:ea typeface="宋体" pitchFamily="65" charset="-122"/>
              </a:rPr>
              <a:t>会的进步和文化的繁荣。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十四、</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大型文艺晚会中”不符合原文意思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据第①段“戏曲舞台上</a:t>
            </a:r>
            <a:r>
              <a:rPr lang="en-US" altLang="zh-CN" sz="1530" kern="0" dirty="0" smtClean="0">
                <a:solidFill>
                  <a:srgbClr val="000000"/>
                </a:solidFill>
                <a:latin typeface="黑体"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,3D</a:t>
            </a:r>
            <a:r>
              <a:rPr lang="zh-CN" altLang="en-US" sz="1530" kern="0" dirty="0" smtClean="0">
                <a:solidFill>
                  <a:srgbClr val="000000"/>
                </a:solidFill>
                <a:latin typeface="Times New Roman" pitchFamily="65" charset="-122"/>
                <a:ea typeface="宋体" pitchFamily="65" charset="-122"/>
              </a:rPr>
              <a:t>电影院</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里</a:t>
            </a:r>
            <a:r>
              <a:rPr lang="en-US" altLang="zh-CN" sz="1530" kern="0" dirty="0" smtClean="0">
                <a:solidFill>
                  <a:srgbClr val="000000"/>
                </a:solidFill>
                <a:latin typeface="黑体"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魔术师</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声光电的全面介入”和“各种闻所未闻的机械设备”不只应用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于“大型文艺晚会中”。</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源于艺术生产中的技术消费”不符合原文意思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据第②段“</a:t>
            </a:r>
            <a:r>
              <a:rPr lang="en-US" altLang="zh-CN" sz="1530" kern="0" dirty="0" smtClean="0">
                <a:solidFill>
                  <a:srgbClr val="000000"/>
                </a:solidFill>
                <a:latin typeface="黑体" pitchFamily="65" charset="-122"/>
                <a:ea typeface="宋体" pitchFamily="65" charset="-122"/>
              </a:rPr>
              <a:t>…</a:t>
            </a:r>
            <a:r>
              <a:rPr lang="zh-CN" altLang="en-US" sz="1600" dirty="0" smtClean="0"/>
              <a:t/>
            </a:r>
            <a:br>
              <a:rPr lang="zh-CN" altLang="en-US" sz="1600" dirty="0" smtClean="0"/>
            </a:b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真正原因其实是工业社会的技术消费”可知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该项“艺术生产中”应为“工业社会”。</a:t>
            </a:r>
            <a:r>
              <a:rPr lang="en-US" altLang="zh-CN" sz="1530" kern="0" dirty="0" smtClean="0">
                <a:solidFill>
                  <a:srgbClr val="000000"/>
                </a:solidFill>
                <a:latin typeface="Times New Roman" pitchFamily="65" charset="-122"/>
                <a:ea typeface="宋体" pitchFamily="65" charset="-122"/>
              </a:rPr>
              <a:t>C.</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“弥补了娱乐节目艺术主题的不足”不符合原文意思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依据为第④段“</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预示了主题的贫</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这种贫乏多半与技术制造的华丽风格形成了鲜明的对比”。</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　“④段与②③两段形成递进关系”不正确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第④段论述的是“当下”重技术轻艺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术的现状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而②③段则以古代创作为例强调技术服务于艺术的道理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因此④段与②③段构成的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是对比关系。</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势必干扰</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变或然为必然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原文第③段第二句说“目迷五色可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能干扰</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艺术是技术发明力图开拓的市场”不正确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原文第②段末句说“艺术更</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像是技术发明力图开拓的市场”。</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如果</a:t>
            </a:r>
            <a:r>
              <a:rPr lang="en-US" altLang="zh-CN" sz="1530" kern="0" dirty="0" smtClean="0">
                <a:solidFill>
                  <a:srgbClr val="000000"/>
                </a:solidFill>
                <a:latin typeface="黑体"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就能</a:t>
            </a:r>
            <a:r>
              <a:rPr lang="en-US" altLang="zh-CN" sz="1530" kern="0" dirty="0" smtClean="0">
                <a:solidFill>
                  <a:srgbClr val="000000"/>
                </a:solidFill>
                <a:latin typeface="黑体"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就能</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原文第⑤段末</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句说“如此我们方可</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其中“方”意为“才”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由此可知原文为必要条件关系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该项的正</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确表述应为“只有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判的翻译,工作是以拉丁语作为中介的,而电视剧《康熙王朝》中他们说的却是俄语,观众看到</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这个情节时被误导也就难以避免了。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(摘编自周振鹤《历史中的文学与文学中的历史》)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A.在当今历史学界,历史学家的研究领域不断地扩展,各种体裁的文学作品都有可能成为他们</a:t>
            </a:r>
            <a:r>
              <a:rPr dirty="0"/>
              <a:t/>
            </a:r>
            <a:br>
              <a:rPr dirty="0"/>
            </a:br>
            <a:r>
              <a:rPr lang="zh-CN" altLang="en-US" sz="1530" kern="0" dirty="0" smtClean="0">
                <a:solidFill>
                  <a:srgbClr val="000000"/>
                </a:solidFill>
                <a:latin typeface="Times New Roman" pitchFamily="65" charset="-122"/>
                <a:ea typeface="宋体" pitchFamily="65" charset="-122"/>
              </a:rPr>
              <a:t>研究历史的资料。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B.古代的史学家选取史料的范围比较狭窄,他们并未广泛采用“以诗证史”或将小说用于社</a:t>
            </a:r>
            <a:r>
              <a:rPr dirty="0"/>
              <a:t/>
            </a:r>
            <a:br>
              <a:rPr dirty="0"/>
            </a:br>
            <a:r>
              <a:rPr lang="zh-CN" altLang="en-US" sz="1530" kern="0" dirty="0" smtClean="0">
                <a:solidFill>
                  <a:srgbClr val="000000"/>
                </a:solidFill>
                <a:latin typeface="Times New Roman" pitchFamily="65" charset="-122"/>
                <a:ea typeface="宋体" pitchFamily="65" charset="-122"/>
              </a:rPr>
              <a:t>会历史研究之类的方法。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C.王国维在《古史新证》中认为,有些历史学家如果能充分利用史料,就不会“疑古”,怀疑</a:t>
            </a:r>
            <a:r>
              <a:rPr dirty="0"/>
              <a:t/>
            </a:r>
            <a:br>
              <a:rPr dirty="0"/>
            </a:br>
            <a:r>
              <a:rPr lang="zh-CN" altLang="en-US" sz="1530" kern="0" dirty="0" smtClean="0">
                <a:solidFill>
                  <a:srgbClr val="000000"/>
                </a:solidFill>
                <a:latin typeface="Times New Roman" pitchFamily="65" charset="-122"/>
                <a:ea typeface="宋体" pitchFamily="65" charset="-122"/>
              </a:rPr>
              <a:t>尧、舜、禹等人物的真实性。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D.历代学者对《山海经》有不同认知,《隋书·经籍志》把它列入史部,视为史书,王国维则把</a:t>
            </a:r>
            <a:r>
              <a:rPr dirty="0"/>
              <a:t/>
            </a:r>
            <a:br>
              <a:rPr dirty="0"/>
            </a:br>
            <a:r>
              <a:rPr lang="zh-CN" altLang="en-US" sz="1530" kern="0" dirty="0" smtClean="0">
                <a:solidFill>
                  <a:srgbClr val="000000"/>
                </a:solidFill>
                <a:latin typeface="Times New Roman" pitchFamily="65" charset="-122"/>
                <a:ea typeface="宋体" pitchFamily="65" charset="-122"/>
              </a:rPr>
              <a:t>它作为古史材料看待。</a:t>
            </a:r>
            <a:endParaRPr lang="zh-CN" altLang="en-US" dirty="0"/>
          </a:p>
        </p:txBody>
      </p:sp>
    </p:spTree>
    <p:custDataLst>
      <p:custData r:id="rId1"/>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十五、(2013四川,5—7,9分)阅读下面的文字,完成1—3题。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明代花鸟画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明代初期,因太祖朱元璋对南宋院体画风青睐有加,花鸟画大致延续了宋代院体工笔画风格,没</a:t>
            </a:r>
            <a:r>
              <a:t/>
            </a:r>
            <a:br/>
            <a:r>
              <a:rPr lang="zh-CN" altLang="en-US" sz="1530" kern="0" dirty="0" smtClean="0">
                <a:solidFill>
                  <a:srgbClr val="000000"/>
                </a:solidFill>
                <a:latin typeface="Times New Roman" pitchFamily="65" charset="-122"/>
                <a:ea typeface="宋体" pitchFamily="65" charset="-122"/>
              </a:rPr>
              <a:t>有新突破。明宣宗朱瞻基同宋徽宗一样,雅好诗文书画,尤好花鸟画。他在位期间,宫廷画院的</a:t>
            </a:r>
            <a:r>
              <a:t/>
            </a:r>
            <a:br/>
            <a:r>
              <a:rPr lang="zh-CN" altLang="en-US" sz="1530" kern="0" dirty="0" smtClean="0">
                <a:solidFill>
                  <a:srgbClr val="000000"/>
                </a:solidFill>
                <a:latin typeface="Times New Roman" pitchFamily="65" charset="-122"/>
                <a:ea typeface="宋体" pitchFamily="65" charset="-122"/>
              </a:rPr>
              <a:t>花鸟画风格面貌多样,有延续南宋院体花鸟画艳丽典雅风格的工笔重彩画家边文进,有出自北</a:t>
            </a:r>
            <a:r>
              <a:t/>
            </a:r>
            <a:br/>
            <a:r>
              <a:rPr lang="zh-CN" altLang="en-US" sz="1530" kern="0" dirty="0" smtClean="0">
                <a:solidFill>
                  <a:srgbClr val="000000"/>
                </a:solidFill>
                <a:latin typeface="Times New Roman" pitchFamily="65" charset="-122"/>
                <a:ea typeface="宋体" pitchFamily="65" charset="-122"/>
              </a:rPr>
              <a:t>宋徐熙野逸风格的没骨画家孙隆,有笔墨洗练奔放、造型生动的水墨写意画家林良,还有精丽</a:t>
            </a:r>
            <a:r>
              <a:t/>
            </a:r>
            <a:br/>
            <a:r>
              <a:rPr lang="zh-CN" altLang="en-US" sz="1530" kern="0" dirty="0" smtClean="0">
                <a:solidFill>
                  <a:srgbClr val="000000"/>
                </a:solidFill>
                <a:latin typeface="Times New Roman" pitchFamily="65" charset="-122"/>
                <a:ea typeface="宋体" pitchFamily="65" charset="-122"/>
              </a:rPr>
              <a:t>粗健并存、工笔写意兼具的画家吕纪。不过,这些风格面貌大多沿袭宋代花鸟画,并无根本突</a:t>
            </a:r>
            <a:r>
              <a:t/>
            </a:r>
            <a:br/>
            <a:r>
              <a:rPr lang="zh-CN" altLang="en-US" sz="1530" kern="0" dirty="0" smtClean="0">
                <a:solidFill>
                  <a:srgbClr val="000000"/>
                </a:solidFill>
                <a:latin typeface="Times New Roman" pitchFamily="65" charset="-122"/>
                <a:ea typeface="宋体" pitchFamily="65" charset="-122"/>
              </a:rPr>
              <a:t>破。从意境与格调方面看,这时期的花鸟画比宋代院体花鸟画略逊一筹。事实上,明代花鸟画</a:t>
            </a:r>
            <a:r>
              <a:t/>
            </a:r>
            <a:br/>
            <a:r>
              <a:rPr lang="zh-CN" altLang="en-US" sz="1530" kern="0" dirty="0" smtClean="0">
                <a:solidFill>
                  <a:srgbClr val="000000"/>
                </a:solidFill>
                <a:latin typeface="Times New Roman" pitchFamily="65" charset="-122"/>
                <a:ea typeface="宋体" pitchFamily="65" charset="-122"/>
              </a:rPr>
              <a:t>的大突破直到中期以后才出现。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明代中期,文人越来越多地参与花鸟画创作,他们的创作风格一开始就与院体画大相径庭,最有</a:t>
            </a:r>
            <a:r>
              <a:t/>
            </a:r>
            <a:br/>
            <a:r>
              <a:rPr lang="zh-CN" altLang="en-US" sz="1530" kern="0" dirty="0" smtClean="0">
                <a:solidFill>
                  <a:srgbClr val="000000"/>
                </a:solidFill>
                <a:latin typeface="Times New Roman" pitchFamily="65" charset="-122"/>
                <a:ea typeface="宋体" pitchFamily="65" charset="-122"/>
              </a:rPr>
              <a:t>代表性的是吴门画派。吴门画派的成就主要在山水画方面,代表人物有兼擅人物、山水、花</a:t>
            </a:r>
            <a:r>
              <a:t/>
            </a:r>
            <a:br/>
            <a:r>
              <a:rPr lang="zh-CN" altLang="en-US" sz="1530" kern="0" dirty="0" smtClean="0">
                <a:solidFill>
                  <a:srgbClr val="000000"/>
                </a:solidFill>
                <a:latin typeface="Times New Roman" pitchFamily="65" charset="-122"/>
                <a:ea typeface="宋体" pitchFamily="65" charset="-122"/>
              </a:rPr>
              <a:t>鸟的“吴门四家”,即沈周、文徵明、唐寅、仇英。沈周与文徵明主要延续宋、元文人画传</a:t>
            </a:r>
            <a:r>
              <a:t/>
            </a:r>
            <a:br/>
            <a:r>
              <a:rPr lang="zh-CN" altLang="en-US" sz="1530" kern="0" dirty="0" smtClean="0">
                <a:solidFill>
                  <a:srgbClr val="000000"/>
                </a:solidFill>
                <a:latin typeface="Times New Roman" pitchFamily="65" charset="-122"/>
                <a:ea typeface="宋体" pitchFamily="65" charset="-122"/>
              </a:rPr>
              <a:t>统,疏简而不放逸;唐寅与仇英主要吸收南宋院体画风,并融入了时代的精神特质,体现了当时</a:t>
            </a:r>
            <a:r>
              <a:t/>
            </a:r>
            <a:br/>
            <a:r>
              <a:rPr lang="zh-CN" altLang="en-US" sz="1530" kern="0" dirty="0" smtClean="0">
                <a:solidFill>
                  <a:srgbClr val="000000"/>
                </a:solidFill>
                <a:latin typeface="Times New Roman" pitchFamily="65" charset="-122"/>
                <a:ea typeface="宋体" pitchFamily="65" charset="-122"/>
              </a:rPr>
              <a:t>的市民趣味。他们的花鸟画在吸收前代大师成果的基础上发展出鲜明的个性特征,在美术史</a:t>
            </a:r>
            <a:endParaRPr lang="zh-CN" altLang="en-US"/>
          </a:p>
        </p:txBody>
      </p:sp>
    </p:spTree>
    <p:custDataLst>
      <p:custData r:id="rId1"/>
    </p:custData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上颇有影响。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严格地说,吴门画派的花鸟画是对前代的延续,并没有开宗立派的意义。然而,到吴门画派的弟</a:t>
            </a:r>
            <a:r>
              <a:rPr dirty="0"/>
              <a:t/>
            </a:r>
            <a:br>
              <a:rPr dirty="0"/>
            </a:br>
            <a:r>
              <a:rPr lang="zh-CN" altLang="en-US" sz="1530" kern="0" dirty="0" smtClean="0">
                <a:solidFill>
                  <a:srgbClr val="000000"/>
                </a:solidFill>
                <a:latin typeface="Times New Roman" pitchFamily="65" charset="-122"/>
                <a:ea typeface="宋体" pitchFamily="65" charset="-122"/>
              </a:rPr>
              <a:t>子一代,花鸟画在陈淳、陆治、周之冕那里结出了硕果。陈淳早年习元代绘画,后学于文徵明,</a:t>
            </a:r>
            <a:r>
              <a:rPr dirty="0"/>
              <a:t/>
            </a:r>
            <a:br>
              <a:rPr dirty="0"/>
            </a:br>
            <a:r>
              <a:rPr lang="zh-CN" altLang="en-US" sz="1530" kern="0" dirty="0" smtClean="0">
                <a:solidFill>
                  <a:srgbClr val="000000"/>
                </a:solidFill>
                <a:latin typeface="Times New Roman" pitchFamily="65" charset="-122"/>
                <a:ea typeface="宋体" pitchFamily="65" charset="-122"/>
              </a:rPr>
              <a:t>花鸟、山水兼擅。他将书法和山水画笔法融入花鸟画,运用水墨的干湿浓淡和渗透,巧妙地表</a:t>
            </a:r>
            <a:r>
              <a:rPr dirty="0"/>
              <a:t/>
            </a:r>
            <a:br>
              <a:rPr dirty="0"/>
            </a:br>
            <a:r>
              <a:rPr lang="zh-CN" altLang="en-US" sz="1530" kern="0" dirty="0" smtClean="0">
                <a:solidFill>
                  <a:srgbClr val="000000"/>
                </a:solidFill>
                <a:latin typeface="Times New Roman" pitchFamily="65" charset="-122"/>
                <a:ea typeface="宋体" pitchFamily="65" charset="-122"/>
              </a:rPr>
              <a:t>现花叶的形态与阴阳向背,简练放逸又不失法度,开写意花鸟一代新风。如果说陈淳的大写意</a:t>
            </a:r>
            <a:r>
              <a:rPr dirty="0"/>
              <a:t/>
            </a:r>
            <a:br>
              <a:rPr dirty="0"/>
            </a:br>
            <a:r>
              <a:rPr lang="zh-CN" altLang="en-US" sz="1530" kern="0" dirty="0" smtClean="0">
                <a:solidFill>
                  <a:srgbClr val="000000"/>
                </a:solidFill>
                <a:latin typeface="Times New Roman" pitchFamily="65" charset="-122"/>
                <a:ea typeface="宋体" pitchFamily="65" charset="-122"/>
              </a:rPr>
              <a:t>花鸟充分表达了笔墨的特性与画面的形式感,那么徐渭的作品则充分发挥了大写意花鸟托物</a:t>
            </a:r>
            <a:r>
              <a:rPr dirty="0"/>
              <a:t/>
            </a:r>
            <a:br>
              <a:rPr dirty="0"/>
            </a:br>
            <a:r>
              <a:rPr lang="zh-CN" altLang="en-US" sz="1530" kern="0" dirty="0" smtClean="0">
                <a:solidFill>
                  <a:srgbClr val="000000"/>
                </a:solidFill>
                <a:latin typeface="Times New Roman" pitchFamily="65" charset="-122"/>
                <a:ea typeface="宋体" pitchFamily="65" charset="-122"/>
              </a:rPr>
              <a:t>言志的功能,浇胸中块垒,抒澎湃激情。在绘画语言风格方面,他吸收宋、元文人画及林良、沈</a:t>
            </a:r>
            <a:r>
              <a:rPr dirty="0"/>
              <a:t/>
            </a:r>
            <a:br>
              <a:rPr dirty="0"/>
            </a:br>
            <a:r>
              <a:rPr lang="zh-CN" altLang="en-US" sz="1530" kern="0" dirty="0" smtClean="0">
                <a:solidFill>
                  <a:srgbClr val="000000"/>
                </a:solidFill>
                <a:latin typeface="Times New Roman" pitchFamily="65" charset="-122"/>
                <a:ea typeface="宋体" pitchFamily="65" charset="-122"/>
              </a:rPr>
              <a:t>周、陈淳的长处,兼融民间画师的优点,同时将自己擅长的狂草笔法融入绘画。在其笔下,梅兰</a:t>
            </a:r>
            <a:r>
              <a:rPr dirty="0"/>
              <a:t/>
            </a:r>
            <a:br>
              <a:rPr dirty="0"/>
            </a:br>
            <a:r>
              <a:rPr lang="zh-CN" altLang="en-US" sz="1530" kern="0" dirty="0" smtClean="0">
                <a:solidFill>
                  <a:srgbClr val="000000"/>
                </a:solidFill>
                <a:latin typeface="Times New Roman" pitchFamily="65" charset="-122"/>
                <a:ea typeface="宋体" pitchFamily="65" charset="-122"/>
              </a:rPr>
              <a:t>竹石被赋予了他强烈的个性,以狂怪奇崛的姿态傲视万物。他是第一个使用生宣作画的花鸟</a:t>
            </a:r>
            <a:r>
              <a:rPr dirty="0"/>
              <a:t/>
            </a:r>
            <a:br>
              <a:rPr dirty="0"/>
            </a:br>
            <a:r>
              <a:rPr lang="zh-CN" altLang="en-US" sz="1530" kern="0" dirty="0" smtClean="0">
                <a:solidFill>
                  <a:srgbClr val="000000"/>
                </a:solidFill>
                <a:latin typeface="Times New Roman" pitchFamily="65" charset="-122"/>
                <a:ea typeface="宋体" pitchFamily="65" charset="-122"/>
              </a:rPr>
              <a:t>画家,利用生宣良好的吸水性来控制画面水墨渗化效果,表达特殊韵味。他还以泼墨法作花鸟,</a:t>
            </a:r>
            <a:r>
              <a:rPr dirty="0"/>
              <a:t/>
            </a:r>
            <a:br>
              <a:rPr dirty="0"/>
            </a:br>
            <a:r>
              <a:rPr lang="zh-CN" altLang="en-US" sz="1530" kern="0" dirty="0" smtClean="0">
                <a:solidFill>
                  <a:srgbClr val="000000"/>
                </a:solidFill>
                <a:latin typeface="Times New Roman" pitchFamily="65" charset="-122"/>
                <a:ea typeface="宋体" pitchFamily="65" charset="-122"/>
              </a:rPr>
              <a:t>用笔墨的纵横捭阖表达自身的愤懑情绪。徐渭开创了大写意花鸟的新体派,八大山人、石</a:t>
            </a:r>
            <a:r>
              <a:rPr dirty="0"/>
              <a:t/>
            </a:r>
            <a:br>
              <a:rPr dirty="0"/>
            </a:br>
            <a:r>
              <a:rPr lang="zh-CN" altLang="en-US" sz="1530" kern="0" dirty="0" smtClean="0">
                <a:solidFill>
                  <a:srgbClr val="000000"/>
                </a:solidFill>
                <a:latin typeface="Times New Roman" pitchFamily="65" charset="-122"/>
                <a:ea typeface="宋体" pitchFamily="65" charset="-122"/>
              </a:rPr>
              <a:t>涛、扬州八怪、海派乃至齐白石都曾受其影响。他的成就超越了早于他的陈淳,后世将二人</a:t>
            </a:r>
            <a:r>
              <a:rPr dirty="0"/>
              <a:t/>
            </a:r>
            <a:br>
              <a:rPr dirty="0"/>
            </a:br>
            <a:r>
              <a:rPr lang="zh-CN" altLang="en-US" sz="1530" kern="0" dirty="0" smtClean="0">
                <a:solidFill>
                  <a:srgbClr val="000000"/>
                </a:solidFill>
                <a:latin typeface="Times New Roman" pitchFamily="65" charset="-122"/>
                <a:ea typeface="宋体" pitchFamily="65" charset="-122"/>
              </a:rPr>
              <a:t>并称为“青藤白阳”。</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1.下列关于明代花鸟画的表述,</a:t>
            </a:r>
            <a:r>
              <a:rPr lang="zh-CN" altLang="en-US" sz="1530" u="sng" kern="0" dirty="0" smtClean="0">
                <a:solidFill>
                  <a:srgbClr val="000000"/>
                </a:solidFill>
                <a:latin typeface="Times New Roman" pitchFamily="65" charset="-122"/>
                <a:ea typeface="宋体" pitchFamily="65" charset="-122"/>
              </a:rPr>
              <a:t>不符合</a:t>
            </a:r>
            <a:r>
              <a:rPr lang="zh-CN" altLang="en-US" sz="1530" kern="0" dirty="0" smtClean="0">
                <a:solidFill>
                  <a:srgbClr val="000000"/>
                </a:solidFill>
                <a:latin typeface="Times New Roman" pitchFamily="65" charset="-122"/>
                <a:ea typeface="宋体" pitchFamily="65" charset="-122"/>
              </a:rPr>
              <a:t>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A.明宣宗时,宫廷画院花鸟画风格面貌多样,但意境与格调比宋代院体花鸟画略逊一筹。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B.“吴门四家”花鸟画在吸收前代大师成果基础上发展出鲜明个性特征,取得重大突破。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C.陈淳的大写意花鸟画充分表达了笔墨的特性与画面的形式感,开写意花鸟一代新风。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D.徐渭开创了大写意花鸟画的新体派,其成就超越了早于他的陈淳,对后世影响深远。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2.下列对明代花鸟画取得丰硕成果的原因的分析,</a:t>
            </a:r>
            <a:r>
              <a:rPr lang="zh-CN" altLang="en-US" sz="1530" u="sng" kern="0" dirty="0" smtClean="0">
                <a:solidFill>
                  <a:srgbClr val="000000"/>
                </a:solidFill>
                <a:latin typeface="Times New Roman" pitchFamily="65" charset="-122"/>
                <a:ea typeface="宋体" pitchFamily="65" charset="-122"/>
              </a:rPr>
              <a:t>不恰当</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A.画家们广泛地学习和借鉴院体画家、文人画家及民间画师的优良画风。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B.文人参与花鸟画创作以后,绘画作品更具有生活气息和时代精神特质。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C.画家们具有积极参与社会生活的激情和狂怪奇崛、傲视万物的强烈个性。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D.画家们大胆尝试,或借鉴山水画笔法,或引书法笔法入画,或使用新材料。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3.下列对原文内容的理解与分析,正确的一项是(3分)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A.明宣宗在位期间,宫廷画院的花鸟画只是沿袭宋代花鸟画的风格面貌,没有取得突破。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B.明代中期,吴门画派的花鸟画由于创作风格一开始就标新立异,所以取得了最高成就。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C.陈淳学习文徵明用水墨的干湿浓淡和渗透表现花叶的技法,画风简练放逸又不失法度。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D.徐渭将狂草笔法、泼墨法融入大写意花鸟画,很好地表达了他的澎湃激情和愤懑情绪。</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第三段第一句是对吴门画派的花鸟画影响的准确界定:严格地说,吴门画派的花</a:t>
            </a:r>
            <a:r>
              <a:rPr dirty="0"/>
              <a:t/>
            </a:r>
            <a:br>
              <a:rPr dirty="0"/>
            </a:br>
            <a:r>
              <a:rPr lang="zh-CN" altLang="en-US" sz="1530" kern="0" dirty="0" smtClean="0">
                <a:solidFill>
                  <a:srgbClr val="000000"/>
                </a:solidFill>
                <a:latin typeface="Times New Roman" pitchFamily="65" charset="-122"/>
                <a:ea typeface="宋体" pitchFamily="65" charset="-122"/>
              </a:rPr>
              <a:t>鸟画是对前代的延续,并没有开宗立派的意义。由此可知B项中说“吴门四家”花鸟画“取</a:t>
            </a:r>
            <a:r>
              <a:rPr dirty="0"/>
              <a:t/>
            </a:r>
            <a:br>
              <a:rPr dirty="0"/>
            </a:br>
            <a:r>
              <a:rPr lang="zh-CN" altLang="en-US" sz="1530" kern="0" dirty="0" smtClean="0">
                <a:solidFill>
                  <a:srgbClr val="000000"/>
                </a:solidFill>
                <a:latin typeface="Times New Roman" pitchFamily="65" charset="-122"/>
                <a:ea typeface="宋体" pitchFamily="65" charset="-122"/>
              </a:rPr>
              <a:t>得重大突破”不合文意。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具有“狂怪奇崛、傲视万物的强烈个性”的只有徐渭,而不是明代的画家们。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A.弱化了宫廷画院花鸟画的成绩,第一段中的原文是“这些风格面貌大多沿袭宋</a:t>
            </a:r>
            <a:r>
              <a:rPr dirty="0"/>
              <a:t/>
            </a:r>
            <a:br>
              <a:rPr dirty="0"/>
            </a:br>
            <a:r>
              <a:rPr lang="zh-CN" altLang="en-US" sz="1530" kern="0" dirty="0" smtClean="0">
                <a:solidFill>
                  <a:srgbClr val="000000"/>
                </a:solidFill>
                <a:latin typeface="Times New Roman" pitchFamily="65" charset="-122"/>
                <a:ea typeface="宋体" pitchFamily="65" charset="-122"/>
              </a:rPr>
              <a:t>代花鸟画,并无根本突破”。将“大多”与“根本”去掉,改变了原意。B.无中生有,原文并没</a:t>
            </a:r>
            <a:r>
              <a:rPr dirty="0"/>
              <a:t/>
            </a:r>
            <a:br>
              <a:rPr dirty="0"/>
            </a:br>
            <a:r>
              <a:rPr lang="zh-CN" altLang="en-US" sz="1530" kern="0" dirty="0" smtClean="0">
                <a:solidFill>
                  <a:srgbClr val="000000"/>
                </a:solidFill>
                <a:latin typeface="Times New Roman" pitchFamily="65" charset="-122"/>
                <a:ea typeface="宋体" pitchFamily="65" charset="-122"/>
              </a:rPr>
              <a:t>有吴门画派的花鸟画“标新立异”的说法。C.无中生有,用水墨的干湿浓淡和渗透表现花叶</a:t>
            </a:r>
            <a:r>
              <a:rPr dirty="0"/>
              <a:t/>
            </a:r>
            <a:br>
              <a:rPr dirty="0"/>
            </a:br>
            <a:r>
              <a:rPr lang="zh-CN" altLang="en-US" sz="1530" kern="0" dirty="0" smtClean="0">
                <a:solidFill>
                  <a:srgbClr val="000000"/>
                </a:solidFill>
                <a:latin typeface="Times New Roman" pitchFamily="65" charset="-122"/>
                <a:ea typeface="宋体" pitchFamily="65" charset="-122"/>
              </a:rPr>
              <a:t>的技法属于陈淳的自创。</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十六、(2013辽宁,1—3,9分)阅读下面的文字,完成1—3题。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任何民族的饮食乃至由饮食折射出的文化特质都体现了这个民族独一无二的文化风范。中</a:t>
            </a:r>
            <a:r>
              <a:t/>
            </a:r>
            <a:br/>
            <a:r>
              <a:rPr lang="zh-CN" altLang="en-US" sz="1530" kern="0" dirty="0" smtClean="0">
                <a:solidFill>
                  <a:srgbClr val="000000"/>
                </a:solidFill>
                <a:latin typeface="Times New Roman" pitchFamily="65" charset="-122"/>
                <a:ea typeface="宋体" pitchFamily="65" charset="-122"/>
              </a:rPr>
              <a:t>华文化的核心理念体现在“和”字上,“和”有“中和”“融合”之意。中华饮食的发展鲜</a:t>
            </a:r>
            <a:r>
              <a:t/>
            </a:r>
            <a:br/>
            <a:r>
              <a:rPr lang="zh-CN" altLang="en-US" sz="1530" kern="0" dirty="0" smtClean="0">
                <a:solidFill>
                  <a:srgbClr val="000000"/>
                </a:solidFill>
                <a:latin typeface="Times New Roman" pitchFamily="65" charset="-122"/>
                <a:ea typeface="宋体" pitchFamily="65" charset="-122"/>
              </a:rPr>
              <a:t>明地体现了“和”文化的思想精髓。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中华饮食起源于农耕文明,大量食物来自土地。随着民族文化的交融,汉族逐渐接受了游牧民</a:t>
            </a:r>
            <a:r>
              <a:t/>
            </a:r>
            <a:br/>
            <a:r>
              <a:rPr lang="zh-CN" altLang="en-US" sz="1530" kern="0" dirty="0" smtClean="0">
                <a:solidFill>
                  <a:srgbClr val="000000"/>
                </a:solidFill>
                <a:latin typeface="Times New Roman" pitchFamily="65" charset="-122"/>
                <a:ea typeface="宋体" pitchFamily="65" charset="-122"/>
              </a:rPr>
              <a:t>族的“肉食”饮食方式,扩大了食物范围,丰富了饮食结构。汉唐以后,中亚及东南亚等地的食</a:t>
            </a:r>
            <a:r>
              <a:t/>
            </a:r>
            <a:br/>
            <a:r>
              <a:rPr lang="zh-CN" altLang="en-US" sz="1530" kern="0" dirty="0" smtClean="0">
                <a:solidFill>
                  <a:srgbClr val="000000"/>
                </a:solidFill>
                <a:latin typeface="Times New Roman" pitchFamily="65" charset="-122"/>
                <a:ea typeface="宋体" pitchFamily="65" charset="-122"/>
              </a:rPr>
              <a:t>物品种大量引进,增补了中华饮食品种。近世以来,西方饮食理念与方式得到认同,具有现代特</a:t>
            </a:r>
            <a:r>
              <a:t/>
            </a:r>
            <a:br/>
            <a:r>
              <a:rPr lang="zh-CN" altLang="en-US" sz="1530" kern="0" dirty="0" smtClean="0">
                <a:solidFill>
                  <a:srgbClr val="000000"/>
                </a:solidFill>
                <a:latin typeface="Times New Roman" pitchFamily="65" charset="-122"/>
                <a:ea typeface="宋体" pitchFamily="65" charset="-122"/>
              </a:rPr>
              <a:t>征的中华饮食形态逐渐形成。翻开中国食谱,到底哪种是地道的中国食物或外来食物,人们恐</a:t>
            </a:r>
            <a:r>
              <a:t/>
            </a:r>
            <a:br/>
            <a:r>
              <a:rPr lang="zh-CN" altLang="en-US" sz="1530" kern="0" dirty="0" smtClean="0">
                <a:solidFill>
                  <a:srgbClr val="000000"/>
                </a:solidFill>
                <a:latin typeface="Times New Roman" pitchFamily="65" charset="-122"/>
                <a:ea typeface="宋体" pitchFamily="65" charset="-122"/>
              </a:rPr>
              <a:t>怕已经模糊。大量外来食物品种能够进入中国并转化为饮食的有机部分,不仅在于地理条件</a:t>
            </a:r>
            <a:r>
              <a:t/>
            </a:r>
            <a:br/>
            <a:r>
              <a:rPr lang="zh-CN" altLang="en-US" sz="1530" kern="0" dirty="0" smtClean="0">
                <a:solidFill>
                  <a:srgbClr val="000000"/>
                </a:solidFill>
                <a:latin typeface="Times New Roman" pitchFamily="65" charset="-122"/>
                <a:ea typeface="宋体" pitchFamily="65" charset="-122"/>
              </a:rPr>
              <a:t>与自然气候为其提供了生长发展的基本环境,更重要的还在于中国人将其放在“和”文化的</a:t>
            </a:r>
            <a:r>
              <a:t/>
            </a:r>
            <a:br/>
            <a:r>
              <a:rPr lang="zh-CN" altLang="en-US" sz="1530" kern="0" dirty="0" smtClean="0">
                <a:solidFill>
                  <a:srgbClr val="000000"/>
                </a:solidFill>
                <a:latin typeface="Times New Roman" pitchFamily="65" charset="-122"/>
                <a:ea typeface="宋体" pitchFamily="65" charset="-122"/>
              </a:rPr>
              <a:t>平台上加以吸纳。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在对外来食物或饮食方式的同化过程中,中华饮食突显出“本土化”的内在机制与运作模式,</a:t>
            </a:r>
            <a:r>
              <a:t/>
            </a:r>
            <a:br/>
            <a:r>
              <a:rPr lang="zh-CN" altLang="en-US" sz="1530" kern="0" dirty="0" smtClean="0">
                <a:solidFill>
                  <a:srgbClr val="000000"/>
                </a:solidFill>
                <a:latin typeface="Times New Roman" pitchFamily="65" charset="-122"/>
                <a:ea typeface="宋体" pitchFamily="65" charset="-122"/>
              </a:rPr>
              <a:t>而本土性是始终坚持的首要原则。中国南方多水田,北方多旱地。米和面成为中国人的主食,</a:t>
            </a:r>
            <a:r>
              <a:t/>
            </a:r>
            <a:br/>
            <a:r>
              <a:rPr lang="zh-CN" altLang="en-US" sz="1530" kern="0" dirty="0" smtClean="0">
                <a:solidFill>
                  <a:srgbClr val="000000"/>
                </a:solidFill>
                <a:latin typeface="Times New Roman" pitchFamily="65" charset="-122"/>
                <a:ea typeface="宋体" pitchFamily="65" charset="-122"/>
              </a:rPr>
              <a:t>水、旱地中生长的瓜果蔬菜成为与主食相伴的食物,家畜、水产品及野猎的动物大多成为改</a:t>
            </a:r>
            <a:endParaRPr lang="zh-CN" altLang="en-US"/>
          </a:p>
        </p:txBody>
      </p:sp>
    </p:spTree>
    <p:custDataLst>
      <p:custData r:id="rId1"/>
    </p:custData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善人们生活的佳肴。尽管这种饮食结构及生活方式在物质极大丰富后发生了巨大变化,但中</a:t>
            </a:r>
            <a:r>
              <a:t/>
            </a:r>
            <a:br/>
            <a:r>
              <a:rPr lang="zh-CN" altLang="en-US" sz="1530" kern="0" dirty="0" smtClean="0">
                <a:solidFill>
                  <a:srgbClr val="000000"/>
                </a:solidFill>
                <a:latin typeface="Times New Roman" pitchFamily="65" charset="-122"/>
                <a:ea typeface="宋体" pitchFamily="65" charset="-122"/>
              </a:rPr>
              <a:t>华饮食最根本的本土性特质却仍以不同形式存在,且构成中华饮食文化体系最为坚实的基</a:t>
            </a:r>
            <a:r>
              <a:t/>
            </a:r>
            <a:br/>
            <a:r>
              <a:rPr lang="zh-CN" altLang="en-US" sz="1530" kern="0" dirty="0" smtClean="0">
                <a:solidFill>
                  <a:srgbClr val="000000"/>
                </a:solidFill>
                <a:latin typeface="Times New Roman" pitchFamily="65" charset="-122"/>
                <a:ea typeface="宋体" pitchFamily="65" charset="-122"/>
              </a:rPr>
              <a:t>础。在世界上任何一个提供“中式餐饮”的餐馆与酒店中,中国本土化饮食要素不可或缺。</a:t>
            </a:r>
            <a:r>
              <a:t/>
            </a:r>
            <a:br/>
            <a:r>
              <a:rPr lang="zh-CN" altLang="en-US" sz="1530" kern="0" dirty="0" smtClean="0">
                <a:solidFill>
                  <a:srgbClr val="000000"/>
                </a:solidFill>
                <a:latin typeface="Times New Roman" pitchFamily="65" charset="-122"/>
                <a:ea typeface="宋体" pitchFamily="65" charset="-122"/>
              </a:rPr>
              <a:t>只有中国本土性的饮食原料与中国厨艺有机结合,人们才能真正品尝到中华美食的滋味。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中华饮食引进外来食物的过程,一是接受,二是消融。引进接受是前提,消融改造是目的。经过</a:t>
            </a:r>
            <a:r>
              <a:t/>
            </a:r>
            <a:br/>
            <a:r>
              <a:rPr lang="zh-CN" altLang="en-US" sz="1530" kern="0" dirty="0" smtClean="0">
                <a:solidFill>
                  <a:srgbClr val="000000"/>
                </a:solidFill>
                <a:latin typeface="Times New Roman" pitchFamily="65" charset="-122"/>
                <a:ea typeface="宋体" pitchFamily="65" charset="-122"/>
              </a:rPr>
              <a:t>消融改造的食物同时被赋予新的含义,融入到传统的中华饮食中。如原产非洲的油料作物</a:t>
            </a:r>
            <a:r>
              <a:t/>
            </a:r>
            <a:br/>
            <a:r>
              <a:rPr lang="zh-CN" altLang="en-US" sz="1530" kern="0" dirty="0" smtClean="0">
                <a:solidFill>
                  <a:srgbClr val="000000"/>
                </a:solidFill>
                <a:latin typeface="Times New Roman" pitchFamily="65" charset="-122"/>
                <a:ea typeface="宋体" pitchFamily="65" charset="-122"/>
              </a:rPr>
              <a:t>“芝麻”,在中华饮食长期实践与探索中还被广泛地用为调味品,与本土饮食有机结合,被加入</a:t>
            </a:r>
            <a:r>
              <a:t/>
            </a:r>
            <a:br/>
            <a:r>
              <a:rPr lang="zh-CN" altLang="en-US" sz="1530" kern="0" dirty="0" smtClean="0">
                <a:solidFill>
                  <a:srgbClr val="000000"/>
                </a:solidFill>
                <a:latin typeface="Times New Roman" pitchFamily="65" charset="-122"/>
                <a:ea typeface="宋体" pitchFamily="65" charset="-122"/>
              </a:rPr>
              <a:t>到许多甜馅、糕点、饼类食品中。中华饮食文化历久弥新,还在于不断汲取周边各民族及域</a:t>
            </a:r>
            <a:r>
              <a:t/>
            </a:r>
            <a:br/>
            <a:r>
              <a:rPr lang="zh-CN" altLang="en-US" sz="1530" kern="0" dirty="0" smtClean="0">
                <a:solidFill>
                  <a:srgbClr val="000000"/>
                </a:solidFill>
                <a:latin typeface="Times New Roman" pitchFamily="65" charset="-122"/>
                <a:ea typeface="宋体" pitchFamily="65" charset="-122"/>
              </a:rPr>
              <a:t>外的有益文化元素,进而推动中华饮食文化的变革。如中餐“合餐制”的形成。自先秦两汉</a:t>
            </a:r>
            <a:r>
              <a:t/>
            </a:r>
            <a:br/>
            <a:r>
              <a:rPr lang="zh-CN" altLang="en-US" sz="1530" kern="0" dirty="0" smtClean="0">
                <a:solidFill>
                  <a:srgbClr val="000000"/>
                </a:solidFill>
                <a:latin typeface="Times New Roman" pitchFamily="65" charset="-122"/>
                <a:ea typeface="宋体" pitchFamily="65" charset="-122"/>
              </a:rPr>
              <a:t>至唐代,进食采用“分餐”方式。南北朝时期,胡人用的被称作“胡床”和“貊盘”的器具开</a:t>
            </a:r>
            <a:r>
              <a:t/>
            </a:r>
            <a:br/>
            <a:r>
              <a:rPr lang="zh-CN" altLang="en-US" sz="1530" kern="0" dirty="0" smtClean="0">
                <a:solidFill>
                  <a:srgbClr val="000000"/>
                </a:solidFill>
                <a:latin typeface="Times New Roman" pitchFamily="65" charset="-122"/>
                <a:ea typeface="宋体" pitchFamily="65" charset="-122"/>
              </a:rPr>
              <a:t>始逐步向中原地区流传。“胡床”即现在的马扎,“貊盘”是一种较大的餐桌,它们便于餐者</a:t>
            </a:r>
            <a:r>
              <a:t/>
            </a:r>
            <a:br/>
            <a:r>
              <a:rPr lang="zh-CN" altLang="en-US" sz="1530" kern="0" dirty="0" smtClean="0">
                <a:solidFill>
                  <a:srgbClr val="000000"/>
                </a:solidFill>
                <a:latin typeface="Times New Roman" pitchFamily="65" charset="-122"/>
                <a:ea typeface="宋体" pitchFamily="65" charset="-122"/>
              </a:rPr>
              <a:t>起坐取食。这些饮食器具的大范围推广以及对其进一步的改造创新,打破了跪坐而食的局限,</a:t>
            </a:r>
            <a:r>
              <a:t/>
            </a:r>
            <a:br/>
            <a:r>
              <a:rPr lang="zh-CN" altLang="en-US" sz="1530" kern="0" dirty="0" smtClean="0">
                <a:solidFill>
                  <a:srgbClr val="000000"/>
                </a:solidFill>
                <a:latin typeface="Times New Roman" pitchFamily="65" charset="-122"/>
                <a:ea typeface="宋体" pitchFamily="65" charset="-122"/>
              </a:rPr>
              <a:t>形成了围坐合食的进餐形式。而对“合餐制”的全面接受与文化认同,事实上也建构在</a:t>
            </a:r>
            <a:r>
              <a:t/>
            </a:r>
            <a:br/>
            <a:r>
              <a:rPr lang="zh-CN" altLang="en-US" sz="1530" kern="0" dirty="0" smtClean="0">
                <a:solidFill>
                  <a:srgbClr val="000000"/>
                </a:solidFill>
                <a:latin typeface="Times New Roman" pitchFamily="65" charset="-122"/>
                <a:ea typeface="宋体" pitchFamily="65" charset="-122"/>
              </a:rPr>
              <a:t>“和”文化的理念之上。</a:t>
            </a:r>
            <a:endParaRPr lang="zh-CN" altLang="en-US"/>
          </a:p>
        </p:txBody>
      </p:sp>
    </p:spTree>
    <p:custDataLst>
      <p:custData r:id="rId1"/>
    </p:custData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随着生产力的发展和生活水平的提高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饮食的功能必然超越物质层面进入精神范畴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并被赋予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新的文化内涵。作为人类饮食文化的一种存在样态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中华饮食文化不仅在物质层面上体现了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人对世界和自然的深刻认知与利用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更在精神层面上表达了人对美好事物不懈追求的愿望。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在全球化时代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中华饮食文化并不会失去自我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而将在人类普遍的文化价值认同之下进一步为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世界各国所认可。</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摘编自肖向东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论全球化视野中的中国饮食</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下列关于中华饮食的表述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不能体现“和”文化思想的一项是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在接受了游牧民族的“肉食”饮食方式之后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汉族的食物来源更加多样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饮食结构发生了变</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化。</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在民族文化的交融过程中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中华饮食逐渐接受了亚洲其他地区的食物品种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进一步扩大了饮</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食范围。</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任何一个厨师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想要制作出真正的中华美食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就必须将中国本土性饮食原料与中国厨艺有机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结合起来。</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芝麻引入中国后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首先作为新的油料作物被接受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后来有了新的含义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被广泛地应用为调味品。</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4633869"/>
            <a:chOff x="540000" y="1080000"/>
            <a:chExt cx="8127000" cy="4633869"/>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A.今天我们翻开中国食谱,大多数人已经不易准确地辨认出哪种食物是地道的中国食物。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B.在自然环境的影响下,中华饮食形成了米面为主食、蔬菜肉鱼为副食的饮食结构,具有鲜明</a:t>
              </a:r>
              <a:r>
                <a:rPr dirty="0"/>
                <a:t/>
              </a:r>
              <a:br>
                <a:rPr dirty="0"/>
              </a:br>
              <a:r>
                <a:rPr lang="zh-CN" altLang="en-US" sz="1530" kern="0" dirty="0" smtClean="0">
                  <a:solidFill>
                    <a:srgbClr val="000000"/>
                  </a:solidFill>
                  <a:latin typeface="Times New Roman" pitchFamily="65" charset="-122"/>
                  <a:ea typeface="宋体" pitchFamily="65" charset="-122"/>
                </a:rPr>
                <a:t>的本土性。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C.世界上任何一个地方的餐馆,只要是提供“中式餐饮”的,就离不开中国本土化的饮食要素。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D.“胡床”“貊盘”带来了很多便利,南北朝时期在中原大范围推广后,推动了中华饮食进餐</a:t>
              </a:r>
              <a:r>
                <a:rPr dirty="0"/>
                <a:t/>
              </a:r>
              <a:br>
                <a:rPr dirty="0"/>
              </a:br>
              <a:r>
                <a:rPr lang="zh-CN" altLang="en-US" sz="1530" kern="0" dirty="0" smtClean="0">
                  <a:solidFill>
                    <a:srgbClr val="000000"/>
                  </a:solidFill>
                  <a:latin typeface="Times New Roman" pitchFamily="65" charset="-122"/>
                  <a:ea typeface="宋体" pitchFamily="65" charset="-122"/>
                </a:rPr>
                <a:t>形式的发展。</a:t>
              </a:r>
              <a:endParaRPr lang="zh-CN" altLang="en-US" dirty="0"/>
            </a:p>
          </p:txBody>
        </p:sp>
        <p:sp>
          <p:nvSpPr>
            <p:cNvPr id="3" name="TextBox 2"/>
            <p:cNvSpPr txBox="1"/>
            <p:nvPr/>
          </p:nvSpPr>
          <p:spPr>
            <a:xfrm>
              <a:off x="540000" y="3594827"/>
              <a:ext cx="8127000" cy="211904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根据原文的内容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下列理解和分析不正确的一项是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各民族的饮食都体现了本民族的文化风范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中华饮食也彰显了中华民族鲜明的文化个性。</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中华饮食不断引进外来饮食元素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这一方面丰富了传统饮食文化内涵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另一方面促进了自身</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的革新。</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C.饮食的功能可以分为物质与精神两个层面,并与人类的生产力发展水平和生活水平紧密相关。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D.在全球化时代,中华饮食文化将更多地体现出人类普遍的文化价值特征,从而被世界各国认可。</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该项是对第三段末两句的转述,但原文意在强调在“中式餐饮”的餐馆与酒店</a:t>
            </a:r>
            <a:r>
              <a:rPr dirty="0"/>
              <a:t/>
            </a:r>
            <a:br>
              <a:rPr dirty="0"/>
            </a:br>
            <a:r>
              <a:rPr lang="zh-CN" altLang="en-US" sz="1530" kern="0" dirty="0" smtClean="0">
                <a:solidFill>
                  <a:srgbClr val="000000"/>
                </a:solidFill>
                <a:latin typeface="Times New Roman" pitchFamily="65" charset="-122"/>
                <a:ea typeface="宋体" pitchFamily="65" charset="-122"/>
              </a:rPr>
              <a:t>中,中国本土化饮食要素的重要性,不能体现“和”文化思想。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“推动了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的发展”不符合文意,参看第四段倒数第二句。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“将更多地体现出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特征”不正确,参看第五段末句,原句中“人类普遍的文</a:t>
            </a:r>
            <a:r>
              <a:rPr dirty="0"/>
              <a:t/>
            </a:r>
            <a:br>
              <a:rPr dirty="0"/>
            </a:br>
            <a:r>
              <a:rPr lang="zh-CN" altLang="en-US" sz="1530" kern="0" dirty="0" smtClean="0">
                <a:solidFill>
                  <a:srgbClr val="000000"/>
                </a:solidFill>
                <a:latin typeface="Times New Roman" pitchFamily="65" charset="-122"/>
                <a:ea typeface="宋体" pitchFamily="65" charset="-122"/>
              </a:rPr>
              <a:t>化价值认同”只是中华饮食文化“为世界各国所认可”的条件。</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十七、(2013湖北,6—8,9分)阅读下面的文章,完成1—3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乡土本色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费孝通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从基层上看去,中国社会是乡土性的。那些被称土气的乡下人是中国社会的基层。我们说乡</a:t>
            </a:r>
            <a:r>
              <a:t/>
            </a:r>
            <a:br/>
            <a:r>
              <a:rPr lang="zh-CN" altLang="en-US" sz="1530" kern="0" dirty="0" smtClean="0">
                <a:solidFill>
                  <a:srgbClr val="000000"/>
                </a:solidFill>
                <a:latin typeface="Times New Roman" pitchFamily="65" charset="-122"/>
                <a:ea typeface="宋体" pitchFamily="65" charset="-122"/>
              </a:rPr>
              <a:t>下人土气,这个土字用得很好。土字的基本意义是指泥土。乡下人离不了泥土,因为在乡下住,</a:t>
            </a:r>
            <a:r>
              <a:t/>
            </a:r>
            <a:br/>
            <a:r>
              <a:rPr lang="zh-CN" altLang="en-US" sz="1530" kern="0" dirty="0" smtClean="0">
                <a:solidFill>
                  <a:srgbClr val="000000"/>
                </a:solidFill>
                <a:latin typeface="Times New Roman" pitchFamily="65" charset="-122"/>
                <a:ea typeface="宋体" pitchFamily="65" charset="-122"/>
              </a:rPr>
              <a:t>种地是最普通的谋生办法。靠种地谋生的人才明白泥土的可贵。农业直接取资于土地,种地</a:t>
            </a:r>
            <a:r>
              <a:t/>
            </a:r>
            <a:br/>
            <a:r>
              <a:rPr lang="zh-CN" altLang="en-US" sz="1530" kern="0" dirty="0" smtClean="0">
                <a:solidFill>
                  <a:srgbClr val="000000"/>
                </a:solidFill>
                <a:latin typeface="Times New Roman" pitchFamily="65" charset="-122"/>
                <a:ea typeface="宋体" pitchFamily="65" charset="-122"/>
              </a:rPr>
              <a:t>的人搬不动地,长在土里的庄稼行动不得,土气是因为不流动而发生的。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不流动是从人和空间的关系上说的,从人和人在空间的排列关系上说就是孤立和隔膜。孤立</a:t>
            </a:r>
            <a:r>
              <a:t/>
            </a:r>
            <a:br/>
            <a:r>
              <a:rPr lang="zh-CN" altLang="en-US" sz="1530" kern="0" dirty="0" smtClean="0">
                <a:solidFill>
                  <a:srgbClr val="000000"/>
                </a:solidFill>
                <a:latin typeface="Times New Roman" pitchFamily="65" charset="-122"/>
                <a:ea typeface="宋体" pitchFamily="65" charset="-122"/>
              </a:rPr>
              <a:t>和隔膜并不是以个人为单位的,而是以住在一处的集团为单位的。中国乡土社区的单位是村</a:t>
            </a:r>
            <a:r>
              <a:t/>
            </a:r>
            <a:br/>
            <a:r>
              <a:rPr lang="zh-CN" altLang="en-US" sz="1530" kern="0" dirty="0" smtClean="0">
                <a:solidFill>
                  <a:srgbClr val="000000"/>
                </a:solidFill>
                <a:latin typeface="Times New Roman" pitchFamily="65" charset="-122"/>
                <a:ea typeface="宋体" pitchFamily="65" charset="-122"/>
              </a:rPr>
              <a:t>落,从三家村起可以到几千户的大村。孤立、隔膜是就村和村之间的关系而说的。孤立和隔</a:t>
            </a:r>
            <a:r>
              <a:t/>
            </a:r>
            <a:br/>
            <a:r>
              <a:rPr lang="zh-CN" altLang="en-US" sz="1530" kern="0" dirty="0" smtClean="0">
                <a:solidFill>
                  <a:srgbClr val="000000"/>
                </a:solidFill>
                <a:latin typeface="Times New Roman" pitchFamily="65" charset="-122"/>
                <a:ea typeface="宋体" pitchFamily="65" charset="-122"/>
              </a:rPr>
              <a:t>膜并不是绝对的,但是人口的流动率小,社区间的往来也必然疏少。我想我们很可以说,乡土社</a:t>
            </a:r>
            <a:r>
              <a:t/>
            </a:r>
            <a:br/>
            <a:r>
              <a:rPr lang="zh-CN" altLang="en-US" sz="1530" kern="0" dirty="0" smtClean="0">
                <a:solidFill>
                  <a:srgbClr val="000000"/>
                </a:solidFill>
                <a:latin typeface="Times New Roman" pitchFamily="65" charset="-122"/>
                <a:ea typeface="宋体" pitchFamily="65" charset="-122"/>
              </a:rPr>
              <a:t>会的生活是富于地方性的。地方性是指他们活动范围有地域上的限制,在区域间接触少,生活</a:t>
            </a:r>
            <a:r>
              <a:t/>
            </a:r>
            <a:br/>
            <a:r>
              <a:rPr lang="zh-CN" altLang="en-US" sz="1530" kern="0" dirty="0" smtClean="0">
                <a:solidFill>
                  <a:srgbClr val="000000"/>
                </a:solidFill>
                <a:latin typeface="Times New Roman" pitchFamily="65" charset="-122"/>
                <a:ea typeface="宋体" pitchFamily="65" charset="-122"/>
              </a:rPr>
              <a:t>隔离,各自保持着孤立的社会圈子。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乡土社会在地方性的限制下成了生于斯、死于斯的社会。常态的生活是终老是乡。假如在</a:t>
            </a:r>
            <a:endParaRPr lang="zh-CN" altLang="en-US"/>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下列理解和分析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很多人认为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山海经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的记载荒唐夸张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与真实的历史差别较大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司马迁也持这种观点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a:t>
            </a:r>
            <a:r>
              <a:rPr lang="zh-CN" altLang="en-US" sz="1600" dirty="0" smtClean="0"/>
              <a:t/>
            </a:r>
            <a:br>
              <a:rPr lang="zh-CN" altLang="en-US" sz="1600" dirty="0" smtClean="0"/>
            </a:b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史记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并不采用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山海经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B.《四库全书》的编者认为,《山海经》所记的神话传说并无真实可言,不宜归入史部,而应列</a:t>
            </a:r>
            <a:r>
              <a:rPr dirty="0"/>
              <a:t/>
            </a:r>
            <a:br>
              <a:rPr dirty="0"/>
            </a:br>
            <a:r>
              <a:rPr lang="zh-CN" altLang="en-US" sz="1530" kern="0" dirty="0" smtClean="0">
                <a:solidFill>
                  <a:srgbClr val="000000"/>
                </a:solidFill>
                <a:latin typeface="Times New Roman" pitchFamily="65" charset="-122"/>
                <a:ea typeface="宋体" pitchFamily="65" charset="-122"/>
              </a:rPr>
              <a:t>入子部小说家类。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C.谭其骧和王国维利用《山海经》研究历史的方法不同,前者是将神话和历史分而治之,后者</a:t>
            </a:r>
            <a:r>
              <a:rPr dirty="0"/>
              <a:t/>
            </a:r>
            <a:br>
              <a:rPr dirty="0"/>
            </a:br>
            <a:r>
              <a:rPr lang="zh-CN" altLang="en-US" sz="1530" kern="0" dirty="0" smtClean="0">
                <a:solidFill>
                  <a:srgbClr val="000000"/>
                </a:solidFill>
                <a:latin typeface="Times New Roman" pitchFamily="65" charset="-122"/>
                <a:ea typeface="宋体" pitchFamily="65" charset="-122"/>
              </a:rPr>
              <a:t>则从神话中发掘史料。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D.电视剧《康熙王朝》对历史事件和历史人物进行了虚构,其中部分情节与历史事实有出入,</a:t>
            </a:r>
            <a:r>
              <a:rPr dirty="0"/>
              <a:t/>
            </a:r>
            <a:br>
              <a:rPr dirty="0"/>
            </a:br>
            <a:r>
              <a:rPr lang="zh-CN" altLang="en-US" sz="1530" kern="0" dirty="0" smtClean="0">
                <a:solidFill>
                  <a:srgbClr val="000000"/>
                </a:solidFill>
                <a:latin typeface="Times New Roman" pitchFamily="65" charset="-122"/>
                <a:ea typeface="宋体" pitchFamily="65" charset="-122"/>
              </a:rPr>
              <a:t>不能从这类作品中发掘史料。</a:t>
            </a:r>
            <a:endParaRPr lang="zh-CN" altLang="en-US" dirty="0"/>
          </a:p>
        </p:txBody>
      </p:sp>
    </p:spTree>
    <p:custDataLst>
      <p:custData r:id="rId1"/>
    </p:custData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一个村子里的人都是这样的话,在人和人的关系上也就发生了一种特色,每个孩子都是在人家</a:t>
            </a:r>
            <a:r>
              <a:t/>
            </a:r>
            <a:br/>
            <a:r>
              <a:rPr lang="zh-CN" altLang="en-US" sz="1530" kern="0" dirty="0" smtClean="0">
                <a:solidFill>
                  <a:srgbClr val="000000"/>
                </a:solidFill>
                <a:latin typeface="Times New Roman" pitchFamily="65" charset="-122"/>
                <a:ea typeface="宋体" pitchFamily="65" charset="-122"/>
              </a:rPr>
              <a:t>眼中看着长大的,在孩子眼里周围的人也是从小就看惯的。这是一个“熟悉”的社会,没有陌</a:t>
            </a:r>
            <a:r>
              <a:t/>
            </a:r>
            <a:br/>
            <a:r>
              <a:rPr lang="zh-CN" altLang="en-US" sz="1530" kern="0" dirty="0" smtClean="0">
                <a:solidFill>
                  <a:srgbClr val="000000"/>
                </a:solidFill>
                <a:latin typeface="Times New Roman" pitchFamily="65" charset="-122"/>
                <a:ea typeface="宋体" pitchFamily="65" charset="-122"/>
              </a:rPr>
              <a:t>生人的社会。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在社会学里,我们常分出两种不同性质的社会:一种并没有具体目的,只是因为在一起生长而发</a:t>
            </a:r>
            <a:r>
              <a:t/>
            </a:r>
            <a:br/>
            <a:r>
              <a:rPr lang="zh-CN" altLang="en-US" sz="1530" kern="0" dirty="0" smtClean="0">
                <a:solidFill>
                  <a:srgbClr val="000000"/>
                </a:solidFill>
                <a:latin typeface="Times New Roman" pitchFamily="65" charset="-122"/>
                <a:ea typeface="宋体" pitchFamily="65" charset="-122"/>
              </a:rPr>
              <a:t>生的社会;一种是为了要完成一件任务而结合的社会。用一位外国学者的话说,前者是“有机</a:t>
            </a:r>
            <a:r>
              <a:t/>
            </a:r>
            <a:br/>
            <a:r>
              <a:rPr lang="zh-CN" altLang="en-US" sz="1530" kern="0" dirty="0" smtClean="0">
                <a:solidFill>
                  <a:srgbClr val="000000"/>
                </a:solidFill>
                <a:latin typeface="Times New Roman" pitchFamily="65" charset="-122"/>
                <a:ea typeface="宋体" pitchFamily="65" charset="-122"/>
              </a:rPr>
              <a:t>的团结”,后者是“机械的团结”。用我们自己的话说,前者是礼俗社会,后者是法理社会。生</a:t>
            </a:r>
            <a:r>
              <a:t/>
            </a:r>
            <a:br/>
            <a:r>
              <a:rPr lang="zh-CN" altLang="en-US" sz="1530" kern="0" dirty="0" smtClean="0">
                <a:solidFill>
                  <a:srgbClr val="000000"/>
                </a:solidFill>
                <a:latin typeface="Times New Roman" pitchFamily="65" charset="-122"/>
                <a:ea typeface="宋体" pitchFamily="65" charset="-122"/>
              </a:rPr>
              <a:t>活上被土地所囿住的乡民,他们平素所接触的是生而与俱的人物,正像我们的父母兄弟一般,并</a:t>
            </a:r>
            <a:r>
              <a:t/>
            </a:r>
            <a:br/>
            <a:r>
              <a:rPr lang="zh-CN" altLang="en-US" sz="1530" kern="0" dirty="0" smtClean="0">
                <a:solidFill>
                  <a:srgbClr val="000000"/>
                </a:solidFill>
                <a:latin typeface="Times New Roman" pitchFamily="65" charset="-122"/>
                <a:ea typeface="宋体" pitchFamily="65" charset="-122"/>
              </a:rPr>
              <a:t>不是由于我们选择得来的关系,而是无须选择,甚至先我而在的一个生活环境。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熟悉是从时间里、多方面、经常的接触中所发生的亲密的感觉。这感觉是无数次的小摩擦</a:t>
            </a:r>
            <a:r>
              <a:t/>
            </a:r>
            <a:br/>
            <a:r>
              <a:rPr lang="zh-CN" altLang="en-US" sz="1530" kern="0" dirty="0" smtClean="0">
                <a:solidFill>
                  <a:srgbClr val="000000"/>
                </a:solidFill>
                <a:latin typeface="Times New Roman" pitchFamily="65" charset="-122"/>
                <a:ea typeface="宋体" pitchFamily="65" charset="-122"/>
              </a:rPr>
              <a:t>里陶炼出来的结果。这过程是《论语》第一句里的“习”字。“学”是和陌生事物的最初</a:t>
            </a:r>
            <a:r>
              <a:t/>
            </a:r>
            <a:br/>
            <a:r>
              <a:rPr lang="zh-CN" altLang="en-US" sz="1530" kern="0" dirty="0" smtClean="0">
                <a:solidFill>
                  <a:srgbClr val="000000"/>
                </a:solidFill>
                <a:latin typeface="Times New Roman" pitchFamily="65" charset="-122"/>
                <a:ea typeface="宋体" pitchFamily="65" charset="-122"/>
              </a:rPr>
              <a:t>接触,“习”是陶炼,“不亦说乎”是描写熟悉之后的亲密感觉。在一个熟悉的社会中,我们会</a:t>
            </a:r>
            <a:r>
              <a:t/>
            </a:r>
            <a:br/>
            <a:r>
              <a:rPr lang="zh-CN" altLang="en-US" sz="1530" kern="0" dirty="0" smtClean="0">
                <a:solidFill>
                  <a:srgbClr val="000000"/>
                </a:solidFill>
                <a:latin typeface="Times New Roman" pitchFamily="65" charset="-122"/>
                <a:ea typeface="宋体" pitchFamily="65" charset="-122"/>
              </a:rPr>
              <a:t>得到从心所欲而不逾规矩的自由。这和法律所保障的自由不同。规矩是“习”出来的礼</a:t>
            </a:r>
            <a:r>
              <a:t/>
            </a:r>
            <a:br/>
            <a:r>
              <a:rPr lang="zh-CN" altLang="en-US" sz="1530" kern="0" dirty="0" smtClean="0">
                <a:solidFill>
                  <a:srgbClr val="000000"/>
                </a:solidFill>
                <a:latin typeface="Times New Roman" pitchFamily="65" charset="-122"/>
                <a:ea typeface="宋体" pitchFamily="65" charset="-122"/>
              </a:rPr>
              <a:t>俗。从俗即是从心。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“我们大家是熟人,打个招呼就是了,还用得着多说么?”——这类的话已经成了我们现代社</a:t>
            </a:r>
            <a:endParaRPr lang="zh-CN" altLang="en-US"/>
          </a:p>
        </p:txBody>
      </p:sp>
    </p:spTree>
    <p:custDataLst>
      <p:custData r:id="rId1"/>
    </p:custData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会的阻碍。现代社会是个陌生人组成的社会,各人不知道各人的底细,所以得讲个明白;还要怕</a:t>
            </a:r>
            <a:r>
              <a:rPr dirty="0"/>
              <a:t/>
            </a:r>
            <a:br>
              <a:rPr dirty="0"/>
            </a:br>
            <a:r>
              <a:rPr lang="zh-CN" altLang="en-US" sz="1530" kern="0" dirty="0" smtClean="0">
                <a:solidFill>
                  <a:srgbClr val="000000"/>
                </a:solidFill>
                <a:latin typeface="Times New Roman" pitchFamily="65" charset="-122"/>
                <a:ea typeface="宋体" pitchFamily="65" charset="-122"/>
              </a:rPr>
              <a:t>口说无凭,画个押,签个字。这样才发生法律。在乡土社会中法律是无从发生的。“这不是见</a:t>
            </a:r>
            <a:r>
              <a:rPr dirty="0"/>
              <a:t/>
            </a:r>
            <a:br>
              <a:rPr dirty="0"/>
            </a:br>
            <a:r>
              <a:rPr lang="zh-CN" altLang="en-US" sz="1530" kern="0" dirty="0" smtClean="0">
                <a:solidFill>
                  <a:srgbClr val="000000"/>
                </a:solidFill>
                <a:latin typeface="Times New Roman" pitchFamily="65" charset="-122"/>
                <a:ea typeface="宋体" pitchFamily="65" charset="-122"/>
              </a:rPr>
              <a:t>外了么?”乡土社会里从熟悉得到信任。乡土社会的信用并不是对契约的重视,而是发生于对</a:t>
            </a:r>
            <a:r>
              <a:rPr dirty="0"/>
              <a:t/>
            </a:r>
            <a:br>
              <a:rPr dirty="0"/>
            </a:br>
            <a:r>
              <a:rPr lang="zh-CN" altLang="en-US" sz="1530" kern="0" dirty="0" smtClean="0">
                <a:solidFill>
                  <a:srgbClr val="000000"/>
                </a:solidFill>
                <a:latin typeface="Times New Roman" pitchFamily="65" charset="-122"/>
                <a:ea typeface="宋体" pitchFamily="65" charset="-122"/>
              </a:rPr>
              <a:t>一种行为的规矩熟悉到不假思索时的可靠性。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从熟悉里得来的认识是个别的,并不是抽象的普遍原则。在熟悉的环境里生长的人,不需要这</a:t>
            </a:r>
            <a:r>
              <a:rPr dirty="0"/>
              <a:t/>
            </a:r>
            <a:br>
              <a:rPr dirty="0"/>
            </a:br>
            <a:r>
              <a:rPr lang="zh-CN" altLang="en-US" sz="1530" kern="0" dirty="0" smtClean="0">
                <a:solidFill>
                  <a:srgbClr val="000000"/>
                </a:solidFill>
                <a:latin typeface="Times New Roman" pitchFamily="65" charset="-122"/>
                <a:ea typeface="宋体" pitchFamily="65" charset="-122"/>
              </a:rPr>
              <a:t>种原则,他只要在接触所及的范围之中知道从手段到目的间的个别关联。在乡土社会中生长</a:t>
            </a:r>
            <a:r>
              <a:rPr dirty="0"/>
              <a:t/>
            </a:r>
            <a:br>
              <a:rPr dirty="0"/>
            </a:br>
            <a:r>
              <a:rPr lang="zh-CN" altLang="en-US" sz="1530" kern="0" dirty="0" smtClean="0">
                <a:solidFill>
                  <a:srgbClr val="000000"/>
                </a:solidFill>
                <a:latin typeface="Times New Roman" pitchFamily="65" charset="-122"/>
                <a:ea typeface="宋体" pitchFamily="65" charset="-122"/>
              </a:rPr>
              <a:t>的人似乎不太追求这笼罩万有的真理。我读《论语》时,看到孔子在不同人面前说着不同的</a:t>
            </a:r>
            <a:r>
              <a:rPr dirty="0"/>
              <a:t/>
            </a:r>
            <a:br>
              <a:rPr dirty="0"/>
            </a:br>
            <a:r>
              <a:rPr lang="zh-CN" altLang="en-US" sz="1530" kern="0" dirty="0" smtClean="0">
                <a:solidFill>
                  <a:srgbClr val="000000"/>
                </a:solidFill>
                <a:latin typeface="Times New Roman" pitchFamily="65" charset="-122"/>
                <a:ea typeface="宋体" pitchFamily="65" charset="-122"/>
              </a:rPr>
              <a:t>话来解释“孝”的意义时,我感觉到这乡土社会的特性了。孝是什么?孔子并没有抽象地加以</a:t>
            </a:r>
            <a:r>
              <a:rPr dirty="0"/>
              <a:t/>
            </a:r>
            <a:br>
              <a:rPr dirty="0"/>
            </a:br>
            <a:r>
              <a:rPr lang="zh-CN" altLang="en-US" sz="1530" kern="0" dirty="0" smtClean="0">
                <a:solidFill>
                  <a:srgbClr val="000000"/>
                </a:solidFill>
                <a:latin typeface="Times New Roman" pitchFamily="65" charset="-122"/>
                <a:ea typeface="宋体" pitchFamily="65" charset="-122"/>
              </a:rPr>
              <a:t>说明,而是列举具体的行为,因人而异地答复了他的学生。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在我们社会的急速变迁中,从乡土社会进入现代社会的过程中,我们在乡土社会中所养成的生</a:t>
            </a:r>
            <a:r>
              <a:rPr dirty="0"/>
              <a:t/>
            </a:r>
            <a:br>
              <a:rPr dirty="0"/>
            </a:br>
            <a:r>
              <a:rPr lang="zh-CN" altLang="en-US" sz="1530" kern="0" dirty="0" smtClean="0">
                <a:solidFill>
                  <a:srgbClr val="000000"/>
                </a:solidFill>
                <a:latin typeface="Times New Roman" pitchFamily="65" charset="-122"/>
                <a:ea typeface="宋体" pitchFamily="65" charset="-122"/>
              </a:rPr>
              <a:t>活方式处处产生了流弊。陌生人所组成的现代社会是无法用乡土社会的习俗来应付的。于</a:t>
            </a:r>
            <a:r>
              <a:rPr dirty="0"/>
              <a:t/>
            </a:r>
            <a:br>
              <a:rPr dirty="0"/>
            </a:br>
            <a:r>
              <a:rPr lang="zh-CN" altLang="en-US" sz="1530" kern="0" dirty="0" smtClean="0">
                <a:solidFill>
                  <a:srgbClr val="000000"/>
                </a:solidFill>
                <a:latin typeface="Times New Roman" pitchFamily="65" charset="-122"/>
                <a:ea typeface="宋体" pitchFamily="65" charset="-122"/>
              </a:rPr>
              <a:t>是,“土气”成了骂人的词汇,“乡”也不再是衣锦荣归的去处了。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下列对“中国社会是乡土性的”的理解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乡民是中国社会的基层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他们以种地为基本生存方式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从土地中获取生活资源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因此与土地分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不开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为土地所束缚。</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人与人在空间排列上的不流动性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造成乡土社会里乡民个体之间彼此的孤立与隔膜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有三家村式的微型村落的存在。</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乡土社会里的个体为了谋生这一共同目标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分工协作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有机地聚合在一起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形成没有陌生人的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“熟人”社会。</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无论是生活的环境还是所接触的人物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对乡民而言都是生而与俱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再熟悉不过的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于是他们选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择固守乡土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终老于斯。</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下列理解和分析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生活在乡土社会的人们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彼此之间相互了解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没有隔阂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相比现代社会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更容易获得一种从心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所欲的自由。</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依附于土地的乡民从小习得礼俗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与周围的人都熟如亲人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因为大家感情深厚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所以对他们来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讲“从俗即是从心”。</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乡民之间的交往是基于彼此的熟悉和信任来进行的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法律不是调节乡土社会中人际交往和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人际关系的基本依据。</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D.乡土社会的信用产生于对一种行为规矩熟悉到不假思索的可靠性,这种信用远胜于法理社</a:t>
            </a:r>
            <a:r>
              <a:rPr dirty="0"/>
              <a:t/>
            </a:r>
            <a:br>
              <a:rPr dirty="0"/>
            </a:br>
            <a:r>
              <a:rPr lang="zh-CN" altLang="en-US" sz="1530" kern="0" dirty="0" smtClean="0">
                <a:solidFill>
                  <a:srgbClr val="000000"/>
                </a:solidFill>
                <a:latin typeface="Times New Roman" pitchFamily="65" charset="-122"/>
                <a:ea typeface="宋体" pitchFamily="65" charset="-122"/>
              </a:rPr>
              <a:t>会中的一纸契约。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3.根据原文内容,下列理解和分析</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A.乡土社会实际上就是熟人社会、礼俗社会,而现代社会是陌生人组成的社会、法理社会,两</a:t>
            </a:r>
            <a:r>
              <a:rPr dirty="0"/>
              <a:t/>
            </a:r>
            <a:br>
              <a:rPr dirty="0"/>
            </a:br>
            <a:r>
              <a:rPr lang="zh-CN" altLang="en-US" sz="1530" kern="0" dirty="0" smtClean="0">
                <a:solidFill>
                  <a:srgbClr val="000000"/>
                </a:solidFill>
                <a:latin typeface="Times New Roman" pitchFamily="65" charset="-122"/>
                <a:ea typeface="宋体" pitchFamily="65" charset="-122"/>
              </a:rPr>
              <a:t>者的人际交往原则有别。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B.礼俗是乡土社会里应对社会生活的根本原则、抽象真理,也是人们处理具体事务时目的与</a:t>
            </a:r>
            <a:r>
              <a:rPr dirty="0"/>
              <a:t/>
            </a:r>
            <a:br>
              <a:rPr dirty="0"/>
            </a:br>
            <a:r>
              <a:rPr lang="zh-CN" altLang="en-US" sz="1530" kern="0" dirty="0" smtClean="0">
                <a:solidFill>
                  <a:srgbClr val="000000"/>
                </a:solidFill>
                <a:latin typeface="Times New Roman" pitchFamily="65" charset="-122"/>
                <a:ea typeface="宋体" pitchFamily="65" charset="-122"/>
              </a:rPr>
              <a:t>手段间的普遍联系。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C.乡土社会中,人们从熟悉里获得的认识是个别的。《论语》中孔子因人而异地解释“孝”,</a:t>
            </a:r>
            <a:r>
              <a:rPr dirty="0"/>
              <a:t/>
            </a:r>
            <a:br>
              <a:rPr dirty="0"/>
            </a:br>
            <a:r>
              <a:rPr lang="zh-CN" altLang="en-US" sz="1530" kern="0" dirty="0" smtClean="0">
                <a:solidFill>
                  <a:srgbClr val="000000"/>
                </a:solidFill>
                <a:latin typeface="Times New Roman" pitchFamily="65" charset="-122"/>
                <a:ea typeface="宋体" pitchFamily="65" charset="-122"/>
              </a:rPr>
              <a:t>能让我们体会到这种特性。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D.在乡土社会进入现代社会的过程中,原有的生活方式与现代社会不相适应,暴露出弊端,“土</a:t>
            </a:r>
            <a:r>
              <a:rPr dirty="0"/>
              <a:t/>
            </a:r>
            <a:br>
              <a:rPr dirty="0"/>
            </a:br>
            <a:r>
              <a:rPr lang="zh-CN" altLang="en-US" sz="1530" kern="0" dirty="0" smtClean="0">
                <a:solidFill>
                  <a:srgbClr val="000000"/>
                </a:solidFill>
                <a:latin typeface="Times New Roman" pitchFamily="65" charset="-122"/>
                <a:ea typeface="宋体" pitchFamily="65" charset="-122"/>
              </a:rPr>
              <a:t>气”一词因而有了贬义。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B.不是“乡民个体之间”,应为“村和村之间”。C.“个体为了谋生这一共同目</a:t>
            </a:r>
            <a:r>
              <a:rPr dirty="0"/>
              <a:t/>
            </a:r>
            <a:br>
              <a:rPr dirty="0"/>
            </a:br>
            <a:r>
              <a:rPr lang="zh-CN" altLang="en-US" sz="1530" kern="0" dirty="0" smtClean="0">
                <a:solidFill>
                  <a:srgbClr val="000000"/>
                </a:solidFill>
                <a:latin typeface="Times New Roman" pitchFamily="65" charset="-122"/>
                <a:ea typeface="宋体" pitchFamily="65" charset="-122"/>
              </a:rPr>
              <a:t>标,分工协作,有机地聚合在一起”错误,原文中乡土社会中的个体生活在一起并没有具体目</a:t>
            </a:r>
            <a:r>
              <a:rPr dirty="0"/>
              <a:t/>
            </a:r>
            <a:br>
              <a:rPr dirty="0"/>
            </a:br>
            <a:r>
              <a:rPr lang="zh-CN" altLang="en-US" sz="1530" kern="0" dirty="0" smtClean="0">
                <a:solidFill>
                  <a:srgbClr val="000000"/>
                </a:solidFill>
                <a:latin typeface="Times New Roman" pitchFamily="65" charset="-122"/>
                <a:ea typeface="宋体" pitchFamily="65" charset="-122"/>
              </a:rPr>
              <a:t>的。D.“选择固守乡土,终老于斯”错误,原文中说“乡土社会在地方性的限制下成了生于</a:t>
            </a:r>
            <a:r>
              <a:rPr dirty="0"/>
              <a:t/>
            </a:r>
            <a:br>
              <a:rPr dirty="0"/>
            </a:br>
            <a:r>
              <a:rPr lang="zh-CN" altLang="en-US" sz="1530" kern="0" dirty="0" smtClean="0">
                <a:solidFill>
                  <a:srgbClr val="000000"/>
                </a:solidFill>
                <a:latin typeface="Times New Roman" pitchFamily="65" charset="-122"/>
                <a:ea typeface="宋体" pitchFamily="65" charset="-122"/>
              </a:rPr>
              <a:t>斯、死于斯的社会。常态的生活是终老是乡”,结合原文可知“固守乡土,终老于斯”不是</a:t>
            </a:r>
            <a:r>
              <a:rPr dirty="0"/>
              <a:t/>
            </a:r>
            <a:br>
              <a:rPr dirty="0"/>
            </a:br>
            <a:r>
              <a:rPr lang="zh-CN" altLang="en-US" sz="1530" kern="0" dirty="0" smtClean="0">
                <a:solidFill>
                  <a:srgbClr val="000000"/>
                </a:solidFill>
                <a:latin typeface="Times New Roman" pitchFamily="65" charset="-122"/>
                <a:ea typeface="宋体" pitchFamily="65" charset="-122"/>
              </a:rPr>
              <a:t>“选择”,而是一种“常态”或“习惯”。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A.“没有隔阂”太绝对。B.强加因果,结合第五段可知“大家感情深厚”不是他</a:t>
            </a:r>
            <a:r>
              <a:rPr dirty="0"/>
              <a:t/>
            </a:r>
            <a:br>
              <a:rPr dirty="0"/>
            </a:br>
            <a:r>
              <a:rPr lang="zh-CN" altLang="en-US" sz="1530" kern="0" dirty="0" smtClean="0">
                <a:solidFill>
                  <a:srgbClr val="000000"/>
                </a:solidFill>
                <a:latin typeface="Times New Roman" pitchFamily="65" charset="-122"/>
                <a:ea typeface="宋体" pitchFamily="65" charset="-122"/>
              </a:rPr>
              <a:t>们“从俗即是从心”的原因。D.“这种信用远胜于法理社会中的一纸契约”属无中生有。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结合原文可知“抽象真理”错误,文中说的是“并不是抽象的普遍原则”。“普</a:t>
            </a:r>
            <a:r>
              <a:rPr dirty="0"/>
              <a:t/>
            </a:r>
            <a:br>
              <a:rPr dirty="0"/>
            </a:br>
            <a:r>
              <a:rPr lang="zh-CN" altLang="en-US" sz="1530" kern="0" dirty="0" smtClean="0">
                <a:solidFill>
                  <a:srgbClr val="000000"/>
                </a:solidFill>
                <a:latin typeface="Times New Roman" pitchFamily="65" charset="-122"/>
                <a:ea typeface="宋体" pitchFamily="65" charset="-122"/>
              </a:rPr>
              <a:t>遍联系”错误,原文中表述为“个别关联”。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十八、(2012安徽,1—3,9分)阅读下面的文字,完成1—3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中国传统文化的形成有两个重要的基础:一是小农自然经济的生产方式;二是家国一体,即由家</a:t>
            </a:r>
            <a:r>
              <a:t/>
            </a:r>
            <a:br/>
            <a:r>
              <a:rPr lang="zh-CN" altLang="en-US" sz="1530" kern="0" dirty="0" smtClean="0">
                <a:solidFill>
                  <a:srgbClr val="000000"/>
                </a:solidFill>
                <a:latin typeface="Times New Roman" pitchFamily="65" charset="-122"/>
                <a:ea typeface="宋体" pitchFamily="65" charset="-122"/>
              </a:rPr>
              <a:t>及国的宗法社会政治结构。在此基础上产生的必然是以伦理道德为核心的文化价值系统。</a:t>
            </a:r>
            <a:r>
              <a:t/>
            </a:r>
            <a:br/>
            <a:r>
              <a:rPr lang="zh-CN" altLang="en-US" sz="1530" kern="0" dirty="0" smtClean="0">
                <a:solidFill>
                  <a:srgbClr val="000000"/>
                </a:solidFill>
                <a:latin typeface="Times New Roman" pitchFamily="65" charset="-122"/>
                <a:ea typeface="宋体" pitchFamily="65" charset="-122"/>
              </a:rPr>
              <a:t>因为家族宗法血缘关系本质上是一种人伦关系,这种关系的扩展就形成了社会伦理关系。家</a:t>
            </a:r>
            <a:r>
              <a:t/>
            </a:r>
            <a:br/>
            <a:r>
              <a:rPr lang="zh-CN" altLang="en-US" sz="1530" kern="0" dirty="0" smtClean="0">
                <a:solidFill>
                  <a:srgbClr val="000000"/>
                </a:solidFill>
                <a:latin typeface="Times New Roman" pitchFamily="65" charset="-122"/>
                <a:ea typeface="宋体" pitchFamily="65" charset="-122"/>
              </a:rPr>
              <a:t>族本位的特点,一方面使得家族伦理关系的调节成为社会生活的基本课题,家族伦理成为个体</a:t>
            </a:r>
            <a:r>
              <a:t/>
            </a:r>
            <a:br/>
            <a:r>
              <a:rPr lang="zh-CN" altLang="en-US" sz="1530" kern="0" dirty="0" smtClean="0">
                <a:solidFill>
                  <a:srgbClr val="000000"/>
                </a:solidFill>
                <a:latin typeface="Times New Roman" pitchFamily="65" charset="-122"/>
                <a:ea typeface="宋体" pitchFamily="65" charset="-122"/>
              </a:rPr>
              <a:t>安身立命的重要基础;另一方面,在家国一体社会政治结构中,整个社会的组织系统是家族—村</a:t>
            </a:r>
            <a:r>
              <a:t/>
            </a:r>
            <a:br/>
            <a:r>
              <a:rPr lang="zh-CN" altLang="en-US" sz="1530" kern="0" dirty="0" smtClean="0">
                <a:solidFill>
                  <a:srgbClr val="000000"/>
                </a:solidFill>
                <a:latin typeface="Times New Roman" pitchFamily="65" charset="-122"/>
                <a:ea typeface="宋体" pitchFamily="65" charset="-122"/>
              </a:rPr>
              <a:t>落—国家,文化精神的生长路向是家族—宗族—民族。家族的中心地位使得伦理在社会生活</a:t>
            </a:r>
            <a:r>
              <a:t/>
            </a:r>
            <a:br/>
            <a:r>
              <a:rPr lang="zh-CN" altLang="en-US" sz="1530" kern="0" dirty="0" smtClean="0">
                <a:solidFill>
                  <a:srgbClr val="000000"/>
                </a:solidFill>
                <a:latin typeface="Times New Roman" pitchFamily="65" charset="-122"/>
                <a:ea typeface="宋体" pitchFamily="65" charset="-122"/>
              </a:rPr>
              <a:t>秩序的建构和调节中具有至关重要的意义。在传统社会中,人们的社会生活是严格按照伦理</a:t>
            </a:r>
            <a:r>
              <a:t/>
            </a:r>
            <a:br/>
            <a:r>
              <a:rPr lang="zh-CN" altLang="en-US" sz="1530" kern="0" dirty="0" smtClean="0">
                <a:solidFill>
                  <a:srgbClr val="000000"/>
                </a:solidFill>
                <a:latin typeface="Times New Roman" pitchFamily="65" charset="-122"/>
                <a:ea typeface="宋体" pitchFamily="65" charset="-122"/>
              </a:rPr>
              <a:t>的秩序进行的,服式举止,洒扫应对,人际交往,都限制在“礼”的范围内,否则便是对“伦理”</a:t>
            </a:r>
            <a:r>
              <a:t/>
            </a:r>
            <a:br/>
            <a:r>
              <a:rPr lang="zh-CN" altLang="en-US" sz="1530" kern="0" dirty="0" smtClean="0">
                <a:solidFill>
                  <a:srgbClr val="000000"/>
                </a:solidFill>
                <a:latin typeface="Times New Roman" pitchFamily="65" charset="-122"/>
                <a:ea typeface="宋体" pitchFamily="65" charset="-122"/>
              </a:rPr>
              <a:t>的僭越。这种伦理秩序的扩充,便上升为中国封建社会政治体制的基础——家长制。家长制</a:t>
            </a:r>
            <a:r>
              <a:t/>
            </a:r>
            <a:br/>
            <a:r>
              <a:rPr lang="zh-CN" altLang="en-US" sz="1530" kern="0" dirty="0" smtClean="0">
                <a:solidFill>
                  <a:srgbClr val="000000"/>
                </a:solidFill>
                <a:latin typeface="Times New Roman" pitchFamily="65" charset="-122"/>
                <a:ea typeface="宋体" pitchFamily="65" charset="-122"/>
              </a:rPr>
              <a:t>的实质就是用家族伦理的机制来进行政治统治,是一种伦理政治。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与此相适应,伦理道德学说在各种文化形态中便处于中心地位。中国哲学是伦理型的,哲学体</a:t>
            </a:r>
            <a:r>
              <a:t/>
            </a:r>
            <a:br/>
            <a:r>
              <a:rPr lang="zh-CN" altLang="en-US" sz="1530" kern="0" dirty="0" smtClean="0">
                <a:solidFill>
                  <a:srgbClr val="000000"/>
                </a:solidFill>
                <a:latin typeface="Times New Roman" pitchFamily="65" charset="-122"/>
                <a:ea typeface="宋体" pitchFamily="65" charset="-122"/>
              </a:rPr>
              <a:t>系的核心是伦理道德学说,宇宙的本体是伦理道德的形而上的实体,哲学的理性是道德化的实</a:t>
            </a:r>
            <a:r>
              <a:t/>
            </a:r>
            <a:br/>
            <a:r>
              <a:rPr lang="zh-CN" altLang="en-US" sz="1530" kern="0" dirty="0" smtClean="0">
                <a:solidFill>
                  <a:srgbClr val="000000"/>
                </a:solidFill>
                <a:latin typeface="Times New Roman" pitchFamily="65" charset="-122"/>
                <a:ea typeface="宋体" pitchFamily="65" charset="-122"/>
              </a:rPr>
              <a:t>践理性。因此人们才说,西方哲学家具有哲人的风度,中国哲学家则具有贤人的风度。中国的</a:t>
            </a:r>
            <a:endParaRPr lang="zh-CN" altLang="en-US"/>
          </a:p>
        </p:txBody>
      </p:sp>
    </p:spTree>
    <p:custDataLst>
      <p:custData r:id="rId1"/>
    </p:custData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文学艺术也是以善为价值取向的。“文以载道”,美善合一,是中国文化审美性格的特征。即</a:t>
            </a:r>
            <a:r>
              <a:t/>
            </a:r>
            <a:br/>
            <a:r>
              <a:rPr lang="zh-CN" altLang="en-US" sz="1530" kern="0" dirty="0" smtClean="0">
                <a:solidFill>
                  <a:srgbClr val="000000"/>
                </a:solidFill>
                <a:latin typeface="Times New Roman" pitchFamily="65" charset="-122"/>
                <a:ea typeface="宋体" pitchFamily="65" charset="-122"/>
              </a:rPr>
              <a:t>使在科学技术中,伦理道德也是首要的价值取向。中国传统科技的价值观是以“正德”即有</a:t>
            </a:r>
            <a:r>
              <a:t/>
            </a:r>
            <a:br/>
            <a:r>
              <a:rPr lang="zh-CN" altLang="en-US" sz="1530" kern="0" dirty="0" smtClean="0">
                <a:solidFill>
                  <a:srgbClr val="000000"/>
                </a:solidFill>
                <a:latin typeface="Times New Roman" pitchFamily="65" charset="-122"/>
                <a:ea typeface="宋体" pitchFamily="65" charset="-122"/>
              </a:rPr>
              <a:t>利于德性的提升为第一目标,然后才考虑“利用、厚生”的问题。因此,中国文化价值系统的</a:t>
            </a:r>
            <a:r>
              <a:t/>
            </a:r>
            <a:br/>
            <a:r>
              <a:rPr lang="zh-CN" altLang="en-US" sz="1530" kern="0" dirty="0" smtClean="0">
                <a:solidFill>
                  <a:srgbClr val="000000"/>
                </a:solidFill>
                <a:latin typeface="Times New Roman" pitchFamily="65" charset="-122"/>
                <a:ea typeface="宋体" pitchFamily="65" charset="-122"/>
              </a:rPr>
              <a:t>特点是强调真、善、美统一,而以善为核心。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中国文化的普遍信念是“人为万物之灵”。而人之所以能为“万物之灵”,就是因为有道德,</a:t>
            </a:r>
            <a:r>
              <a:t/>
            </a:r>
            <a:br/>
            <a:r>
              <a:rPr lang="zh-CN" altLang="en-US" sz="1530" kern="0" dirty="0" smtClean="0">
                <a:solidFill>
                  <a:srgbClr val="000000"/>
                </a:solidFill>
                <a:latin typeface="Times New Roman" pitchFamily="65" charset="-122"/>
                <a:ea typeface="宋体" pitchFamily="65" charset="-122"/>
              </a:rPr>
              <a:t>因而中国文化特别重视人与人之间的“道”,以及遵循这种“道”而形成的“德”。老子曾</a:t>
            </a:r>
            <a:r>
              <a:t/>
            </a:r>
            <a:br/>
            <a:r>
              <a:rPr lang="zh-CN" altLang="en-US" sz="1530" kern="0" dirty="0" smtClean="0">
                <a:solidFill>
                  <a:srgbClr val="000000"/>
                </a:solidFill>
                <a:latin typeface="Times New Roman" pitchFamily="65" charset="-122"/>
                <a:ea typeface="宋体" pitchFamily="65" charset="-122"/>
              </a:rPr>
              <a:t>从本体论的高度说明“万物莫不尊道而贵德”的道理。“尊道贵德”的基本精神,就是强调</a:t>
            </a:r>
            <a:r>
              <a:t/>
            </a:r>
            <a:br/>
            <a:r>
              <a:rPr lang="zh-CN" altLang="en-US" sz="1530" kern="0" dirty="0" smtClean="0">
                <a:solidFill>
                  <a:srgbClr val="000000"/>
                </a:solidFill>
                <a:latin typeface="Times New Roman" pitchFamily="65" charset="-122"/>
                <a:ea typeface="宋体" pitchFamily="65" charset="-122"/>
              </a:rPr>
              <a:t>人兽之分,以德性作为人兽区分的根本,突显人格尊严。孔子说:“富与贵,是人之所欲也;不以</a:t>
            </a:r>
            <a:r>
              <a:t/>
            </a:r>
            <a:br/>
            <a:r>
              <a:rPr lang="zh-CN" altLang="en-US" sz="1530" kern="0" dirty="0" smtClean="0">
                <a:solidFill>
                  <a:srgbClr val="000000"/>
                </a:solidFill>
                <a:latin typeface="Times New Roman" pitchFamily="65" charset="-122"/>
                <a:ea typeface="宋体" pitchFamily="65" charset="-122"/>
              </a:rPr>
              <a:t>其道得之,不处也。贫与贱,是人之所恶也;不以其道得之,不去也。”因而中国人都以成德建</a:t>
            </a:r>
            <a:r>
              <a:t/>
            </a:r>
            <a:br/>
            <a:r>
              <a:rPr lang="zh-CN" altLang="en-US" sz="1530" kern="0" dirty="0" smtClean="0">
                <a:solidFill>
                  <a:srgbClr val="000000"/>
                </a:solidFill>
                <a:latin typeface="Times New Roman" pitchFamily="65" charset="-122"/>
                <a:ea typeface="宋体" pitchFamily="65" charset="-122"/>
              </a:rPr>
              <a:t>业、厚德载物为理想。早在孔子前,鲁国大夫叔孙豹就提出过“立德、立功、立言”的“三</a:t>
            </a:r>
            <a:r>
              <a:t/>
            </a:r>
            <a:br/>
            <a:r>
              <a:rPr lang="zh-CN" altLang="en-US" sz="1530" kern="0" dirty="0" smtClean="0">
                <a:solidFill>
                  <a:srgbClr val="000000"/>
                </a:solidFill>
                <a:latin typeface="Times New Roman" pitchFamily="65" charset="-122"/>
                <a:ea typeface="宋体" pitchFamily="65" charset="-122"/>
              </a:rPr>
              <a:t>不朽”思想,在此基础上,一种以道德为首要取向的具有坚定节操的文化人格就逐渐形成了。</a:t>
            </a:r>
            <a:r>
              <a:t/>
            </a:r>
            <a:br/>
            <a:r>
              <a:rPr lang="zh-CN" altLang="en-US" sz="1530" kern="0" dirty="0" smtClean="0">
                <a:solidFill>
                  <a:srgbClr val="000000"/>
                </a:solidFill>
                <a:latin typeface="Times New Roman" pitchFamily="65" charset="-122"/>
                <a:ea typeface="宋体" pitchFamily="65" charset="-122"/>
              </a:rPr>
              <a:t>“君子谋道不谋食”,“君子忧道不忧贫”,为追求仁道,虽箪饭陋巷,不改其乐,这是一种道德</a:t>
            </a:r>
            <a:r>
              <a:t/>
            </a:r>
            <a:br/>
            <a:r>
              <a:rPr lang="zh-CN" altLang="en-US" sz="1530" kern="0" dirty="0" smtClean="0">
                <a:solidFill>
                  <a:srgbClr val="000000"/>
                </a:solidFill>
                <a:latin typeface="Times New Roman" pitchFamily="65" charset="-122"/>
                <a:ea typeface="宋体" pitchFamily="65" charset="-122"/>
              </a:rPr>
              <a:t>至上的价值取向和文化精神。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(选自张岱年、方克立主编《中国文化概论》,有删改)</a:t>
            </a:r>
            <a:endParaRPr lang="zh-CN" altLang="en-US"/>
          </a:p>
        </p:txBody>
      </p:sp>
    </p:spTree>
    <p:custDataLst>
      <p:custData r:id="rId1"/>
    </p:custData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1.与“家族”有关的内容,下列表述</a:t>
            </a:r>
            <a:r>
              <a:rPr lang="zh-CN" altLang="en-US" sz="1530" u="sng" kern="0" dirty="0" smtClean="0">
                <a:solidFill>
                  <a:srgbClr val="000000"/>
                </a:solidFill>
                <a:latin typeface="Times New Roman" pitchFamily="65" charset="-122"/>
                <a:ea typeface="宋体" pitchFamily="65" charset="-122"/>
              </a:rPr>
              <a:t>不符合</a:t>
            </a:r>
            <a:r>
              <a:rPr lang="zh-CN" altLang="en-US" sz="1530" kern="0" dirty="0" smtClean="0">
                <a:solidFill>
                  <a:srgbClr val="000000"/>
                </a:solidFill>
                <a:latin typeface="Times New Roman" pitchFamily="65" charset="-122"/>
                <a:ea typeface="宋体" pitchFamily="65" charset="-122"/>
              </a:rPr>
              <a:t>文意的一项是(3分)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A.家族是宗法社会政治结构中社会组织系统形成的基础。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B.家族是中国传统社会中文化精神的生长道路上的起点。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C.家族伦理关系的调节构成了传统社会生活的全部内容。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D.家族伦理成为个体在社会生活中安身立命的重要基础。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2.下列对原文思路的分析,正确的一项是(3分)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A.第一段从中国传统文化形成的基础入手,论述了源于家族宗法血缘关系的伦理关系对中国</a:t>
            </a:r>
            <a:r>
              <a:t/>
            </a:r>
            <a:br/>
            <a:r>
              <a:rPr lang="zh-CN" altLang="en-US" sz="1530" kern="0" dirty="0" smtClean="0">
                <a:solidFill>
                  <a:srgbClr val="000000"/>
                </a:solidFill>
                <a:latin typeface="Times New Roman" pitchFamily="65" charset="-122"/>
                <a:ea typeface="宋体" pitchFamily="65" charset="-122"/>
              </a:rPr>
              <a:t>传统的社会生活秩序的建构和调节所起到的重要作用。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B.第二段以中国的哲学、文学艺术、传统科技为例,论证伦理道德学说在各种文化形态中处</a:t>
            </a:r>
            <a:r>
              <a:t/>
            </a:r>
            <a:br/>
            <a:r>
              <a:rPr lang="zh-CN" altLang="en-US" sz="1530" kern="0" dirty="0" smtClean="0">
                <a:solidFill>
                  <a:srgbClr val="000000"/>
                </a:solidFill>
                <a:latin typeface="Times New Roman" pitchFamily="65" charset="-122"/>
                <a:ea typeface="宋体" pitchFamily="65" charset="-122"/>
              </a:rPr>
              <a:t>于中心地位,最后强调中国文化价值系统是以善为核心的。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C.第三段首先强调人与兽之分在于有无德性,再论述中国人的文化人格是以道德为首要取向</a:t>
            </a:r>
            <a:r>
              <a:t/>
            </a:r>
            <a:br/>
            <a:r>
              <a:rPr lang="zh-CN" altLang="en-US" sz="1530" kern="0" dirty="0" smtClean="0">
                <a:solidFill>
                  <a:srgbClr val="000000"/>
                </a:solidFill>
                <a:latin typeface="Times New Roman" pitchFamily="65" charset="-122"/>
                <a:ea typeface="宋体" pitchFamily="65" charset="-122"/>
              </a:rPr>
              <a:t>的,在此基础上指出成德建业、厚德载物是中国人的理想。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D.全文首先阐述伦理在社会生活和政治结构中的重要性,再论证各种文化形态中伦理道德学</a:t>
            </a:r>
            <a:r>
              <a:t/>
            </a:r>
            <a:br/>
            <a:r>
              <a:rPr lang="zh-CN" altLang="en-US" sz="1530" kern="0" dirty="0" smtClean="0">
                <a:solidFill>
                  <a:srgbClr val="000000"/>
                </a:solidFill>
                <a:latin typeface="Times New Roman" pitchFamily="65" charset="-122"/>
                <a:ea typeface="宋体" pitchFamily="65" charset="-122"/>
              </a:rPr>
              <a:t>说所处的地位,最后引古代哲人之语论述人格尊严问题。</a:t>
            </a:r>
            <a:endParaRPr lang="zh-CN" altLang="en-US"/>
          </a:p>
        </p:txBody>
      </p:sp>
    </p:spTree>
    <p:custDataLst>
      <p:custData r:id="rId1"/>
    </p:custData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3.下列对原文内容的分析和概括,正确的一项是(3分)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A.以伦理道德为核心的中国文化价值系统,是在小农自然经济生产方式和家国一体社会政治</a:t>
            </a:r>
            <a:r>
              <a:t/>
            </a:r>
            <a:br/>
            <a:r>
              <a:rPr lang="zh-CN" altLang="en-US" sz="1530" kern="0" dirty="0" smtClean="0">
                <a:solidFill>
                  <a:srgbClr val="000000"/>
                </a:solidFill>
                <a:latin typeface="Times New Roman" pitchFamily="65" charset="-122"/>
                <a:ea typeface="宋体" pitchFamily="65" charset="-122"/>
              </a:rPr>
              <a:t>结构的基础上产生的。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B.西方哲学家具有哲人的风度,是因为西方哲学体系是形而上的,其哲学理性是道德化的实践</a:t>
            </a:r>
            <a:r>
              <a:t/>
            </a:r>
            <a:br/>
            <a:r>
              <a:rPr lang="zh-CN" altLang="en-US" sz="1530" kern="0" dirty="0" smtClean="0">
                <a:solidFill>
                  <a:srgbClr val="000000"/>
                </a:solidFill>
                <a:latin typeface="Times New Roman" pitchFamily="65" charset="-122"/>
                <a:ea typeface="宋体" pitchFamily="65" charset="-122"/>
              </a:rPr>
              <a:t>理性。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C.中国的文学艺术与中国的传统科技一样,也是以善为价值取向的,然后才考虑“利用、厚</a:t>
            </a:r>
            <a:r>
              <a:t/>
            </a:r>
            <a:br/>
            <a:r>
              <a:rPr lang="zh-CN" altLang="en-US" sz="1530" kern="0" dirty="0" smtClean="0">
                <a:solidFill>
                  <a:srgbClr val="000000"/>
                </a:solidFill>
                <a:latin typeface="Times New Roman" pitchFamily="65" charset="-122"/>
                <a:ea typeface="宋体" pitchFamily="65" charset="-122"/>
              </a:rPr>
              <a:t>生”的问题。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D.按照中国文化的普遍信念是“人为万物之灵”的认识,人必须有道德,因而中国人一贯坚持</a:t>
            </a:r>
            <a:r>
              <a:t/>
            </a:r>
            <a:br/>
            <a:r>
              <a:rPr lang="zh-CN" altLang="en-US" sz="1530" kern="0" dirty="0" smtClean="0">
                <a:solidFill>
                  <a:srgbClr val="000000"/>
                </a:solidFill>
                <a:latin typeface="Times New Roman" pitchFamily="65" charset="-122"/>
                <a:ea typeface="宋体" pitchFamily="65" charset="-122"/>
              </a:rPr>
              <a:t>道德至上的文化精神。</a:t>
            </a:r>
            <a:endParaRPr lang="zh-CN" altLang="en-US"/>
          </a:p>
        </p:txBody>
      </p:sp>
    </p:spTree>
    <p:custDataLst>
      <p:custData r:id="rId1"/>
    </p:custData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“构成了传统社会生活的全部内容”属以偏概全,第一段中只是说“使得家庭伦</a:t>
            </a:r>
            <a:r>
              <a:rPr dirty="0"/>
              <a:t/>
            </a:r>
            <a:br>
              <a:rPr dirty="0"/>
            </a:br>
            <a:r>
              <a:rPr lang="zh-CN" altLang="en-US" sz="1530" kern="0" dirty="0" smtClean="0">
                <a:solidFill>
                  <a:srgbClr val="000000"/>
                </a:solidFill>
                <a:latin typeface="Times New Roman" pitchFamily="65" charset="-122"/>
                <a:ea typeface="宋体" pitchFamily="65" charset="-122"/>
              </a:rPr>
              <a:t>理关系的调节成为社会生活的基本课题”。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A.不全面,缺对“家长制”的分析。C.对第三段三个层次内容的表述顺序错误,</a:t>
            </a:r>
            <a:r>
              <a:rPr dirty="0"/>
              <a:t/>
            </a:r>
            <a:br>
              <a:rPr dirty="0"/>
            </a:br>
            <a:r>
              <a:rPr lang="zh-CN" altLang="en-US" sz="1530" kern="0" dirty="0" smtClean="0">
                <a:solidFill>
                  <a:srgbClr val="000000"/>
                </a:solidFill>
                <a:latin typeface="Times New Roman" pitchFamily="65" charset="-122"/>
                <a:ea typeface="宋体" pitchFamily="65" charset="-122"/>
              </a:rPr>
              <a:t>“再论述”与“在此基础上”内容应调换一下。D.“最后引古代哲人之语”不是“论述人</a:t>
            </a:r>
            <a:r>
              <a:rPr dirty="0"/>
              <a:t/>
            </a:r>
            <a:br>
              <a:rPr dirty="0"/>
            </a:br>
            <a:r>
              <a:rPr lang="zh-CN" altLang="en-US" sz="1530" kern="0" dirty="0" smtClean="0">
                <a:solidFill>
                  <a:srgbClr val="000000"/>
                </a:solidFill>
                <a:latin typeface="Times New Roman" pitchFamily="65" charset="-122"/>
                <a:ea typeface="宋体" pitchFamily="65" charset="-122"/>
              </a:rPr>
              <a:t>格尊严问题”,而是论述价值取向和文化精神。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B.张冠李戴,“是因为西方哲学体系是形而上的”不正确,原文第二段中说的是</a:t>
            </a:r>
            <a:r>
              <a:rPr dirty="0"/>
              <a:t/>
            </a:r>
            <a:br>
              <a:rPr dirty="0"/>
            </a:br>
            <a:r>
              <a:rPr lang="zh-CN" altLang="en-US" sz="1530" kern="0" dirty="0" smtClean="0">
                <a:solidFill>
                  <a:srgbClr val="000000"/>
                </a:solidFill>
                <a:latin typeface="Times New Roman" pitchFamily="65" charset="-122"/>
                <a:ea typeface="宋体" pitchFamily="65" charset="-122"/>
              </a:rPr>
              <a:t>“宇宙的本体是(中国)伦理道德的形而上的实体”。C.据原文可知,应是“中国的传统科技</a:t>
            </a:r>
            <a:r>
              <a:rPr dirty="0"/>
              <a:t/>
            </a:r>
            <a:br>
              <a:rPr dirty="0"/>
            </a:br>
            <a:r>
              <a:rPr lang="zh-CN" altLang="en-US" sz="1530" kern="0" dirty="0" smtClean="0">
                <a:solidFill>
                  <a:srgbClr val="000000"/>
                </a:solidFill>
                <a:latin typeface="Times New Roman" pitchFamily="65" charset="-122"/>
                <a:ea typeface="宋体" pitchFamily="65" charset="-122"/>
              </a:rPr>
              <a:t>与中国文学艺术一样”。D.“必须”过于武断,“因而”很牵强,属强加因果。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下列说法不正确的一项是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即使在科学技术如此发达的今天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也会产生新的传说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这些传说将来会不会成为研究这个时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代的史料也未可知。</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五四”之前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很多涉及历史的神话传说之所以没有成为广泛使用的史料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是因为这些作品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在史学和文学归类问题上存在争议。</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在历史研究中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当代学者会把文学作品作为史料看待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在他们看来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三国演义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水浒</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的艺术手法差异并不重要。</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文学作品能否成为史料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取决于历史学家的眼光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而历史学家对文学与史学关系的认识在一</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定程度上受制于当时的学术背景。</a:t>
            </a:r>
            <a:endParaRPr lang="zh-CN" altLang="en-US" dirty="0"/>
          </a:p>
        </p:txBody>
      </p:sp>
    </p:spTree>
    <p:custDataLst>
      <p:custData r:id="rId1"/>
    </p:custData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十九、(2012山东,6—8,9分)阅读下面的文字,完成1—3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围棋与国家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林建超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围棋起源于中国,是黄河文明的产物,其形制弈法等都饱含着文明母体的基因和特征。围棋极</a:t>
            </a:r>
            <a:r>
              <a:t/>
            </a:r>
            <a:br/>
            <a:r>
              <a:rPr lang="zh-CN" altLang="en-US" sz="1530" kern="0" dirty="0" smtClean="0">
                <a:solidFill>
                  <a:srgbClr val="000000"/>
                </a:solidFill>
                <a:latin typeface="Times New Roman" pitchFamily="65" charset="-122"/>
                <a:ea typeface="宋体" pitchFamily="65" charset="-122"/>
              </a:rPr>
              <a:t>可能源自上古时期的结绳而治、河图洛书和周易八卦,因为其形制、内涵与中华文明的源头</a:t>
            </a:r>
            <a:r>
              <a:t/>
            </a:r>
            <a:br/>
            <a:r>
              <a:rPr lang="zh-CN" altLang="en-US" sz="1530" kern="0" dirty="0" smtClean="0">
                <a:solidFill>
                  <a:srgbClr val="000000"/>
                </a:solidFill>
                <a:latin typeface="Times New Roman" pitchFamily="65" charset="-122"/>
                <a:ea typeface="宋体" pitchFamily="65" charset="-122"/>
              </a:rPr>
              <a:t>相符。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围棋的产生和发展,始终与弈者对自然、社会和人生的思考感悟联系在一起。围棋不仅对个</a:t>
            </a:r>
            <a:r>
              <a:t/>
            </a:r>
            <a:br/>
            <a:r>
              <a:rPr lang="zh-CN" altLang="en-US" sz="1530" kern="0" dirty="0" smtClean="0">
                <a:solidFill>
                  <a:srgbClr val="000000"/>
                </a:solidFill>
                <a:latin typeface="Times New Roman" pitchFamily="65" charset="-122"/>
                <a:ea typeface="宋体" pitchFamily="65" charset="-122"/>
              </a:rPr>
              <a:t>人修身养性,而且对民族社会的群体心理产生深刻影响。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围棋是中华五千年文明的象征、民族文化的瑰宝、高度智慧的结晶,这种地位不是任何人封</a:t>
            </a:r>
            <a:r>
              <a:t/>
            </a:r>
            <a:br/>
            <a:r>
              <a:rPr lang="zh-CN" altLang="en-US" sz="1530" kern="0" dirty="0" smtClean="0">
                <a:solidFill>
                  <a:srgbClr val="000000"/>
                </a:solidFill>
                <a:latin typeface="Times New Roman" pitchFamily="65" charset="-122"/>
                <a:ea typeface="宋体" pitchFamily="65" charset="-122"/>
              </a:rPr>
              <a:t>赐的,也不是带有感情色彩的主观结论,而是人们在反复实践和比较中认识到的,是随着社会和</a:t>
            </a:r>
            <a:r>
              <a:t/>
            </a:r>
            <a:br/>
            <a:r>
              <a:rPr lang="zh-CN" altLang="en-US" sz="1530" kern="0" dirty="0" smtClean="0">
                <a:solidFill>
                  <a:srgbClr val="000000"/>
                </a:solidFill>
                <a:latin typeface="Times New Roman" pitchFamily="65" charset="-122"/>
                <a:ea typeface="宋体" pitchFamily="65" charset="-122"/>
              </a:rPr>
              <a:t>文明的进步而不断深化和升华的。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围棋的价值和地位是在与各种掷彩博累活动的比较中确立起来的。最早有文献记载的围棋</a:t>
            </a:r>
            <a:r>
              <a:t/>
            </a:r>
            <a:br/>
            <a:r>
              <a:rPr lang="zh-CN" altLang="en-US" sz="1530" kern="0" dirty="0" smtClean="0">
                <a:solidFill>
                  <a:srgbClr val="000000"/>
                </a:solidFill>
                <a:latin typeface="Times New Roman" pitchFamily="65" charset="-122"/>
                <a:ea typeface="宋体" pitchFamily="65" charset="-122"/>
              </a:rPr>
              <a:t>活动是在春秋时期。从春秋到西汉,社会风气浮躁、趋利,具有运气性和刺激性、宜于赌博的</a:t>
            </a:r>
            <a:r>
              <a:t/>
            </a:r>
            <a:br/>
            <a:r>
              <a:rPr lang="zh-CN" altLang="en-US" sz="1530" kern="0" dirty="0" smtClean="0">
                <a:solidFill>
                  <a:srgbClr val="000000"/>
                </a:solidFill>
                <a:latin typeface="Times New Roman" pitchFamily="65" charset="-122"/>
                <a:ea typeface="宋体" pitchFamily="65" charset="-122"/>
              </a:rPr>
              <a:t>博累棋流行甚广,围棋处于受挤压的位置,但始终保持着顽强的生命力。东汉中期后,社会风气</a:t>
            </a:r>
            <a:endParaRPr lang="zh-CN" altLang="en-US"/>
          </a:p>
        </p:txBody>
      </p:sp>
    </p:spTree>
    <p:custDataLst>
      <p:custData r:id="rId1"/>
    </p:custData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转变,文明程度提高,思想更为自由,人们不满足于掷彩行棋的非公平的竞智斗巧,围棋更加受</a:t>
            </a:r>
            <a:r>
              <a:t/>
            </a:r>
            <a:br/>
            <a:r>
              <a:rPr lang="zh-CN" altLang="en-US" sz="1530" kern="0" dirty="0" smtClean="0">
                <a:solidFill>
                  <a:srgbClr val="000000"/>
                </a:solidFill>
                <a:latin typeface="Times New Roman" pitchFamily="65" charset="-122"/>
                <a:ea typeface="宋体" pitchFamily="65" charset="-122"/>
              </a:rPr>
              <a:t>到人们的喜爱和重视,而曾经盛极一时的博累棋逐步走向衰弱,到唐代时完全消亡了。博累棋</a:t>
            </a:r>
            <a:r>
              <a:t/>
            </a:r>
            <a:br/>
            <a:r>
              <a:rPr lang="zh-CN" altLang="en-US" sz="1530" kern="0" dirty="0" smtClean="0">
                <a:solidFill>
                  <a:srgbClr val="000000"/>
                </a:solidFill>
                <a:latin typeface="Times New Roman" pitchFamily="65" charset="-122"/>
                <a:ea typeface="宋体" pitchFamily="65" charset="-122"/>
              </a:rPr>
              <a:t>消亡的原因从根本上说是它们不符合我们民族的思想特征,不能满足人们精神生活的真正需</a:t>
            </a:r>
            <a:r>
              <a:t/>
            </a:r>
            <a:br/>
            <a:r>
              <a:rPr lang="zh-CN" altLang="en-US" sz="1530" kern="0" dirty="0" smtClean="0">
                <a:solidFill>
                  <a:srgbClr val="000000"/>
                </a:solidFill>
                <a:latin typeface="Times New Roman" pitchFamily="65" charset="-122"/>
                <a:ea typeface="宋体" pitchFamily="65" charset="-122"/>
              </a:rPr>
              <a:t>求,而围棋在与它们的比较中表现出了本质上的优势。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围棋的价值和地位是在与传统礼教观念斗争中确立起来的。围棋作为反映和体现人们心灵</a:t>
            </a:r>
            <a:r>
              <a:t/>
            </a:r>
            <a:br/>
            <a:r>
              <a:rPr lang="zh-CN" altLang="en-US" sz="1530" kern="0" dirty="0" smtClean="0">
                <a:solidFill>
                  <a:srgbClr val="000000"/>
                </a:solidFill>
                <a:latin typeface="Times New Roman" pitchFamily="65" charset="-122"/>
                <a:ea typeface="宋体" pitchFamily="65" charset="-122"/>
              </a:rPr>
              <a:t>自由的智力博弈活动,在很长一段时间里,被认为不符合传统伦理观念。后来,人们逐步认识到</a:t>
            </a:r>
            <a:r>
              <a:t/>
            </a:r>
            <a:br/>
            <a:r>
              <a:rPr lang="zh-CN" altLang="en-US" sz="1530" kern="0" dirty="0" smtClean="0">
                <a:solidFill>
                  <a:srgbClr val="000000"/>
                </a:solidFill>
                <a:latin typeface="Times New Roman" pitchFamily="65" charset="-122"/>
                <a:ea typeface="宋体" pitchFamily="65" charset="-122"/>
              </a:rPr>
              <a:t>这些观念都是不对的。从东汉中后期到魏晋时期,人们开始从生命意义上认识围棋的价值,就</a:t>
            </a:r>
            <a:r>
              <a:t/>
            </a:r>
            <a:br/>
            <a:r>
              <a:rPr lang="zh-CN" altLang="en-US" sz="1530" kern="0" dirty="0" smtClean="0">
                <a:solidFill>
                  <a:srgbClr val="000000"/>
                </a:solidFill>
                <a:latin typeface="Times New Roman" pitchFamily="65" charset="-122"/>
                <a:ea typeface="宋体" pitchFamily="65" charset="-122"/>
              </a:rPr>
              <a:t>把围棋作为自觉的艺术追求和精神宣寄的工具,并把它纳入儒士必备的艺技。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围棋的价值和地位是从正反两方面的社会实践对比中确立起来的。人们在围棋活动的实践</a:t>
            </a:r>
            <a:r>
              <a:t/>
            </a:r>
            <a:br/>
            <a:r>
              <a:rPr lang="zh-CN" altLang="en-US" sz="1530" kern="0" dirty="0" smtClean="0">
                <a:solidFill>
                  <a:srgbClr val="000000"/>
                </a:solidFill>
                <a:latin typeface="Times New Roman" pitchFamily="65" charset="-122"/>
                <a:ea typeface="宋体" pitchFamily="65" charset="-122"/>
              </a:rPr>
              <a:t>中逐渐认识到,围棋本身具有娱乐、教育、竞技、交际等功能。弈棋活动的负面作用不能归</a:t>
            </a:r>
            <a:r>
              <a:t/>
            </a:r>
            <a:br/>
            <a:r>
              <a:rPr lang="zh-CN" altLang="en-US" sz="1530" kern="0" dirty="0" smtClean="0">
                <a:solidFill>
                  <a:srgbClr val="000000"/>
                </a:solidFill>
                <a:latin typeface="Times New Roman" pitchFamily="65" charset="-122"/>
                <a:ea typeface="宋体" pitchFamily="65" charset="-122"/>
              </a:rPr>
              <a:t>咎于围棋本身,而是人们自己对“度”的把握不好造成的。随着历史的发展,人们普遍肯定了</a:t>
            </a:r>
            <a:r>
              <a:t/>
            </a:r>
            <a:br/>
            <a:r>
              <a:rPr lang="zh-CN" altLang="en-US" sz="1530" kern="0" dirty="0" smtClean="0">
                <a:solidFill>
                  <a:srgbClr val="000000"/>
                </a:solidFill>
                <a:latin typeface="Times New Roman" pitchFamily="65" charset="-122"/>
                <a:ea typeface="宋体" pitchFamily="65" charset="-122"/>
              </a:rPr>
              <a:t>围棋的功能和价值,确立了围棋在民族文化中的精髓和瑰宝地位。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对围棋,不能神化,也不能矮化。正确认识围棋价值的出发点,应当是“国艺价值观”。所谓</a:t>
            </a:r>
            <a:r>
              <a:t/>
            </a:r>
            <a:br/>
            <a:r>
              <a:rPr lang="zh-CN" altLang="en-US" sz="1530" kern="0" dirty="0" smtClean="0">
                <a:solidFill>
                  <a:srgbClr val="000000"/>
                </a:solidFill>
                <a:latin typeface="Times New Roman" pitchFamily="65" charset="-122"/>
                <a:ea typeface="宋体" pitchFamily="65" charset="-122"/>
              </a:rPr>
              <a:t>“国艺”,就是与国家民族有深厚渊源,上升到国家层面,能够反映民族精神需求的艺术和技能</a:t>
            </a:r>
            <a:endParaRPr lang="zh-CN" altLang="en-US"/>
          </a:p>
        </p:txBody>
      </p:sp>
    </p:spTree>
    <p:custDataLst>
      <p:custData r:id="rId1"/>
    </p:custData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形式。儒家开始只承认“六艺”,即礼、乐、射、御、书、数,其中没有围棋。到魏晋时人们</a:t>
            </a:r>
            <a:r>
              <a:t/>
            </a:r>
            <a:br/>
            <a:r>
              <a:rPr lang="zh-CN" altLang="en-US" sz="1530" kern="0" dirty="0" smtClean="0">
                <a:solidFill>
                  <a:srgbClr val="000000"/>
                </a:solidFill>
                <a:latin typeface="Times New Roman" pitchFamily="65" charset="-122"/>
                <a:ea typeface="宋体" pitchFamily="65" charset="-122"/>
              </a:rPr>
              <a:t>对“艺”有了崭新的认识,突破了儒家历来只重“六艺”的传统,把围棋纳入“艺”的范围,围</a:t>
            </a:r>
            <a:r>
              <a:t/>
            </a:r>
            <a:br/>
            <a:r>
              <a:rPr lang="zh-CN" altLang="en-US" sz="1530" kern="0" dirty="0" smtClean="0">
                <a:solidFill>
                  <a:srgbClr val="000000"/>
                </a:solidFill>
                <a:latin typeface="Times New Roman" pitchFamily="65" charset="-122"/>
                <a:ea typeface="宋体" pitchFamily="65" charset="-122"/>
              </a:rPr>
              <a:t>棋登入“国艺”的殿堂。事实证明,围棋在民族文化中的精髓和瑰宝地位,也只有“国艺”一</a:t>
            </a:r>
            <a:r>
              <a:t/>
            </a:r>
            <a:br/>
            <a:r>
              <a:rPr lang="zh-CN" altLang="en-US" sz="1530" kern="0" dirty="0" smtClean="0">
                <a:solidFill>
                  <a:srgbClr val="000000"/>
                </a:solidFill>
                <a:latin typeface="Times New Roman" pitchFamily="65" charset="-122"/>
                <a:ea typeface="宋体" pitchFamily="65" charset="-122"/>
              </a:rPr>
              <a:t>词才能相配。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(节选自《围棋与国家》,有删改)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1.关于围棋的起源和发展,下列说法正确的一项是(3分)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A.围棋发源于上古时期的结绳而治、河图洛书和周易八卦,其形制弈法等都饱含着文明母体</a:t>
            </a:r>
            <a:r>
              <a:t/>
            </a:r>
            <a:br/>
            <a:r>
              <a:rPr lang="zh-CN" altLang="en-US" sz="1530" kern="0" dirty="0" smtClean="0">
                <a:solidFill>
                  <a:srgbClr val="000000"/>
                </a:solidFill>
                <a:latin typeface="Times New Roman" pitchFamily="65" charset="-122"/>
                <a:ea typeface="宋体" pitchFamily="65" charset="-122"/>
              </a:rPr>
              <a:t>的基因和特征。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B.围棋起源于中国,是黄河文明的产物,其产生和发展始终与弈者对自然、社会和人生的思考</a:t>
            </a:r>
            <a:r>
              <a:t/>
            </a:r>
            <a:br/>
            <a:r>
              <a:rPr lang="zh-CN" altLang="en-US" sz="1530" kern="0" dirty="0" smtClean="0">
                <a:solidFill>
                  <a:srgbClr val="000000"/>
                </a:solidFill>
                <a:latin typeface="Times New Roman" pitchFamily="65" charset="-122"/>
                <a:ea typeface="宋体" pitchFamily="65" charset="-122"/>
              </a:rPr>
              <a:t>感悟联系在一起。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C.围棋有一个漫长的发展过程,西汉时受社会环境影响而广泛流行,东汉时已深受人们的喜爱</a:t>
            </a:r>
            <a:r>
              <a:t/>
            </a:r>
            <a:br/>
            <a:r>
              <a:rPr lang="zh-CN" altLang="en-US" sz="1530" kern="0" dirty="0" smtClean="0">
                <a:solidFill>
                  <a:srgbClr val="000000"/>
                </a:solidFill>
                <a:latin typeface="Times New Roman" pitchFamily="65" charset="-122"/>
                <a:ea typeface="宋体" pitchFamily="65" charset="-122"/>
              </a:rPr>
              <a:t>和重视。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D.魏晋时人们对“艺”产生了新的看法,儒家对围棋也有了进一步的认识,围棋登入“国艺”</a:t>
            </a:r>
            <a:r>
              <a:t/>
            </a:r>
            <a:br/>
            <a:r>
              <a:rPr lang="zh-CN" altLang="en-US" sz="1530" kern="0" dirty="0" smtClean="0">
                <a:solidFill>
                  <a:srgbClr val="000000"/>
                </a:solidFill>
                <a:latin typeface="Times New Roman" pitchFamily="65" charset="-122"/>
                <a:ea typeface="宋体" pitchFamily="65" charset="-122"/>
              </a:rPr>
              <a:t>的殿堂。</a:t>
            </a:r>
            <a:endParaRPr lang="zh-CN" altLang="en-US"/>
          </a:p>
        </p:txBody>
      </p:sp>
    </p:spTree>
    <p:custDataLst>
      <p:custData r:id="rId1"/>
    </p:custData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2.对围棋价值和地位的认识,下列表述不正确的一项是(3分)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A.围棋作为民族文化的瑰宝、高度智慧的结晶,对个人修身养性,对民族社会的群体心理产生</a:t>
            </a:r>
            <a:r>
              <a:t/>
            </a:r>
            <a:br/>
            <a:r>
              <a:rPr lang="zh-CN" altLang="en-US" sz="1530" kern="0" dirty="0" smtClean="0">
                <a:solidFill>
                  <a:srgbClr val="000000"/>
                </a:solidFill>
                <a:latin typeface="Times New Roman" pitchFamily="65" charset="-122"/>
                <a:ea typeface="宋体" pitchFamily="65" charset="-122"/>
              </a:rPr>
              <a:t>深刻影响。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B.围棋的价值和地位是在与掷彩博累活动的比较、传统礼教观念的斗争中,在社会实践的对</a:t>
            </a:r>
            <a:r>
              <a:t/>
            </a:r>
            <a:br/>
            <a:r>
              <a:rPr lang="zh-CN" altLang="en-US" sz="1530" kern="0" dirty="0" smtClean="0">
                <a:solidFill>
                  <a:srgbClr val="000000"/>
                </a:solidFill>
                <a:latin typeface="Times New Roman" pitchFamily="65" charset="-122"/>
                <a:ea typeface="宋体" pitchFamily="65" charset="-122"/>
              </a:rPr>
              <a:t>比中确立起来的。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C.自人们从生命意义上认识围棋的价值,把它作为自觉的艺术追求后,围棋就成为儒士必备的</a:t>
            </a:r>
            <a:r>
              <a:t/>
            </a:r>
            <a:br/>
            <a:r>
              <a:rPr lang="zh-CN" altLang="en-US" sz="1530" kern="0" dirty="0" smtClean="0">
                <a:solidFill>
                  <a:srgbClr val="000000"/>
                </a:solidFill>
                <a:latin typeface="Times New Roman" pitchFamily="65" charset="-122"/>
                <a:ea typeface="宋体" pitchFamily="65" charset="-122"/>
              </a:rPr>
              <a:t>艺技。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D.围棋作为“国艺”,是一种与国家民族有深厚渊源、从国家层面上能够反映民族精神需求</a:t>
            </a:r>
            <a:r>
              <a:t/>
            </a:r>
            <a:br/>
            <a:r>
              <a:rPr lang="zh-CN" altLang="en-US" sz="1530" kern="0" dirty="0" smtClean="0">
                <a:solidFill>
                  <a:srgbClr val="000000"/>
                </a:solidFill>
                <a:latin typeface="Times New Roman" pitchFamily="65" charset="-122"/>
                <a:ea typeface="宋体" pitchFamily="65" charset="-122"/>
              </a:rPr>
              <a:t>的艺术和技能形式。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3.下列理解和分析,符合原文内容的一项是(3分)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A.围棋的地位不是任何人封赐的,也不是带有感情色彩的主观结论,而是随着人们对其功能和</a:t>
            </a:r>
            <a:r>
              <a:t/>
            </a:r>
            <a:br/>
            <a:r>
              <a:rPr lang="zh-CN" altLang="en-US" sz="1530" kern="0" dirty="0" smtClean="0">
                <a:solidFill>
                  <a:srgbClr val="000000"/>
                </a:solidFill>
                <a:latin typeface="Times New Roman" pitchFamily="65" charset="-122"/>
                <a:ea typeface="宋体" pitchFamily="65" charset="-122"/>
              </a:rPr>
              <a:t>价值认识的深入逐步确定的。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B.围棋因为符合我们民族的思想特征,能够满足人们精神生活的真正需求,在东汉中期就凭借</a:t>
            </a:r>
            <a:r>
              <a:t/>
            </a:r>
            <a:br/>
            <a:r>
              <a:rPr lang="zh-CN" altLang="en-US" sz="1530" kern="0" dirty="0" smtClean="0">
                <a:solidFill>
                  <a:srgbClr val="000000"/>
                </a:solidFill>
                <a:latin typeface="Times New Roman" pitchFamily="65" charset="-122"/>
                <a:ea typeface="宋体" pitchFamily="65" charset="-122"/>
              </a:rPr>
              <a:t>其本质上的优势而盛极一时。</a:t>
            </a:r>
            <a:endParaRPr lang="zh-CN" altLang="en-US"/>
          </a:p>
        </p:txBody>
      </p:sp>
    </p:spTree>
    <p:custDataLst>
      <p:custData r:id="rId1"/>
    </p:custData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C.人们自己对“度”的把握不好造成了围棋活动的负面作用,其实这些负面作用也与围棋的</a:t>
            </a:r>
            <a:r>
              <a:t/>
            </a:r>
            <a:br/>
            <a:r>
              <a:rPr lang="zh-CN" altLang="en-US" sz="1530" kern="0" dirty="0" smtClean="0">
                <a:solidFill>
                  <a:srgbClr val="000000"/>
                </a:solidFill>
                <a:latin typeface="Times New Roman" pitchFamily="65" charset="-122"/>
                <a:ea typeface="宋体" pitchFamily="65" charset="-122"/>
              </a:rPr>
              <a:t>娱乐、交际等功能性弱点有直接关系。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D.对围棋进行神化和矮化都是不对的,只要把“国艺价值观”作为认识围棋价值的出发点,就</a:t>
            </a:r>
            <a:r>
              <a:t/>
            </a:r>
            <a:br/>
            <a:r>
              <a:rPr lang="zh-CN" altLang="en-US" sz="1530" kern="0" dirty="0" smtClean="0">
                <a:solidFill>
                  <a:srgbClr val="000000"/>
                </a:solidFill>
                <a:latin typeface="Times New Roman" pitchFamily="65" charset="-122"/>
                <a:ea typeface="宋体" pitchFamily="65" charset="-122"/>
              </a:rPr>
              <a:t>能正确认识围棋的“国艺”地位。</a:t>
            </a:r>
            <a:endParaRPr lang="zh-CN" altLang="en-US"/>
          </a:p>
        </p:txBody>
      </p:sp>
      <p:sp>
        <p:nvSpPr>
          <p:cNvPr id="3" name="TextBox 2"/>
          <p:cNvSpPr txBox="1"/>
          <p:nvPr/>
        </p:nvSpPr>
        <p:spPr>
          <a:xfrm>
            <a:off x="540000" y="2603177"/>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A.原文第一段第二句是说“极可能源自”。C.据第四段可知,西汉时期围棋还</a:t>
            </a:r>
            <a:r>
              <a:rPr dirty="0"/>
              <a:t/>
            </a:r>
            <a:br>
              <a:rPr dirty="0"/>
            </a:br>
            <a:r>
              <a:rPr lang="zh-CN" altLang="en-US" sz="1530" kern="0" dirty="0" smtClean="0">
                <a:solidFill>
                  <a:srgbClr val="000000"/>
                </a:solidFill>
                <a:latin typeface="Times New Roman" pitchFamily="65" charset="-122"/>
                <a:ea typeface="宋体" pitchFamily="65" charset="-122"/>
              </a:rPr>
              <a:t>“处于受挤压的位置”;“东汉”应为“东汉中期后”。D.“儒家对围棋也有了进一步的认</a:t>
            </a:r>
            <a:r>
              <a:rPr dirty="0"/>
              <a:t/>
            </a:r>
            <a:br>
              <a:rPr dirty="0"/>
            </a:br>
            <a:r>
              <a:rPr lang="zh-CN" altLang="en-US" sz="1530" kern="0" dirty="0" smtClean="0">
                <a:solidFill>
                  <a:srgbClr val="000000"/>
                </a:solidFill>
                <a:latin typeface="Times New Roman" pitchFamily="65" charset="-122"/>
                <a:ea typeface="宋体" pitchFamily="65" charset="-122"/>
              </a:rPr>
              <a:t>识”于文无据,原文第七段只是说“人们”“突破了儒家历来只重‘六艺’的传统”。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原文第五段末句中“人们</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把围棋作为自觉的艺术追求”与“把它纳入儒士</a:t>
            </a:r>
            <a:r>
              <a:rPr dirty="0"/>
              <a:t/>
            </a:r>
            <a:br>
              <a:rPr dirty="0"/>
            </a:br>
            <a:r>
              <a:rPr lang="zh-CN" altLang="en-US" sz="1530" kern="0" dirty="0" smtClean="0">
                <a:solidFill>
                  <a:srgbClr val="000000"/>
                </a:solidFill>
                <a:latin typeface="Times New Roman" pitchFamily="65" charset="-122"/>
                <a:ea typeface="宋体" pitchFamily="65" charset="-122"/>
              </a:rPr>
              <a:t>必备的艺技”是并列关系,选项把它们变成了顺承关系。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B.据第四段可知,“盛极一时”的是曾经的“博累棋”,“围棋”是“更加受到</a:t>
            </a:r>
            <a:r>
              <a:rPr dirty="0"/>
              <a:t/>
            </a:r>
            <a:br>
              <a:rPr dirty="0"/>
            </a:br>
            <a:r>
              <a:rPr lang="zh-CN" altLang="en-US" sz="1530" kern="0" dirty="0" smtClean="0">
                <a:solidFill>
                  <a:srgbClr val="000000"/>
                </a:solidFill>
                <a:latin typeface="Times New Roman" pitchFamily="65" charset="-122"/>
                <a:ea typeface="宋体" pitchFamily="65" charset="-122"/>
              </a:rPr>
              <a:t>人们的喜爱和重视”。C.“围棋的娱乐、交际等功能性弱点”于文无据。D.据第七段可知,</a:t>
            </a:r>
            <a:r>
              <a:rPr dirty="0"/>
              <a:t/>
            </a:r>
            <a:br>
              <a:rPr dirty="0"/>
            </a:br>
            <a:r>
              <a:rPr lang="zh-CN" altLang="en-US" sz="1530" kern="0" dirty="0" smtClean="0">
                <a:solidFill>
                  <a:srgbClr val="000000"/>
                </a:solidFill>
                <a:latin typeface="Times New Roman" pitchFamily="65" charset="-122"/>
                <a:ea typeface="宋体" pitchFamily="65" charset="-122"/>
              </a:rPr>
              <a:t>把“国艺价值观”作为认识围棋价值的出发点,只是正确认识围棋“国艺”地位的必要条件;</a:t>
            </a:r>
            <a:r>
              <a:rPr dirty="0"/>
              <a:t/>
            </a:r>
            <a:br>
              <a:rPr dirty="0"/>
            </a:br>
            <a:r>
              <a:rPr lang="zh-CN" altLang="en-US" sz="1530" kern="0" dirty="0" smtClean="0">
                <a:solidFill>
                  <a:srgbClr val="000000"/>
                </a:solidFill>
                <a:latin typeface="Times New Roman" pitchFamily="65" charset="-122"/>
                <a:ea typeface="宋体" pitchFamily="65" charset="-122"/>
              </a:rPr>
              <a:t>应将“只要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就”改为“只有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二十、(2012辽宁,1—3,9分)阅读下面的文字,完成1—3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自然作为环境与自然作为其自身是完全不一样的。自然作为其自身以自己为本位,与人无</a:t>
            </a:r>
            <a:r>
              <a:t/>
            </a:r>
            <a:br/>
            <a:r>
              <a:rPr lang="zh-CN" altLang="en-US" sz="1530" kern="0" dirty="0" smtClean="0">
                <a:solidFill>
                  <a:srgbClr val="000000"/>
                </a:solidFill>
                <a:latin typeface="Times New Roman" pitchFamily="65" charset="-122"/>
                <a:ea typeface="宋体" pitchFamily="65" charset="-122"/>
              </a:rPr>
              <a:t>关。而自然作为环境,它就失去了自己的本体性,成为人的价值物。一方面,它是人的对象,相</a:t>
            </a:r>
            <a:r>
              <a:t/>
            </a:r>
            <a:br/>
            <a:r>
              <a:rPr lang="zh-CN" altLang="en-US" sz="1530" kern="0" dirty="0" smtClean="0">
                <a:solidFill>
                  <a:srgbClr val="000000"/>
                </a:solidFill>
                <a:latin typeface="Times New Roman" pitchFamily="65" charset="-122"/>
                <a:ea typeface="宋体" pitchFamily="65" charset="-122"/>
              </a:rPr>
              <a:t>对于实在的人,它外在于人。但另一方面,当它参与人的价值创造时,就不是人的对象,而是人</a:t>
            </a:r>
            <a:r>
              <a:t/>
            </a:r>
            <a:br/>
            <a:r>
              <a:rPr lang="zh-CN" altLang="en-US" sz="1530" kern="0" dirty="0" smtClean="0">
                <a:solidFill>
                  <a:srgbClr val="000000"/>
                </a:solidFill>
                <a:latin typeface="Times New Roman" pitchFamily="65" charset="-122"/>
                <a:ea typeface="宋体" pitchFamily="65" charset="-122"/>
              </a:rPr>
              <a:t>的一部分,或者说是人的另一体。在这个意义上,环境与人不可分。自然当其作为人的价值物</a:t>
            </a:r>
            <a:r>
              <a:t/>
            </a:r>
            <a:br/>
            <a:r>
              <a:rPr lang="zh-CN" altLang="en-US" sz="1530" kern="0" dirty="0" smtClean="0">
                <a:solidFill>
                  <a:srgbClr val="000000"/>
                </a:solidFill>
                <a:latin typeface="Times New Roman" pitchFamily="65" charset="-122"/>
                <a:ea typeface="宋体" pitchFamily="65" charset="-122"/>
              </a:rPr>
              <a:t>时,主要有两种情况:一是作为资源,二是作为环境。资源主要分为生产资源和生活资源。人要</a:t>
            </a:r>
            <a:r>
              <a:t/>
            </a:r>
            <a:br/>
            <a:r>
              <a:rPr lang="zh-CN" altLang="en-US" sz="1530" kern="0" dirty="0" smtClean="0">
                <a:solidFill>
                  <a:srgbClr val="000000"/>
                </a:solidFill>
                <a:latin typeface="Times New Roman" pitchFamily="65" charset="-122"/>
                <a:ea typeface="宋体" pitchFamily="65" charset="-122"/>
              </a:rPr>
              <a:t>生存和发展,必须要向自然获取生产资源和生活资源。但是必须有个限度,超出限度就可能造</a:t>
            </a:r>
            <a:r>
              <a:t/>
            </a:r>
            <a:br/>
            <a:r>
              <a:rPr lang="zh-CN" altLang="en-US" sz="1530" kern="0" dirty="0" smtClean="0">
                <a:solidFill>
                  <a:srgbClr val="000000"/>
                </a:solidFill>
                <a:latin typeface="Times New Roman" pitchFamily="65" charset="-122"/>
                <a:ea typeface="宋体" pitchFamily="65" charset="-122"/>
              </a:rPr>
              <a:t>成整个生态平衡的严重破坏或某些资源的枯竭。一般来说,环境比资源外延要大,但更重要的</a:t>
            </a:r>
            <a:r>
              <a:t/>
            </a:r>
            <a:br/>
            <a:r>
              <a:rPr lang="zh-CN" altLang="en-US" sz="1530" kern="0" dirty="0" smtClean="0">
                <a:solidFill>
                  <a:srgbClr val="000000"/>
                </a:solidFill>
                <a:latin typeface="Times New Roman" pitchFamily="65" charset="-122"/>
                <a:ea typeface="宋体" pitchFamily="65" charset="-122"/>
              </a:rPr>
              <a:t>是,资源是人掠夺的对象,而环境是人的家园。从自然界掠夺资源,不管手段如何,人与自然的</a:t>
            </a:r>
            <a:r>
              <a:t/>
            </a:r>
            <a:br/>
            <a:r>
              <a:rPr lang="zh-CN" altLang="en-US" sz="1530" kern="0" dirty="0" smtClean="0">
                <a:solidFill>
                  <a:srgbClr val="000000"/>
                </a:solidFill>
                <a:latin typeface="Times New Roman" pitchFamily="65" charset="-122"/>
                <a:ea typeface="宋体" pitchFamily="65" charset="-122"/>
              </a:rPr>
              <a:t>关系是对立的;而将自然界看成环境,不管这里的自然条件如何,人总是力求实现与自然的和</a:t>
            </a:r>
            <a:r>
              <a:t/>
            </a:r>
            <a:br/>
            <a:r>
              <a:rPr lang="zh-CN" altLang="en-US" sz="1530" kern="0" dirty="0" smtClean="0">
                <a:solidFill>
                  <a:srgbClr val="000000"/>
                </a:solidFill>
                <a:latin typeface="Times New Roman" pitchFamily="65" charset="-122"/>
                <a:ea typeface="宋体" pitchFamily="65" charset="-122"/>
              </a:rPr>
              <a:t>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对于当今人类来说,重要的是要将自然看成我们的家。家,不只是物质性的概念,还是精神性的</a:t>
            </a:r>
            <a:r>
              <a:t/>
            </a:r>
            <a:br/>
            <a:r>
              <a:rPr lang="zh-CN" altLang="en-US" sz="1530" kern="0" dirty="0" smtClean="0">
                <a:solidFill>
                  <a:srgbClr val="000000"/>
                </a:solidFill>
                <a:latin typeface="Times New Roman" pitchFamily="65" charset="-122"/>
                <a:ea typeface="宋体" pitchFamily="65" charset="-122"/>
              </a:rPr>
              <a:t>概念。环境美的根本性质是家园感,家园感主要表现为环境对人的亲和性、生活性和人对环</a:t>
            </a:r>
            <a:r>
              <a:t/>
            </a:r>
            <a:br/>
            <a:r>
              <a:rPr lang="zh-CN" altLang="en-US" sz="1530" kern="0" dirty="0" smtClean="0">
                <a:solidFill>
                  <a:srgbClr val="000000"/>
                </a:solidFill>
                <a:latin typeface="Times New Roman" pitchFamily="65" charset="-122"/>
                <a:ea typeface="宋体" pitchFamily="65" charset="-122"/>
              </a:rPr>
              <a:t>境的依恋感、归属感。家的首要功能是居住,居住可以区分为三个层级:宜居、利居、乐居。</a:t>
            </a:r>
            <a:endParaRPr lang="zh-CN" altLang="en-US"/>
          </a:p>
        </p:txBody>
      </p:sp>
    </p:spTree>
    <p:custDataLst>
      <p:custData r:id="rId1"/>
    </p:custData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当前各地都在创建人类的宜居环境,提出建设花园城市、保护历史文化名城等诸多主张,但</a:t>
            </a:r>
            <a:r>
              <a:t/>
            </a:r>
            <a:br/>
            <a:r>
              <a:rPr lang="zh-CN" altLang="en-US" sz="1530" kern="0" dirty="0" smtClean="0">
                <a:solidFill>
                  <a:srgbClr val="000000"/>
                </a:solidFill>
                <a:latin typeface="Times New Roman" pitchFamily="65" charset="-122"/>
                <a:ea typeface="宋体" pitchFamily="65" charset="-122"/>
              </a:rPr>
              <a:t>“宜居”在城市功能的各层次中,只是基础,重在环境保护。而“利居”仍然没有摆脱将环境</a:t>
            </a:r>
            <a:r>
              <a:t/>
            </a:r>
            <a:br/>
            <a:r>
              <a:rPr lang="zh-CN" altLang="en-US" sz="1530" kern="0" dirty="0" smtClean="0">
                <a:solidFill>
                  <a:srgbClr val="000000"/>
                </a:solidFill>
                <a:latin typeface="Times New Roman" pitchFamily="65" charset="-122"/>
                <a:ea typeface="宋体" pitchFamily="65" charset="-122"/>
              </a:rPr>
              <a:t>当作资源的观念。环境一旦成为利用的对象,它与人的关系就存在某种对立。只有“乐居”,</a:t>
            </a:r>
            <a:r>
              <a:t/>
            </a:r>
            <a:br/>
            <a:r>
              <a:rPr lang="zh-CN" altLang="en-US" sz="1530" kern="0" dirty="0" smtClean="0">
                <a:solidFill>
                  <a:srgbClr val="000000"/>
                </a:solidFill>
                <a:latin typeface="Times New Roman" pitchFamily="65" charset="-122"/>
                <a:ea typeface="宋体" pitchFamily="65" charset="-122"/>
              </a:rPr>
              <a:t>人与环境的关系才不是对立的,而是和谐的,而且这种和谐具有亲缘性、情感性、文化性。亲</a:t>
            </a:r>
            <a:r>
              <a:t/>
            </a:r>
            <a:br/>
            <a:r>
              <a:rPr lang="zh-CN" altLang="en-US" sz="1530" kern="0" dirty="0" smtClean="0">
                <a:solidFill>
                  <a:srgbClr val="000000"/>
                </a:solidFill>
                <a:latin typeface="Times New Roman" pitchFamily="65" charset="-122"/>
                <a:ea typeface="宋体" pitchFamily="65" charset="-122"/>
              </a:rPr>
              <a:t>缘性,说明环境与人共生的关系。情感性,说明环境与人的内在心理的关系。文化性,说明乐居</a:t>
            </a:r>
            <a:r>
              <a:t/>
            </a:r>
            <a:br/>
            <a:r>
              <a:rPr lang="zh-CN" altLang="en-US" sz="1530" kern="0" dirty="0" smtClean="0">
                <a:solidFill>
                  <a:srgbClr val="000000"/>
                </a:solidFill>
                <a:latin typeface="Times New Roman" pitchFamily="65" charset="-122"/>
                <a:ea typeface="宋体" pitchFamily="65" charset="-122"/>
              </a:rPr>
              <a:t>具有丰富而又深刻的文化意味,浓缩提炼了人类文明的精华,真正体现了家园感。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家园感的实现离不开对环境进行建设。环境建设有两种指导理念:一是功利的原则,二是审美</a:t>
            </a:r>
            <a:r>
              <a:t/>
            </a:r>
            <a:br/>
            <a:r>
              <a:rPr lang="zh-CN" altLang="en-US" sz="1530" kern="0" dirty="0" smtClean="0">
                <a:solidFill>
                  <a:srgbClr val="000000"/>
                </a:solidFill>
                <a:latin typeface="Times New Roman" pitchFamily="65" charset="-122"/>
                <a:ea typeface="宋体" pitchFamily="65" charset="-122"/>
              </a:rPr>
              <a:t>的原则。两个原则必须是统一的,且应以审美原则为主导,也就是说可以将工程建设转化为景</a:t>
            </a:r>
            <a:r>
              <a:t/>
            </a:r>
            <a:br/>
            <a:r>
              <a:rPr lang="zh-CN" altLang="en-US" sz="1530" kern="0" dirty="0" smtClean="0">
                <a:solidFill>
                  <a:srgbClr val="000000"/>
                </a:solidFill>
                <a:latin typeface="Times New Roman" pitchFamily="65" charset="-122"/>
                <a:ea typeface="宋体" pitchFamily="65" charset="-122"/>
              </a:rPr>
              <a:t>观建设,让工程既有利于人们的生产与生活,又有利于人类的审美。此外,家园感的实现也离不</a:t>
            </a:r>
            <a:r>
              <a:t/>
            </a:r>
            <a:br/>
            <a:r>
              <a:rPr lang="zh-CN" altLang="en-US" sz="1530" kern="0" dirty="0" smtClean="0">
                <a:solidFill>
                  <a:srgbClr val="000000"/>
                </a:solidFill>
                <a:latin typeface="Times New Roman" pitchFamily="65" charset="-122"/>
                <a:ea typeface="宋体" pitchFamily="65" charset="-122"/>
              </a:rPr>
              <a:t>开环境保护。环境保护一是需要科学技术,二是需要理念。在诸多关于环境保护的理念中,</a:t>
            </a:r>
            <a:r>
              <a:t/>
            </a:r>
            <a:br/>
            <a:r>
              <a:rPr lang="zh-CN" altLang="en-US" sz="1530" kern="0" dirty="0" smtClean="0">
                <a:solidFill>
                  <a:srgbClr val="000000"/>
                </a:solidFill>
                <a:latin typeface="Times New Roman" pitchFamily="65" charset="-122"/>
                <a:ea typeface="宋体" pitchFamily="65" charset="-122"/>
              </a:rPr>
              <a:t>“审美的环境保护”理念有积极意义。这里“美”的构成是丰富的,既有来自生态方面自然</a:t>
            </a:r>
            <a:r>
              <a:t/>
            </a:r>
            <a:br/>
            <a:r>
              <a:rPr lang="zh-CN" altLang="en-US" sz="1530" kern="0" dirty="0" smtClean="0">
                <a:solidFill>
                  <a:srgbClr val="000000"/>
                </a:solidFill>
                <a:latin typeface="Times New Roman" pitchFamily="65" charset="-122"/>
                <a:ea typeface="宋体" pitchFamily="65" charset="-122"/>
              </a:rPr>
              <a:t>方面的美,也有文明方面的人工的美。这样,“审美的环境保护”不仅包含了以生态平衡为最</a:t>
            </a:r>
            <a:r>
              <a:t/>
            </a:r>
            <a:br/>
            <a:r>
              <a:rPr lang="zh-CN" altLang="en-US" sz="1530" kern="0" dirty="0" smtClean="0">
                <a:solidFill>
                  <a:srgbClr val="000000"/>
                </a:solidFill>
                <a:latin typeface="Times New Roman" pitchFamily="65" charset="-122"/>
                <a:ea typeface="宋体" pitchFamily="65" charset="-122"/>
              </a:rPr>
              <a:t>高原则的科学的“真”的保护,而且高于“真”的保护。比如,城市中的湖水被严重污染了,按</a:t>
            </a:r>
            <a:r>
              <a:t/>
            </a:r>
            <a:br/>
            <a:r>
              <a:rPr lang="zh-CN" altLang="en-US" sz="1530" kern="0" dirty="0" smtClean="0">
                <a:solidFill>
                  <a:srgbClr val="000000"/>
                </a:solidFill>
                <a:latin typeface="Times New Roman" pitchFamily="65" charset="-122"/>
                <a:ea typeface="宋体" pitchFamily="65" charset="-122"/>
              </a:rPr>
              <a:t>“真”的保护,主要在治理污染,在一定程度上恢复它的生态平衡;而按审美的保护原则,不仅</a:t>
            </a:r>
            <a:endParaRPr lang="zh-CN" altLang="en-US"/>
          </a:p>
        </p:txBody>
      </p:sp>
    </p:spTree>
    <p:custDataLst>
      <p:custData r:id="rId1"/>
    </p:custData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要治理污染,还要进一步做一些美化,如湖岸栽花、湖中养鱼建亭等。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环境作为人的家园,既是空间的,也是历史的。我们应该适度开发自然资源,高度重视保护自然</a:t>
            </a:r>
            <a:r>
              <a:rPr dirty="0"/>
              <a:t/>
            </a:r>
            <a:br>
              <a:rPr dirty="0"/>
            </a:br>
            <a:r>
              <a:rPr lang="zh-CN" altLang="en-US" sz="1530" kern="0" dirty="0" smtClean="0">
                <a:solidFill>
                  <a:srgbClr val="000000"/>
                </a:solidFill>
                <a:latin typeface="Times New Roman" pitchFamily="65" charset="-122"/>
                <a:ea typeface="宋体" pitchFamily="65" charset="-122"/>
              </a:rPr>
              <a:t>环境,并努力建造乐居的环境。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(摘编自陈望衡《环境美学的当代使命》)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1.下列有关“环境”和“资源”的表述,不符合原文意思的一项是(3分)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A.作为环境的自然与作为资源的自然都是人的价值物,参与到人的价值创造中。但二者又有</a:t>
            </a:r>
            <a:r>
              <a:rPr dirty="0"/>
              <a:t/>
            </a:r>
            <a:br>
              <a:rPr dirty="0"/>
            </a:br>
            <a:r>
              <a:rPr lang="zh-CN" altLang="en-US" sz="1530" kern="0" dirty="0" smtClean="0">
                <a:solidFill>
                  <a:srgbClr val="000000"/>
                </a:solidFill>
                <a:latin typeface="Times New Roman" pitchFamily="65" charset="-122"/>
                <a:ea typeface="宋体" pitchFamily="65" charset="-122"/>
              </a:rPr>
              <a:t>所不同。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B.自然作为环境,失去了自己的本体性,成为人的家园。这种情况下,人总是力求实现与自然的</a:t>
            </a:r>
            <a:r>
              <a:rPr dirty="0"/>
              <a:t/>
            </a:r>
            <a:br>
              <a:rPr dirty="0"/>
            </a:br>
            <a:r>
              <a:rPr lang="zh-CN" altLang="en-US" sz="1530" kern="0" dirty="0" smtClean="0">
                <a:solidFill>
                  <a:srgbClr val="000000"/>
                </a:solidFill>
                <a:latin typeface="Times New Roman" pitchFamily="65" charset="-122"/>
                <a:ea typeface="宋体" pitchFamily="65" charset="-122"/>
              </a:rPr>
              <a:t>和谐。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C.资源外延小于环境,主要分为生产资源和生活资源。只有改变获取资源的手段,才能使人与</a:t>
            </a:r>
            <a:r>
              <a:rPr dirty="0"/>
              <a:t/>
            </a:r>
            <a:br>
              <a:rPr dirty="0"/>
            </a:br>
            <a:r>
              <a:rPr lang="zh-CN" altLang="en-US" sz="1530" kern="0" dirty="0" smtClean="0">
                <a:solidFill>
                  <a:srgbClr val="000000"/>
                </a:solidFill>
                <a:latin typeface="Times New Roman" pitchFamily="65" charset="-122"/>
                <a:ea typeface="宋体" pitchFamily="65" charset="-122"/>
              </a:rPr>
              <a:t>自然不再对立。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D.自然作为资源,可以满足人生存和发展的需求,是人掠夺的对象;而不加限制地掠夺会造成严</a:t>
            </a:r>
            <a:r>
              <a:rPr dirty="0"/>
              <a:t/>
            </a:r>
            <a:br>
              <a:rPr dirty="0"/>
            </a:br>
            <a:r>
              <a:rPr lang="zh-CN" altLang="en-US" sz="1530" kern="0" dirty="0" smtClean="0">
                <a:solidFill>
                  <a:srgbClr val="000000"/>
                </a:solidFill>
                <a:latin typeface="Times New Roman" pitchFamily="65" charset="-122"/>
                <a:ea typeface="宋体" pitchFamily="65" charset="-122"/>
              </a:rPr>
              <a:t>重的后果。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2.下列对原文第二段内容的理解和分析,不正确的一项是(3分)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A.家的首要功能是居住。人类对家的居住功能的追求表现在三个方面,分别是宜居、利居、</a:t>
            </a:r>
            <a:r>
              <a:rPr dirty="0"/>
              <a:t/>
            </a:r>
            <a:br>
              <a:rPr dirty="0"/>
            </a:br>
            <a:r>
              <a:rPr lang="zh-CN" altLang="en-US" sz="1530" kern="0" dirty="0" smtClean="0">
                <a:solidFill>
                  <a:srgbClr val="000000"/>
                </a:solidFill>
                <a:latin typeface="Times New Roman" pitchFamily="65" charset="-122"/>
                <a:ea typeface="宋体" pitchFamily="65" charset="-122"/>
              </a:rPr>
              <a:t>乐居,其中宜居是基础。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B.利居,仍然把环境作为利用的对象,即重视自然作为资源的价值,忽略自然作为环境的价值。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C.乐居既要体现人与环境的共生关系,又要满足居住者对环境的情感认同,还要体现深厚的文</a:t>
            </a:r>
            <a:r>
              <a:rPr dirty="0"/>
              <a:t/>
            </a:r>
            <a:br>
              <a:rPr dirty="0"/>
            </a:br>
            <a:r>
              <a:rPr lang="zh-CN" altLang="en-US" sz="1530" kern="0" dirty="0" smtClean="0">
                <a:solidFill>
                  <a:srgbClr val="000000"/>
                </a:solidFill>
                <a:latin typeface="Times New Roman" pitchFamily="65" charset="-122"/>
                <a:ea typeface="宋体" pitchFamily="65" charset="-122"/>
              </a:rPr>
              <a:t>化感,三者缺一不可。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D.环境对人的亲和性与人对环境的依恋感是家园感的表现。乐居满足了人在环境方面的全</a:t>
            </a:r>
            <a:r>
              <a:rPr dirty="0"/>
              <a:t/>
            </a:r>
            <a:br>
              <a:rPr dirty="0"/>
            </a:br>
            <a:r>
              <a:rPr lang="zh-CN" altLang="en-US" sz="1530" kern="0" dirty="0" smtClean="0">
                <a:solidFill>
                  <a:srgbClr val="000000"/>
                </a:solidFill>
                <a:latin typeface="Times New Roman" pitchFamily="65" charset="-122"/>
                <a:ea typeface="宋体" pitchFamily="65" charset="-122"/>
              </a:rPr>
              <a:t>面需要,因而乐居是环境建设的最高目标。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3.根据原文的内容,下列理解和分析不正确的一项是(3分)(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A.由于资源的枯竭会危及人的生存,所以人类要高度重视保护自然环境。但与此同时,适度开</a:t>
            </a:r>
            <a:r>
              <a:rPr dirty="0"/>
              <a:t/>
            </a:r>
            <a:br>
              <a:rPr dirty="0"/>
            </a:br>
            <a:r>
              <a:rPr lang="zh-CN" altLang="en-US" sz="1530" kern="0" dirty="0" smtClean="0">
                <a:solidFill>
                  <a:srgbClr val="000000"/>
                </a:solidFill>
                <a:latin typeface="Times New Roman" pitchFamily="65" charset="-122"/>
                <a:ea typeface="宋体" pitchFamily="65" charset="-122"/>
              </a:rPr>
              <a:t>发自然资源的工作也不能停。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B.湖岸植树栽花、湖中养鱼建亭等保护环境的做法,不仅美化了我们的空间,而且也让家园感</a:t>
            </a:r>
            <a:r>
              <a:rPr dirty="0"/>
              <a:t/>
            </a:r>
            <a:br>
              <a:rPr dirty="0"/>
            </a:br>
            <a:r>
              <a:rPr lang="zh-CN" altLang="en-US" sz="1530" kern="0" dirty="0" smtClean="0">
                <a:solidFill>
                  <a:srgbClr val="000000"/>
                </a:solidFill>
                <a:latin typeface="Times New Roman" pitchFamily="65" charset="-122"/>
                <a:ea typeface="宋体" pitchFamily="65" charset="-122"/>
              </a:rPr>
              <a:t>具有了持续性。</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环境建设的指导原则应强调功利与审美的统一。例如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可以将工程建设转化成景观建设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就是将审美理念融入工程规划中。</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D.“审美的环境保护”理念中“美”的构成是丰富的,它高于科学的“真”的保护,因而保护</a:t>
            </a:r>
            <a:r>
              <a:rPr dirty="0"/>
              <a:t/>
            </a:r>
            <a:br>
              <a:rPr dirty="0"/>
            </a:br>
            <a:r>
              <a:rPr lang="zh-CN" altLang="en-US" sz="1530" kern="0" dirty="0" smtClean="0">
                <a:solidFill>
                  <a:srgbClr val="000000"/>
                </a:solidFill>
                <a:latin typeface="Times New Roman" pitchFamily="65" charset="-122"/>
                <a:ea typeface="宋体" pitchFamily="65" charset="-122"/>
              </a:rPr>
              <a:t>环境首先要考虑人工美的因素。</a:t>
            </a:r>
            <a:endParaRPr lang="zh-CN" altLang="en-US" dirty="0"/>
          </a:p>
        </p:txBody>
      </p:sp>
      <p:sp>
        <p:nvSpPr>
          <p:cNvPr id="3" name="TextBox 2"/>
          <p:cNvSpPr txBox="1"/>
          <p:nvPr/>
        </p:nvSpPr>
        <p:spPr>
          <a:xfrm>
            <a:off x="540000" y="2523706"/>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据第一段的“从自然界掠夺资源,不管手段如何,人与自然的关系是对立的”可</a:t>
            </a:r>
            <a:r>
              <a:rPr dirty="0"/>
              <a:t/>
            </a:r>
            <a:br>
              <a:rPr dirty="0"/>
            </a:br>
            <a:r>
              <a:rPr lang="zh-CN" altLang="en-US" sz="1530" kern="0" dirty="0" smtClean="0">
                <a:solidFill>
                  <a:srgbClr val="000000"/>
                </a:solidFill>
                <a:latin typeface="Times New Roman" pitchFamily="65" charset="-122"/>
                <a:ea typeface="宋体" pitchFamily="65" charset="-122"/>
              </a:rPr>
              <a:t>知,“只有改变获取资源的手段,才能使人与自然不再对立”不正确。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“其中宜居是基础”不正确。原文第二段中说的是“‘宜居’在城市功能的各</a:t>
            </a:r>
            <a:r>
              <a:rPr dirty="0"/>
              <a:t/>
            </a:r>
            <a:br>
              <a:rPr dirty="0"/>
            </a:br>
            <a:r>
              <a:rPr lang="zh-CN" altLang="en-US" sz="1530" kern="0" dirty="0" smtClean="0">
                <a:solidFill>
                  <a:srgbClr val="000000"/>
                </a:solidFill>
                <a:latin typeface="Times New Roman" pitchFamily="65" charset="-122"/>
                <a:ea typeface="宋体" pitchFamily="65" charset="-122"/>
              </a:rPr>
              <a:t>层次中,只是基础”。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据第三段“二是需要理念</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还要进一步做一些美化”等语句可知,D项“因而</a:t>
            </a:r>
            <a:r>
              <a:rPr dirty="0"/>
              <a:t/>
            </a:r>
            <a:br>
              <a:rPr dirty="0"/>
            </a:br>
            <a:r>
              <a:rPr lang="zh-CN" altLang="en-US" sz="1530" kern="0" dirty="0" smtClean="0">
                <a:solidFill>
                  <a:srgbClr val="000000"/>
                </a:solidFill>
                <a:latin typeface="Times New Roman" pitchFamily="65" charset="-122"/>
                <a:ea typeface="宋体" pitchFamily="65" charset="-122"/>
              </a:rPr>
              <a:t>保护环境首先要考虑人工美的因素”中的“首先”表述不当。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倒推失当。王国维原话的意思是:有些历史学家“疑古”,虽然怀疑精神可取,其</a:t>
            </a:r>
            <a:r>
              <a:rPr dirty="0"/>
              <a:t/>
            </a:r>
            <a:br>
              <a:rPr dirty="0"/>
            </a:br>
            <a:r>
              <a:rPr lang="zh-CN" altLang="en-US" sz="1530" kern="0" dirty="0" smtClean="0">
                <a:solidFill>
                  <a:srgbClr val="000000"/>
                </a:solidFill>
                <a:latin typeface="Times New Roman" pitchFamily="65" charset="-122"/>
                <a:ea typeface="宋体" pitchFamily="65" charset="-122"/>
              </a:rPr>
              <a:t>实是由于未充分处理古史材料。而该项倒推结论,“充分利用史料,就不会‘疑古’”缺少证</a:t>
            </a:r>
            <a:r>
              <a:rPr dirty="0"/>
              <a:t/>
            </a:r>
            <a:br>
              <a:rPr dirty="0"/>
            </a:br>
            <a:r>
              <a:rPr lang="zh-CN" altLang="en-US" sz="1530" kern="0" dirty="0" smtClean="0">
                <a:solidFill>
                  <a:srgbClr val="000000"/>
                </a:solidFill>
                <a:latin typeface="Times New Roman" pitchFamily="65" charset="-122"/>
                <a:ea typeface="宋体" pitchFamily="65" charset="-122"/>
              </a:rPr>
              <a:t>据,说法绝对。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曲解文意。据尾段可知,原文的观点是“纯粹的文艺作品,当然也能从中发掘史</a:t>
            </a:r>
            <a:r>
              <a:rPr dirty="0"/>
              <a:t/>
            </a:r>
            <a:br>
              <a:rPr dirty="0"/>
            </a:br>
            <a:r>
              <a:rPr lang="zh-CN" altLang="en-US" sz="1530" kern="0" dirty="0" smtClean="0">
                <a:solidFill>
                  <a:srgbClr val="000000"/>
                </a:solidFill>
                <a:latin typeface="Times New Roman" pitchFamily="65" charset="-122"/>
                <a:ea typeface="宋体" pitchFamily="65" charset="-122"/>
              </a:rPr>
              <a:t>料”,而该项却说“不能从这类作品中发掘史料”,因此错误。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与文意不符。整体理解第三段的大意可知,“‘五四’之前,很多涉及历史的神</a:t>
            </a:r>
            <a:r>
              <a:rPr dirty="0"/>
              <a:t/>
            </a:r>
            <a:br>
              <a:rPr dirty="0"/>
            </a:br>
            <a:r>
              <a:rPr lang="zh-CN" altLang="en-US" sz="1530" kern="0" dirty="0" smtClean="0">
                <a:solidFill>
                  <a:srgbClr val="000000"/>
                </a:solidFill>
                <a:latin typeface="Times New Roman" pitchFamily="65" charset="-122"/>
                <a:ea typeface="宋体" pitchFamily="65" charset="-122"/>
              </a:rPr>
              <a:t>话传说”“没有成为广泛使用的史料”的原因,一是没有将历史和神话分而治之,二是没有将</a:t>
            </a:r>
            <a:r>
              <a:rPr dirty="0"/>
              <a:t/>
            </a:r>
            <a:br>
              <a:rPr dirty="0"/>
            </a:br>
            <a:r>
              <a:rPr lang="zh-CN" altLang="en-US" sz="1530" kern="0" dirty="0" smtClean="0">
                <a:solidFill>
                  <a:srgbClr val="000000"/>
                </a:solidFill>
                <a:latin typeface="Times New Roman" pitchFamily="65" charset="-122"/>
                <a:ea typeface="宋体" pitchFamily="65" charset="-122"/>
              </a:rPr>
              <a:t>神话传说中的历史成分用来证史或补史,而非该项中所说:“这些作品在史学和文学归类问题</a:t>
            </a:r>
            <a:r>
              <a:rPr dirty="0"/>
              <a:t/>
            </a:r>
            <a:br>
              <a:rPr dirty="0"/>
            </a:br>
            <a:r>
              <a:rPr lang="zh-CN" altLang="en-US" sz="1530" kern="0" dirty="0" smtClean="0">
                <a:solidFill>
                  <a:srgbClr val="000000"/>
                </a:solidFill>
                <a:latin typeface="Times New Roman" pitchFamily="65" charset="-122"/>
                <a:ea typeface="宋体" pitchFamily="65" charset="-122"/>
              </a:rPr>
              <a:t>上存在争议”。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命题探微</a:t>
            </a:r>
            <a:r>
              <a:rPr lang="zh-CN" altLang="en-US" sz="1530" kern="0" dirty="0" smtClean="0">
                <a:solidFill>
                  <a:srgbClr val="000000"/>
                </a:solidFill>
                <a:latin typeface="Times New Roman" pitchFamily="65" charset="-122"/>
                <a:ea typeface="宋体" pitchFamily="65" charset="-122"/>
              </a:rPr>
              <a:t>　论述类文本阅读设题,不再较多地照搬原文或稍加改造,不再纠缠于局部的、概念</a:t>
            </a:r>
            <a:r>
              <a:rPr dirty="0"/>
              <a:t/>
            </a:r>
            <a:br>
              <a:rPr dirty="0"/>
            </a:br>
            <a:r>
              <a:rPr lang="zh-CN" altLang="en-US" sz="1530" kern="0" dirty="0" smtClean="0">
                <a:solidFill>
                  <a:srgbClr val="000000"/>
                </a:solidFill>
                <a:latin typeface="Times New Roman" pitchFamily="65" charset="-122"/>
                <a:ea typeface="宋体" pitchFamily="65" charset="-122"/>
              </a:rPr>
              <a:t>内涵的细微差别,更多地着眼于对文本内容的整体理解,着眼于对繁杂信息的筛选、把握。</a:t>
            </a:r>
          </a:p>
        </p:txBody>
      </p:sp>
    </p:spTree>
    <p:custDataLst>
      <p:custData r:id="rId1"/>
    </p:custData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70149"/>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一、(2018贵州黔东南一模,1—3,9分)阅读下面的文字,完成1—3题。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党的十八大后,以习近平同志为核心的党中央树立了“中国特色大国外交”的旗帜,中国外交</a:t>
            </a:r>
            <a:r>
              <a:rPr dirty="0"/>
              <a:t/>
            </a:r>
            <a:br>
              <a:rPr dirty="0"/>
            </a:br>
            <a:r>
              <a:rPr lang="zh-CN" altLang="en-US" sz="1530" kern="0" dirty="0" smtClean="0">
                <a:solidFill>
                  <a:srgbClr val="000000"/>
                </a:solidFill>
                <a:latin typeface="Times New Roman" pitchFamily="65" charset="-122"/>
                <a:ea typeface="宋体" pitchFamily="65" charset="-122"/>
              </a:rPr>
              <a:t>进入新征程。在“大国外交”之前冠以“中国特色”的定语,是因为它反映出中国的大国外</a:t>
            </a:r>
            <a:r>
              <a:rPr dirty="0"/>
              <a:t/>
            </a:r>
            <a:br>
              <a:rPr dirty="0"/>
            </a:br>
            <a:r>
              <a:rPr lang="zh-CN" altLang="en-US" sz="1530" kern="0" dirty="0" smtClean="0">
                <a:solidFill>
                  <a:srgbClr val="000000"/>
                </a:solidFill>
                <a:latin typeface="Times New Roman" pitchFamily="65" charset="-122"/>
                <a:ea typeface="宋体" pitchFamily="65" charset="-122"/>
              </a:rPr>
              <a:t>交超越了传统的大国外交,特别是以强权政治为主要特征的西方式大国外交,而成为当今世界</a:t>
            </a:r>
            <a:r>
              <a:rPr dirty="0"/>
              <a:t/>
            </a:r>
            <a:br>
              <a:rPr dirty="0"/>
            </a:br>
            <a:r>
              <a:rPr lang="zh-CN" altLang="en-US" sz="1530" kern="0" dirty="0" smtClean="0">
                <a:solidFill>
                  <a:srgbClr val="000000"/>
                </a:solidFill>
                <a:latin typeface="Times New Roman" pitchFamily="65" charset="-122"/>
                <a:ea typeface="宋体" pitchFamily="65" charset="-122"/>
              </a:rPr>
              <a:t>解决国际交往难题的中国智慧、中国方案。正如习近平总书记所强调的:“(这)使我国对外</a:t>
            </a:r>
            <a:r>
              <a:rPr dirty="0"/>
              <a:t/>
            </a:r>
            <a:br>
              <a:rPr dirty="0"/>
            </a:br>
            <a:r>
              <a:rPr lang="zh-CN" altLang="en-US" sz="1530" kern="0" dirty="0" smtClean="0">
                <a:solidFill>
                  <a:srgbClr val="000000"/>
                </a:solidFill>
                <a:latin typeface="Times New Roman" pitchFamily="65" charset="-122"/>
                <a:ea typeface="宋体" pitchFamily="65" charset="-122"/>
              </a:rPr>
              <a:t>工作有鲜明的中国特色、中国风格、中国气派。”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那么,中国特色大国外交“特”在哪里?笔者认为,“中国特色”主要体现在两个方面:一个是</a:t>
            </a:r>
            <a:r>
              <a:rPr dirty="0"/>
              <a:t/>
            </a:r>
            <a:br>
              <a:rPr dirty="0"/>
            </a:br>
            <a:r>
              <a:rPr lang="zh-CN" altLang="en-US" sz="1530" kern="0" dirty="0" smtClean="0">
                <a:solidFill>
                  <a:srgbClr val="000000"/>
                </a:solidFill>
                <a:latin typeface="Times New Roman" pitchFamily="65" charset="-122"/>
                <a:ea typeface="宋体" pitchFamily="65" charset="-122"/>
              </a:rPr>
              <a:t>时代性,一个是民族性。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在时代性方面,中国特色大国外交之所以不同于传统的大国外交,是因为中国共产党人站在时</a:t>
            </a:r>
            <a:r>
              <a:rPr dirty="0"/>
              <a:t/>
            </a:r>
            <a:br>
              <a:rPr dirty="0"/>
            </a:br>
            <a:r>
              <a:rPr lang="zh-CN" altLang="en-US" sz="1530" kern="0" dirty="0" smtClean="0">
                <a:solidFill>
                  <a:srgbClr val="000000"/>
                </a:solidFill>
                <a:latin typeface="Times New Roman" pitchFamily="65" charset="-122"/>
                <a:ea typeface="宋体" pitchFamily="65" charset="-122"/>
              </a:rPr>
              <a:t>代潮头,将中国人民的根本利益与世界人民的根本利益紧密结合起来。传统的西方大国外交</a:t>
            </a:r>
            <a:r>
              <a:rPr dirty="0"/>
              <a:t/>
            </a:r>
            <a:br>
              <a:rPr dirty="0"/>
            </a:br>
            <a:r>
              <a:rPr lang="zh-CN" altLang="en-US" sz="1530" kern="0" dirty="0" smtClean="0">
                <a:solidFill>
                  <a:srgbClr val="000000"/>
                </a:solidFill>
                <a:latin typeface="Times New Roman" pitchFamily="65" charset="-122"/>
                <a:ea typeface="宋体" pitchFamily="65" charset="-122"/>
              </a:rPr>
              <a:t>基本上都是只顾及本国利益,要使本国利益最大化,为此不惜牺牲他国利益,殖民主义、帝国主</a:t>
            </a:r>
            <a:r>
              <a:rPr dirty="0"/>
              <a:t/>
            </a:r>
            <a:br>
              <a:rPr dirty="0"/>
            </a:br>
            <a:r>
              <a:rPr lang="zh-CN" altLang="en-US" sz="1530" kern="0" dirty="0" smtClean="0">
                <a:solidFill>
                  <a:srgbClr val="000000"/>
                </a:solidFill>
                <a:latin typeface="Times New Roman" pitchFamily="65" charset="-122"/>
                <a:ea typeface="宋体" pitchFamily="65" charset="-122"/>
              </a:rPr>
              <a:t>义、霸权主义等就是这种大国外交的真实写照,这样的大国外交不可避免地会导致大国战争</a:t>
            </a:r>
            <a:endParaRPr lang="zh-CN" altLang="en-US" dirty="0"/>
          </a:p>
        </p:txBody>
      </p:sp>
      <p:grpSp>
        <p:nvGrpSpPr>
          <p:cNvPr id="3" name="组合 7"/>
          <p:cNvGrpSpPr/>
          <p:nvPr/>
        </p:nvGrpSpPr>
        <p:grpSpPr>
          <a:xfrm>
            <a:off x="2994334" y="965635"/>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1899190" y="1491443"/>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 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年高考模拟·基础题组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itchFamily="65" charset="-122"/>
                <a:ea typeface="宋体" pitchFamily="65" charset="-122"/>
              </a:rPr>
              <a:t>每篇建议用时10分钟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甚至世界大战,同时伴随着强国对弱国的欺负、掠夺,造成各种各样的人权灾难。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中国是社会主义国家,中国共产党人始终不忘初心。马克思恩格斯主张将和平作为“新社会</a:t>
            </a:r>
            <a:r>
              <a:t/>
            </a:r>
            <a:br/>
            <a:r>
              <a:rPr lang="zh-CN" altLang="en-US" sz="1530" kern="0" dirty="0" smtClean="0">
                <a:solidFill>
                  <a:srgbClr val="000000"/>
                </a:solidFill>
                <a:latin typeface="Times New Roman" pitchFamily="65" charset="-122"/>
                <a:ea typeface="宋体" pitchFamily="65" charset="-122"/>
              </a:rPr>
              <a:t>的国际原则”,使平等、互相尊重、友好往来、不干涉他人私事等人际关系中应该遵循的</a:t>
            </a:r>
            <a:r>
              <a:t/>
            </a:r>
            <a:br/>
            <a:r>
              <a:rPr lang="zh-CN" altLang="en-US" sz="1530" kern="0" dirty="0" smtClean="0">
                <a:solidFill>
                  <a:srgbClr val="000000"/>
                </a:solidFill>
                <a:latin typeface="Times New Roman" pitchFamily="65" charset="-122"/>
                <a:ea typeface="宋体" pitchFamily="65" charset="-122"/>
              </a:rPr>
              <a:t>“道德和正义的准则”“成为各民族之间的关系中的至高无上的准则”。社会主义的本质</a:t>
            </a:r>
            <a:r>
              <a:t/>
            </a:r>
            <a:br/>
            <a:r>
              <a:rPr lang="zh-CN" altLang="en-US" sz="1530" kern="0" dirty="0" smtClean="0">
                <a:solidFill>
                  <a:srgbClr val="000000"/>
                </a:solidFill>
                <a:latin typeface="Times New Roman" pitchFamily="65" charset="-122"/>
                <a:ea typeface="宋体" pitchFamily="65" charset="-122"/>
              </a:rPr>
              <a:t>属性决定了中国绝不能走传统大国外交的老路。现在中国强大了,成为名副其实的世界大国</a:t>
            </a:r>
            <a:r>
              <a:t/>
            </a:r>
            <a:br/>
            <a:r>
              <a:rPr lang="zh-CN" altLang="en-US" sz="1530" kern="0" dirty="0" smtClean="0">
                <a:solidFill>
                  <a:srgbClr val="000000"/>
                </a:solidFill>
                <a:latin typeface="Times New Roman" pitchFamily="65" charset="-122"/>
                <a:ea typeface="宋体" pitchFamily="65" charset="-122"/>
              </a:rPr>
              <a:t>了,但是中国不想成为一个新的强权。中国不想像一些国家那样,摆脱了强权之后,便加入新强</a:t>
            </a:r>
            <a:r>
              <a:t/>
            </a:r>
            <a:br/>
            <a:r>
              <a:rPr lang="zh-CN" altLang="en-US" sz="1530" kern="0" dirty="0" smtClean="0">
                <a:solidFill>
                  <a:srgbClr val="000000"/>
                </a:solidFill>
                <a:latin typeface="Times New Roman" pitchFamily="65" charset="-122"/>
                <a:ea typeface="宋体" pitchFamily="65" charset="-122"/>
              </a:rPr>
              <a:t>权行列,转身同其他列强一起欺负弱国、小国。中国更不想成为一个新的霸权。紧跟时代步</a:t>
            </a:r>
            <a:r>
              <a:t/>
            </a:r>
            <a:br/>
            <a:r>
              <a:rPr lang="zh-CN" altLang="en-US" sz="1530" kern="0" dirty="0" smtClean="0">
                <a:solidFill>
                  <a:srgbClr val="000000"/>
                </a:solidFill>
                <a:latin typeface="Times New Roman" pitchFamily="65" charset="-122"/>
                <a:ea typeface="宋体" pitchFamily="65" charset="-122"/>
              </a:rPr>
              <a:t>伐,关怀全人类的利益和命运,是马克思主义政党先进性的体现。从提出并践行和平共处五项</a:t>
            </a:r>
            <a:r>
              <a:t/>
            </a:r>
            <a:br/>
            <a:r>
              <a:rPr lang="zh-CN" altLang="en-US" sz="1530" kern="0" dirty="0" smtClean="0">
                <a:solidFill>
                  <a:srgbClr val="000000"/>
                </a:solidFill>
                <a:latin typeface="Times New Roman" pitchFamily="65" charset="-122"/>
                <a:ea typeface="宋体" pitchFamily="65" charset="-122"/>
              </a:rPr>
              <a:t>原则,到弘扬和平与发展时代主题,再到推动建设和谐世界,都展现了中国共产党人的世界情</a:t>
            </a:r>
            <a:r>
              <a:t/>
            </a:r>
            <a:br/>
            <a:r>
              <a:rPr lang="zh-CN" altLang="en-US" sz="1530" kern="0" dirty="0" smtClean="0">
                <a:solidFill>
                  <a:srgbClr val="000000"/>
                </a:solidFill>
                <a:latin typeface="Times New Roman" pitchFamily="65" charset="-122"/>
                <a:ea typeface="宋体" pitchFamily="65" charset="-122"/>
              </a:rPr>
              <a:t>怀。党的十八大后,习近平总书记提出构建人类命运共同体和新型国际关系,更是将这种世界</a:t>
            </a:r>
            <a:r>
              <a:t/>
            </a:r>
            <a:br/>
            <a:r>
              <a:rPr lang="zh-CN" altLang="en-US" sz="1530" kern="0" dirty="0" smtClean="0">
                <a:solidFill>
                  <a:srgbClr val="000000"/>
                </a:solidFill>
                <a:latin typeface="Times New Roman" pitchFamily="65" charset="-122"/>
                <a:ea typeface="宋体" pitchFamily="65" charset="-122"/>
              </a:rPr>
              <a:t>情怀提升到一个新境界。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所谓民族性,是指中国特色离不开中国这个载体。中国共产党人能够将马克思主义中国化,开</a:t>
            </a:r>
            <a:r>
              <a:t/>
            </a:r>
            <a:br/>
            <a:r>
              <a:rPr lang="zh-CN" altLang="en-US" sz="1530" kern="0" dirty="0" smtClean="0">
                <a:solidFill>
                  <a:srgbClr val="000000"/>
                </a:solidFill>
                <a:latin typeface="Times New Roman" pitchFamily="65" charset="-122"/>
                <a:ea typeface="宋体" pitchFamily="65" charset="-122"/>
              </a:rPr>
              <a:t>创中国特色社会主义道路,坚守社会主义方向并取得巨大成功,与中国智慧紧密相关。中国外</a:t>
            </a:r>
            <a:r>
              <a:t/>
            </a:r>
            <a:br/>
            <a:r>
              <a:rPr lang="zh-CN" altLang="en-US" sz="1530" kern="0" dirty="0" smtClean="0">
                <a:solidFill>
                  <a:srgbClr val="000000"/>
                </a:solidFill>
                <a:latin typeface="Times New Roman" pitchFamily="65" charset="-122"/>
                <a:ea typeface="宋体" pitchFamily="65" charset="-122"/>
              </a:rPr>
              <a:t>交能够使一个社会主义大国同包括资本主义国家在内的世界绝大多数国家保持良好的关系,</a:t>
            </a:r>
            <a:endParaRPr lang="zh-CN" altLang="en-US"/>
          </a:p>
        </p:txBody>
      </p:sp>
    </p:spTree>
    <p:custDataLst>
      <p:custData r:id="rId1"/>
    </p:custData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也离不开中国智慧。作为一个东方文明古国,中国深受“和合文化”的浸润,“己所不欲,勿施</a:t>
            </a:r>
            <a:r>
              <a:t/>
            </a:r>
            <a:br/>
            <a:r>
              <a:rPr lang="zh-CN" altLang="en-US" sz="1530" kern="0" dirty="0" smtClean="0">
                <a:solidFill>
                  <a:srgbClr val="000000"/>
                </a:solidFill>
                <a:latin typeface="Times New Roman" pitchFamily="65" charset="-122"/>
                <a:ea typeface="宋体" pitchFamily="65" charset="-122"/>
              </a:rPr>
              <a:t>于人”。中国特色大国外交就是要同世界所有国家和平共处、合作共赢,共同构建人类命运</a:t>
            </a:r>
            <a:r>
              <a:t/>
            </a:r>
            <a:br/>
            <a:r>
              <a:rPr lang="zh-CN" altLang="en-US" sz="1530" kern="0" dirty="0" smtClean="0">
                <a:solidFill>
                  <a:srgbClr val="000000"/>
                </a:solidFill>
                <a:latin typeface="Times New Roman" pitchFamily="65" charset="-122"/>
                <a:ea typeface="宋体" pitchFamily="65" charset="-122"/>
              </a:rPr>
              <a:t>共同体。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党的十八大以来,中国领导人提出了许多外交新理念与合作模式,里面都折射着中国智慧。比</a:t>
            </a:r>
            <a:r>
              <a:t/>
            </a:r>
            <a:br/>
            <a:r>
              <a:rPr lang="zh-CN" altLang="en-US" sz="1530" kern="0" dirty="0" smtClean="0">
                <a:solidFill>
                  <a:srgbClr val="000000"/>
                </a:solidFill>
                <a:latin typeface="Times New Roman" pitchFamily="65" charset="-122"/>
                <a:ea typeface="宋体" pitchFamily="65" charset="-122"/>
              </a:rPr>
              <a:t>如,“亲、诚、惠、容”的周边外交理念,在同其他国家交往时要讲真实亲诚和正确义利观。</a:t>
            </a:r>
            <a:r>
              <a:t/>
            </a:r>
            <a:br/>
            <a:r>
              <a:rPr lang="zh-CN" altLang="en-US" sz="1530" kern="0" dirty="0" smtClean="0">
                <a:solidFill>
                  <a:srgbClr val="000000"/>
                </a:solidFill>
                <a:latin typeface="Times New Roman" pitchFamily="65" charset="-122"/>
                <a:ea typeface="宋体" pitchFamily="65" charset="-122"/>
              </a:rPr>
              <a:t>特别是“一带一路”倡议,不仅以合作共赢为核心理念,而且还是一种创新型合作模式,与西方</a:t>
            </a:r>
            <a:r>
              <a:t/>
            </a:r>
            <a:br/>
            <a:r>
              <a:rPr lang="zh-CN" altLang="en-US" sz="1530" kern="0" dirty="0" smtClean="0">
                <a:solidFill>
                  <a:srgbClr val="000000"/>
                </a:solidFill>
                <a:latin typeface="Times New Roman" pitchFamily="65" charset="-122"/>
                <a:ea typeface="宋体" pitchFamily="65" charset="-122"/>
              </a:rPr>
              <a:t>大国主导的国际合作模式不同,“一带一路”不寻求哪个国家或国家集团居主导或中心地位,</a:t>
            </a:r>
            <a:r>
              <a:t/>
            </a:r>
            <a:br/>
            <a:r>
              <a:rPr lang="zh-CN" altLang="en-US" sz="1530" kern="0" dirty="0" smtClean="0">
                <a:solidFill>
                  <a:srgbClr val="000000"/>
                </a:solidFill>
                <a:latin typeface="Times New Roman" pitchFamily="65" charset="-122"/>
                <a:ea typeface="宋体" pitchFamily="65" charset="-122"/>
              </a:rPr>
              <a:t>中国虽然是这种创新糢式的提出者和倡导者,但是中国主张共商、共建、共享,作为倡导者和</a:t>
            </a:r>
            <a:r>
              <a:t/>
            </a:r>
            <a:br/>
            <a:r>
              <a:rPr lang="zh-CN" altLang="en-US" sz="1530" kern="0" dirty="0" smtClean="0">
                <a:solidFill>
                  <a:srgbClr val="000000"/>
                </a:solidFill>
                <a:latin typeface="Times New Roman" pitchFamily="65" charset="-122"/>
                <a:ea typeface="宋体" pitchFamily="65" charset="-122"/>
              </a:rPr>
              <a:t>推动者,中国在“丝路命运共同体”中对其他国家的投资可能会多一些,但完全是在平等协商</a:t>
            </a:r>
            <a:r>
              <a:t/>
            </a:r>
            <a:br/>
            <a:r>
              <a:rPr lang="zh-CN" altLang="en-US" sz="1530" kern="0" dirty="0" smtClean="0">
                <a:solidFill>
                  <a:srgbClr val="000000"/>
                </a:solidFill>
                <a:latin typeface="Times New Roman" pitchFamily="65" charset="-122"/>
                <a:ea typeface="宋体" pitchFamily="65" charset="-122"/>
              </a:rPr>
              <a:t>的基础上,不是一方对另一方的强加或施舍。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总之,时代性和民族性构成中国特色大国外交的最主要特性,两者相辅相成、相互促进,我们相</a:t>
            </a:r>
            <a:r>
              <a:t/>
            </a:r>
            <a:br/>
            <a:r>
              <a:rPr lang="zh-CN" altLang="en-US" sz="1530" kern="0" dirty="0" smtClean="0">
                <a:solidFill>
                  <a:srgbClr val="000000"/>
                </a:solidFill>
                <a:latin typeface="Times New Roman" pitchFamily="65" charset="-122"/>
                <a:ea typeface="宋体" pitchFamily="65" charset="-122"/>
              </a:rPr>
              <a:t>信,只要坚守这两个特性,中国的大国外交就会越来越展现出中国风格、中国气派。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(摘自刘建飞《中国特色大国外交“特”在哪里》,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2017年9月7日《光明日报》,略有删改)</a:t>
            </a:r>
            <a:endParaRPr lang="zh-CN" altLang="en-US"/>
          </a:p>
        </p:txBody>
      </p:sp>
    </p:spTree>
    <p:custDataLst>
      <p:custData r:id="rId1"/>
    </p:custData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1.下列关于原文内容的理解和分析,正确的一项是(3分)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A.党的十八大后,中国的大国外交不仅从理念上更是从实际上已超越传统的大国外交,特别是</a:t>
            </a:r>
            <a:r>
              <a:t/>
            </a:r>
            <a:br/>
            <a:r>
              <a:rPr lang="zh-CN" altLang="en-US" sz="1530" kern="0" dirty="0" smtClean="0">
                <a:solidFill>
                  <a:srgbClr val="000000"/>
                </a:solidFill>
                <a:latin typeface="Times New Roman" pitchFamily="65" charset="-122"/>
                <a:ea typeface="宋体" pitchFamily="65" charset="-122"/>
              </a:rPr>
              <a:t>以强权政治为主要特征的西方式大国外交。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B.传统的西方大国外交只顾及本国利益,要使本国利益最大化,为此不惜牺牲他国利益,殖民主</a:t>
            </a:r>
            <a:r>
              <a:t/>
            </a:r>
            <a:br/>
            <a:r>
              <a:rPr lang="zh-CN" altLang="en-US" sz="1530" kern="0" dirty="0" smtClean="0">
                <a:solidFill>
                  <a:srgbClr val="000000"/>
                </a:solidFill>
                <a:latin typeface="Times New Roman" pitchFamily="65" charset="-122"/>
                <a:ea typeface="宋体" pitchFamily="65" charset="-122"/>
              </a:rPr>
              <a:t>义、帝国主义、霸权主义等就是真实写照。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C.“中国特色大国外交”实际上就是抵制以强权政治为主要特征的西方式大国外交的中国</a:t>
            </a:r>
            <a:r>
              <a:t/>
            </a:r>
            <a:br/>
            <a:r>
              <a:rPr lang="zh-CN" altLang="en-US" sz="1530" kern="0" dirty="0" smtClean="0">
                <a:solidFill>
                  <a:srgbClr val="000000"/>
                </a:solidFill>
                <a:latin typeface="Times New Roman" pitchFamily="65" charset="-122"/>
                <a:ea typeface="宋体" pitchFamily="65" charset="-122"/>
              </a:rPr>
              <a:t>式大国外交。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D.“中国特色大国外交”能够将中国人民的根本利益与世界人民的根本利益紧密结合起来,</a:t>
            </a:r>
            <a:r>
              <a:t/>
            </a:r>
            <a:br/>
            <a:r>
              <a:rPr lang="zh-CN" altLang="en-US" sz="1530" kern="0" dirty="0" smtClean="0">
                <a:solidFill>
                  <a:srgbClr val="000000"/>
                </a:solidFill>
                <a:latin typeface="Times New Roman" pitchFamily="65" charset="-122"/>
                <a:ea typeface="宋体" pitchFamily="65" charset="-122"/>
              </a:rPr>
              <a:t>因而成为当今世界解决国际交往难题的中国智慧、中国方案。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A.围绕中国特色大国外交,文章深入论证了解决国际交往难题的中国智慧、中国方案的必要</a:t>
            </a:r>
            <a:r>
              <a:t/>
            </a:r>
            <a:br/>
            <a:r>
              <a:rPr lang="zh-CN" altLang="en-US" sz="1530" kern="0" dirty="0" smtClean="0">
                <a:solidFill>
                  <a:srgbClr val="000000"/>
                </a:solidFill>
                <a:latin typeface="Times New Roman" pitchFamily="65" charset="-122"/>
                <a:ea typeface="宋体" pitchFamily="65" charset="-122"/>
              </a:rPr>
              <a:t>性和可行性。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B.文章主要从时代性和民族性两个方面来介绍中国特色大国外交的“特”,并论及二者之间</a:t>
            </a:r>
            <a:r>
              <a:t/>
            </a:r>
            <a:br/>
            <a:r>
              <a:rPr lang="zh-CN" altLang="en-US" sz="1530" kern="0" dirty="0" smtClean="0">
                <a:solidFill>
                  <a:srgbClr val="000000"/>
                </a:solidFill>
                <a:latin typeface="Times New Roman" pitchFamily="65" charset="-122"/>
                <a:ea typeface="宋体" pitchFamily="65" charset="-122"/>
              </a:rPr>
              <a:t>的对立统一的关系。</a:t>
            </a:r>
            <a:endParaRPr lang="zh-CN" altLang="en-US"/>
          </a:p>
        </p:txBody>
      </p:sp>
    </p:spTree>
    <p:custDataLst>
      <p:custData r:id="rId1"/>
    </p:custData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C.文章指出了传统的西方大国外交的基本特征及其危害,同时也指出中国不走传统大国外交</a:t>
            </a:r>
            <a:r>
              <a:t/>
            </a:r>
            <a:br/>
            <a:r>
              <a:rPr lang="zh-CN" altLang="en-US" sz="1530" kern="0" dirty="0" smtClean="0">
                <a:solidFill>
                  <a:srgbClr val="000000"/>
                </a:solidFill>
                <a:latin typeface="Times New Roman" pitchFamily="65" charset="-122"/>
                <a:ea typeface="宋体" pitchFamily="65" charset="-122"/>
              </a:rPr>
              <a:t>老路的根本原因。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D.“中国是社会主义国家,中国共产党人始终不忘初心”,这是文章论述“中国特色大国外</a:t>
            </a:r>
            <a:r>
              <a:t/>
            </a:r>
            <a:br/>
            <a:r>
              <a:rPr lang="zh-CN" altLang="en-US" sz="1530" kern="0" dirty="0" smtClean="0">
                <a:solidFill>
                  <a:srgbClr val="000000"/>
                </a:solidFill>
                <a:latin typeface="Times New Roman" pitchFamily="65" charset="-122"/>
                <a:ea typeface="宋体" pitchFamily="65" charset="-122"/>
              </a:rPr>
              <a:t>交”的前提和出发点。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A.现在中国强大了,成为名副其实的世界大国了,列强对弱国欺负、掠夺的历史就要终结。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B.中国特色大国外交就是要和世界所有国家共同构建人类命运共同体,这就需要与世界各国</a:t>
            </a:r>
            <a:r>
              <a:t/>
            </a:r>
            <a:br/>
            <a:r>
              <a:rPr lang="zh-CN" altLang="en-US" sz="1530" kern="0" dirty="0" smtClean="0">
                <a:solidFill>
                  <a:srgbClr val="000000"/>
                </a:solidFill>
                <a:latin typeface="Times New Roman" pitchFamily="65" charset="-122"/>
                <a:ea typeface="宋体" pitchFamily="65" charset="-122"/>
              </a:rPr>
              <a:t>和平共处、合作共赢。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C.“亲、诚、惠、容”的周边外交理念,在同其他国家交往时要讲真实亲诚和正确义利观,这</a:t>
            </a:r>
            <a:r>
              <a:t/>
            </a:r>
            <a:br/>
            <a:r>
              <a:rPr lang="zh-CN" altLang="en-US" sz="1530" kern="0" dirty="0" smtClean="0">
                <a:solidFill>
                  <a:srgbClr val="000000"/>
                </a:solidFill>
                <a:latin typeface="Times New Roman" pitchFamily="65" charset="-122"/>
                <a:ea typeface="宋体" pitchFamily="65" charset="-122"/>
              </a:rPr>
              <a:t>就体现了中国智慧。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D.坚守中国特色大国外交的时代性和民族性,中国的大国外交就会越来越展现出中国风格、</a:t>
            </a:r>
            <a:r>
              <a:t/>
            </a:r>
            <a:br/>
            <a:r>
              <a:rPr lang="zh-CN" altLang="en-US" sz="1530" kern="0" dirty="0" smtClean="0">
                <a:solidFill>
                  <a:srgbClr val="000000"/>
                </a:solidFill>
                <a:latin typeface="Times New Roman" pitchFamily="65" charset="-122"/>
                <a:ea typeface="宋体" pitchFamily="65" charset="-122"/>
              </a:rPr>
              <a:t>中国气派。</a:t>
            </a:r>
            <a:endParaRPr lang="zh-CN" altLang="en-US"/>
          </a:p>
        </p:txBody>
      </p:sp>
    </p:spTree>
    <p:custDataLst>
      <p:custData r:id="rId1"/>
    </p:custData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A.据原文第一段可知,选项中“从实际上”没有依据,原文“在‘大国外交’之</a:t>
            </a:r>
            <a:r>
              <a:rPr dirty="0"/>
              <a:t/>
            </a:r>
            <a:br>
              <a:rPr dirty="0"/>
            </a:br>
            <a:r>
              <a:rPr lang="zh-CN" altLang="en-US" sz="1530" kern="0" dirty="0" smtClean="0">
                <a:solidFill>
                  <a:srgbClr val="000000"/>
                </a:solidFill>
                <a:latin typeface="Times New Roman" pitchFamily="65" charset="-122"/>
                <a:ea typeface="宋体" pitchFamily="65" charset="-122"/>
              </a:rPr>
              <a:t>前冠以‘中国特色’的定语”,是理念上的超越。B.原文第三段对此问题的表述中有“基本</a:t>
            </a:r>
            <a:r>
              <a:rPr dirty="0"/>
              <a:t/>
            </a:r>
            <a:br>
              <a:rPr dirty="0"/>
            </a:br>
            <a:r>
              <a:rPr lang="zh-CN" altLang="en-US" sz="1530" kern="0" dirty="0" smtClean="0">
                <a:solidFill>
                  <a:srgbClr val="000000"/>
                </a:solidFill>
                <a:latin typeface="Times New Roman" pitchFamily="65" charset="-122"/>
                <a:ea typeface="宋体" pitchFamily="65" charset="-122"/>
              </a:rPr>
              <a:t>上都是”的限制,选项的表述扩大了范围。C.选项中“抵制”一词的运用则会使中国成为新</a:t>
            </a:r>
            <a:r>
              <a:rPr dirty="0"/>
              <a:t/>
            </a:r>
            <a:br>
              <a:rPr dirty="0"/>
            </a:br>
            <a:r>
              <a:rPr lang="zh-CN" altLang="en-US" sz="1530" kern="0" dirty="0" smtClean="0">
                <a:solidFill>
                  <a:srgbClr val="000000"/>
                </a:solidFill>
                <a:latin typeface="Times New Roman" pitchFamily="65" charset="-122"/>
                <a:ea typeface="宋体" pitchFamily="65" charset="-122"/>
              </a:rPr>
              <a:t>的强权,原文第四段中说“中国不想成为一个新的强权”,并且中国特色大国外交在理念上超</a:t>
            </a:r>
            <a:r>
              <a:rPr dirty="0"/>
              <a:t/>
            </a:r>
            <a:br>
              <a:rPr dirty="0"/>
            </a:br>
            <a:r>
              <a:rPr lang="zh-CN" altLang="en-US" sz="1530" kern="0" dirty="0" smtClean="0">
                <a:solidFill>
                  <a:srgbClr val="000000"/>
                </a:solidFill>
                <a:latin typeface="Times New Roman" pitchFamily="65" charset="-122"/>
                <a:ea typeface="宋体" pitchFamily="65" charset="-122"/>
              </a:rPr>
              <a:t>越了传统的大国外交。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文章主要从时代性和民族性两个方面来介绍中国特色大国外交的“特”,但只论</a:t>
            </a:r>
            <a:r>
              <a:rPr dirty="0"/>
              <a:t/>
            </a:r>
            <a:br>
              <a:rPr dirty="0"/>
            </a:br>
            <a:r>
              <a:rPr lang="zh-CN" altLang="en-US" sz="1530" kern="0" dirty="0" smtClean="0">
                <a:solidFill>
                  <a:srgbClr val="000000"/>
                </a:solidFill>
                <a:latin typeface="Times New Roman" pitchFamily="65" charset="-122"/>
                <a:ea typeface="宋体" pitchFamily="65" charset="-122"/>
              </a:rPr>
              <a:t>及了二者之间的统一关系,并未论及二者之间的对立关系。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“列强对弱国欺负、掠夺的历史就要终结”在原文中没有依据。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二、(2018四川广元一诊,1—3,9分)阅读下面的文字,完成1—3题。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生态文明是在对工业文明带来严重生态安全问题进行深刻反思基础上逐步形成和推进的一</a:t>
            </a:r>
            <a:r>
              <a:t/>
            </a:r>
            <a:br/>
            <a:r>
              <a:rPr lang="zh-CN" altLang="en-US" sz="1530" kern="0" dirty="0" smtClean="0">
                <a:solidFill>
                  <a:srgbClr val="000000"/>
                </a:solidFill>
                <a:latin typeface="Times New Roman" pitchFamily="65" charset="-122"/>
                <a:ea typeface="宋体" pitchFamily="65" charset="-122"/>
              </a:rPr>
              <a:t>种文明形态,其要义是尊重自然、顺应自然、保护自然,实现人与自然和谐共生。作为生态文</a:t>
            </a:r>
            <a:r>
              <a:t/>
            </a:r>
            <a:br/>
            <a:r>
              <a:rPr lang="zh-CN" altLang="en-US" sz="1530" kern="0" dirty="0" smtClean="0">
                <a:solidFill>
                  <a:srgbClr val="000000"/>
                </a:solidFill>
                <a:latin typeface="Times New Roman" pitchFamily="65" charset="-122"/>
                <a:ea typeface="宋体" pitchFamily="65" charset="-122"/>
              </a:rPr>
              <a:t>明哲学基础的生态哲学是现代西方哲学范式的转型升级,把握其世界观、价值观、思维方式</a:t>
            </a:r>
            <a:r>
              <a:t/>
            </a:r>
            <a:br/>
            <a:r>
              <a:rPr lang="zh-CN" altLang="en-US" sz="1530" kern="0" dirty="0" smtClean="0">
                <a:solidFill>
                  <a:srgbClr val="000000"/>
                </a:solidFill>
                <a:latin typeface="Times New Roman" pitchFamily="65" charset="-122"/>
                <a:ea typeface="宋体" pitchFamily="65" charset="-122"/>
              </a:rPr>
              <a:t>“三大转型”,推动生态哲学研究向纵深发展,对于人类生态文明建设具有重要意义。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世界观转型。现代西方哲学是人与自然主客二分的哲学,它认为人是主体,人以外的生命和自</a:t>
            </a:r>
            <a:r>
              <a:t/>
            </a:r>
            <a:br/>
            <a:r>
              <a:rPr lang="zh-CN" altLang="en-US" sz="1530" kern="0" dirty="0" smtClean="0">
                <a:solidFill>
                  <a:srgbClr val="000000"/>
                </a:solidFill>
                <a:latin typeface="Times New Roman" pitchFamily="65" charset="-122"/>
                <a:ea typeface="宋体" pitchFamily="65" charset="-122"/>
              </a:rPr>
              <a:t>然界均为客体,是人认识、利用和改造的对象。通过发挥主体力量,人类战天斗地发展生产,取</a:t>
            </a:r>
            <a:r>
              <a:t/>
            </a:r>
            <a:br/>
            <a:r>
              <a:rPr lang="zh-CN" altLang="en-US" sz="1530" kern="0" dirty="0" smtClean="0">
                <a:solidFill>
                  <a:srgbClr val="000000"/>
                </a:solidFill>
                <a:latin typeface="Times New Roman" pitchFamily="65" charset="-122"/>
                <a:ea typeface="宋体" pitchFamily="65" charset="-122"/>
              </a:rPr>
              <a:t>得工业文明巨大成就。在这种哲学指导下,人类创造了前所未有的物质财富和精神财富。但</a:t>
            </a:r>
            <a:r>
              <a:t/>
            </a:r>
            <a:br/>
            <a:r>
              <a:rPr lang="zh-CN" altLang="en-US" sz="1530" kern="0" dirty="0" smtClean="0">
                <a:solidFill>
                  <a:srgbClr val="000000"/>
                </a:solidFill>
                <a:latin typeface="Times New Roman" pitchFamily="65" charset="-122"/>
                <a:ea typeface="宋体" pitchFamily="65" charset="-122"/>
              </a:rPr>
              <a:t>是,全球性生态危机和社会危机对人类持续生存和发展的挑战,暴露出这种哲学的局限性。生</a:t>
            </a:r>
            <a:r>
              <a:t/>
            </a:r>
            <a:br/>
            <a:r>
              <a:rPr lang="zh-CN" altLang="en-US" sz="1530" kern="0" dirty="0" smtClean="0">
                <a:solidFill>
                  <a:srgbClr val="000000"/>
                </a:solidFill>
                <a:latin typeface="Times New Roman" pitchFamily="65" charset="-122"/>
                <a:ea typeface="宋体" pitchFamily="65" charset="-122"/>
              </a:rPr>
              <a:t>态哲学以人与自然关系为主要研究对象,以实现人与自然和谐共生为主要目标,是一种整体</a:t>
            </a:r>
            <a:r>
              <a:t/>
            </a:r>
            <a:br/>
            <a:r>
              <a:rPr lang="zh-CN" altLang="en-US" sz="1530" kern="0" dirty="0" smtClean="0">
                <a:solidFill>
                  <a:srgbClr val="000000"/>
                </a:solidFill>
                <a:latin typeface="Times New Roman" pitchFamily="65" charset="-122"/>
                <a:ea typeface="宋体" pitchFamily="65" charset="-122"/>
              </a:rPr>
              <a:t>论、有机论的世界观。其主要观点是:世界是人—社会—自然的复合生态系统,是一个活的有</a:t>
            </a:r>
            <a:r>
              <a:t/>
            </a:r>
            <a:br/>
            <a:r>
              <a:rPr lang="zh-CN" altLang="en-US" sz="1530" kern="0" dirty="0" smtClean="0">
                <a:solidFill>
                  <a:srgbClr val="000000"/>
                </a:solidFill>
                <a:latin typeface="Times New Roman" pitchFamily="65" charset="-122"/>
                <a:ea typeface="宋体" pitchFamily="65" charset="-122"/>
              </a:rPr>
              <a:t>机整体、一个生命共同体。正因如此,生态哲学主张放弃首要次要之分,拒绝人类中心论。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价值观转型。20世纪80年代,以自然价值论为核心的生态哲学思想体系逐步形成。该体系认</a:t>
            </a:r>
            <a:r>
              <a:t/>
            </a:r>
            <a:br/>
            <a:r>
              <a:rPr lang="zh-CN" altLang="en-US" sz="1530" kern="0" dirty="0" smtClean="0">
                <a:solidFill>
                  <a:srgbClr val="000000"/>
                </a:solidFill>
                <a:latin typeface="Times New Roman" pitchFamily="65" charset="-122"/>
                <a:ea typeface="宋体" pitchFamily="65" charset="-122"/>
              </a:rPr>
              <a:t>为,地球上的生命和自然界不仅对人类生存发展有意义,而且按照生态规律生存发展。肯定生</a:t>
            </a:r>
            <a:endParaRPr lang="zh-CN" altLang="en-US"/>
          </a:p>
        </p:txBody>
      </p:sp>
    </p:spTree>
    <p:custDataLst>
      <p:custData r:id="rId1"/>
    </p:custData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命和自然界有价值,是生态哲学成为新的哲学范式的最重要特征。美国环境伦理学会创始人</a:t>
            </a:r>
            <a:r>
              <a:t/>
            </a:r>
            <a:br/>
            <a:r>
              <a:rPr lang="zh-CN" altLang="en-US" sz="1530" kern="0" dirty="0" smtClean="0">
                <a:solidFill>
                  <a:srgbClr val="000000"/>
                </a:solidFill>
                <a:latin typeface="Times New Roman" pitchFamily="65" charset="-122"/>
                <a:ea typeface="宋体" pitchFamily="65" charset="-122"/>
              </a:rPr>
              <a:t>罗尔斯顿指出:“传统西方伦理学未曾考虑过人类主体之外的事物的价值</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在这方面似乎</a:t>
            </a:r>
            <a:r>
              <a:t/>
            </a:r>
            <a:br/>
            <a:r>
              <a:rPr lang="zh-CN" altLang="en-US" sz="1530" kern="0" dirty="0" smtClean="0">
                <a:solidFill>
                  <a:srgbClr val="000000"/>
                </a:solidFill>
                <a:latin typeface="Times New Roman" pitchFamily="65" charset="-122"/>
                <a:ea typeface="宋体" pitchFamily="65" charset="-122"/>
              </a:rPr>
              <a:t>东方很有前途。”2 000多年前,孟子曾说过:“亲亲而仁民,仁民而爱物。”他强调不仅要爱</a:t>
            </a:r>
            <a:r>
              <a:t/>
            </a:r>
            <a:br/>
            <a:r>
              <a:rPr lang="zh-CN" altLang="en-US" sz="1530" kern="0" dirty="0" smtClean="0">
                <a:solidFill>
                  <a:srgbClr val="000000"/>
                </a:solidFill>
                <a:latin typeface="Times New Roman" pitchFamily="65" charset="-122"/>
                <a:ea typeface="宋体" pitchFamily="65" charset="-122"/>
              </a:rPr>
              <a:t>亲人爱人类,而且要由爱人推广到爱万物。这是因为,人与天地万物同为一气所生,均属于一个</a:t>
            </a:r>
            <a:r>
              <a:t/>
            </a:r>
            <a:br/>
            <a:r>
              <a:rPr lang="zh-CN" altLang="en-US" sz="1530" kern="0" dirty="0" smtClean="0">
                <a:solidFill>
                  <a:srgbClr val="000000"/>
                </a:solidFill>
                <a:latin typeface="Times New Roman" pitchFamily="65" charset="-122"/>
                <a:ea typeface="宋体" pitchFamily="65" charset="-122"/>
              </a:rPr>
              <a:t>大生命世界,属于一个值得敬畏、带有神圣性的“天地”。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思维方式转型。工业文明的哲学强调分析性思维,特别是以线性非循环思维指导人类行为;而</a:t>
            </a:r>
            <a:r>
              <a:t/>
            </a:r>
            <a:br/>
            <a:r>
              <a:rPr lang="zh-CN" altLang="en-US" sz="1530" kern="0" dirty="0" smtClean="0">
                <a:solidFill>
                  <a:srgbClr val="000000"/>
                </a:solidFill>
                <a:latin typeface="Times New Roman" pitchFamily="65" charset="-122"/>
                <a:ea typeface="宋体" pitchFamily="65" charset="-122"/>
              </a:rPr>
              <a:t>生态文明思维,注重用生态系统整体性、非线性、循环性的观点和方法观察问题、解决问</a:t>
            </a:r>
            <a:r>
              <a:t/>
            </a:r>
            <a:br/>
            <a:r>
              <a:rPr lang="zh-CN" altLang="en-US" sz="1530" kern="0" dirty="0" smtClean="0">
                <a:solidFill>
                  <a:srgbClr val="000000"/>
                </a:solidFill>
                <a:latin typeface="Times New Roman" pitchFamily="65" charset="-122"/>
                <a:ea typeface="宋体" pitchFamily="65" charset="-122"/>
              </a:rPr>
              <a:t>题。以对矿产资源的利用为例,在工业文明发展中,工业生产采用矿产—产品—废弃物的线性</a:t>
            </a:r>
            <a:r>
              <a:t/>
            </a:r>
            <a:br/>
            <a:r>
              <a:rPr lang="zh-CN" altLang="en-US" sz="1530" kern="0" dirty="0" smtClean="0">
                <a:solidFill>
                  <a:srgbClr val="000000"/>
                </a:solidFill>
                <a:latin typeface="Times New Roman" pitchFamily="65" charset="-122"/>
                <a:ea typeface="宋体" pitchFamily="65" charset="-122"/>
              </a:rPr>
              <a:t>生产模式,这种模式难以持续。生态文明的生态化生产,通过精深加工和延长产业链,采用矿产</a:t>
            </a:r>
            <a:r>
              <a:t/>
            </a:r>
            <a:br/>
            <a:r>
              <a:rPr lang="zh-CN" altLang="en-US" sz="1530" kern="0" dirty="0" smtClean="0">
                <a:solidFill>
                  <a:srgbClr val="000000"/>
                </a:solidFill>
                <a:latin typeface="Times New Roman" pitchFamily="65" charset="-122"/>
                <a:ea typeface="宋体" pitchFamily="65" charset="-122"/>
              </a:rPr>
              <a:t>—产品—资源再生—产品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的循环生产模式,提高资源利用效率,这是可持续的。从线性思</a:t>
            </a:r>
            <a:r>
              <a:t/>
            </a:r>
            <a:br/>
            <a:r>
              <a:rPr lang="zh-CN" altLang="en-US" sz="1530" kern="0" dirty="0" smtClean="0">
                <a:solidFill>
                  <a:srgbClr val="000000"/>
                </a:solidFill>
                <a:latin typeface="Times New Roman" pitchFamily="65" charset="-122"/>
                <a:ea typeface="宋体" pitchFamily="65" charset="-122"/>
              </a:rPr>
              <a:t>维到循环思维的转型,为人类对矿产资源的科学、有效和最大化利用提供了丰富的可能性。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进入新时代,我们要积极推动生态哲学研究向纵深发展,不断提高中国在生态哲学研究领域的</a:t>
            </a:r>
            <a:r>
              <a:t/>
            </a:r>
            <a:br/>
            <a:r>
              <a:rPr lang="zh-CN" altLang="en-US" sz="1530" kern="0" dirty="0" smtClean="0">
                <a:solidFill>
                  <a:srgbClr val="000000"/>
                </a:solidFill>
                <a:latin typeface="Times New Roman" pitchFamily="65" charset="-122"/>
                <a:ea typeface="宋体" pitchFamily="65" charset="-122"/>
              </a:rPr>
              <a:t>国际话语权和影响力,让生态文明实践和生态哲学研究互相促进、相得益彰,为人类生态文明</a:t>
            </a:r>
            <a:r>
              <a:t/>
            </a:r>
            <a:br/>
            <a:r>
              <a:rPr lang="zh-CN" altLang="en-US" sz="1530" kern="0" dirty="0" smtClean="0">
                <a:solidFill>
                  <a:srgbClr val="000000"/>
                </a:solidFill>
                <a:latin typeface="Times New Roman" pitchFamily="65" charset="-122"/>
                <a:ea typeface="宋体" pitchFamily="65" charset="-122"/>
              </a:rPr>
              <a:t>建设做出更大贡献。</a:t>
            </a:r>
            <a:endParaRPr lang="zh-CN" altLang="en-US"/>
          </a:p>
        </p:txBody>
      </p:sp>
    </p:spTree>
    <p:custDataLst>
      <p:custData r:id="rId1"/>
    </p:custData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(摘编自余谋昌《适应生态文明的哲学范式转型》,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《人民日报》,有删改)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A.生态哲学主张人类与自然没有首要与次要的区别,因此,人类与自然是平等关系。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B.生态哲学超越现代西方哲学,对生态文明建设、生态安全保护有重要的积极意义。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C.现代西方哲学已经暴露出问题,我们进行生态文明实践应该摒弃现代西方哲学的指导。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D.进行生态文明建设可以促进生态哲学研究,生态哲学研究可以促进生态文明实践。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2.下列关于原文内容的理解和分析,正确的一项是(3分)(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A.20世纪80年代,工业文明带来严重的生态安全问题,在此背景下生态哲学思想体系形成。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B.生态哲学研究人与自然的关系,它认为人与自然是一个生命共同体,人类是其中的主体。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C.罗尔斯顿赞同孟子的观点,孟子对自然界价值的认识比罗尔斯顿甚至比西方早2 000多年。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D.生态哲学从线性思维到循环思维转型,我们观察问题、解决问题的观点和方法应该有不</a:t>
            </a:r>
            <a:r>
              <a:rPr dirty="0"/>
              <a:t/>
            </a:r>
            <a:br>
              <a:rPr dirty="0"/>
            </a:br>
            <a:r>
              <a:rPr lang="zh-CN" altLang="en-US" sz="1530" kern="0" dirty="0" smtClean="0">
                <a:solidFill>
                  <a:srgbClr val="000000"/>
                </a:solidFill>
                <a:latin typeface="Times New Roman" pitchFamily="65" charset="-122"/>
                <a:ea typeface="宋体" pitchFamily="65" charset="-122"/>
              </a:rPr>
              <a:t>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A.文章从生态安全的角度入手,引出“把握现代西方哲学转型,推动生态哲学研究”的话题。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B.文章在论证了生态哲学与现代西方哲学的不同之后,强调要积极推进生态哲学研究。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C.文章综合使用举例论证、引用论证、对比论证、比喻论证等方法,论证有力。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D.文章主体部分采用横向展开议论的结构方式,互不交叉,说理全面,条理清晰。</a:t>
            </a:r>
            <a:endParaRPr lang="zh-CN" altLang="en-US" dirty="0"/>
          </a:p>
        </p:txBody>
      </p:sp>
      <p:sp>
        <p:nvSpPr>
          <p:cNvPr id="3" name="TextBox 2"/>
          <p:cNvSpPr txBox="1"/>
          <p:nvPr/>
        </p:nvSpPr>
        <p:spPr>
          <a:xfrm>
            <a:off x="540000" y="2880896"/>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“摒弃现代西方哲学的指导”的说法过于绝对。由原文第一段中“生态哲学是</a:t>
            </a:r>
            <a:r>
              <a:rPr dirty="0"/>
              <a:t/>
            </a:r>
            <a:br>
              <a:rPr dirty="0"/>
            </a:br>
            <a:r>
              <a:rPr lang="zh-CN" altLang="en-US" sz="1530" kern="0" dirty="0" smtClean="0">
                <a:solidFill>
                  <a:srgbClr val="000000"/>
                </a:solidFill>
                <a:latin typeface="Times New Roman" pitchFamily="65" charset="-122"/>
                <a:ea typeface="宋体" pitchFamily="65" charset="-122"/>
              </a:rPr>
              <a:t>现代西方哲学范式的转型升级”可知,“现代西方哲学”是“生态哲学”形成的基础。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A.应该是“逐步形成”。B.生态哲学主张放弃首要之分,拒绝人类中心论。C.</a:t>
            </a:r>
            <a:r>
              <a:rPr dirty="0"/>
              <a:t/>
            </a:r>
            <a:br>
              <a:rPr dirty="0"/>
            </a:br>
            <a:r>
              <a:rPr lang="zh-CN" altLang="en-US" sz="1530" kern="0" dirty="0" smtClean="0">
                <a:solidFill>
                  <a:srgbClr val="000000"/>
                </a:solidFill>
                <a:latin typeface="Times New Roman" pitchFamily="65" charset="-122"/>
                <a:ea typeface="宋体" pitchFamily="65" charset="-122"/>
              </a:rPr>
              <a:t>“罗尔斯顿赞同孟子的观点”无中生有。原文第三段中罗尔斯顿肯定的是“在这方面似乎</a:t>
            </a:r>
            <a:r>
              <a:rPr dirty="0"/>
              <a:t/>
            </a:r>
            <a:br>
              <a:rPr dirty="0"/>
            </a:br>
            <a:r>
              <a:rPr lang="zh-CN" altLang="en-US" sz="1530" kern="0" dirty="0" smtClean="0">
                <a:solidFill>
                  <a:srgbClr val="000000"/>
                </a:solidFill>
                <a:latin typeface="Times New Roman" pitchFamily="65" charset="-122"/>
                <a:ea typeface="宋体" pitchFamily="65" charset="-122"/>
              </a:rPr>
              <a:t>东方很有前途”,孟子的话是作者引用的,并非罗尔斯顿的引述。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文中没有使用比喻论证的论证方法。举例论证在原文第四段,引用论证在原文第</a:t>
            </a:r>
            <a:r>
              <a:rPr dirty="0"/>
              <a:t/>
            </a:r>
            <a:br>
              <a:rPr dirty="0"/>
            </a:br>
            <a:r>
              <a:rPr lang="zh-CN" altLang="en-US" sz="1530" kern="0" dirty="0" smtClean="0">
                <a:solidFill>
                  <a:srgbClr val="000000"/>
                </a:solidFill>
                <a:latin typeface="Times New Roman" pitchFamily="65" charset="-122"/>
                <a:ea typeface="宋体" pitchFamily="65" charset="-122"/>
              </a:rPr>
              <a:t>三段,对比论证在原文第二段。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612015"/>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一、(2018课标全国Ⅲ,1—3,9分)阅读下面的文字,完成1—3题。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对城市而言,文明弹性是一个城市体在生存、创新、适应、应变等方面的综合状态、综合能</a:t>
            </a:r>
            <a:r>
              <a:rPr dirty="0"/>
              <a:t/>
            </a:r>
            <a:br>
              <a:rPr dirty="0"/>
            </a:br>
            <a:r>
              <a:rPr lang="zh-CN" altLang="en-US" sz="1530" kern="0" dirty="0" smtClean="0">
                <a:solidFill>
                  <a:srgbClr val="000000"/>
                </a:solidFill>
                <a:latin typeface="Times New Roman" pitchFamily="65" charset="-122"/>
                <a:ea typeface="宋体" pitchFamily="65" charset="-122"/>
              </a:rPr>
              <a:t>力,是公共性与私人性之间、多样性与共同性之间、稳定性与变迁性之间、柔性与刚性之间</a:t>
            </a:r>
            <a:r>
              <a:rPr dirty="0"/>
              <a:t/>
            </a:r>
            <a:br>
              <a:rPr dirty="0"/>
            </a:br>
            <a:r>
              <a:rPr lang="zh-CN" altLang="en-US" sz="1530" kern="0" dirty="0" smtClean="0">
                <a:solidFill>
                  <a:srgbClr val="000000"/>
                </a:solidFill>
                <a:latin typeface="Times New Roman" pitchFamily="65" charset="-122"/>
                <a:ea typeface="宋体" pitchFamily="65" charset="-122"/>
              </a:rPr>
              <a:t>的动态和谐。过于绵柔、松散,或者过于刚硬、密集,都是弹性不足或丧失的表现,是城市体出</a:t>
            </a:r>
            <a:r>
              <a:rPr dirty="0"/>
              <a:t/>
            </a:r>
            <a:br>
              <a:rPr dirty="0"/>
            </a:br>
            <a:r>
              <a:rPr lang="zh-CN" altLang="en-US" sz="1530" kern="0" dirty="0" smtClean="0">
                <a:solidFill>
                  <a:srgbClr val="000000"/>
                </a:solidFill>
                <a:latin typeface="Times New Roman" pitchFamily="65" charset="-122"/>
                <a:ea typeface="宋体" pitchFamily="65" charset="-122"/>
              </a:rPr>
              <a:t>现危机的表征。当代城市社会,尤其需要关注以下文明弹性问题。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其一,空间弹性。城市具有良好空间弹性的一个重要表现,是空间的私人性与公共性关系能够</a:t>
            </a:r>
            <a:r>
              <a:rPr dirty="0"/>
              <a:t/>
            </a:r>
            <a:br>
              <a:rPr dirty="0"/>
            </a:br>
            <a:r>
              <a:rPr lang="zh-CN" altLang="en-US" sz="1530" kern="0" dirty="0" smtClean="0">
                <a:solidFill>
                  <a:srgbClr val="000000"/>
                </a:solidFill>
                <a:latin typeface="Times New Roman" pitchFamily="65" charset="-122"/>
                <a:ea typeface="宋体" pitchFamily="65" charset="-122"/>
              </a:rPr>
              <a:t>得到较为合理的处理。任何城市空间都是私人性与公共性的统一,空间弹性的核心问题,就是</a:t>
            </a:r>
            <a:r>
              <a:rPr dirty="0"/>
              <a:t/>
            </a:r>
            <a:br>
              <a:rPr dirty="0"/>
            </a:br>
            <a:r>
              <a:rPr lang="zh-CN" altLang="en-US" sz="1530" kern="0" dirty="0" smtClean="0">
                <a:solidFill>
                  <a:srgbClr val="000000"/>
                </a:solidFill>
                <a:latin typeface="Times New Roman" pitchFamily="65" charset="-122"/>
                <a:ea typeface="宋体" pitchFamily="65" charset="-122"/>
              </a:rPr>
              <a:t>如何实现空间的公共性与私人性的有机统一、具体转换。片面地强调空间的公共性或片面</a:t>
            </a:r>
            <a:r>
              <a:rPr dirty="0"/>
              <a:t/>
            </a:r>
            <a:br>
              <a:rPr dirty="0"/>
            </a:br>
            <a:r>
              <a:rPr lang="zh-CN" altLang="en-US" sz="1530" kern="0" dirty="0" smtClean="0">
                <a:solidFill>
                  <a:srgbClr val="000000"/>
                </a:solidFill>
                <a:latin typeface="Times New Roman" pitchFamily="65" charset="-122"/>
                <a:ea typeface="宋体" pitchFamily="65" charset="-122"/>
              </a:rPr>
              <a:t>地强调空间的私人性,都会使城市发展失去基础。目前,人们更多地要求空间的私人性,注重把</a:t>
            </a:r>
            <a:endParaRPr lang="zh-CN" altLang="en-US" dirty="0"/>
          </a:p>
        </p:txBody>
      </p:sp>
      <p:sp>
        <p:nvSpPr>
          <p:cNvPr id="3" name="TextBox 11"/>
          <p:cNvSpPr txBox="1"/>
          <p:nvPr/>
        </p:nvSpPr>
        <p:spPr>
          <a:xfrm>
            <a:off x="2693122" y="1634319"/>
            <a:ext cx="3413114"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lang="en-US" altLang="zh-CN" sz="2000" b="1" dirty="0" smtClean="0">
              <a:latin typeface="黑体" panose="02010609060101010101" pitchFamily="49" charset="-122"/>
              <a:ea typeface="黑体" panose="02010609060101010101" pitchFamily="49" charset="-122"/>
            </a:endParaRPr>
          </a:p>
        </p:txBody>
      </p:sp>
      <p:sp>
        <p:nvSpPr>
          <p:cNvPr id="4" name="文本框 4"/>
          <p:cNvSpPr txBox="1"/>
          <p:nvPr/>
        </p:nvSpPr>
        <p:spPr>
          <a:xfrm>
            <a:off x="486782" y="2171245"/>
            <a:ext cx="2278188"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题组一  课标</a:t>
            </a:r>
            <a:r>
              <a:rPr lang="en-US" altLang="zh-CN" b="1" dirty="0" smtClean="0">
                <a:solidFill>
                  <a:srgbClr val="7030A0"/>
                </a:solidFill>
                <a:latin typeface="黑体" panose="02010609060101010101" pitchFamily="49" charset="-122"/>
                <a:ea typeface="黑体" panose="02010609060101010101" pitchFamily="49" charset="-122"/>
                <a:sym typeface="+mn-ea"/>
              </a:rPr>
              <a:t>Ⅲ</a:t>
            </a:r>
            <a:r>
              <a:rPr lang="zh-CN" altLang="en-US" b="1" dirty="0" smtClean="0">
                <a:solidFill>
                  <a:srgbClr val="7030A0"/>
                </a:solidFill>
                <a:latin typeface="黑体" panose="02010609060101010101" pitchFamily="49" charset="-122"/>
                <a:ea typeface="黑体" panose="02010609060101010101" pitchFamily="49" charset="-122"/>
                <a:sym typeface="+mn-ea"/>
              </a:rPr>
              <a:t>题组</a:t>
            </a:r>
            <a:endParaRPr lang="zh-CN" altLang="en-US" b="1" dirty="0"/>
          </a:p>
        </p:txBody>
      </p:sp>
      <p:pic>
        <p:nvPicPr>
          <p:cNvPr id="5" name="Picture 2" descr="E:\2016年\图书出版\2017版 53B教参\教参课件\栏目图.png"/>
          <p:cNvPicPr>
            <a:picLocks noChangeAspect="1"/>
          </p:cNvPicPr>
          <p:nvPr/>
        </p:nvPicPr>
        <p:blipFill>
          <a:blip r:embed="rId4"/>
          <a:stretch>
            <a:fillRect/>
          </a:stretch>
        </p:blipFill>
        <p:spPr>
          <a:xfrm>
            <a:off x="3298985" y="991377"/>
            <a:ext cx="2543175" cy="549275"/>
          </a:xfrm>
          <a:prstGeom prst="rect">
            <a:avLst/>
          </a:prstGeom>
          <a:noFill/>
          <a:ln w="9525">
            <a:noFill/>
          </a:ln>
        </p:spPr>
      </p:pic>
      <p:sp>
        <p:nvSpPr>
          <p:cNvPr id="6" name="矩形 6"/>
          <p:cNvSpPr/>
          <p:nvPr/>
        </p:nvSpPr>
        <p:spPr>
          <a:xfrm>
            <a:off x="3551176" y="1029650"/>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18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一、(2018课标全国Ⅱ,1—3,9分)阅读下面的文字,完成1—3题。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所谓“被遗忘权”,即数据主体有权要求数据控制者永久删除有关数据主体的个人数据,有权</a:t>
            </a:r>
            <a:r>
              <a:rPr dirty="0"/>
              <a:t/>
            </a:r>
            <a:br>
              <a:rPr dirty="0"/>
            </a:br>
            <a:r>
              <a:rPr lang="zh-CN" altLang="en-US" sz="1530" kern="0" dirty="0" smtClean="0">
                <a:solidFill>
                  <a:srgbClr val="000000"/>
                </a:solidFill>
                <a:latin typeface="Times New Roman" pitchFamily="65" charset="-122"/>
                <a:ea typeface="宋体" pitchFamily="65" charset="-122"/>
              </a:rPr>
              <a:t>被互联网遗忘,除非数据的保留有合法的理由。在大数据时代,数字化、廉价的存储器、易于</a:t>
            </a:r>
            <a:r>
              <a:rPr dirty="0"/>
              <a:t/>
            </a:r>
            <a:br>
              <a:rPr dirty="0"/>
            </a:br>
            <a:r>
              <a:rPr lang="zh-CN" altLang="en-US" sz="1530" kern="0" dirty="0" smtClean="0">
                <a:solidFill>
                  <a:srgbClr val="000000"/>
                </a:solidFill>
                <a:latin typeface="Times New Roman" pitchFamily="65" charset="-122"/>
                <a:ea typeface="宋体" pitchFamily="65" charset="-122"/>
              </a:rPr>
              <a:t>提取、全球性覆盖作为数字化记忆发展的四大驱动力,改变了记忆的经济学,使得海量的数字</a:t>
            </a:r>
            <a:r>
              <a:rPr dirty="0"/>
              <a:t/>
            </a:r>
            <a:br>
              <a:rPr dirty="0"/>
            </a:br>
            <a:r>
              <a:rPr lang="zh-CN" altLang="en-US" sz="1530" kern="0" dirty="0" smtClean="0">
                <a:solidFill>
                  <a:srgbClr val="000000"/>
                </a:solidFill>
                <a:latin typeface="Times New Roman" pitchFamily="65" charset="-122"/>
                <a:ea typeface="宋体" pitchFamily="65" charset="-122"/>
              </a:rPr>
              <a:t>化记忆不仅唾手可得,甚至比选择性删除所耗费的成本更低。记忆和遗忘的平衡反转,往事正</a:t>
            </a:r>
            <a:r>
              <a:rPr dirty="0"/>
              <a:t/>
            </a:r>
            <a:br>
              <a:rPr dirty="0"/>
            </a:br>
            <a:r>
              <a:rPr lang="zh-CN" altLang="en-US" sz="1530" kern="0" dirty="0" smtClean="0">
                <a:solidFill>
                  <a:srgbClr val="000000"/>
                </a:solidFill>
                <a:latin typeface="Times New Roman" pitchFamily="65" charset="-122"/>
                <a:ea typeface="宋体" pitchFamily="65" charset="-122"/>
              </a:rPr>
              <a:t>像刺青一样刻在我们的数字肌肤上;遗忘变得困难,而记忆却成了常态。“被遗忘权”的出现,</a:t>
            </a:r>
            <a:r>
              <a:rPr dirty="0"/>
              <a:t/>
            </a:r>
            <a:br>
              <a:rPr dirty="0"/>
            </a:br>
            <a:r>
              <a:rPr lang="zh-CN" altLang="en-US" sz="1530" kern="0" dirty="0" smtClean="0">
                <a:solidFill>
                  <a:srgbClr val="000000"/>
                </a:solidFill>
                <a:latin typeface="Times New Roman" pitchFamily="65" charset="-122"/>
                <a:ea typeface="宋体" pitchFamily="65" charset="-122"/>
              </a:rPr>
              <a:t>意在改变数据主体难以“被遗忘”的格局,赋予数据主体对信息进行自决控制的权利,并且有</a:t>
            </a:r>
            <a:r>
              <a:rPr dirty="0"/>
              <a:t/>
            </a:r>
            <a:br>
              <a:rPr dirty="0"/>
            </a:br>
            <a:r>
              <a:rPr lang="zh-CN" altLang="en-US" sz="1530" kern="0" dirty="0" smtClean="0">
                <a:solidFill>
                  <a:srgbClr val="000000"/>
                </a:solidFill>
                <a:latin typeface="Times New Roman" pitchFamily="65" charset="-122"/>
                <a:ea typeface="宋体" pitchFamily="65" charset="-122"/>
              </a:rPr>
              <a:t>着更深的调节、修复大数据时代数字化记忆伦理的意义。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首先,“被遗忘权”不是消极地防御自己的隐私不受侵犯,而是主体能动地控制个人信息,并界</a:t>
            </a:r>
            <a:r>
              <a:rPr dirty="0"/>
              <a:t/>
            </a:r>
            <a:br>
              <a:rPr dirty="0"/>
            </a:br>
            <a:r>
              <a:rPr lang="zh-CN" altLang="en-US" sz="1530" kern="0" dirty="0" smtClean="0">
                <a:solidFill>
                  <a:srgbClr val="000000"/>
                </a:solidFill>
                <a:latin typeface="Times New Roman" pitchFamily="65" charset="-122"/>
                <a:ea typeface="宋体" pitchFamily="65" charset="-122"/>
              </a:rPr>
              <a:t>定个人隐私的边界,进一步说,是主体争取主动建构个人数字化记忆与遗忘的权利。与纯粹的</a:t>
            </a:r>
            <a:r>
              <a:rPr dirty="0"/>
              <a:t/>
            </a:r>
            <a:br>
              <a:rPr dirty="0"/>
            </a:br>
            <a:r>
              <a:rPr lang="zh-CN" altLang="en-US" sz="1530" kern="0" dirty="0" smtClean="0">
                <a:solidFill>
                  <a:srgbClr val="000000"/>
                </a:solidFill>
                <a:latin typeface="Times New Roman" pitchFamily="65" charset="-122"/>
                <a:ea typeface="宋体" pitchFamily="65" charset="-122"/>
              </a:rPr>
              <a:t>“隐私权”不同,“被遗忘权”更是一项主动性的权利,其权利主体可自主决定是否行使该项</a:t>
            </a:r>
            <a:r>
              <a:rPr dirty="0"/>
              <a:t/>
            </a:r>
            <a:br>
              <a:rPr dirty="0"/>
            </a:br>
            <a:r>
              <a:rPr lang="zh-CN" altLang="en-US" sz="1530" kern="0" dirty="0" smtClean="0">
                <a:solidFill>
                  <a:srgbClr val="000000"/>
                </a:solidFill>
                <a:latin typeface="Times New Roman" pitchFamily="65" charset="-122"/>
                <a:ea typeface="宋体" pitchFamily="65" charset="-122"/>
              </a:rPr>
              <a:t>权利对网络上已经被公开的有关个人信息进行删除,是数据主体对自己的个人信息所享有的</a:t>
            </a:r>
            <a:r>
              <a:rPr dirty="0"/>
              <a:t/>
            </a:r>
            <a:br>
              <a:rPr dirty="0"/>
            </a:br>
            <a:r>
              <a:rPr lang="zh-CN" altLang="en-US" sz="1530" kern="0" dirty="0" smtClean="0">
                <a:solidFill>
                  <a:srgbClr val="000000"/>
                </a:solidFill>
                <a:latin typeface="Times New Roman" pitchFamily="65" charset="-122"/>
                <a:ea typeface="宋体" pitchFamily="65" charset="-122"/>
              </a:rPr>
              <a:t>排除他人非法利用的权利。</a:t>
            </a:r>
            <a:endParaRPr lang="zh-CN" altLang="en-US" dirty="0"/>
          </a:p>
        </p:txBody>
      </p:sp>
      <p:sp>
        <p:nvSpPr>
          <p:cNvPr id="3" name="文本框 4"/>
          <p:cNvSpPr txBox="1"/>
          <p:nvPr/>
        </p:nvSpPr>
        <p:spPr>
          <a:xfrm>
            <a:off x="428596" y="1134253"/>
            <a:ext cx="2743059" cy="369332"/>
          </a:xfrm>
          <a:prstGeom prst="rect">
            <a:avLst/>
          </a:prstGeom>
          <a:noFill/>
        </p:spPr>
        <p:txBody>
          <a:bodyPr wrap="none" rtlCol="0" anchor="t">
            <a:spAutoFit/>
          </a:bodyPr>
          <a:lstStyle/>
          <a:p>
            <a:r>
              <a:rPr lang="zh-CN" altLang="en-US" b="1" dirty="0" smtClean="0">
                <a:solidFill>
                  <a:srgbClr val="7030A0"/>
                </a:solidFill>
                <a:latin typeface="黑体" panose="02010609060101010101" pitchFamily="49" charset="-122"/>
                <a:ea typeface="黑体" panose="02010609060101010101" pitchFamily="49" charset="-122"/>
                <a:sym typeface="+mn-ea"/>
              </a:rPr>
              <a:t>题组二  其他课标区题组</a:t>
            </a:r>
            <a:endParaRPr lang="zh-CN" altLang="en-US" b="1" dirty="0"/>
          </a:p>
        </p:txBody>
      </p:sp>
    </p:spTree>
    <p:custDataLst>
      <p:custData r:id="rId1"/>
    </p:custData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三、(2018四川广安、眉山一诊,1—3,9分)阅读下面的文字,完成1—3题。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民间文化承载着厚重的历史积淀,散发着清新的泥土芳香,闪烁着朴素的哲理光辉,它的巨大艺</a:t>
            </a:r>
            <a:r>
              <a:t/>
            </a:r>
            <a:br/>
            <a:r>
              <a:rPr lang="zh-CN" altLang="en-US" sz="1530" kern="0" dirty="0" smtClean="0">
                <a:solidFill>
                  <a:srgbClr val="000000"/>
                </a:solidFill>
                <a:latin typeface="Times New Roman" pitchFamily="65" charset="-122"/>
                <a:ea typeface="宋体" pitchFamily="65" charset="-122"/>
              </a:rPr>
              <a:t>术魅力经久不衰。千百年来,从神话传说、故事、歌谣、谚语等民间文学到民间音乐、舞</a:t>
            </a:r>
            <a:r>
              <a:t/>
            </a:r>
            <a:br/>
            <a:r>
              <a:rPr lang="zh-CN" altLang="en-US" sz="1530" kern="0" dirty="0" smtClean="0">
                <a:solidFill>
                  <a:srgbClr val="000000"/>
                </a:solidFill>
                <a:latin typeface="Times New Roman" pitchFamily="65" charset="-122"/>
                <a:ea typeface="宋体" pitchFamily="65" charset="-122"/>
              </a:rPr>
              <a:t>蹈、戏剧、曲艺等民间艺术,已深深融入到了中华民族的血脉中,深刻影响着中国人的精神世</a:t>
            </a:r>
            <a:r>
              <a:t/>
            </a:r>
            <a:br/>
            <a:r>
              <a:rPr lang="zh-CN" altLang="en-US" sz="1530" kern="0" dirty="0" smtClean="0">
                <a:solidFill>
                  <a:srgbClr val="000000"/>
                </a:solidFill>
                <a:latin typeface="Times New Roman" pitchFamily="65" charset="-122"/>
                <a:ea typeface="宋体" pitchFamily="65" charset="-122"/>
              </a:rPr>
              <a:t>界。民间文化具有鲜明的民族性、地域性和群众性,让中华优秀传统文化亮丽多彩。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民间文化又是传统文化遗产中最基本、最生动、最丰富的组成部分,从这个意义上说,它恰是</a:t>
            </a:r>
            <a:r>
              <a:t/>
            </a:r>
            <a:br/>
            <a:r>
              <a:rPr lang="zh-CN" altLang="en-US" sz="1530" kern="0" dirty="0" smtClean="0">
                <a:solidFill>
                  <a:srgbClr val="000000"/>
                </a:solidFill>
                <a:latin typeface="Times New Roman" pitchFamily="65" charset="-122"/>
                <a:ea typeface="宋体" pitchFamily="65" charset="-122"/>
              </a:rPr>
              <a:t>中华文化最丰厚的土壤。尽管厚植文化的土壤肥沃,但从一部电影《百鸟朝凤》中,仍能看到</a:t>
            </a:r>
            <a:r>
              <a:t/>
            </a:r>
            <a:br/>
            <a:r>
              <a:rPr lang="zh-CN" altLang="en-US" sz="1530" kern="0" dirty="0" smtClean="0">
                <a:solidFill>
                  <a:srgbClr val="000000"/>
                </a:solidFill>
                <a:latin typeface="Times New Roman" pitchFamily="65" charset="-122"/>
                <a:ea typeface="宋体" pitchFamily="65" charset="-122"/>
              </a:rPr>
              <a:t>传统民间艺术在现代化浪潮中受到的巨大冲击。这并不是个例,由于近些年来工业化、城镇</a:t>
            </a:r>
            <a:r>
              <a:t/>
            </a:r>
            <a:br/>
            <a:r>
              <a:rPr lang="zh-CN" altLang="en-US" sz="1530" kern="0" dirty="0" smtClean="0">
                <a:solidFill>
                  <a:srgbClr val="000000"/>
                </a:solidFill>
                <a:latin typeface="Times New Roman" pitchFamily="65" charset="-122"/>
                <a:ea typeface="宋体" pitchFamily="65" charset="-122"/>
              </a:rPr>
              <a:t>化进程的加快和社会结构的变动,民间文化赖以生存的土壤和环境也在改变,许多民间艺术、</a:t>
            </a:r>
            <a:r>
              <a:t/>
            </a:r>
            <a:br/>
            <a:r>
              <a:rPr lang="zh-CN" altLang="en-US" sz="1530" kern="0" dirty="0" smtClean="0">
                <a:solidFill>
                  <a:srgbClr val="000000"/>
                </a:solidFill>
                <a:latin typeface="Times New Roman" pitchFamily="65" charset="-122"/>
                <a:ea typeface="宋体" pitchFamily="65" charset="-122"/>
              </a:rPr>
              <a:t>民间技艺的生存空间受到压缩,遭遇“边缘化”危机,甚至一些珍贵的民间文化遗产随着老一</a:t>
            </a:r>
            <a:r>
              <a:t/>
            </a:r>
            <a:br/>
            <a:r>
              <a:rPr lang="zh-CN" altLang="en-US" sz="1530" kern="0" dirty="0" smtClean="0">
                <a:solidFill>
                  <a:srgbClr val="000000"/>
                </a:solidFill>
                <a:latin typeface="Times New Roman" pitchFamily="65" charset="-122"/>
                <a:ea typeface="宋体" pitchFamily="65" charset="-122"/>
              </a:rPr>
              <a:t>代传承人的相继离去而失传。“文化土壤”被蚕食,中华传统文化传承将面临严峻挑战,守护</a:t>
            </a:r>
            <a:r>
              <a:t/>
            </a:r>
            <a:br/>
            <a:r>
              <a:rPr lang="zh-CN" altLang="en-US" sz="1530" kern="0" dirty="0" smtClean="0">
                <a:solidFill>
                  <a:srgbClr val="000000"/>
                </a:solidFill>
                <a:latin typeface="Times New Roman" pitchFamily="65" charset="-122"/>
                <a:ea typeface="宋体" pitchFamily="65" charset="-122"/>
              </a:rPr>
              <a:t>民间文化刻不容缓。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民间文化活动生于民间、兴于民间、藏于民间,是群众最真实的生命体验。传承和振兴民间</a:t>
            </a:r>
            <a:r>
              <a:t/>
            </a:r>
            <a:br/>
            <a:r>
              <a:rPr lang="zh-CN" altLang="en-US" sz="1530" kern="0" dirty="0" smtClean="0">
                <a:solidFill>
                  <a:srgbClr val="000000"/>
                </a:solidFill>
                <a:latin typeface="Times New Roman" pitchFamily="65" charset="-122"/>
                <a:ea typeface="宋体" pitchFamily="65" charset="-122"/>
              </a:rPr>
              <a:t>文化,意味着整理一个民族文化生活的历史。实施民间典籍搜集、抢救濒危民间文艺、民间</a:t>
            </a:r>
            <a:endParaRPr lang="zh-CN" altLang="en-US"/>
          </a:p>
        </p:txBody>
      </p:sp>
    </p:spTree>
    <p:custDataLst>
      <p:custData r:id="rId1"/>
    </p:custData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历史文化纪录创作等工程须深入民间生活;振兴传统民间技艺,做好现有的民间文化传承保护</a:t>
            </a:r>
            <a:r>
              <a:rPr dirty="0"/>
              <a:t/>
            </a:r>
            <a:br>
              <a:rPr dirty="0"/>
            </a:br>
            <a:r>
              <a:rPr lang="zh-CN" altLang="en-US" sz="1530" kern="0" dirty="0" smtClean="0">
                <a:solidFill>
                  <a:srgbClr val="000000"/>
                </a:solidFill>
                <a:latin typeface="Times New Roman" pitchFamily="65" charset="-122"/>
                <a:ea typeface="宋体" pitchFamily="65" charset="-122"/>
              </a:rPr>
              <a:t>工作需行走在民间。在此过程中,还应坚持辩证取舍、扬弃继承,对传统文化进行科学分析、</a:t>
            </a:r>
            <a:r>
              <a:rPr dirty="0"/>
              <a:t/>
            </a:r>
            <a:br>
              <a:rPr dirty="0"/>
            </a:br>
            <a:r>
              <a:rPr lang="zh-CN" altLang="en-US" sz="1530" kern="0" dirty="0" smtClean="0">
                <a:solidFill>
                  <a:srgbClr val="000000"/>
                </a:solidFill>
                <a:latin typeface="Times New Roman" pitchFamily="65" charset="-122"/>
                <a:ea typeface="宋体" pitchFamily="65" charset="-122"/>
              </a:rPr>
              <a:t>鉴别和梳理,汲取优秀民间文化的精髓精华。总而言之,生活是民间文化的沃土,不忘本来才能</a:t>
            </a:r>
            <a:r>
              <a:rPr dirty="0"/>
              <a:t/>
            </a:r>
            <a:br>
              <a:rPr dirty="0"/>
            </a:br>
            <a:r>
              <a:rPr lang="zh-CN" altLang="en-US" sz="1530" kern="0" dirty="0" smtClean="0">
                <a:solidFill>
                  <a:srgbClr val="000000"/>
                </a:solidFill>
                <a:latin typeface="Times New Roman" pitchFamily="65" charset="-122"/>
                <a:ea typeface="宋体" pitchFamily="65" charset="-122"/>
              </a:rPr>
              <a:t>开辟未来,善于继承才能更好发展。只有深入民间,扎根生活,去粗取精,才能为中华民族优秀</a:t>
            </a:r>
            <a:r>
              <a:rPr dirty="0"/>
              <a:t/>
            </a:r>
            <a:br>
              <a:rPr dirty="0"/>
            </a:br>
            <a:r>
              <a:rPr lang="zh-CN" altLang="en-US" sz="1530" kern="0" dirty="0" smtClean="0">
                <a:solidFill>
                  <a:srgbClr val="000000"/>
                </a:solidFill>
                <a:latin typeface="Times New Roman" pitchFamily="65" charset="-122"/>
                <a:ea typeface="宋体" pitchFamily="65" charset="-122"/>
              </a:rPr>
              <a:t>文化的生生不息、发展壮大提供丰厚滋养。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民间文化薪火相传,人才是决定因素。而推动民间文化的现代化转化,首先要做好青少年一代</a:t>
            </a:r>
            <a:r>
              <a:rPr dirty="0"/>
              <a:t/>
            </a:r>
            <a:br>
              <a:rPr dirty="0"/>
            </a:br>
            <a:r>
              <a:rPr lang="zh-CN" altLang="en-US" sz="1530" kern="0" dirty="0" smtClean="0">
                <a:solidFill>
                  <a:srgbClr val="000000"/>
                </a:solidFill>
                <a:latin typeface="Times New Roman" pitchFamily="65" charset="-122"/>
                <a:ea typeface="宋体" pitchFamily="65" charset="-122"/>
              </a:rPr>
              <a:t>传承人的培养和扶持,创新传统师徒承袭模式,让民间文化事业后继有人。还需善于运用市场</a:t>
            </a:r>
            <a:r>
              <a:rPr dirty="0"/>
              <a:t/>
            </a:r>
            <a:br>
              <a:rPr dirty="0"/>
            </a:br>
            <a:r>
              <a:rPr lang="zh-CN" altLang="en-US" sz="1530" kern="0" dirty="0" smtClean="0">
                <a:solidFill>
                  <a:srgbClr val="000000"/>
                </a:solidFill>
                <a:latin typeface="Times New Roman" pitchFamily="65" charset="-122"/>
                <a:ea typeface="宋体" pitchFamily="65" charset="-122"/>
              </a:rPr>
              <a:t>机制和科技手段,推动民间文艺资源与文化创意、生态旅游等有机结合,把民间文化元素融入</a:t>
            </a:r>
            <a:r>
              <a:rPr dirty="0"/>
              <a:t/>
            </a:r>
            <a:br>
              <a:rPr dirty="0"/>
            </a:br>
            <a:r>
              <a:rPr lang="zh-CN" altLang="en-US" sz="1530" kern="0" dirty="0" smtClean="0">
                <a:solidFill>
                  <a:srgbClr val="000000"/>
                </a:solidFill>
                <a:latin typeface="Times New Roman" pitchFamily="65" charset="-122"/>
                <a:ea typeface="宋体" pitchFamily="65" charset="-122"/>
              </a:rPr>
              <a:t>到新型城镇化和新农村建设中,发展有历史记忆、地域特色、民族特点的美丽乡村,打造一批</a:t>
            </a:r>
            <a:r>
              <a:rPr dirty="0"/>
              <a:t/>
            </a:r>
            <a:br>
              <a:rPr dirty="0"/>
            </a:br>
            <a:r>
              <a:rPr lang="zh-CN" altLang="en-US" sz="1530" kern="0" dirty="0" smtClean="0">
                <a:solidFill>
                  <a:srgbClr val="000000"/>
                </a:solidFill>
                <a:latin typeface="Times New Roman" pitchFamily="65" charset="-122"/>
                <a:ea typeface="宋体" pitchFamily="65" charset="-122"/>
              </a:rPr>
              <a:t>具有中华民族独特审美风范的优秀传统文化符号。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传承民间文化就是延续我们的血脉,坚守民间文化就是守护我们的精神家园。振兴民间文化,</a:t>
            </a:r>
            <a:r>
              <a:rPr dirty="0"/>
              <a:t/>
            </a:r>
            <a:br>
              <a:rPr dirty="0"/>
            </a:br>
            <a:r>
              <a:rPr lang="zh-CN" altLang="en-US" sz="1530" kern="0" dirty="0" smtClean="0">
                <a:solidFill>
                  <a:srgbClr val="000000"/>
                </a:solidFill>
                <a:latin typeface="Times New Roman" pitchFamily="65" charset="-122"/>
                <a:ea typeface="宋体" pitchFamily="65" charset="-122"/>
              </a:rPr>
              <a:t>关系中华文化根脉,功在当下,利在千秋。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(摘编自孙金行《传承创新,守护民族民间文化》)</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1.下列关于原文内容的理解和分析,正确的一项是(3分)(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A.民间文化各个门类在我国都有悠久的历史,对国人的精神世界产生了深刻的影响。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B.中华文化尽管土壤丰厚,但在工业化、城镇化的进程中,它的生存仍面临严峻挑战。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C.整理民族文化生活的历史,扎根生活,是传承和振兴民间文化的一条有效路径。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D.要让民间文化事业后继有人,就需要废弃传统的师徒传承模式,探索建立新模式。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A.民间文化遭受到了现代化浪潮的巨大冲击,面临各种危机,是本文论述的前提之一。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B.文章提出用辩证取舍、扬弃继承的态度和方法对待民间文化,并举例进行了论证。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C.文章从扎根民间、人才培养、运用市场机制等方面对如何守护民间文化进行了论述。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D.文章从民族血脉和精神家园等角度指出了传承和守护民间文化的重要性和必要性。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A.如果能守住赖以生存的土壤和环境,民间文化的传承和发展将不会再出现问题。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B.保护民间文化,需要根据各种民间文化的不同特点,采取不同的保护措施和手段。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C.社会生活不是一成不变的,今天,民间文化也需要跟随时代变迁实现现代化转化。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D.保护和传承民间文化需用市场机制和科技手段,说明其途径方式可以是多种多样的。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A.据原文第一段第二句的内容可知,选项中“各个门类”扩大了范围。B.据原文</a:t>
            </a:r>
            <a:r>
              <a:rPr dirty="0"/>
              <a:t/>
            </a:r>
            <a:br>
              <a:rPr dirty="0"/>
            </a:br>
            <a:r>
              <a:rPr lang="zh-CN" altLang="en-US" sz="1530" kern="0" dirty="0" smtClean="0">
                <a:solidFill>
                  <a:srgbClr val="000000"/>
                </a:solidFill>
                <a:latin typeface="Times New Roman" pitchFamily="65" charset="-122"/>
                <a:ea typeface="宋体" pitchFamily="65" charset="-122"/>
              </a:rPr>
              <a:t>第二段最后一句的内容可知,选项将“中华传统文化”表述为“中华文化”,扩大了范围。D.</a:t>
            </a:r>
            <a:r>
              <a:rPr dirty="0"/>
              <a:t/>
            </a:r>
            <a:br>
              <a:rPr dirty="0"/>
            </a:br>
            <a:r>
              <a:rPr lang="zh-CN" altLang="en-US" sz="1530" kern="0" dirty="0" smtClean="0">
                <a:solidFill>
                  <a:srgbClr val="000000"/>
                </a:solidFill>
                <a:latin typeface="Times New Roman" pitchFamily="65" charset="-122"/>
                <a:ea typeface="宋体" pitchFamily="65" charset="-122"/>
              </a:rPr>
              <a:t>据原文第四段第二句的内容可知,选项将“创新传统师徒承袭模式”表述成了“废弃传统的</a:t>
            </a:r>
            <a:r>
              <a:rPr dirty="0"/>
              <a:t/>
            </a:r>
            <a:br>
              <a:rPr dirty="0"/>
            </a:br>
            <a:r>
              <a:rPr lang="zh-CN" altLang="en-US" sz="1530" kern="0" dirty="0" smtClean="0">
                <a:solidFill>
                  <a:srgbClr val="000000"/>
                </a:solidFill>
                <a:latin typeface="Times New Roman" pitchFamily="65" charset="-122"/>
                <a:ea typeface="宋体" pitchFamily="65" charset="-122"/>
              </a:rPr>
              <a:t>师徒传承模式”。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原文第三段“应坚持辩证取舍、扬弃继承,对传统文化进行科学分析、鉴别和梳</a:t>
            </a:r>
            <a:r>
              <a:rPr dirty="0"/>
              <a:t/>
            </a:r>
            <a:br>
              <a:rPr dirty="0"/>
            </a:br>
            <a:r>
              <a:rPr lang="zh-CN" altLang="en-US" sz="1530" kern="0" dirty="0" smtClean="0">
                <a:solidFill>
                  <a:srgbClr val="000000"/>
                </a:solidFill>
                <a:latin typeface="Times New Roman" pitchFamily="65" charset="-122"/>
                <a:ea typeface="宋体" pitchFamily="65" charset="-122"/>
              </a:rPr>
              <a:t>理,汲取优秀民间文化的精髓精华”中说的是“传统文化”,不是选项中表述的“民间文化”,</a:t>
            </a:r>
            <a:r>
              <a:rPr dirty="0"/>
              <a:t/>
            </a:r>
            <a:br>
              <a:rPr dirty="0"/>
            </a:br>
            <a:r>
              <a:rPr lang="zh-CN" altLang="en-US" sz="1530" kern="0" dirty="0" smtClean="0">
                <a:solidFill>
                  <a:srgbClr val="000000"/>
                </a:solidFill>
                <a:latin typeface="Times New Roman" pitchFamily="65" charset="-122"/>
                <a:ea typeface="宋体" pitchFamily="65" charset="-122"/>
              </a:rPr>
              <a:t>并且行文过程中也没有举例论证。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选项中“如果能</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,就不会</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”的表述过于绝对。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四、(2018四省名校第一次联考,1—3,9分)阅读下面的文字,完成1—3题。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郦波教授的新著《五百年来王阳明》对王阳明其人其思的解说,行文虽有“亲民”之浅白,内</a:t>
            </a:r>
            <a:r>
              <a:t/>
            </a:r>
            <a:br/>
            <a:r>
              <a:rPr lang="zh-CN" altLang="en-US" sz="1530" kern="0" dirty="0" smtClean="0">
                <a:solidFill>
                  <a:srgbClr val="000000"/>
                </a:solidFill>
                <a:latin typeface="Times New Roman" pitchFamily="65" charset="-122"/>
                <a:ea typeface="宋体" pitchFamily="65" charset="-122"/>
              </a:rPr>
              <a:t>里却不乏“明明德”之深刻,因其开宗明义地提出了两个终极问题:“完人之问”和“心学之</a:t>
            </a:r>
            <a:r>
              <a:t/>
            </a:r>
            <a:br/>
            <a:r>
              <a:rPr lang="zh-CN" altLang="en-US" sz="1530" kern="0" dirty="0" smtClean="0">
                <a:solidFill>
                  <a:srgbClr val="000000"/>
                </a:solidFill>
                <a:latin typeface="Times New Roman" pitchFamily="65" charset="-122"/>
                <a:ea typeface="宋体" pitchFamily="65" charset="-122"/>
              </a:rPr>
              <a:t>问”。两者作为核心主题统摄全书,使读者带着问题深入到王阳明的人生变迁和思想发展中,</a:t>
            </a:r>
            <a:r>
              <a:t/>
            </a:r>
            <a:br/>
            <a:r>
              <a:rPr lang="zh-CN" altLang="en-US" sz="1530" kern="0" dirty="0" smtClean="0">
                <a:solidFill>
                  <a:srgbClr val="000000"/>
                </a:solidFill>
                <a:latin typeface="Times New Roman" pitchFamily="65" charset="-122"/>
                <a:ea typeface="宋体" pitchFamily="65" charset="-122"/>
              </a:rPr>
              <a:t>并以此为镜,观照自身。而这两个问题,不仅指向了王阳明,也指向了儒学两千年的根本:内圣</a:t>
            </a:r>
            <a:r>
              <a:t/>
            </a:r>
            <a:br/>
            <a:r>
              <a:rPr lang="zh-CN" altLang="en-US" sz="1530" kern="0" dirty="0" smtClean="0">
                <a:solidFill>
                  <a:srgbClr val="000000"/>
                </a:solidFill>
                <a:latin typeface="Times New Roman" pitchFamily="65" charset="-122"/>
                <a:ea typeface="宋体" pitchFamily="65" charset="-122"/>
              </a:rPr>
              <a:t>与外王、修身与平天下、克明俊德与协和万邦的融贯。它不是要营造“无牵累的个人”的</a:t>
            </a:r>
            <a:r>
              <a:t/>
            </a:r>
            <a:br/>
            <a:r>
              <a:rPr lang="zh-CN" altLang="en-US" sz="1530" kern="0" dirty="0" smtClean="0">
                <a:solidFill>
                  <a:srgbClr val="000000"/>
                </a:solidFill>
                <a:latin typeface="Times New Roman" pitchFamily="65" charset="-122"/>
                <a:ea typeface="宋体" pitchFamily="65" charset="-122"/>
              </a:rPr>
              <a:t>“小确幸”,而是要让人在时代中、在家国天下里反省自己的内心。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“完人之问”的核心,或可在书中所载王阳明与乔宇的对话中管窥。乔宇本人正如王阳明一</a:t>
            </a:r>
            <a:r>
              <a:t/>
            </a:r>
            <a:br/>
            <a:r>
              <a:rPr lang="zh-CN" altLang="en-US" sz="1530" kern="0" dirty="0" smtClean="0">
                <a:solidFill>
                  <a:srgbClr val="000000"/>
                </a:solidFill>
                <a:latin typeface="Times New Roman" pitchFamily="65" charset="-122"/>
                <a:ea typeface="宋体" pitchFamily="65" charset="-122"/>
              </a:rPr>
              <a:t>般,爱好广泛,才学不凡。但后者却为他下了断语:“世人多巧,心茫茫然。”这不由让人想起</a:t>
            </a:r>
            <a:r>
              <a:t/>
            </a:r>
            <a:br/>
            <a:r>
              <a:rPr lang="zh-CN" altLang="en-US" sz="1530" kern="0" dirty="0" smtClean="0">
                <a:solidFill>
                  <a:srgbClr val="000000"/>
                </a:solidFill>
                <a:latin typeface="Times New Roman" pitchFamily="65" charset="-122"/>
                <a:ea typeface="宋体" pitchFamily="65" charset="-122"/>
              </a:rPr>
              <a:t>论语中的“志于道,据于德,依于仁,游于艺”。——艺不可或缺,但道是根本的统摄。这甚至</a:t>
            </a:r>
            <a:r>
              <a:t/>
            </a:r>
            <a:br/>
            <a:r>
              <a:rPr lang="zh-CN" altLang="en-US" sz="1530" kern="0" dirty="0" smtClean="0">
                <a:solidFill>
                  <a:srgbClr val="000000"/>
                </a:solidFill>
                <a:latin typeface="Times New Roman" pitchFamily="65" charset="-122"/>
                <a:ea typeface="宋体" pitchFamily="65" charset="-122"/>
              </a:rPr>
              <a:t>可与西方哲学中的源头主题“知识即美德”相互参照印证——知识指向终极的理念,“意</a:t>
            </a:r>
            <a:r>
              <a:t/>
            </a:r>
            <a:br/>
            <a:r>
              <a:rPr lang="zh-CN" altLang="en-US" sz="1530" kern="0" dirty="0" smtClean="0">
                <a:solidFill>
                  <a:srgbClr val="000000"/>
                </a:solidFill>
                <a:latin typeface="Times New Roman" pitchFamily="65" charset="-122"/>
                <a:ea typeface="宋体" pitchFamily="65" charset="-122"/>
              </a:rPr>
              <a:t>见”所涉则是纷繁的事物。王阳明给乔宇三个字:专、精、正。若能由诸艺之专精着手,或可</a:t>
            </a:r>
            <a:r>
              <a:t/>
            </a:r>
            <a:br/>
            <a:r>
              <a:rPr lang="zh-CN" altLang="en-US" sz="1530" kern="0" dirty="0" smtClean="0">
                <a:solidFill>
                  <a:srgbClr val="000000"/>
                </a:solidFill>
                <a:latin typeface="Times New Roman" pitchFamily="65" charset="-122"/>
                <a:ea typeface="宋体" pitchFamily="65" charset="-122"/>
              </a:rPr>
              <a:t>升华为正道。这大约正是真正意义上的格物致知,是王阳明早年格竹而不得之后的大彻大悟,</a:t>
            </a:r>
            <a:r>
              <a:t/>
            </a:r>
            <a:br/>
            <a:r>
              <a:rPr lang="zh-CN" altLang="en-US" sz="1530" kern="0" dirty="0" smtClean="0">
                <a:solidFill>
                  <a:srgbClr val="000000"/>
                </a:solidFill>
                <a:latin typeface="Times New Roman" pitchFamily="65" charset="-122"/>
                <a:ea typeface="宋体" pitchFamily="65" charset="-122"/>
              </a:rPr>
              <a:t>也与西哲所思并无二致:超越“意见”之上,才可窥见普遍性的理念。</a:t>
            </a:r>
            <a:endParaRPr lang="zh-CN" altLang="en-US"/>
          </a:p>
        </p:txBody>
      </p:sp>
    </p:spTree>
    <p:custDataLst>
      <p:custData r:id="rId1"/>
    </p:custData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554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当然,对于阳明心学而言,“知”并非全部,知行合一才是成就完人的根本。郦波教授此书引人</a:t>
            </a:r>
            <a:r>
              <a:rPr dirty="0"/>
              <a:t/>
            </a:r>
            <a:br>
              <a:rPr dirty="0"/>
            </a:br>
            <a:r>
              <a:rPr lang="zh-CN" altLang="en-US" sz="1530" kern="0" dirty="0" smtClean="0">
                <a:solidFill>
                  <a:srgbClr val="000000"/>
                </a:solidFill>
                <a:latin typeface="Times New Roman" pitchFamily="65" charset="-122"/>
                <a:ea typeface="宋体" pitchFamily="65" charset="-122"/>
              </a:rPr>
              <a:t>入胜之处,正在于将王阳明之德、言融于剿匪戡乱等不凡事功之中,抽丝剥茧,娓娓道来。全书</a:t>
            </a:r>
            <a:r>
              <a:rPr dirty="0"/>
              <a:t/>
            </a:r>
            <a:br>
              <a:rPr dirty="0"/>
            </a:br>
            <a:r>
              <a:rPr lang="zh-CN" altLang="en-US" sz="1530" kern="0" dirty="0" smtClean="0">
                <a:solidFill>
                  <a:srgbClr val="000000"/>
                </a:solidFill>
                <a:latin typeface="Times New Roman" pitchFamily="65" charset="-122"/>
                <a:ea typeface="宋体" pitchFamily="65" charset="-122"/>
              </a:rPr>
              <a:t>反复提及而最令人印象深刻的词,大约就是“事上练”。中国传统里对知行关系的讨论,至此</a:t>
            </a:r>
            <a:r>
              <a:rPr dirty="0"/>
              <a:t/>
            </a:r>
            <a:br>
              <a:rPr dirty="0"/>
            </a:br>
            <a:r>
              <a:rPr lang="zh-CN" altLang="en-US" sz="1530" kern="0" dirty="0" smtClean="0">
                <a:solidFill>
                  <a:srgbClr val="000000"/>
                </a:solidFill>
                <a:latin typeface="Times New Roman" pitchFamily="65" charset="-122"/>
                <a:ea typeface="宋体" pitchFamily="65" charset="-122"/>
              </a:rPr>
              <a:t>可谓大成。有意思的是,自苏格拉底之后,西哲也分为两派,一派偏重纯粹的哲思,另一派则注</a:t>
            </a:r>
            <a:r>
              <a:rPr dirty="0"/>
              <a:t/>
            </a:r>
            <a:br>
              <a:rPr dirty="0"/>
            </a:br>
            <a:r>
              <a:rPr lang="zh-CN" altLang="en-US" sz="1530" kern="0" dirty="0" smtClean="0">
                <a:solidFill>
                  <a:srgbClr val="000000"/>
                </a:solidFill>
                <a:latin typeface="Times New Roman" pitchFamily="65" charset="-122"/>
                <a:ea typeface="宋体" pitchFamily="65" charset="-122"/>
              </a:rPr>
              <a:t>重在公共事务的参与中实践对美德的认知——以反省内心之《沉思录》流传于世的斯多亚</a:t>
            </a:r>
            <a:r>
              <a:rPr dirty="0"/>
              <a:t/>
            </a:r>
            <a:br>
              <a:rPr dirty="0"/>
            </a:br>
            <a:r>
              <a:rPr lang="zh-CN" altLang="en-US" sz="1530" kern="0" dirty="0" smtClean="0">
                <a:solidFill>
                  <a:srgbClr val="000000"/>
                </a:solidFill>
                <a:latin typeface="Times New Roman" pitchFamily="65" charset="-122"/>
                <a:ea typeface="宋体" pitchFamily="65" charset="-122"/>
              </a:rPr>
              <a:t>学派哲学家、古罗马皇帝奥勒留,大概就是西方“事上练”的最佳代表。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客观而言,郦波教授在“心学之问”上的展开,似不如“完人之问”那样详尽丰富。因为这所</a:t>
            </a:r>
            <a:r>
              <a:rPr dirty="0"/>
              <a:t/>
            </a:r>
            <a:br>
              <a:rPr dirty="0"/>
            </a:br>
            <a:r>
              <a:rPr lang="zh-CN" altLang="en-US" sz="1530" kern="0" dirty="0" smtClean="0">
                <a:solidFill>
                  <a:srgbClr val="000000"/>
                </a:solidFill>
                <a:latin typeface="Times New Roman" pitchFamily="65" charset="-122"/>
                <a:ea typeface="宋体" pitchFamily="65" charset="-122"/>
              </a:rPr>
              <a:t>涉及的,已经远远不是阳明心学本身,而是其背后两千年的儒学传统在面临两千年未有之变局</a:t>
            </a:r>
            <a:r>
              <a:rPr dirty="0"/>
              <a:t/>
            </a:r>
            <a:br>
              <a:rPr dirty="0"/>
            </a:br>
            <a:r>
              <a:rPr lang="zh-CN" altLang="en-US" sz="1530" kern="0" dirty="0" smtClean="0">
                <a:solidFill>
                  <a:srgbClr val="000000"/>
                </a:solidFill>
                <a:latin typeface="Times New Roman" pitchFamily="65" charset="-122"/>
                <a:ea typeface="宋体" pitchFamily="65" charset="-122"/>
              </a:rPr>
              <a:t>时因何无力于这一百年来争论不休的主题。作为一本介绍王阳明其人其说的通俗读物,郦波</a:t>
            </a:r>
            <a:r>
              <a:rPr dirty="0"/>
              <a:t/>
            </a:r>
            <a:br>
              <a:rPr dirty="0"/>
            </a:br>
            <a:r>
              <a:rPr lang="zh-CN" altLang="en-US" sz="1530" kern="0" dirty="0" smtClean="0">
                <a:solidFill>
                  <a:srgbClr val="000000"/>
                </a:solidFill>
                <a:latin typeface="Times New Roman" pitchFamily="65" charset="-122"/>
                <a:ea typeface="宋体" pitchFamily="65" charset="-122"/>
              </a:rPr>
              <a:t>教授此作的价值,或许并不在于系统、缜密地作出解答,而在于为读者开启了两条思路:其一是</a:t>
            </a:r>
            <a:r>
              <a:rPr dirty="0"/>
              <a:t/>
            </a:r>
            <a:br>
              <a:rPr dirty="0"/>
            </a:br>
            <a:r>
              <a:rPr lang="zh-CN" altLang="en-US" sz="1530" kern="0" dirty="0" smtClean="0">
                <a:solidFill>
                  <a:srgbClr val="000000"/>
                </a:solidFill>
                <a:latin typeface="Times New Roman" pitchFamily="65" charset="-122"/>
                <a:ea typeface="宋体" pitchFamily="65" charset="-122"/>
              </a:rPr>
              <a:t>中日行为之对照;其二是中西思想之对比。此书虽以阳明心学为主题,其中两处涉及西学的文</a:t>
            </a:r>
            <a:r>
              <a:rPr dirty="0"/>
              <a:t/>
            </a:r>
            <a:br>
              <a:rPr dirty="0"/>
            </a:br>
            <a:r>
              <a:rPr lang="zh-CN" altLang="en-US" sz="1530" kern="0" dirty="0" smtClean="0">
                <a:solidFill>
                  <a:srgbClr val="000000"/>
                </a:solidFill>
                <a:latin typeface="Times New Roman" pitchFamily="65" charset="-122"/>
                <a:ea typeface="宋体" pitchFamily="65" charset="-122"/>
              </a:rPr>
              <a:t>字却尤为让人印象深刻。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《五百年来王阳明》虽立足历史,却以“完人之问”和“心学之问”这两个终极问题指向当</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下、指向未来。东海西海,心同理同,王阳明的智慧大约并不只会诗意地栖居在神州大地上,也</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会与四海先哲的思想一起,共栖于世界,与天壤而同久。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(摘编自《光明日报》2017年11月14日16版,有删改)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1.下列关于原文内容的理解和分析,正确的一项是(3分)(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A.《五百年来王阳明》一书不只是要营造“无牵累的个人”的“小确幸”,而且是要让人在</a:t>
            </a:r>
            <a:r>
              <a:rPr dirty="0"/>
              <a:t/>
            </a:r>
            <a:br>
              <a:rPr dirty="0"/>
            </a:br>
            <a:r>
              <a:rPr lang="zh-CN" altLang="en-US" sz="1530" kern="0" dirty="0" smtClean="0">
                <a:solidFill>
                  <a:srgbClr val="000000"/>
                </a:solidFill>
                <a:latin typeface="Times New Roman" pitchFamily="65" charset="-122"/>
                <a:ea typeface="宋体" pitchFamily="65" charset="-122"/>
              </a:rPr>
              <a:t>时代中、在家国天下里反省自己的内心。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B.“若能由诸艺之专精着手,或可升华为正道”,是王阳明早年格竹之后的大彻大悟,是真正意</a:t>
            </a:r>
            <a:r>
              <a:rPr dirty="0"/>
              <a:t/>
            </a:r>
            <a:br>
              <a:rPr dirty="0"/>
            </a:br>
            <a:r>
              <a:rPr lang="zh-CN" altLang="en-US" sz="1530" kern="0" dirty="0" smtClean="0">
                <a:solidFill>
                  <a:srgbClr val="000000"/>
                </a:solidFill>
                <a:latin typeface="Times New Roman" pitchFamily="65" charset="-122"/>
                <a:ea typeface="宋体" pitchFamily="65" charset="-122"/>
              </a:rPr>
              <a:t>义上的格物致知。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C.郦波教授在“心学之问”上的展开,已超越阳明心学本身,而指向其背后儒学传统在面临两</a:t>
            </a:r>
            <a:r>
              <a:rPr dirty="0"/>
              <a:t/>
            </a:r>
            <a:br>
              <a:rPr dirty="0"/>
            </a:br>
            <a:r>
              <a:rPr lang="zh-CN" altLang="en-US" sz="1530" kern="0" dirty="0" smtClean="0">
                <a:solidFill>
                  <a:srgbClr val="000000"/>
                </a:solidFill>
                <a:latin typeface="Times New Roman" pitchFamily="65" charset="-122"/>
                <a:ea typeface="宋体" pitchFamily="65" charset="-122"/>
              </a:rPr>
              <a:t>千年未有之变局时因何无力于这一百年来争论不休的主题。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D.《五百年来王阳明》一书将王阳明之德、言融于剿匪戡乱等不凡事功之中,娓娓道来,反复</a:t>
            </a:r>
            <a:r>
              <a:rPr dirty="0"/>
              <a:t/>
            </a:r>
            <a:br>
              <a:rPr dirty="0"/>
            </a:br>
            <a:r>
              <a:rPr lang="zh-CN" altLang="en-US" sz="1530" kern="0" dirty="0" smtClean="0">
                <a:solidFill>
                  <a:srgbClr val="000000"/>
                </a:solidFill>
                <a:latin typeface="Times New Roman" pitchFamily="65" charset="-122"/>
                <a:ea typeface="宋体" pitchFamily="65" charset="-122"/>
              </a:rPr>
              <a:t>强调了“事上练”。</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下列对原文论证的相关分析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文章分析论述了王阳明的“完人之问”和“心学之问”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并较为详细地论述了“完人之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问”的“知”与“行”两个方面。</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B.文章在阐述“完人之问”与“心学之问”时,都指出其与西哲所思有可相参照比较之处。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C.文章对于郦波教授在“心学之问”上的展开似不如“完人之问”那样详尽丰富这一情况,</a:t>
            </a:r>
            <a:r>
              <a:rPr dirty="0"/>
              <a:t/>
            </a:r>
            <a:br>
              <a:rPr dirty="0"/>
            </a:br>
            <a:r>
              <a:rPr lang="zh-CN" altLang="en-US" sz="1530" kern="0" dirty="0" smtClean="0">
                <a:solidFill>
                  <a:srgbClr val="000000"/>
                </a:solidFill>
                <a:latin typeface="Times New Roman" pitchFamily="65" charset="-122"/>
                <a:ea typeface="宋体" pitchFamily="65" charset="-122"/>
              </a:rPr>
              <a:t>指出此作的价值或许并不在于系统、缜密地作出解答,而在于为读者开启了两条思路。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D.文章认为《五百年来王阳明》一书立足历史,以“完人之问”和“心学之问”这两个终极</a:t>
            </a:r>
            <a:r>
              <a:rPr dirty="0"/>
              <a:t/>
            </a:r>
            <a:br>
              <a:rPr dirty="0"/>
            </a:br>
            <a:r>
              <a:rPr lang="zh-CN" altLang="en-US" sz="1530" kern="0" dirty="0" smtClean="0">
                <a:solidFill>
                  <a:srgbClr val="000000"/>
                </a:solidFill>
                <a:latin typeface="Times New Roman" pitchFamily="65" charset="-122"/>
                <a:ea typeface="宋体" pitchFamily="65" charset="-122"/>
              </a:rPr>
              <a:t>问题指向当下、指向未来,揭示了郦波教授新著的价值和意义。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A.对王阳明其人其思的解说,郦波教授新著以两个终极问题作为核心主题统摄全书,使读者以</a:t>
            </a:r>
            <a:r>
              <a:rPr dirty="0"/>
              <a:t/>
            </a:r>
            <a:br>
              <a:rPr dirty="0"/>
            </a:br>
            <a:r>
              <a:rPr lang="zh-CN" altLang="en-US" sz="1530" kern="0" dirty="0" smtClean="0">
                <a:solidFill>
                  <a:srgbClr val="000000"/>
                </a:solidFill>
                <a:latin typeface="Times New Roman" pitchFamily="65" charset="-122"/>
                <a:ea typeface="宋体" pitchFamily="65" charset="-122"/>
              </a:rPr>
              <a:t>此为镜观照自身,不乏深刻。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B.乔宇本人如王阳明一般,爱好广泛,才学不凡,但未能在诸艺上专精,失去了道的根本。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C.对于阳明心学而言,如果不仅有了“知”,还能做到知行合一,就可成为完人。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D.世界文化心同理同,王阳明的智慧,大约并不只会诗意地栖居在神州大地上,也会与四海先哲</a:t>
            </a:r>
            <a:r>
              <a:rPr dirty="0"/>
              <a:t/>
            </a:r>
            <a:br>
              <a:rPr dirty="0"/>
            </a:br>
            <a:r>
              <a:rPr lang="zh-CN" altLang="en-US" sz="1530" kern="0" dirty="0" smtClean="0">
                <a:solidFill>
                  <a:srgbClr val="000000"/>
                </a:solidFill>
                <a:latin typeface="Times New Roman" pitchFamily="65" charset="-122"/>
                <a:ea typeface="宋体" pitchFamily="65" charset="-122"/>
              </a:rPr>
              <a:t>的思想一起,共栖于世界,与天壤而同久。</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A.关系错乱。原文第一段对此问题的表述是“不是要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”的并列</a:t>
            </a:r>
            <a:r>
              <a:rPr dirty="0"/>
              <a:t/>
            </a:r>
            <a:br>
              <a:rPr dirty="0"/>
            </a:br>
            <a:r>
              <a:rPr lang="zh-CN" altLang="en-US" sz="1530" kern="0" dirty="0" smtClean="0">
                <a:solidFill>
                  <a:srgbClr val="000000"/>
                </a:solidFill>
                <a:latin typeface="Times New Roman" pitchFamily="65" charset="-122"/>
                <a:ea typeface="宋体" pitchFamily="65" charset="-122"/>
              </a:rPr>
              <a:t>关系,选项说成“不只是要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,而且是要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”的递进关系。B.不合文意。原文第二段的表</a:t>
            </a:r>
            <a:r>
              <a:rPr dirty="0"/>
              <a:t/>
            </a:r>
            <a:br>
              <a:rPr dirty="0"/>
            </a:br>
            <a:r>
              <a:rPr lang="zh-CN" altLang="en-US" sz="1530" kern="0" dirty="0" smtClean="0">
                <a:solidFill>
                  <a:srgbClr val="000000"/>
                </a:solidFill>
                <a:latin typeface="Times New Roman" pitchFamily="65" charset="-122"/>
                <a:ea typeface="宋体" pitchFamily="65" charset="-122"/>
              </a:rPr>
              <a:t>述是“格竹而不得之后的大彻大悟”“大约正是”。C.无中生有。“郦波教授在‘心学之</a:t>
            </a:r>
            <a:r>
              <a:rPr dirty="0"/>
              <a:t/>
            </a:r>
            <a:br>
              <a:rPr dirty="0"/>
            </a:br>
            <a:r>
              <a:rPr lang="zh-CN" altLang="en-US" sz="1530" kern="0" dirty="0" smtClean="0">
                <a:solidFill>
                  <a:srgbClr val="000000"/>
                </a:solidFill>
                <a:latin typeface="Times New Roman" pitchFamily="65" charset="-122"/>
                <a:ea typeface="宋体" pitchFamily="65" charset="-122"/>
              </a:rPr>
              <a:t>问’上的展开,已超越阳明心学本身”于文无据。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张冠李戴。“完人之问”和“心学之问”是郦波教授新著提出的,不是王阳明提</a:t>
            </a:r>
            <a:r>
              <a:rPr dirty="0"/>
              <a:t/>
            </a:r>
            <a:br>
              <a:rPr dirty="0"/>
            </a:br>
            <a:r>
              <a:rPr lang="zh-CN" altLang="en-US" sz="1530" kern="0" dirty="0" smtClean="0">
                <a:solidFill>
                  <a:srgbClr val="000000"/>
                </a:solidFill>
                <a:latin typeface="Times New Roman" pitchFamily="65" charset="-122"/>
                <a:ea typeface="宋体" pitchFamily="65" charset="-122"/>
              </a:rPr>
              <a:t>出的。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表述绝对化。原文第三段表述为“‘知’并非全部,知行合一才是成就完人的根</a:t>
            </a:r>
            <a:r>
              <a:rPr dirty="0"/>
              <a:t/>
            </a:r>
            <a:br>
              <a:rPr dirty="0"/>
            </a:br>
            <a:r>
              <a:rPr lang="zh-CN" altLang="en-US" sz="1530" kern="0" dirty="0" smtClean="0">
                <a:solidFill>
                  <a:srgbClr val="000000"/>
                </a:solidFill>
                <a:latin typeface="Times New Roman" pitchFamily="65" charset="-122"/>
                <a:ea typeface="宋体" pitchFamily="65" charset="-122"/>
              </a:rPr>
              <a:t>本”。</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五、(2017云南师大附中适应考,1—3,9分)阅读下面的文字,完成1—3题。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辽阔的地域使中国注定要成为一个拥有瑰丽色彩文学宝库的国家,中国传统文学从诞生之日</a:t>
            </a:r>
            <a:r>
              <a:t/>
            </a:r>
            <a:br/>
            <a:r>
              <a:rPr lang="zh-CN" altLang="en-US" sz="1530" kern="0" dirty="0" smtClean="0">
                <a:solidFill>
                  <a:srgbClr val="000000"/>
                </a:solidFill>
                <a:latin typeface="Times New Roman" pitchFamily="65" charset="-122"/>
                <a:ea typeface="宋体" pitchFamily="65" charset="-122"/>
              </a:rPr>
              <a:t>起就表现出了受地域影响的强烈倾向。那时,一条黄色的河流从平坦开阔的中原大地上流过,</a:t>
            </a:r>
            <a:r>
              <a:t/>
            </a:r>
            <a:br/>
            <a:r>
              <a:rPr lang="zh-CN" altLang="en-US" sz="1530" kern="0" dirty="0" smtClean="0">
                <a:solidFill>
                  <a:srgbClr val="000000"/>
                </a:solidFill>
                <a:latin typeface="Times New Roman" pitchFamily="65" charset="-122"/>
                <a:ea typeface="宋体" pitchFamily="65" charset="-122"/>
              </a:rPr>
              <a:t>宜人的气候,肥沃的土壤哺育了一批性情淳朴、乐观勤劳的人们。他们的劳作、爱情、生活</a:t>
            </a:r>
            <a:r>
              <a:t/>
            </a:r>
            <a:br/>
            <a:r>
              <a:rPr lang="zh-CN" altLang="en-US" sz="1530" kern="0" dirty="0" smtClean="0">
                <a:solidFill>
                  <a:srgbClr val="000000"/>
                </a:solidFill>
                <a:latin typeface="Times New Roman" pitchFamily="65" charset="-122"/>
                <a:ea typeface="宋体" pitchFamily="65" charset="-122"/>
              </a:rPr>
              <a:t>化为《诗经》。往南走,越过一条青色的江,那里的丛林里终年弥漫着雾气,还有神话传说一般</a:t>
            </a:r>
            <a:r>
              <a:t/>
            </a:r>
            <a:br/>
            <a:r>
              <a:rPr lang="zh-CN" altLang="en-US" sz="1530" kern="0" dirty="0" smtClean="0">
                <a:solidFill>
                  <a:srgbClr val="000000"/>
                </a:solidFill>
                <a:latin typeface="Times New Roman" pitchFamily="65" charset="-122"/>
                <a:ea typeface="宋体" pitchFamily="65" charset="-122"/>
              </a:rPr>
              <a:t>的鸟兽花草,它们滋润着人们的想象力,也造就了先民浪漫多情的气质。楚地的山水酝酿出一</a:t>
            </a:r>
            <a:r>
              <a:t/>
            </a:r>
            <a:br/>
            <a:r>
              <a:rPr lang="zh-CN" altLang="en-US" sz="1530" kern="0" dirty="0" smtClean="0">
                <a:solidFill>
                  <a:srgbClr val="000000"/>
                </a:solidFill>
                <a:latin typeface="Times New Roman" pitchFamily="65" charset="-122"/>
                <a:ea typeface="宋体" pitchFamily="65" charset="-122"/>
              </a:rPr>
              <a:t>部瑰丽神奇的作品《楚辞》。《楚辞》和与自己气质迥异的兄弟《诗经》隔江而立,似乎预</a:t>
            </a:r>
            <a:r>
              <a:t/>
            </a:r>
            <a:br/>
            <a:r>
              <a:rPr lang="zh-CN" altLang="en-US" sz="1530" kern="0" dirty="0" smtClean="0">
                <a:solidFill>
                  <a:srgbClr val="000000"/>
                </a:solidFill>
                <a:latin typeface="Times New Roman" pitchFamily="65" charset="-122"/>
                <a:ea typeface="宋体" pitchFamily="65" charset="-122"/>
              </a:rPr>
              <a:t>示着中国文学的未来将在由南北地域分野造成的分分合合中沉浮。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东晋末年,匈奴族入侵,在北方建立王朝,东晋退守南方,南北朝并立的局面就此形成。迁往江</a:t>
            </a:r>
            <a:r>
              <a:t/>
            </a:r>
            <a:br/>
            <a:r>
              <a:rPr lang="zh-CN" altLang="en-US" sz="1530" kern="0" dirty="0" smtClean="0">
                <a:solidFill>
                  <a:srgbClr val="000000"/>
                </a:solidFill>
                <a:latin typeface="Times New Roman" pitchFamily="65" charset="-122"/>
                <a:ea typeface="宋体" pitchFamily="65" charset="-122"/>
              </a:rPr>
              <a:t>南的东晋,本来就经过先进的中原文明熏陶,加之江南富饶的风物,优裕的地理气候,一度带来</a:t>
            </a:r>
            <a:r>
              <a:t/>
            </a:r>
            <a:br/>
            <a:r>
              <a:rPr lang="zh-CN" altLang="en-US" sz="1530" kern="0" dirty="0" smtClean="0">
                <a:solidFill>
                  <a:srgbClr val="000000"/>
                </a:solidFill>
                <a:latin typeface="Times New Roman" pitchFamily="65" charset="-122"/>
                <a:ea typeface="宋体" pitchFamily="65" charset="-122"/>
              </a:rPr>
              <a:t>了经济文化的迅速发展。山清水秀的江南风光也成了最适宜诗人成长的温润土壤。与此同</a:t>
            </a:r>
            <a:r>
              <a:t/>
            </a:r>
            <a:br/>
            <a:r>
              <a:rPr lang="zh-CN" altLang="en-US" sz="1530" kern="0" dirty="0" smtClean="0">
                <a:solidFill>
                  <a:srgbClr val="000000"/>
                </a:solidFill>
                <a:latin typeface="Times New Roman" pitchFamily="65" charset="-122"/>
                <a:ea typeface="宋体" pitchFamily="65" charset="-122"/>
              </a:rPr>
              <a:t>时,生活在北方的外族人民仍然用粗犷的声音歌唱着他们的草原和牛羊,文学风格的南北之分</a:t>
            </a:r>
            <a:r>
              <a:t/>
            </a:r>
            <a:br/>
            <a:r>
              <a:rPr lang="zh-CN" altLang="en-US" sz="1530" kern="0" dirty="0" smtClean="0">
                <a:solidFill>
                  <a:srgbClr val="000000"/>
                </a:solidFill>
                <a:latin typeface="Times New Roman" pitchFamily="65" charset="-122"/>
                <a:ea typeface="宋体" pitchFamily="65" charset="-122"/>
              </a:rPr>
              <a:t>就此奠定。南北朝文学虽各有特色,但它们的发展并不平衡。钱钟书引用唐代史学家李延寿</a:t>
            </a:r>
            <a:r>
              <a:t/>
            </a:r>
            <a:br/>
            <a:r>
              <a:rPr lang="zh-CN" altLang="en-US" sz="1530" kern="0" dirty="0" smtClean="0">
                <a:solidFill>
                  <a:srgbClr val="000000"/>
                </a:solidFill>
                <a:latin typeface="Times New Roman" pitchFamily="65" charset="-122"/>
                <a:ea typeface="宋体" pitchFamily="65" charset="-122"/>
              </a:rPr>
              <a:t>的话说,南方文风文雅,清丽华美,气质柔媚婉约;北方文学文风质朴,刚直率真。南方讲究文学</a:t>
            </a:r>
            <a:endParaRPr lang="zh-CN" altLang="en-US"/>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其次,在数据快速流转且难以被遗忘的大数据时代,“被遗忘权”对调和人类记忆与遗忘的平</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衡具有重要的意义。如果在大数据时代不能“被遗忘”,那意味着人们容易被囚禁在数字化</a:t>
            </a:r>
            <a:r>
              <a:rPr dirty="0"/>
              <a:t/>
            </a:r>
            <a:br>
              <a:rPr dirty="0"/>
            </a:br>
            <a:r>
              <a:rPr lang="zh-CN" altLang="en-US" sz="1530" kern="0" dirty="0" smtClean="0">
                <a:solidFill>
                  <a:srgbClr val="000000"/>
                </a:solidFill>
                <a:latin typeface="Times New Roman" pitchFamily="65" charset="-122"/>
                <a:ea typeface="宋体" pitchFamily="65" charset="-122"/>
              </a:rPr>
              <a:t>记忆的监狱之中。不论是个人的遗忘还是社会的遗忘,在某种程度上都是一种个人及社会修</a:t>
            </a:r>
            <a:r>
              <a:rPr dirty="0"/>
              <a:t/>
            </a:r>
            <a:br>
              <a:rPr dirty="0"/>
            </a:br>
            <a:r>
              <a:rPr lang="zh-CN" altLang="en-US" sz="1530" kern="0" dirty="0" smtClean="0">
                <a:solidFill>
                  <a:srgbClr val="000000"/>
                </a:solidFill>
                <a:latin typeface="Times New Roman" pitchFamily="65" charset="-122"/>
                <a:ea typeface="宋体" pitchFamily="65" charset="-122"/>
              </a:rPr>
              <a:t>复和更新的机制,让我们能够从过去经验中吸取教训,面对现实,想象未来,而不仅仅被过去的</a:t>
            </a:r>
            <a:r>
              <a:rPr dirty="0"/>
              <a:t/>
            </a:r>
            <a:br>
              <a:rPr dirty="0"/>
            </a:br>
            <a:r>
              <a:rPr lang="zh-CN" altLang="en-US" sz="1530" kern="0" dirty="0" smtClean="0">
                <a:solidFill>
                  <a:srgbClr val="000000"/>
                </a:solidFill>
                <a:latin typeface="Times New Roman" pitchFamily="65" charset="-122"/>
                <a:ea typeface="宋体" pitchFamily="65" charset="-122"/>
              </a:rPr>
              <a:t>记忆所束缚。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最后,大数据技术加速了人的主体身份的“被数据化”,人成为数据的表征,个人生活的方方面</a:t>
            </a:r>
            <a:r>
              <a:rPr dirty="0"/>
              <a:t/>
            </a:r>
            <a:br>
              <a:rPr dirty="0"/>
            </a:br>
            <a:r>
              <a:rPr lang="zh-CN" altLang="en-US" sz="1530" kern="0" dirty="0" smtClean="0">
                <a:solidFill>
                  <a:srgbClr val="000000"/>
                </a:solidFill>
                <a:latin typeface="Times New Roman" pitchFamily="65" charset="-122"/>
                <a:ea typeface="宋体" pitchFamily="65" charset="-122"/>
              </a:rPr>
              <a:t>面都在以数据的形式被记忆。大数据所建构的主体身份会导致一种危险,即“我是”与“我</a:t>
            </a:r>
            <a:r>
              <a:rPr dirty="0"/>
              <a:t/>
            </a:r>
            <a:br>
              <a:rPr dirty="0"/>
            </a:br>
            <a:r>
              <a:rPr lang="zh-CN" altLang="en-US" sz="1530" kern="0" dirty="0" smtClean="0">
                <a:solidFill>
                  <a:srgbClr val="000000"/>
                </a:solidFill>
                <a:latin typeface="Times New Roman" pitchFamily="65" charset="-122"/>
                <a:ea typeface="宋体" pitchFamily="65" charset="-122"/>
              </a:rPr>
              <a:t>喜欢”变成了“你是”与“你将会喜欢”;大数据的力量可以利用信息去推动、劝服、影响</a:t>
            </a:r>
            <a:r>
              <a:rPr dirty="0"/>
              <a:t/>
            </a:r>
            <a:br>
              <a:rPr dirty="0"/>
            </a:br>
            <a:r>
              <a:rPr lang="zh-CN" altLang="en-US" sz="1530" kern="0" dirty="0" smtClean="0">
                <a:solidFill>
                  <a:srgbClr val="000000"/>
                </a:solidFill>
                <a:latin typeface="Times New Roman" pitchFamily="65" charset="-122"/>
                <a:ea typeface="宋体" pitchFamily="65" charset="-122"/>
              </a:rPr>
              <a:t>甚至限制我们的认同。也就是说,不是主体想把自身塑造成什么样的人,而是客观的数据来显</a:t>
            </a:r>
            <a:r>
              <a:rPr dirty="0"/>
              <a:t/>
            </a:r>
            <a:br>
              <a:rPr dirty="0"/>
            </a:br>
            <a:r>
              <a:rPr lang="zh-CN" altLang="en-US" sz="1530" kern="0" dirty="0" smtClean="0">
                <a:solidFill>
                  <a:srgbClr val="000000"/>
                </a:solidFill>
                <a:latin typeface="Times New Roman" pitchFamily="65" charset="-122"/>
                <a:ea typeface="宋体" pitchFamily="65" charset="-122"/>
              </a:rPr>
              <a:t>示主体是什么样的人,技术过程和结果反而成为支配人、压抑人的力量。进一步说,数字化记</a:t>
            </a:r>
            <a:r>
              <a:rPr dirty="0"/>
              <a:t/>
            </a:r>
            <a:br>
              <a:rPr dirty="0"/>
            </a:br>
            <a:r>
              <a:rPr lang="zh-CN" altLang="en-US" sz="1530" kern="0" dirty="0" smtClean="0">
                <a:solidFill>
                  <a:srgbClr val="000000"/>
                </a:solidFill>
                <a:latin typeface="Times New Roman" pitchFamily="65" charset="-122"/>
                <a:ea typeface="宋体" pitchFamily="65" charset="-122"/>
              </a:rPr>
              <a:t>忆与认同背后的核心问题在于权力不由数据主体掌控,而是数据控制者选择和建构关于我们</a:t>
            </a:r>
            <a:r>
              <a:rPr dirty="0"/>
              <a:t/>
            </a:r>
            <a:br>
              <a:rPr dirty="0"/>
            </a:br>
            <a:r>
              <a:rPr lang="zh-CN" altLang="en-US" sz="1530" kern="0" dirty="0" smtClean="0">
                <a:solidFill>
                  <a:srgbClr val="000000"/>
                </a:solidFill>
                <a:latin typeface="Times New Roman" pitchFamily="65" charset="-122"/>
                <a:ea typeface="宋体" pitchFamily="65" charset="-122"/>
              </a:rPr>
              <a:t>的数字化记忆,并塑造我们的认同。这种大数据的分类系统并不是客观中立的,而是指向特定</a:t>
            </a:r>
            <a:r>
              <a:rPr dirty="0"/>
              <a:t/>
            </a:r>
            <a:br>
              <a:rPr dirty="0"/>
            </a:br>
            <a:r>
              <a:rPr lang="zh-CN" altLang="en-US" sz="1530" kern="0" dirty="0" smtClean="0">
                <a:solidFill>
                  <a:srgbClr val="000000"/>
                </a:solidFill>
                <a:latin typeface="Times New Roman" pitchFamily="65" charset="-122"/>
                <a:ea typeface="宋体" pitchFamily="65" charset="-122"/>
              </a:rPr>
              <a:t>的目的。因此,适度的、合理的遗忘,是对这种数字化记忆霸权的抵抗。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(摘编自袁梦倩《“被遗忘权”之争:大数据时代的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数字化记忆与隐私边界》)</a:t>
            </a:r>
            <a:endParaRPr lang="zh-CN" altLang="en-US" dirty="0"/>
          </a:p>
        </p:txBody>
      </p:sp>
    </p:spTree>
    <p:custDataLst>
      <p:custData r:id="rId1"/>
    </p:custData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形式,诗歌是文学的强项,出现了鲍照、谢灵运这样的大诗人。而北方文学更注重内容,气质刚</a:t>
            </a:r>
            <a:r>
              <a:t/>
            </a:r>
            <a:br/>
            <a:r>
              <a:rPr lang="zh-CN" altLang="en-US" sz="1530" kern="0" dirty="0" smtClean="0">
                <a:solidFill>
                  <a:srgbClr val="000000"/>
                </a:solidFill>
                <a:latin typeface="Times New Roman" pitchFamily="65" charset="-122"/>
                <a:ea typeface="宋体" pitchFamily="65" charset="-122"/>
              </a:rPr>
              <a:t>健高昂,擅长作文,文章也以实用为主。对此,钱钟书解释说,“质胜”即是“文输”,以内容和</a:t>
            </a:r>
            <a:r>
              <a:t/>
            </a:r>
            <a:br/>
            <a:r>
              <a:rPr lang="zh-CN" altLang="en-US" sz="1530" kern="0" dirty="0" smtClean="0">
                <a:solidFill>
                  <a:srgbClr val="000000"/>
                </a:solidFill>
                <a:latin typeface="Times New Roman" pitchFamily="65" charset="-122"/>
                <a:ea typeface="宋体" pitchFamily="65" charset="-122"/>
              </a:rPr>
              <a:t>说理见长的北方文学,在文采上却显出弱势。而文学作为一门艺术,衡量其水平的一个重要标</a:t>
            </a:r>
            <a:r>
              <a:t/>
            </a:r>
            <a:br/>
            <a:r>
              <a:rPr lang="zh-CN" altLang="en-US" sz="1530" kern="0" dirty="0" smtClean="0">
                <a:solidFill>
                  <a:srgbClr val="000000"/>
                </a:solidFill>
                <a:latin typeface="Times New Roman" pitchFamily="65" charset="-122"/>
                <a:ea typeface="宋体" pitchFamily="65" charset="-122"/>
              </a:rPr>
              <a:t>准就是能给人带来多少美感,艺术形式的成熟往往代表了这门艺术真正的成熟。东晋的文学</a:t>
            </a:r>
            <a:r>
              <a:t/>
            </a:r>
            <a:br/>
            <a:r>
              <a:rPr lang="zh-CN" altLang="en-US" sz="1530" kern="0" dirty="0" smtClean="0">
                <a:solidFill>
                  <a:srgbClr val="000000"/>
                </a:solidFill>
                <a:latin typeface="Times New Roman" pitchFamily="65" charset="-122"/>
                <a:ea typeface="宋体" pitchFamily="65" charset="-122"/>
              </a:rPr>
              <a:t>传统直承《诗经》而来,又经过曹氏父子、魏晋文人的努力,出现过正始、太康那样繁盛的局</a:t>
            </a:r>
            <a:r>
              <a:t/>
            </a:r>
            <a:br/>
            <a:r>
              <a:rPr lang="zh-CN" altLang="en-US" sz="1530" kern="0" dirty="0" smtClean="0">
                <a:solidFill>
                  <a:srgbClr val="000000"/>
                </a:solidFill>
                <a:latin typeface="Times New Roman" pitchFamily="65" charset="-122"/>
                <a:ea typeface="宋体" pitchFamily="65" charset="-122"/>
              </a:rPr>
              <a:t>面,诗文发展已经达到了相当高的水平。而彻底摆脱游牧生活的北方民族的诗文显然还处在</a:t>
            </a:r>
            <a:r>
              <a:t/>
            </a:r>
            <a:br/>
            <a:r>
              <a:rPr lang="zh-CN" altLang="en-US" sz="1530" kern="0" dirty="0" smtClean="0">
                <a:solidFill>
                  <a:srgbClr val="000000"/>
                </a:solidFill>
                <a:latin typeface="Times New Roman" pitchFamily="65" charset="-122"/>
                <a:ea typeface="宋体" pitchFamily="65" charset="-122"/>
              </a:rPr>
              <a:t>对文学创作和审美规律探索的初级阶段,甚至可以说,北朝没有自己的诗歌,北朝的诗文名家都</a:t>
            </a:r>
            <a:r>
              <a:t/>
            </a:r>
            <a:br/>
            <a:r>
              <a:rPr lang="zh-CN" altLang="en-US" sz="1530" kern="0" dirty="0" smtClean="0">
                <a:solidFill>
                  <a:srgbClr val="000000"/>
                </a:solidFill>
                <a:latin typeface="Times New Roman" pitchFamily="65" charset="-122"/>
                <a:ea typeface="宋体" pitchFamily="65" charset="-122"/>
              </a:rPr>
              <a:t>从学习南人而来。南方文学和文人从此有了傲视江北的理由。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北宋末年,中国再次进入了战乱和分裂的局面。文学也随之有了南北之分,但这时已经不是北</a:t>
            </a:r>
            <a:r>
              <a:t/>
            </a:r>
            <a:br/>
            <a:r>
              <a:rPr lang="zh-CN" altLang="en-US" sz="1530" kern="0" dirty="0" smtClean="0">
                <a:solidFill>
                  <a:srgbClr val="000000"/>
                </a:solidFill>
                <a:latin typeface="Times New Roman" pitchFamily="65" charset="-122"/>
                <a:ea typeface="宋体" pitchFamily="65" charset="-122"/>
              </a:rPr>
              <a:t>方不如南方,南方轻视北方那么简单了。著名的诗人元好问虽然是金人,却有着良好的汉民族</a:t>
            </a:r>
            <a:r>
              <a:t/>
            </a:r>
            <a:br/>
            <a:r>
              <a:rPr lang="zh-CN" altLang="en-US" sz="1530" kern="0" dirty="0" smtClean="0">
                <a:solidFill>
                  <a:srgbClr val="000000"/>
                </a:solidFill>
                <a:latin typeface="Times New Roman" pitchFamily="65" charset="-122"/>
                <a:ea typeface="宋体" pitchFamily="65" charset="-122"/>
              </a:rPr>
              <a:t>文化教养。作过许多诗感慨身世,像宋人一样抒写亡国之痛和离乱之感,钱钟书说他的诗“情</a:t>
            </a:r>
            <a:r>
              <a:t/>
            </a:r>
            <a:br/>
            <a:r>
              <a:rPr lang="zh-CN" altLang="en-US" sz="1530" kern="0" dirty="0" smtClean="0">
                <a:solidFill>
                  <a:srgbClr val="000000"/>
                </a:solidFill>
                <a:latin typeface="Times New Roman" pitchFamily="65" charset="-122"/>
                <a:ea typeface="宋体" pitchFamily="65" charset="-122"/>
              </a:rPr>
              <a:t>并七哀,变穷百态”。金灭亡后,山西诗人在他身边结成一派,声势强大,而当时南宋的文坛正</a:t>
            </a:r>
            <a:r>
              <a:t/>
            </a:r>
            <a:br/>
            <a:r>
              <a:rPr lang="zh-CN" altLang="en-US" sz="1530" kern="0" dirty="0" smtClean="0">
                <a:solidFill>
                  <a:srgbClr val="000000"/>
                </a:solidFill>
                <a:latin typeface="Times New Roman" pitchFamily="65" charset="-122"/>
                <a:ea typeface="宋体" pitchFamily="65" charset="-122"/>
              </a:rPr>
              <a:t>盛行着一股意境狭窄、情感苍白的诗风。钱钟书说,这时南宋的诗派已经无法与北方抗衡</a:t>
            </a:r>
            <a:r>
              <a:t/>
            </a:r>
            <a:br/>
            <a:r>
              <a:rPr lang="zh-CN" altLang="en-US" sz="1530" kern="0" dirty="0" smtClean="0">
                <a:solidFill>
                  <a:srgbClr val="000000"/>
                </a:solidFill>
                <a:latin typeface="Times New Roman" pitchFamily="65" charset="-122"/>
                <a:ea typeface="宋体" pitchFamily="65" charset="-122"/>
              </a:rPr>
              <a:t>了。</a:t>
            </a:r>
            <a:endParaRPr lang="zh-CN" altLang="en-US"/>
          </a:p>
        </p:txBody>
      </p:sp>
    </p:spTree>
    <p:custDataLst>
      <p:custData r:id="rId1"/>
    </p:custData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钱钟书认为这种南北文学各领风骚的局面恰好说明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其实并没有真正的南北之分。无论南北</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相距多么遥远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在漫长的历史中都已化作中华文明传统的一部分。</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摘编自</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听钱钟书讲文学</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下列关于原文内容的表述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中国传统文学与生俱来带有强烈的地域色彩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中国成为一个拥有瑰丽色彩文学宝库的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国家。</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诗经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是黄河两岸中原大地上孕育出来的诗集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其内容是在这个特定区域中的人们劳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作、爱情、生活的艺术反映。</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楚辞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是一部具有楚地文化特点的瑰丽神奇的作品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从中可以感受到当地人们丰富的想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象力和浪漫多情的气质。</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长江使中国文学有了南北地域的差异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诗经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楚辞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气质迥异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隔江而立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成为中国文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学南北之分的开端。</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下列理解和分析不符合原文意思的一项是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东晋王朝南迁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江南秀丽的风光、富饶的风物、优裕的地理气候等因素促进了东晋文学的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繁荣发展,形成了南方文学的鲜明风格。</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61194"/>
            <a:chOff x="540000" y="1080000"/>
            <a:chExt cx="8127000" cy="5261194"/>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.钱钟书认可唐代史学家李延寿对南北朝文学的评价,指出两者在文学风格、文艺气质、文</a:t>
              </a:r>
              <a:r>
                <a:rPr dirty="0"/>
                <a:t/>
              </a:r>
              <a:br>
                <a:rPr dirty="0"/>
              </a:br>
              <a:r>
                <a:rPr lang="zh-CN" altLang="en-US" sz="1530" kern="0" dirty="0" smtClean="0">
                  <a:solidFill>
                    <a:srgbClr val="000000"/>
                  </a:solidFill>
                  <a:latin typeface="Times New Roman" pitchFamily="65" charset="-122"/>
                  <a:ea typeface="宋体" pitchFamily="65" charset="-122"/>
                </a:rPr>
                <a:t>学形式和文学内容等方面各具特色。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C.南北朝文学虽各有特色,但是南方文人对北朝文学是看不起的,因为北朝文学尚处于探索初</a:t>
              </a:r>
              <a:r>
                <a:rPr dirty="0"/>
                <a:t/>
              </a:r>
              <a:br>
                <a:rPr dirty="0"/>
              </a:br>
              <a:r>
                <a:rPr lang="zh-CN" altLang="en-US" sz="1530" kern="0" dirty="0" smtClean="0">
                  <a:solidFill>
                    <a:srgbClr val="000000"/>
                  </a:solidFill>
                  <a:latin typeface="Times New Roman" pitchFamily="65" charset="-122"/>
                  <a:ea typeface="宋体" pitchFamily="65" charset="-122"/>
                </a:rPr>
                <a:t>期,不如南朝文学成熟发达。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D.南宋客观上造成了地域和文化上的南北之分,南北文学也一改南北朝时期北不如南的格局,</a:t>
              </a:r>
              <a:r>
                <a:rPr dirty="0"/>
                <a:t/>
              </a:r>
              <a:br>
                <a:rPr dirty="0"/>
              </a:br>
              <a:r>
                <a:rPr lang="zh-CN" altLang="en-US" sz="1530" kern="0" dirty="0" smtClean="0">
                  <a:solidFill>
                    <a:srgbClr val="000000"/>
                  </a:solidFill>
                  <a:latin typeface="Times New Roman" pitchFamily="65" charset="-122"/>
                  <a:ea typeface="宋体" pitchFamily="65" charset="-122"/>
                </a:rPr>
                <a:t>表现为南宋诗派无法与北方抗衡。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A.东晋文学虽属南朝文学,受到南方地域因素的极大影响,并超越了北方文学,但它的成就也与</a:t>
              </a:r>
              <a:r>
                <a:rPr dirty="0"/>
                <a:t/>
              </a:r>
              <a:br>
                <a:rPr dirty="0"/>
              </a:br>
              <a:r>
                <a:rPr lang="zh-CN" altLang="en-US" sz="1530" kern="0" dirty="0" smtClean="0">
                  <a:solidFill>
                    <a:srgbClr val="000000"/>
                  </a:solidFill>
                  <a:latin typeface="Times New Roman" pitchFamily="65" charset="-122"/>
                  <a:ea typeface="宋体" pitchFamily="65" charset="-122"/>
                </a:rPr>
                <a:t>北方文学有着密切的关系。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B.钱钟书“质胜”即是“文输”的解释,说明无论是南方还是北方的诗文,都应该在内容上站</a:t>
              </a:r>
              <a:r>
                <a:rPr dirty="0"/>
                <a:t/>
              </a:r>
              <a:br>
                <a:rPr dirty="0"/>
              </a:br>
              <a:r>
                <a:rPr lang="zh-CN" altLang="en-US" sz="1530" kern="0" dirty="0" smtClean="0">
                  <a:solidFill>
                    <a:srgbClr val="000000"/>
                  </a:solidFill>
                  <a:latin typeface="Times New Roman" pitchFamily="65" charset="-122"/>
                  <a:ea typeface="宋体" pitchFamily="65" charset="-122"/>
                </a:rPr>
                <a:t>得住脚,并且在形式上也要给人以美的享受。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C.中国文学的南北差异的形成原因,不仅仅有表面上看到的地域差异,也有朝代的更迭、社会</a:t>
              </a:r>
              <a:r>
                <a:rPr dirty="0"/>
                <a:t/>
              </a:r>
              <a:br>
                <a:rPr dirty="0"/>
              </a:br>
              <a:r>
                <a:rPr lang="zh-CN" altLang="en-US" sz="1530" kern="0" dirty="0" smtClean="0">
                  <a:solidFill>
                    <a:srgbClr val="000000"/>
                  </a:solidFill>
                  <a:latin typeface="Times New Roman" pitchFamily="65" charset="-122"/>
                  <a:ea typeface="宋体" pitchFamily="65" charset="-122"/>
                </a:rPr>
                <a:t>的变迁带来的经济文化的不同。</a:t>
              </a:r>
              <a:endParaRPr lang="zh-CN" altLang="en-US" dirty="0"/>
            </a:p>
          </p:txBody>
        </p:sp>
        <p:sp>
          <p:nvSpPr>
            <p:cNvPr id="3" name="TextBox 2"/>
            <p:cNvSpPr txBox="1"/>
            <p:nvPr/>
          </p:nvSpPr>
          <p:spPr>
            <a:xfrm>
              <a:off x="540000" y="563484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D.尽管南北相距遥远,文学差异巨大,但已在漫长的历史中化为中华文明传统的一部分,所以,</a:t>
              </a:r>
              <a:r>
                <a:rPr dirty="0"/>
                <a:t/>
              </a:r>
              <a:br>
                <a:rPr dirty="0"/>
              </a:br>
              <a:r>
                <a:rPr lang="zh-CN" altLang="en-US" sz="1530" kern="0" dirty="0" smtClean="0">
                  <a:solidFill>
                    <a:srgbClr val="000000"/>
                  </a:solidFill>
                  <a:latin typeface="Times New Roman" pitchFamily="65" charset="-122"/>
                  <a:ea typeface="宋体" pitchFamily="65" charset="-122"/>
                </a:rPr>
                <a:t>钱钟书认为文学并没有真正的南北之分。</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推断不当。根据文意,是长江南北的地域因素造成了南北文学的差异;这两部作</a:t>
            </a:r>
            <a:r>
              <a:rPr dirty="0"/>
              <a:t/>
            </a:r>
            <a:br>
              <a:rPr dirty="0"/>
            </a:br>
            <a:r>
              <a:rPr lang="zh-CN" altLang="en-US" sz="1530" kern="0" dirty="0" smtClean="0">
                <a:solidFill>
                  <a:srgbClr val="000000"/>
                </a:solidFill>
                <a:latin typeface="Times New Roman" pitchFamily="65" charset="-122"/>
                <a:ea typeface="宋体" pitchFamily="65" charset="-122"/>
              </a:rPr>
              <a:t>品只是所谓的“开端”。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曲解文意。“有了傲视江北的理由”,不代表一定有“看不起”的态度。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强拉因果。根据文意,钱钟书认为文学“并没有真正的南北之分”的原因是“南</a:t>
            </a:r>
            <a:r>
              <a:rPr dirty="0"/>
              <a:t/>
            </a:r>
            <a:br>
              <a:rPr dirty="0"/>
            </a:br>
            <a:r>
              <a:rPr lang="zh-CN" altLang="en-US" sz="1530" kern="0" dirty="0" smtClean="0">
                <a:solidFill>
                  <a:srgbClr val="000000"/>
                </a:solidFill>
                <a:latin typeface="Times New Roman" pitchFamily="65" charset="-122"/>
                <a:ea typeface="宋体" pitchFamily="65" charset="-122"/>
              </a:rPr>
              <a:t>北文学各领风骚的局面”。</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六、</a:t>
            </a:r>
            <a:r>
              <a:rPr lang="en-US" altLang="zh-CN" sz="1530" kern="0" dirty="0" smtClean="0">
                <a:solidFill>
                  <a:srgbClr val="000000"/>
                </a:solidFill>
                <a:latin typeface="Times New Roman" pitchFamily="65" charset="-122"/>
                <a:ea typeface="宋体" pitchFamily="65" charset="-122"/>
              </a:rPr>
              <a:t>(2016</a:t>
            </a:r>
            <a:r>
              <a:rPr lang="zh-CN" altLang="en-US" sz="1530" kern="0" dirty="0" smtClean="0">
                <a:solidFill>
                  <a:srgbClr val="000000"/>
                </a:solidFill>
                <a:latin typeface="Times New Roman" pitchFamily="65" charset="-122"/>
                <a:ea typeface="宋体" pitchFamily="65" charset="-122"/>
              </a:rPr>
              <a:t>广西柳州</a:t>
            </a: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月模拟</a:t>
            </a:r>
            <a:r>
              <a:rPr lang="en-US" altLang="zh-CN" sz="1530" kern="0" dirty="0" smtClean="0">
                <a:solidFill>
                  <a:srgbClr val="000000"/>
                </a:solidFill>
                <a:latin typeface="Times New Roman" pitchFamily="65" charset="-122"/>
                <a:ea typeface="宋体" pitchFamily="65" charset="-122"/>
              </a:rPr>
              <a:t>,1—3,9</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阅读下面的文字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完成</a:t>
            </a:r>
            <a:r>
              <a:rPr lang="en-US" altLang="zh-CN" sz="1530" kern="0" dirty="0" smtClean="0">
                <a:solidFill>
                  <a:srgbClr val="000000"/>
                </a:solidFill>
                <a:latin typeface="Times New Roman" pitchFamily="65" charset="-122"/>
                <a:ea typeface="宋体" pitchFamily="65" charset="-122"/>
              </a:rPr>
              <a:t>1—3</a:t>
            </a:r>
            <a:r>
              <a:rPr lang="zh-CN" altLang="en-US" sz="1530" kern="0" dirty="0" smtClean="0">
                <a:solidFill>
                  <a:srgbClr val="000000"/>
                </a:solidFill>
                <a:latin typeface="Times New Roman" pitchFamily="65" charset="-122"/>
                <a:ea typeface="宋体" pitchFamily="65"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明清时期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中国已经是一个“诉讼社会”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讼师非常活跃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诉讼率也日趋高涨。</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有人认为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如果一个社会的诉讼率低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那么老百姓的法律意识就弱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如果诉讼率高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那么法律意</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识就强。因为老百姓只有知道了自己的利益受到了侵犯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才会去打官司。因此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诉讼率跟法律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意识有着一定的因果关系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或者说是一种正向的关系。</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中国古人的诉讼意识是怎样的呢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有学者声称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明清时期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中国已经是一个“诉讼社会”。可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以用来佐证“诉讼社会”的证据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有以下几点。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一是讼师非常活跃。讼师不仅在城市开设“歇家”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招徕生意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而且还出没于穷乡僻壤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甚至还</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搭建了跨区域的业务网络。二是“官代书”制度的形成。官府设置官代书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有两种功能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其一</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帮诉讼两造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专指涉及诉讼关系的原告和被告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写状子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通过官代书来抑制讼师。不过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于官代书的法律素养不佳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考试的录取标准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只是粗通文墨而已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因此他们很难起到遏制讼师的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预期效果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相反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讼师的文化素养较高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脑子也够机灵。在这种情况下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即使有官代书提供法律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服务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两造还是要找讼师帮忙写状子。三是诉讼率的日趋高涨。以乾隆时期为例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全国设置了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约</a:t>
            </a:r>
            <a:r>
              <a:rPr lang="en-US" altLang="zh-CN" sz="1530" kern="0" dirty="0" smtClean="0">
                <a:solidFill>
                  <a:srgbClr val="000000"/>
                </a:solidFill>
                <a:latin typeface="Times New Roman" pitchFamily="65" charset="-122"/>
                <a:ea typeface="宋体" pitchFamily="65" charset="-122"/>
              </a:rPr>
              <a:t>1 500</a:t>
            </a:r>
            <a:r>
              <a:rPr lang="zh-CN" altLang="en-US" sz="1530" kern="0" dirty="0" smtClean="0">
                <a:solidFill>
                  <a:srgbClr val="000000"/>
                </a:solidFill>
                <a:latin typeface="Times New Roman" pitchFamily="65" charset="-122"/>
                <a:ea typeface="宋体" pitchFamily="65" charset="-122"/>
              </a:rPr>
              <a:t>个州县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人口约有三亿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平均每个州县约有</a:t>
            </a:r>
            <a:r>
              <a:rPr lang="en-US" altLang="zh-CN" sz="1530" kern="0" dirty="0" smtClean="0">
                <a:solidFill>
                  <a:srgbClr val="000000"/>
                </a:solidFill>
                <a:latin typeface="Times New Roman" pitchFamily="65" charset="-122"/>
                <a:ea typeface="宋体" pitchFamily="65" charset="-122"/>
              </a:rPr>
              <a:t>20</a:t>
            </a:r>
            <a:r>
              <a:rPr lang="zh-CN" altLang="en-US" sz="1530" kern="0" dirty="0" smtClean="0">
                <a:solidFill>
                  <a:srgbClr val="000000"/>
                </a:solidFill>
                <a:latin typeface="Times New Roman" pitchFamily="65" charset="-122"/>
                <a:ea typeface="宋体" pitchFamily="65" charset="-122"/>
              </a:rPr>
              <a:t>万人。那么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每个州县要审理多少起案件</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大约一两百起案件。当时的家庭规模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是五口之家。每年约有二百个家庭会有一起诉讼案</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件</a:t>
            </a:r>
            <a:r>
              <a:rPr lang="en-US" altLang="zh-CN" sz="1530" kern="0" dirty="0" smtClean="0">
                <a:solidFill>
                  <a:srgbClr val="000000"/>
                </a:solidFill>
                <a:latin typeface="Times New Roman" pitchFamily="65" charset="-122"/>
                <a:ea typeface="宋体" pitchFamily="65" charset="-122"/>
              </a:rPr>
              <a:t>;10</a:t>
            </a:r>
            <a:r>
              <a:rPr lang="zh-CN" altLang="en-US" sz="1530" kern="0" dirty="0" smtClean="0">
                <a:solidFill>
                  <a:srgbClr val="000000"/>
                </a:solidFill>
                <a:latin typeface="Times New Roman" pitchFamily="65" charset="-122"/>
                <a:ea typeface="宋体" pitchFamily="65" charset="-122"/>
              </a:rPr>
              <a:t>年下来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约</a:t>
            </a:r>
            <a:r>
              <a:rPr lang="en-US" altLang="zh-CN" sz="1530" kern="0" dirty="0" smtClean="0">
                <a:solidFill>
                  <a:srgbClr val="000000"/>
                </a:solidFill>
                <a:latin typeface="Times New Roman" pitchFamily="65" charset="-122"/>
                <a:ea typeface="宋体" pitchFamily="65" charset="-122"/>
              </a:rPr>
              <a:t>20</a:t>
            </a:r>
            <a:r>
              <a:rPr lang="zh-CN" altLang="en-US" sz="1530" kern="0" dirty="0" smtClean="0">
                <a:solidFill>
                  <a:srgbClr val="000000"/>
                </a:solidFill>
                <a:latin typeface="Times New Roman" pitchFamily="65" charset="-122"/>
                <a:ea typeface="宋体" pitchFamily="65" charset="-122"/>
              </a:rPr>
              <a:t>个家庭即有一起诉讼案件。可见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这个比例不低。如此多的家庭卷入诉讼</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如果没有法律意识和诉讼意识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怎么可能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四是限制诉状的字数。由于“放告日”提交州县衙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门的状子很多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一年甚至会有数以万计的状子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绝大多数是“催词”和“投词”一类的文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以至于州县牧令根本看不过来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就想出了限制诉状字数的招数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以便节约牧令的时间。因为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州县牧令负责辖区的所有事务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一忙起来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时间就不够用。那么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诉状的字数究竟多少才算合适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各地不同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基本上是在</a:t>
            </a:r>
            <a:r>
              <a:rPr lang="en-US" altLang="zh-CN" sz="1530" kern="0" dirty="0" smtClean="0">
                <a:solidFill>
                  <a:srgbClr val="000000"/>
                </a:solidFill>
                <a:latin typeface="Times New Roman" pitchFamily="65" charset="-122"/>
                <a:ea typeface="宋体" pitchFamily="65" charset="-122"/>
              </a:rPr>
              <a:t>150~300</a:t>
            </a:r>
            <a:r>
              <a:rPr lang="zh-CN" altLang="en-US" sz="1530" kern="0" dirty="0" smtClean="0">
                <a:solidFill>
                  <a:srgbClr val="000000"/>
                </a:solidFill>
                <a:latin typeface="Times New Roman" pitchFamily="65" charset="-122"/>
                <a:ea typeface="宋体" pitchFamily="65" charset="-122"/>
              </a:rPr>
              <a:t>字。如果以一万份诉状来计算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累计约有</a:t>
            </a:r>
            <a:r>
              <a:rPr lang="en-US" altLang="zh-CN" sz="1530" kern="0" dirty="0" smtClean="0">
                <a:solidFill>
                  <a:srgbClr val="000000"/>
                </a:solidFill>
                <a:latin typeface="Times New Roman" pitchFamily="65" charset="-122"/>
                <a:ea typeface="宋体" pitchFamily="65" charset="-122"/>
              </a:rPr>
              <a:t>150</a:t>
            </a:r>
            <a:r>
              <a:rPr lang="zh-CN" altLang="en-US" sz="1530" kern="0" dirty="0" smtClean="0">
                <a:solidFill>
                  <a:srgbClr val="000000"/>
                </a:solidFill>
                <a:latin typeface="Times New Roman" pitchFamily="65" charset="-122"/>
                <a:ea typeface="宋体" pitchFamily="65" charset="-122"/>
              </a:rPr>
              <a:t>万</a:t>
            </a:r>
            <a:r>
              <a:rPr lang="en-US" altLang="zh-CN" sz="1530" kern="0" dirty="0" smtClean="0">
                <a:solidFill>
                  <a:srgbClr val="000000"/>
                </a:solidFill>
                <a:latin typeface="Times New Roman" pitchFamily="65" charset="-122"/>
                <a:ea typeface="宋体" pitchFamily="65" charset="-122"/>
              </a:rPr>
              <a:t>~300</a:t>
            </a:r>
            <a:r>
              <a:rPr lang="zh-CN" altLang="en-US" sz="1530" kern="0" dirty="0" smtClean="0">
                <a:solidFill>
                  <a:srgbClr val="000000"/>
                </a:solidFill>
                <a:latin typeface="Times New Roman" pitchFamily="65" charset="-122"/>
                <a:ea typeface="宋体" pitchFamily="65" charset="-122"/>
              </a:rPr>
              <a:t>万字之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多。足见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牧令要读完这么多的状子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所花费的时间就可想而知了。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人们通常会说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中国人性情温和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爱好和平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追求和谐社会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儒家又特别倡导“无讼”的社</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会理想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怎么会有那么多的诉讼案件呢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从抽象层面来看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这些说法固然不错。然而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认真思索</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起来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它们又有不小的问题。这是因为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老百姓并不是我们想象的那样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个个都是“君子喻于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义”的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相反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因物质资源匮乏而导致的生存压力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势必产生“小人喻于利”的现象。在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帝国的法律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一书中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作者曾说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在中国农民的眼里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每一粒稻谷都是珍贵的。在这种情况下</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当自身利益受到了侵犯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诉诸衙门也就不可避免。要之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君子道德与无讼理想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一旦遭遇物质利</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益的挑战,也就难免落荒而逃。</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甚至,当我们读到衙门关于“调处息讼”的话语和渲染时,亦切不要以为,这完全是对于“无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讼”理想的追求。实际上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它更有可能是由于州县牧令忙不过来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或是因“自图安逸”而拒绝</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受理案件。毕竟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明清时期的牧令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不像现在的法院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他们是所谓的“一人政府”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必须承担征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收赋税、官学教育、社会治安、灾荒赈济、公共工程等各项事务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牧令晚上还要打着灯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笼跟衙役一起巡查城里的治安。即使以司法实践来讲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他们要负责缉捕案犯、检验尸伤、勘</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查现场、审理案件、管理牢狱等事。除了审理数以百计的民事案件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还要审理十起八起的命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盗案件。</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要而言之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无论是宣传法律知识与阅读法律书籍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抑或是民间社会常态的诉讼实践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都在说明中</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国古人的法律意识和诉讼意识皆不弱。仍需指出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由于明清中国尚处在农业社会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也是一个乡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土社会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虽然市场经济已经很活跃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人们的社会流动也很频繁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毕竟与现代社会不同。因</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我们不能以现在社会人们的法律意识和诉讼意识来衡量。否则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即会出现“厚污古人”之事。</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摘自徐自忠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古代中国人的日常法律意识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1.下列关于原文内容的表述,不正确的一项是(3分)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A.诉讼率也日趋高涨,意味着明清时期人们的法律意识已经较强了。</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明清时期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因为讼师非常活跃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同时有了“官代书”制度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诉讼率高涨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乃至不得不限制诉状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的字数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有人认为当时的中国已经是一个“诉讼社会”了。</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明清时期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州县牧令因为事务多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所以经常出现看诉状的时间不够的情况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于是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他们想出了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限制诉状字数的办法。</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明清时期的牧令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要承担征赋、教育、治安、公共工程等很多事务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他们要负责处理刑事案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还要处理无数的民事案件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同时还有戍守和操练军队的任务。</a:t>
            </a:r>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下列理解和分析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在明清时期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官府设置了官代书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但官代书的预期效果并没有得到完全体现。</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衙门宣扬“调处息讼”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一方面可能是对于“无讼”理想的追求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另一方面也可能是州县牧</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令时间太紧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顾不过来。当然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甚至还有可能是另外一个原因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那就是州县牧令因图安逸而拒绝</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受理案件。</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虽然儒家倡导“无讼”的社会理想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但在中国古代这种社会从来没有出现过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我们要承认这</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个事实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否则就会出现“厚污古人”之事。</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君子道德与无讼理想只是一种比较虚幻的理想状态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这种虚幻的理想一旦与实际的物质利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益相碰撞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往往是后者占了上风。</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3.根据原文内容,下列理解和分析不正确的一项是(3分)(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A.诉讼率低的社会意味着犯罪率也不高,这样的社会才是和谐稳定的社会。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B.成书于明代的《水浒传》写到:武大郎被害后,武松先是调查取证,想走司法程序,还找了一</a:t>
            </a:r>
            <a:r>
              <a:rPr dirty="0"/>
              <a:t/>
            </a:r>
            <a:br>
              <a:rPr dirty="0"/>
            </a:br>
            <a:r>
              <a:rPr lang="zh-CN" altLang="en-US" sz="1530" kern="0" dirty="0" smtClean="0">
                <a:solidFill>
                  <a:srgbClr val="000000"/>
                </a:solidFill>
                <a:latin typeface="Times New Roman" pitchFamily="65" charset="-122"/>
                <a:ea typeface="宋体" pitchFamily="65" charset="-122"/>
              </a:rPr>
              <a:t>个陈代书代写状子,因为代书是专门帮别人写诉状的行家,这说明武松对诉讼程序并不陌生。</a:t>
            </a:r>
            <a:r>
              <a:rPr dirty="0"/>
              <a:t/>
            </a:r>
            <a:br>
              <a:rPr dirty="0"/>
            </a:br>
            <a:r>
              <a:rPr lang="zh-CN" altLang="en-US" sz="1530" kern="0" dirty="0" smtClean="0">
                <a:solidFill>
                  <a:srgbClr val="000000"/>
                </a:solidFill>
                <a:latin typeface="Times New Roman" pitchFamily="65" charset="-122"/>
                <a:ea typeface="宋体" pitchFamily="65" charset="-122"/>
              </a:rPr>
              <a:t>这个故事也佐证了明清时期已经是一个“诉讼社会”了。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C.现在,有些人一听到中国的法治状况不好,就说是受了传统文化的影响,似乎以前的中国人根</a:t>
            </a:r>
            <a:r>
              <a:rPr dirty="0"/>
              <a:t/>
            </a:r>
            <a:br>
              <a:rPr dirty="0"/>
            </a:br>
            <a:r>
              <a:rPr lang="zh-CN" altLang="en-US" sz="1530" kern="0" dirty="0" smtClean="0">
                <a:solidFill>
                  <a:srgbClr val="000000"/>
                </a:solidFill>
                <a:latin typeface="Times New Roman" pitchFamily="65" charset="-122"/>
                <a:ea typeface="宋体" pitchFamily="65" charset="-122"/>
              </a:rPr>
              <a:t>本就没有法律意识。但是,在明清时期,老百姓对法律不是我们想象的那样不在意,或者说他们</a:t>
            </a:r>
            <a:r>
              <a:rPr dirty="0"/>
              <a:t/>
            </a:r>
            <a:br>
              <a:rPr dirty="0"/>
            </a:br>
            <a:r>
              <a:rPr lang="zh-CN" altLang="en-US" sz="1530" kern="0" dirty="0" smtClean="0">
                <a:solidFill>
                  <a:srgbClr val="000000"/>
                </a:solidFill>
                <a:latin typeface="Times New Roman" pitchFamily="65" charset="-122"/>
                <a:ea typeface="宋体" pitchFamily="65" charset="-122"/>
              </a:rPr>
              <a:t>反而是很在意法律的。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D.虽然明清时期的人有了比较强的法律意识和诉讼意识,但和我们现代社会相比较,由于社会</a:t>
            </a:r>
            <a:r>
              <a:rPr dirty="0"/>
              <a:t/>
            </a:r>
            <a:br>
              <a:rPr dirty="0"/>
            </a:br>
            <a:r>
              <a:rPr lang="zh-CN" altLang="en-US" sz="1530" kern="0" dirty="0" smtClean="0">
                <a:solidFill>
                  <a:srgbClr val="000000"/>
                </a:solidFill>
                <a:latin typeface="Times New Roman" pitchFamily="65" charset="-122"/>
                <a:ea typeface="宋体" pitchFamily="65" charset="-122"/>
              </a:rPr>
              <a:t>状况、经济状况等原因,是无法与当代人的法律意识和诉讼意识相比较的。</a:t>
            </a:r>
            <a:endParaRPr lang="zh-CN" altLang="en-US" dirty="0"/>
          </a:p>
        </p:txBody>
      </p:sp>
      <p:sp>
        <p:nvSpPr>
          <p:cNvPr id="3" name="TextBox 2"/>
          <p:cNvSpPr txBox="1"/>
          <p:nvPr/>
        </p:nvSpPr>
        <p:spPr>
          <a:xfrm>
            <a:off x="540000" y="4563277"/>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“同时还有戍守和操练军队的任务”于文无据。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与原文不符,文中说如果以现在社会人们的法律意识和诉讼意识来衡量古人,就</a:t>
            </a:r>
            <a:r>
              <a:rPr dirty="0"/>
              <a:t/>
            </a:r>
            <a:br>
              <a:rPr dirty="0"/>
            </a:br>
            <a:r>
              <a:rPr lang="zh-CN" altLang="en-US" sz="1530" kern="0" dirty="0" smtClean="0">
                <a:solidFill>
                  <a:srgbClr val="000000"/>
                </a:solidFill>
                <a:latin typeface="Times New Roman" pitchFamily="65" charset="-122"/>
                <a:ea typeface="宋体" pitchFamily="65" charset="-122"/>
              </a:rPr>
              <a:t>会“厚污古人”。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诉讼率低并不能代表犯罪率就一定低,就一定是和谐稳定的社会。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48633"/>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一、(2018四川成都二诊,1—3,9分)阅读下面的文字,完成1—3题。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①比较文明是个新课题。之所以新,是因为我们刚开始习惯以世界为关心对象。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②比较文明的目的是理解文明。个体研究固然有其合理性,然而无视整体的结果一定是盲人</a:t>
            </a:r>
            <a:r>
              <a:rPr dirty="0"/>
              <a:t/>
            </a:r>
            <a:br>
              <a:rPr dirty="0"/>
            </a:br>
            <a:r>
              <a:rPr lang="zh-CN" altLang="en-US" sz="1530" kern="0" dirty="0" smtClean="0">
                <a:solidFill>
                  <a:srgbClr val="000000"/>
                </a:solidFill>
                <a:latin typeface="Times New Roman" pitchFamily="65" charset="-122"/>
                <a:ea typeface="宋体" pitchFamily="65" charset="-122"/>
              </a:rPr>
              <a:t>摸象。比较研究是整体下的个体与个体的比较,或个体与整体关系的钩沉。从中国的视角来</a:t>
            </a:r>
            <a:r>
              <a:rPr dirty="0"/>
              <a:t/>
            </a:r>
            <a:br>
              <a:rPr dirty="0"/>
            </a:br>
            <a:r>
              <a:rPr lang="zh-CN" altLang="en-US" sz="1530" kern="0" dirty="0" smtClean="0">
                <a:solidFill>
                  <a:srgbClr val="000000"/>
                </a:solidFill>
                <a:latin typeface="Times New Roman" pitchFamily="65" charset="-122"/>
                <a:ea typeface="宋体" pitchFamily="65" charset="-122"/>
              </a:rPr>
              <a:t>看世界以及从世界的维度理解中国,是出和入、间离和沉浸的关系,是辩证发展的关系,是螺旋</a:t>
            </a:r>
            <a:r>
              <a:rPr dirty="0"/>
              <a:t/>
            </a:r>
            <a:br>
              <a:rPr dirty="0"/>
            </a:br>
            <a:r>
              <a:rPr lang="zh-CN" altLang="en-US" sz="1530" kern="0" dirty="0" smtClean="0">
                <a:solidFill>
                  <a:srgbClr val="000000"/>
                </a:solidFill>
                <a:latin typeface="Times New Roman" pitchFamily="65" charset="-122"/>
                <a:ea typeface="宋体" pitchFamily="65" charset="-122"/>
              </a:rPr>
              <a:t>上升的关系。有了“从周边看中国”,对中国的认识才会更完整,更接近真实。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③比较文明研究是有伦理的。有些比较无益甚或有害,伦理就是约束。比如“汤显祖”和</a:t>
            </a:r>
            <a:r>
              <a:rPr dirty="0"/>
              <a:t/>
            </a:r>
            <a:br>
              <a:rPr dirty="0"/>
            </a:br>
            <a:r>
              <a:rPr lang="zh-CN" altLang="en-US" sz="1530" kern="0" dirty="0" smtClean="0">
                <a:solidFill>
                  <a:srgbClr val="000000"/>
                </a:solidFill>
                <a:latin typeface="Times New Roman" pitchFamily="65" charset="-122"/>
                <a:ea typeface="宋体" pitchFamily="65" charset="-122"/>
              </a:rPr>
              <a:t>“莎士比亚”,比人生轨迹,没什么好比,但在创造文学形象的维度比较,不但有益而且必需。</a:t>
            </a:r>
            <a:r>
              <a:rPr dirty="0"/>
              <a:t/>
            </a:r>
            <a:br>
              <a:rPr dirty="0"/>
            </a:br>
            <a:r>
              <a:rPr lang="zh-CN" altLang="en-US" sz="1530" kern="0" dirty="0" smtClean="0">
                <a:solidFill>
                  <a:srgbClr val="000000"/>
                </a:solidFill>
                <a:latin typeface="Times New Roman" pitchFamily="65" charset="-122"/>
                <a:ea typeface="宋体" pitchFamily="65" charset="-122"/>
              </a:rPr>
              <a:t>有些比较无意义,并非学术前提出了问题,而是回答不了“然后呢”这个问题。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④比较文明是有方法的。文明离不开人,物作为文明的见证,也很重要。物是实实在在的,罐就</a:t>
            </a:r>
            <a:r>
              <a:rPr dirty="0"/>
              <a:t/>
            </a:r>
            <a:br>
              <a:rPr dirty="0"/>
            </a:br>
            <a:r>
              <a:rPr lang="zh-CN" altLang="en-US" sz="1530" kern="0" dirty="0" smtClean="0">
                <a:solidFill>
                  <a:srgbClr val="000000"/>
                </a:solidFill>
                <a:latin typeface="Times New Roman" pitchFamily="65" charset="-122"/>
                <a:ea typeface="宋体" pitchFamily="65" charset="-122"/>
              </a:rPr>
              <a:t>是罐,盆就是盆。当年瑞典人安特生在中国见到彩陶就一眼看出它和世界各地彩陶文化的联</a:t>
            </a:r>
            <a:r>
              <a:rPr dirty="0"/>
              <a:t/>
            </a:r>
            <a:br>
              <a:rPr dirty="0"/>
            </a:br>
            <a:r>
              <a:rPr lang="zh-CN" altLang="en-US" sz="1530" kern="0" dirty="0" smtClean="0">
                <a:solidFill>
                  <a:srgbClr val="000000"/>
                </a:solidFill>
                <a:latin typeface="Times New Roman" pitchFamily="65" charset="-122"/>
                <a:ea typeface="宋体" pitchFamily="65" charset="-122"/>
              </a:rPr>
              <a:t>系,后来我们批判“中国文明西来说”,把世界维度下的中国彩陶变成了中国自己的彩陶。彩</a:t>
            </a:r>
            <a:endParaRPr lang="zh-CN" altLang="en-US" dirty="0"/>
          </a:p>
        </p:txBody>
      </p:sp>
      <p:sp>
        <p:nvSpPr>
          <p:cNvPr id="3" name="TextBox 11"/>
          <p:cNvSpPr txBox="1"/>
          <p:nvPr/>
        </p:nvSpPr>
        <p:spPr>
          <a:xfrm>
            <a:off x="2243297" y="919939"/>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a:t>
            </a:r>
            <a:r>
              <a:rPr lang="zh-CN" altLang="en-US" sz="2000" b="1" dirty="0">
                <a:latin typeface="黑体" panose="02010609060101010101" pitchFamily="49" charset="-122"/>
                <a:ea typeface="黑体" panose="02010609060101010101" pitchFamily="49" charset="-122"/>
                <a:sym typeface="+mn-ea"/>
              </a:rPr>
              <a:t>高考模拟·综合题组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itchFamily="65" charset="-122"/>
                <a:ea typeface="宋体" pitchFamily="65" charset="-122"/>
              </a:rPr>
              <a:t>每篇建议用时10分钟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3599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1.下列关于原文内容的理解和分析,正确的一项是(3分)(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A.由于数字化记忆的发展,记忆与遗忘的平衡发生了反转,记忆变得更加容易。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B.人的主体身份所以被数据化,是因为个人信息选择性删除所耗费的成本太高。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C.“被遗忘权”和“隐私权”的提出都是为了对抗大数据,不过前者更积极一些。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D.我们要对抗数字化记忆霸权,就要成为数据控制者并建构他人的数字化记忆。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A.文章以数字化记忆带来的威胁为立论的事实基础,论证了人被数据控制的危险。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B.通过讨论大数据对隐私、记忆及主体身份等的影响,文章把论证推向了深入。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C.与重视个人隐私的写作动机有关,文章着重论证了大数据对个人权利的影响。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D.文章通过分析数字化记忆可能带来的问题,对我们的认同问题作出了全新论证。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A.大数据时代的个人留在网上的信息太多,如果没有主动权,就难以保护隐私。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B.遗忘是个人和社会的一种修复和更新机制,是我们面对现实和想象未来的基础。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C.技术有支配和压抑人的力量,这不仅影响个人隐私安全,而且影响整个社会。</a:t>
            </a:r>
            <a:endParaRPr lang="en-US" altLang="zh-CN" sz="153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350" kern="0" dirty="0" smtClean="0">
                <a:solidFill>
                  <a:srgbClr val="000000"/>
                </a:solidFill>
                <a:latin typeface="Times New Roman" pitchFamily="65" charset="-122"/>
                <a:ea typeface="宋体" pitchFamily="65" charset="-122"/>
              </a:rPr>
              <a:t>D.大数据的分类系统不是中立的,这将影响数据的客观呈现,使用时应有所辨析。</a:t>
            </a:r>
            <a:endParaRPr lang="zh-CN" altLang="en-US" sz="1350" dirty="0" smtClean="0"/>
          </a:p>
        </p:txBody>
      </p:sp>
    </p:spTree>
    <p:custDataLst>
      <p:custData r:id="rId1"/>
    </p:custData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陶西来与否和中国的正当性其实毫无关系。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⑤文明比较有宏观和微观两个层面。制度比较属于宏观的文明比较。因为有文献,制度很容</a:t>
            </a:r>
            <a:r>
              <a:rPr dirty="0"/>
              <a:t/>
            </a:r>
            <a:br>
              <a:rPr dirty="0"/>
            </a:br>
            <a:r>
              <a:rPr lang="zh-CN" altLang="en-US" sz="1530" kern="0" dirty="0" smtClean="0">
                <a:solidFill>
                  <a:srgbClr val="000000"/>
                </a:solidFill>
                <a:latin typeface="Times New Roman" pitchFamily="65" charset="-122"/>
                <a:ea typeface="宋体" pitchFamily="65" charset="-122"/>
              </a:rPr>
              <a:t>易比较,但也有缺陷。一是文献资料有太多不可信的成分。二是制度大概未必属于文明的范</a:t>
            </a:r>
            <a:r>
              <a:rPr dirty="0"/>
              <a:t/>
            </a:r>
            <a:br>
              <a:rPr dirty="0"/>
            </a:br>
            <a:r>
              <a:rPr lang="zh-CN" altLang="en-US" sz="1530" kern="0" dirty="0" smtClean="0">
                <a:solidFill>
                  <a:srgbClr val="000000"/>
                </a:solidFill>
                <a:latin typeface="Times New Roman" pitchFamily="65" charset="-122"/>
                <a:ea typeface="宋体" pitchFamily="65" charset="-122"/>
              </a:rPr>
              <a:t>畴,它更像是文明的副产品,其本质是制度的制定者对受制度约束的人实践优势的工具。如今</a:t>
            </a:r>
            <a:r>
              <a:rPr dirty="0"/>
              <a:t/>
            </a:r>
            <a:br>
              <a:rPr dirty="0"/>
            </a:br>
            <a:r>
              <a:rPr lang="zh-CN" altLang="en-US" sz="1530" kern="0" dirty="0" smtClean="0">
                <a:solidFill>
                  <a:srgbClr val="000000"/>
                </a:solidFill>
                <a:latin typeface="Times New Roman" pitchFamily="65" charset="-122"/>
                <a:ea typeface="宋体" pitchFamily="65" charset="-122"/>
              </a:rPr>
              <a:t>的民主制度在柏拉图那里未必多么理想,同理,当年的“君臣父子”也未必全然“反动”。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⑥微观的文明比较主要在这两个范畴:从具体的物到生活方式、思维方式;从核心价值观念到</a:t>
            </a:r>
            <a:r>
              <a:rPr dirty="0"/>
              <a:t/>
            </a:r>
            <a:br>
              <a:rPr dirty="0"/>
            </a:br>
            <a:r>
              <a:rPr lang="zh-CN" altLang="en-US" sz="1530" kern="0" dirty="0" smtClean="0">
                <a:solidFill>
                  <a:srgbClr val="000000"/>
                </a:solidFill>
                <a:latin typeface="Times New Roman" pitchFamily="65" charset="-122"/>
                <a:ea typeface="宋体" pitchFamily="65" charset="-122"/>
              </a:rPr>
              <a:t>具体的物。前者受时空约束,它是已然的,找出异同作出解释,能改变的很有限。后者则有超越</a:t>
            </a:r>
            <a:r>
              <a:rPr dirty="0"/>
              <a:t/>
            </a:r>
            <a:br>
              <a:rPr dirty="0"/>
            </a:br>
            <a:r>
              <a:rPr lang="zh-CN" altLang="en-US" sz="1530" kern="0" dirty="0" smtClean="0">
                <a:solidFill>
                  <a:srgbClr val="000000"/>
                </a:solidFill>
                <a:latin typeface="Times New Roman" pitchFamily="65" charset="-122"/>
                <a:ea typeface="宋体" pitchFamily="65" charset="-122"/>
              </a:rPr>
              <a:t>时空的启发和引领意义,如静穆而伟大的希腊石头与北齐佛造像都是人类最伟大的气质与精</a:t>
            </a:r>
            <a:r>
              <a:rPr dirty="0"/>
              <a:t/>
            </a:r>
            <a:br>
              <a:rPr dirty="0"/>
            </a:br>
            <a:r>
              <a:rPr lang="zh-CN" altLang="en-US" sz="1530" kern="0" dirty="0" smtClean="0">
                <a:solidFill>
                  <a:srgbClr val="000000"/>
                </a:solidFill>
                <a:latin typeface="Times New Roman" pitchFamily="65" charset="-122"/>
                <a:ea typeface="宋体" pitchFamily="65" charset="-122"/>
              </a:rPr>
              <a:t>神的外化,存在于所有不朽的艺术品之中。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⑦文明的比较,核心在于解释文明的演进,以达成文化认同与自信。有个就叫“文明”的游戏,</a:t>
            </a:r>
            <a:r>
              <a:rPr dirty="0"/>
              <a:t/>
            </a:r>
            <a:br>
              <a:rPr dirty="0"/>
            </a:br>
            <a:r>
              <a:rPr lang="zh-CN" altLang="en-US" sz="1530" kern="0" dirty="0" smtClean="0">
                <a:solidFill>
                  <a:srgbClr val="000000"/>
                </a:solidFill>
                <a:latin typeface="Times New Roman" pitchFamily="65" charset="-122"/>
                <a:ea typeface="宋体" pitchFamily="65" charset="-122"/>
              </a:rPr>
              <a:t>选哪个来玩都可以,结果只和操作有关,真实的文明也是如此。现在讲多元,不是否认进步与落</a:t>
            </a:r>
            <a:r>
              <a:rPr dirty="0"/>
              <a:t/>
            </a:r>
            <a:br>
              <a:rPr dirty="0"/>
            </a:br>
            <a:r>
              <a:rPr lang="zh-CN" altLang="en-US" sz="1530" kern="0" dirty="0" smtClean="0">
                <a:solidFill>
                  <a:srgbClr val="000000"/>
                </a:solidFill>
                <a:latin typeface="Times New Roman" pitchFamily="65" charset="-122"/>
                <a:ea typeface="宋体" pitchFamily="65" charset="-122"/>
              </a:rPr>
              <a:t>后,而是相信比之于可以弥合的差距而言,基因更重要,我们需要一个色调丰富的文明体系。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(郭青生《比较文明的目的、伦理和方法》,有删改)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itchFamily="65" charset="-122"/>
                <a:ea typeface="宋体" pitchFamily="65" charset="-122"/>
              </a:rPr>
              <a:t>1.下列关于原文内容的理解和分析,正确的一项是(3分)(　　)</a:t>
            </a:r>
            <a:endParaRPr lang="zh-CN" altLang="en-US" sz="160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A.无论是从中国的视角看世界,还是从世界的维度理解中国,比较研究都必须具有整体性。</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B.比较文明研究讲究伦理,是为了让比较有价值,只要比较前提正当,就能得出有益的结果。</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C.批判“中国文明西来说”,其积极意义是把世界维度下的中国彩陶变成了中国自己的彩陶。</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D.更好地理解文明,弥合多元文明的差距,达成文化认同和自信,这是比较文明的核心意义。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A.围绕比较文明,文章依次论述了比较文明的目的、伦理、方法和意义。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B.文章阐释了比较文明的宏观和微观两个层面,并对比了微观比较的两个范畴。</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C.第⑤段的举例论证,是为了证明从制度这一范畴进行文明比较,存在缺陷。</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D.希腊石头与北齐佛造像之例,说明从具体的物出发可发现相同的气质与精神。</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A.如果对日本文明不从世界的维度去理解,就无法对它理解得更完整、更接近真实。</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B.由于制度比较存在文献真实等缺陷,宏观的文明比较不如微观的文明比较有价值。</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C.比较文明的核心任务,不在于区分文明的进步与落后,而在于解释文明的演进。</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D.如果能恰当地进行比较文明研究,我们将能更清晰地理解中华文明,增强文化自信。</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B.逻辑推理不当。比较的前提正当,但不一定能得出有益的结果。C.误解文意。</a:t>
            </a:r>
            <a:r>
              <a:rPr dirty="0"/>
              <a:t/>
            </a:r>
            <a:br>
              <a:rPr dirty="0"/>
            </a:br>
            <a:r>
              <a:rPr lang="zh-CN" altLang="en-US" sz="1530" kern="0" dirty="0" smtClean="0">
                <a:solidFill>
                  <a:srgbClr val="000000"/>
                </a:solidFill>
                <a:latin typeface="Times New Roman" pitchFamily="65" charset="-122"/>
                <a:ea typeface="宋体" pitchFamily="65" charset="-122"/>
              </a:rPr>
              <a:t>由原文第④段的内容可知,“把世界维度下的中国彩陶变成了中国自己的彩陶”不是“批判</a:t>
            </a:r>
            <a:r>
              <a:rPr dirty="0"/>
              <a:t/>
            </a:r>
            <a:br>
              <a:rPr dirty="0"/>
            </a:br>
            <a:r>
              <a:rPr lang="zh-CN" altLang="en-US" sz="1530" kern="0" dirty="0" smtClean="0">
                <a:solidFill>
                  <a:srgbClr val="000000"/>
                </a:solidFill>
                <a:latin typeface="Times New Roman" pitchFamily="65" charset="-122"/>
                <a:ea typeface="宋体" pitchFamily="65" charset="-122"/>
              </a:rPr>
              <a:t>‘中国文明西来说’”的积极意义。D.不合文意。由原文第⑦段的内容可知,“弥合多元文</a:t>
            </a:r>
            <a:r>
              <a:rPr dirty="0"/>
              <a:t/>
            </a:r>
            <a:br>
              <a:rPr dirty="0"/>
            </a:br>
            <a:r>
              <a:rPr lang="zh-CN" altLang="en-US" sz="1530" kern="0" dirty="0" smtClean="0">
                <a:solidFill>
                  <a:srgbClr val="000000"/>
                </a:solidFill>
                <a:latin typeface="Times New Roman" pitchFamily="65" charset="-122"/>
                <a:ea typeface="宋体" pitchFamily="65" charset="-122"/>
              </a:rPr>
              <a:t>明的差距”不是比较文明的核心意义。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据原文第⑥段的内容可知,“希腊石头与北齐佛造像之例”属于文明比较中“从</a:t>
            </a:r>
            <a:r>
              <a:rPr dirty="0"/>
              <a:t/>
            </a:r>
            <a:br>
              <a:rPr dirty="0"/>
            </a:br>
            <a:r>
              <a:rPr lang="zh-CN" altLang="en-US" sz="1530" kern="0" dirty="0" smtClean="0">
                <a:solidFill>
                  <a:srgbClr val="000000"/>
                </a:solidFill>
                <a:latin typeface="Times New Roman" pitchFamily="65" charset="-122"/>
                <a:ea typeface="宋体" pitchFamily="65" charset="-122"/>
              </a:rPr>
              <a:t>核心价值观念到具体的物”的范畴。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根据原文第⑤⑥段内容可知,“宏观的文明比较”与“微观的文明比较”的范畴</a:t>
            </a:r>
            <a:r>
              <a:rPr dirty="0"/>
              <a:t/>
            </a:r>
            <a:br>
              <a:rPr dirty="0"/>
            </a:br>
            <a:r>
              <a:rPr lang="zh-CN" altLang="en-US" sz="1530" kern="0" dirty="0" smtClean="0">
                <a:solidFill>
                  <a:srgbClr val="000000"/>
                </a:solidFill>
                <a:latin typeface="Times New Roman" pitchFamily="65" charset="-122"/>
                <a:ea typeface="宋体" pitchFamily="65" charset="-122"/>
              </a:rPr>
              <a:t>不一样,无法推出哪一个比较有价值。</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二、(2018广西南宁二模,1—3,9分)阅读下面的文字,完成1—3题。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警惕悬浮的“伪现实”电视剧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当前,电视剧创作正以强有力的姿态向现实回归。《人民的名义》《鸡毛飞上天》《情满四</a:t>
            </a:r>
            <a:r>
              <a:rPr dirty="0"/>
              <a:t/>
            </a:r>
            <a:br>
              <a:rPr dirty="0"/>
            </a:br>
            <a:r>
              <a:rPr lang="zh-CN" altLang="en-US" sz="1530" kern="0" dirty="0" smtClean="0">
                <a:solidFill>
                  <a:srgbClr val="000000"/>
                </a:solidFill>
                <a:latin typeface="Times New Roman" pitchFamily="65" charset="-122"/>
                <a:ea typeface="宋体" pitchFamily="65" charset="-122"/>
              </a:rPr>
              <a:t>合院》《生逢灿烂的日子》等一系列优质的现实题材作品,成为2017年中国电视剧最为瞩目</a:t>
            </a:r>
            <a:r>
              <a:rPr dirty="0"/>
              <a:t/>
            </a:r>
            <a:br>
              <a:rPr dirty="0"/>
            </a:br>
            <a:r>
              <a:rPr lang="zh-CN" altLang="en-US" sz="1530" kern="0" dirty="0" smtClean="0">
                <a:solidFill>
                  <a:srgbClr val="000000"/>
                </a:solidFill>
                <a:latin typeface="Times New Roman" pitchFamily="65" charset="-122"/>
                <a:ea typeface="宋体" pitchFamily="65" charset="-122"/>
              </a:rPr>
              <a:t>的收获。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在五部委联合下发《关于支持电视剧繁荣发展若干政策的通知》、中国视协发布重点现实</a:t>
            </a:r>
            <a:r>
              <a:rPr dirty="0"/>
              <a:t/>
            </a:r>
            <a:br>
              <a:rPr dirty="0"/>
            </a:br>
            <a:r>
              <a:rPr lang="zh-CN" altLang="en-US" sz="1530" kern="0" dirty="0" smtClean="0">
                <a:solidFill>
                  <a:srgbClr val="000000"/>
                </a:solidFill>
                <a:latin typeface="Times New Roman" pitchFamily="65" charset="-122"/>
                <a:ea typeface="宋体" pitchFamily="65" charset="-122"/>
              </a:rPr>
              <a:t>题材电视剧剧本征集等的推动下,2018年被看作是“现实主义回归年”,观众对现实题材创作</a:t>
            </a:r>
            <a:r>
              <a:rPr dirty="0"/>
              <a:t/>
            </a:r>
            <a:br>
              <a:rPr dirty="0"/>
            </a:br>
            <a:r>
              <a:rPr lang="zh-CN" altLang="en-US" sz="1530" kern="0" dirty="0" smtClean="0">
                <a:solidFill>
                  <a:srgbClr val="000000"/>
                </a:solidFill>
                <a:latin typeface="Times New Roman" pitchFamily="65" charset="-122"/>
                <a:ea typeface="宋体" pitchFamily="65" charset="-122"/>
              </a:rPr>
              <a:t>充满期待。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热潮之下,一些“伪现实”题材电视剧却在滥竽充数。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有的剧集悬浮于生活。披着“现实题材”的外衣,本质依然是换汤不换药的偶像剧。虽然选</a:t>
            </a:r>
            <a:r>
              <a:rPr dirty="0"/>
              <a:t/>
            </a:r>
            <a:br>
              <a:rPr dirty="0"/>
            </a:br>
            <a:r>
              <a:rPr lang="zh-CN" altLang="en-US" sz="1530" kern="0" dirty="0" smtClean="0">
                <a:solidFill>
                  <a:srgbClr val="000000"/>
                </a:solidFill>
                <a:latin typeface="Times New Roman" pitchFamily="65" charset="-122"/>
                <a:ea typeface="宋体" pitchFamily="65" charset="-122"/>
              </a:rPr>
              <a:t>取当下为时代背景,剧情却是被柔光镜过滤后的生活,满是华服、跑车、奢侈品、高档酒店的</a:t>
            </a:r>
            <a:r>
              <a:rPr dirty="0"/>
              <a:t/>
            </a:r>
            <a:br>
              <a:rPr dirty="0"/>
            </a:br>
            <a:r>
              <a:rPr lang="zh-CN" altLang="en-US" sz="1530" kern="0" dirty="0" smtClean="0">
                <a:solidFill>
                  <a:srgbClr val="000000"/>
                </a:solidFill>
                <a:latin typeface="Times New Roman" pitchFamily="65" charset="-122"/>
                <a:ea typeface="宋体" pitchFamily="65" charset="-122"/>
              </a:rPr>
              <a:t>消费符号和“霸道总裁爱上我”的网文套路,不接地气,细节失真,迎合的是感官愉悦,而非艺</a:t>
            </a:r>
            <a:r>
              <a:rPr dirty="0"/>
              <a:t/>
            </a:r>
            <a:br>
              <a:rPr dirty="0"/>
            </a:br>
            <a:r>
              <a:rPr lang="zh-CN" altLang="en-US" sz="1530" kern="0" dirty="0" smtClean="0">
                <a:solidFill>
                  <a:srgbClr val="000000"/>
                </a:solidFill>
                <a:latin typeface="Times New Roman" pitchFamily="65" charset="-122"/>
                <a:ea typeface="宋体" pitchFamily="65" charset="-122"/>
              </a:rPr>
              <a:t>术审美。比如前不久播出的《谈判官》,聚焦高端谈判专家这一不为公众熟悉的精英群体。</a:t>
            </a:r>
            <a:r>
              <a:rPr dirty="0"/>
              <a:t/>
            </a:r>
            <a:br>
              <a:rPr dirty="0"/>
            </a:br>
            <a:r>
              <a:rPr lang="zh-CN" altLang="en-US" sz="1530" kern="0" dirty="0" smtClean="0">
                <a:solidFill>
                  <a:srgbClr val="000000"/>
                </a:solidFill>
                <a:latin typeface="Times New Roman" pitchFamily="65" charset="-122"/>
                <a:ea typeface="宋体" pitchFamily="65" charset="-122"/>
              </a:rPr>
              <a:t>可惜的是,本该成为剧情核心的谈判技巧、职业伦理却成了恋爱情节的点缀,主人公三言两语</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搞定谈判,缺乏说服力,现代职业包裹的还是套路化的剧情。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有的剧集悬浮于时代。现实题材不等于现实主义,现实主义的本质是一种创作理念和创作手</a:t>
            </a:r>
            <a:r>
              <a:t/>
            </a:r>
            <a:br/>
            <a:r>
              <a:rPr lang="zh-CN" altLang="en-US" sz="1530" kern="0" dirty="0" smtClean="0">
                <a:solidFill>
                  <a:srgbClr val="000000"/>
                </a:solidFill>
                <a:latin typeface="Times New Roman" pitchFamily="65" charset="-122"/>
                <a:ea typeface="宋体" pitchFamily="65" charset="-122"/>
              </a:rPr>
              <a:t>法。它不是简单按照一比一的比例或者一加一等于二的逻辑来描绘现实,而是要从真实的</a:t>
            </a:r>
            <a:r>
              <a:t/>
            </a:r>
            <a:br/>
            <a:r>
              <a:rPr lang="zh-CN" altLang="en-US" sz="1530" kern="0" dirty="0" smtClean="0">
                <a:solidFill>
                  <a:srgbClr val="000000"/>
                </a:solidFill>
                <a:latin typeface="Times New Roman" pitchFamily="65" charset="-122"/>
                <a:ea typeface="宋体" pitchFamily="65" charset="-122"/>
              </a:rPr>
              <a:t>人、事、物和客观的历史逻辑出发,通过对当下和过往两种时空的准确把握,呈现其发展轨迹</a:t>
            </a:r>
            <a:r>
              <a:t/>
            </a:r>
            <a:br/>
            <a:r>
              <a:rPr lang="zh-CN" altLang="en-US" sz="1530" kern="0" dirty="0" smtClean="0">
                <a:solidFill>
                  <a:srgbClr val="000000"/>
                </a:solidFill>
                <a:latin typeface="Times New Roman" pitchFamily="65" charset="-122"/>
                <a:ea typeface="宋体" pitchFamily="65" charset="-122"/>
              </a:rPr>
              <a:t>和规律,触发人们对现实生活的观照。所以,现实主义作品一定是勇于直面现实、介入现实,富</a:t>
            </a:r>
            <a:r>
              <a:t/>
            </a:r>
            <a:br/>
            <a:r>
              <a:rPr lang="zh-CN" altLang="en-US" sz="1530" kern="0" dirty="0" smtClean="0">
                <a:solidFill>
                  <a:srgbClr val="000000"/>
                </a:solidFill>
                <a:latin typeface="Times New Roman" pitchFamily="65" charset="-122"/>
                <a:ea typeface="宋体" pitchFamily="65" charset="-122"/>
              </a:rPr>
              <a:t>于时代性,有助于建构和引领社会价值观的。反观当下部分现实题材的作品,题材重复、视野</a:t>
            </a:r>
            <a:r>
              <a:t/>
            </a:r>
            <a:br/>
            <a:r>
              <a:rPr lang="zh-CN" altLang="en-US" sz="1530" kern="0" dirty="0" smtClean="0">
                <a:solidFill>
                  <a:srgbClr val="000000"/>
                </a:solidFill>
                <a:latin typeface="Times New Roman" pitchFamily="65" charset="-122"/>
                <a:ea typeface="宋体" pitchFamily="65" charset="-122"/>
              </a:rPr>
              <a:t>狭窄,止步于对生活汤汤水水的浅层复刻,有的家庭伦理剧只有家庭生活没有社会生活,有的都</a:t>
            </a:r>
            <a:r>
              <a:t/>
            </a:r>
            <a:br/>
            <a:r>
              <a:rPr lang="zh-CN" altLang="en-US" sz="1530" kern="0" dirty="0" smtClean="0">
                <a:solidFill>
                  <a:srgbClr val="000000"/>
                </a:solidFill>
                <a:latin typeface="Times New Roman" pitchFamily="65" charset="-122"/>
                <a:ea typeface="宋体" pitchFamily="65" charset="-122"/>
              </a:rPr>
              <a:t>市言情剧依然在贩卖陈腐的价值观,远远落后于新时代的社会变迁、丰富多元的现实生活,无</a:t>
            </a:r>
            <a:r>
              <a:t/>
            </a:r>
            <a:br/>
            <a:r>
              <a:rPr lang="zh-CN" altLang="en-US" sz="1530" kern="0" dirty="0" smtClean="0">
                <a:solidFill>
                  <a:srgbClr val="000000"/>
                </a:solidFill>
                <a:latin typeface="Times New Roman" pitchFamily="65" charset="-122"/>
                <a:ea typeface="宋体" pitchFamily="65" charset="-122"/>
              </a:rPr>
              <a:t>法满足成熟观众的审美诉求和日益增长的对于美好生活的期待。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有的剧集悬浮于人性。优秀电视剧在反映生活的同时揭示人性,在情节的铺展中让观众实现</a:t>
            </a:r>
            <a:r>
              <a:t/>
            </a:r>
            <a:br/>
            <a:r>
              <a:rPr lang="zh-CN" altLang="en-US" sz="1530" kern="0" dirty="0" smtClean="0">
                <a:solidFill>
                  <a:srgbClr val="000000"/>
                </a:solidFill>
                <a:latin typeface="Times New Roman" pitchFamily="65" charset="-122"/>
                <a:ea typeface="宋体" pitchFamily="65" charset="-122"/>
              </a:rPr>
              <a:t>生活的预演,以符合生活逻辑和事理逻辑的人物形象树立主流价值观,从而引发共鸣给人以启</a:t>
            </a:r>
            <a:r>
              <a:t/>
            </a:r>
            <a:br/>
            <a:r>
              <a:rPr lang="zh-CN" altLang="en-US" sz="1530" kern="0" dirty="0" smtClean="0">
                <a:solidFill>
                  <a:srgbClr val="000000"/>
                </a:solidFill>
                <a:latin typeface="Times New Roman" pitchFamily="65" charset="-122"/>
                <a:ea typeface="宋体" pitchFamily="65" charset="-122"/>
              </a:rPr>
              <a:t>迪。经典作品总是与典型人物相伴而生。回顾那些让我们久久感动、引发广泛社会影响的</a:t>
            </a:r>
            <a:r>
              <a:t/>
            </a:r>
            <a:br/>
            <a:r>
              <a:rPr lang="zh-CN" altLang="en-US" sz="1530" kern="0" dirty="0" smtClean="0">
                <a:solidFill>
                  <a:srgbClr val="000000"/>
                </a:solidFill>
                <a:latin typeface="Times New Roman" pitchFamily="65" charset="-122"/>
                <a:ea typeface="宋体" pitchFamily="65" charset="-122"/>
              </a:rPr>
              <a:t>电视剧,我们难以忘怀的一定是源于生活、典型独特的“这一个”人物形象,比如《激情燃烧</a:t>
            </a:r>
            <a:r>
              <a:t/>
            </a:r>
            <a:br/>
            <a:r>
              <a:rPr lang="zh-CN" altLang="en-US" sz="1530" kern="0" dirty="0" smtClean="0">
                <a:solidFill>
                  <a:srgbClr val="000000"/>
                </a:solidFill>
                <a:latin typeface="Times New Roman" pitchFamily="65" charset="-122"/>
                <a:ea typeface="宋体" pitchFamily="65" charset="-122"/>
              </a:rPr>
              <a:t>的岁月》里的石光荣、《士兵突击》里的许三多、《历史的天空》里的姜大牙、《潜伏》</a:t>
            </a:r>
            <a:endParaRPr lang="zh-CN" altLang="en-US"/>
          </a:p>
        </p:txBody>
      </p:sp>
    </p:spTree>
    <p:custDataLst>
      <p:custData r:id="rId1"/>
    </p:custData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里的余则成、《亮剑》里的李云龙</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然而,当下一些现实题材电视剧追求狗血的戏剧冲突,</a:t>
            </a:r>
            <a:r>
              <a:t/>
            </a:r>
            <a:br/>
            <a:r>
              <a:rPr lang="zh-CN" altLang="en-US" sz="1530" kern="0" dirty="0" smtClean="0">
                <a:solidFill>
                  <a:srgbClr val="000000"/>
                </a:solidFill>
                <a:latin typeface="Times New Roman" pitchFamily="65" charset="-122"/>
                <a:ea typeface="宋体" pitchFamily="65" charset="-122"/>
              </a:rPr>
              <a:t>开着情节的列车狂奔,却将人物留在了始发地。表现婆媳关系就陷于一地鸡毛,表现职场关系</a:t>
            </a:r>
            <a:r>
              <a:t/>
            </a:r>
            <a:br/>
            <a:r>
              <a:rPr lang="zh-CN" altLang="en-US" sz="1530" kern="0" dirty="0" smtClean="0">
                <a:solidFill>
                  <a:srgbClr val="000000"/>
                </a:solidFill>
                <a:latin typeface="Times New Roman" pitchFamily="65" charset="-122"/>
                <a:ea typeface="宋体" pitchFamily="65" charset="-122"/>
              </a:rPr>
              <a:t>就陷于腹黑阴谋,表现两性关系就陷于三角恋</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单薄的创作路径下是脸谱化的人物,以无病</a:t>
            </a:r>
            <a:r>
              <a:t/>
            </a:r>
            <a:br/>
            <a:r>
              <a:rPr lang="zh-CN" altLang="en-US" sz="1530" kern="0" dirty="0" smtClean="0">
                <a:solidFill>
                  <a:srgbClr val="000000"/>
                </a:solidFill>
                <a:latin typeface="Times New Roman" pitchFamily="65" charset="-122"/>
                <a:ea typeface="宋体" pitchFamily="65" charset="-122"/>
              </a:rPr>
              <a:t>呻吟、小情小爱、嬉笑喧闹取代对人物的深入刻画和对人性的探寻追问,既不符合生活的真</a:t>
            </a:r>
            <a:r>
              <a:t/>
            </a:r>
            <a:br/>
            <a:r>
              <a:rPr lang="zh-CN" altLang="en-US" sz="1530" kern="0" dirty="0" smtClean="0">
                <a:solidFill>
                  <a:srgbClr val="000000"/>
                </a:solidFill>
                <a:latin typeface="Times New Roman" pitchFamily="65" charset="-122"/>
                <a:ea typeface="宋体" pitchFamily="65" charset="-122"/>
              </a:rPr>
              <a:t>实,也不符合艺术的真实。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追问这些“伪现实”题材电视剧的生产过程,我们会发现,造成其悬浮的原因是多方面的。随</a:t>
            </a:r>
            <a:r>
              <a:t/>
            </a:r>
            <a:br/>
            <a:r>
              <a:rPr lang="zh-CN" altLang="en-US" sz="1530" kern="0" dirty="0" smtClean="0">
                <a:solidFill>
                  <a:srgbClr val="000000"/>
                </a:solidFill>
                <a:latin typeface="Times New Roman" pitchFamily="65" charset="-122"/>
                <a:ea typeface="宋体" pitchFamily="65" charset="-122"/>
              </a:rPr>
              <a:t>着近年影视行业的持续高温,越来越多的人才和资本加入其中,为行业持续发展输入新鲜血液,</a:t>
            </a:r>
            <a:r>
              <a:t/>
            </a:r>
            <a:br/>
            <a:r>
              <a:rPr lang="zh-CN" altLang="en-US" sz="1530" kern="0" dirty="0" smtClean="0">
                <a:solidFill>
                  <a:srgbClr val="000000"/>
                </a:solidFill>
                <a:latin typeface="Times New Roman" pitchFamily="65" charset="-122"/>
                <a:ea typeface="宋体" pitchFamily="65" charset="-122"/>
              </a:rPr>
              <a:t>成为产业不断升级的基础。与此同时,一些行业之外的资本、人力大量涌入。在影视行业快</a:t>
            </a:r>
            <a:r>
              <a:t/>
            </a:r>
            <a:br/>
            <a:r>
              <a:rPr lang="zh-CN" altLang="en-US" sz="1530" kern="0" dirty="0" smtClean="0">
                <a:solidFill>
                  <a:srgbClr val="000000"/>
                </a:solidFill>
                <a:latin typeface="Times New Roman" pitchFamily="65" charset="-122"/>
                <a:ea typeface="宋体" pitchFamily="65" charset="-122"/>
              </a:rPr>
              <a:t>速发展的同时,相关部门要建设与之匹配的制度、法规甚至是行业共识和道德约束成为当务</a:t>
            </a:r>
            <a:r>
              <a:t/>
            </a:r>
            <a:br/>
            <a:r>
              <a:rPr lang="zh-CN" altLang="en-US" sz="1530" kern="0" dirty="0" smtClean="0">
                <a:solidFill>
                  <a:srgbClr val="000000"/>
                </a:solidFill>
                <a:latin typeface="Times New Roman" pitchFamily="65" charset="-122"/>
                <a:ea typeface="宋体" pitchFamily="65" charset="-122"/>
              </a:rPr>
              <a:t>之急。不断做大的影视蛋糕,生产新的神话,也生产诱惑和泡沫。在这当中,有人抱以投机心</a:t>
            </a:r>
            <a:r>
              <a:t/>
            </a:r>
            <a:br/>
            <a:r>
              <a:rPr lang="zh-CN" altLang="en-US" sz="1530" kern="0" dirty="0" smtClean="0">
                <a:solidFill>
                  <a:srgbClr val="000000"/>
                </a:solidFill>
                <a:latin typeface="Times New Roman" pitchFamily="65" charset="-122"/>
                <a:ea typeface="宋体" pitchFamily="65" charset="-122"/>
              </a:rPr>
              <a:t>态,把现实题材和现实主义作为迎合主管部门的标签;有的是追逐市场热点,将影视剧创作等同</a:t>
            </a:r>
            <a:r>
              <a:t/>
            </a:r>
            <a:br/>
            <a:r>
              <a:rPr lang="zh-CN" altLang="en-US" sz="1530" kern="0" dirty="0" smtClean="0">
                <a:solidFill>
                  <a:srgbClr val="000000"/>
                </a:solidFill>
                <a:latin typeface="Times New Roman" pitchFamily="65" charset="-122"/>
                <a:ea typeface="宋体" pitchFamily="65" charset="-122"/>
              </a:rPr>
              <a:t>于快消品生产,把大IP加流量明星作为判断市场收益的依据,而不顾电视剧作为文艺作品本身</a:t>
            </a:r>
            <a:r>
              <a:t/>
            </a:r>
            <a:br/>
            <a:r>
              <a:rPr lang="zh-CN" altLang="en-US" sz="1530" kern="0" dirty="0" smtClean="0">
                <a:solidFill>
                  <a:srgbClr val="000000"/>
                </a:solidFill>
                <a:latin typeface="Times New Roman" pitchFamily="65" charset="-122"/>
                <a:ea typeface="宋体" pitchFamily="65" charset="-122"/>
              </a:rPr>
              <a:t>的规律和价值;还有的是创作者与创作对象、创作手法错位,缺少对生活本质的提炼,对社会发</a:t>
            </a:r>
            <a:r>
              <a:t/>
            </a:r>
            <a:br/>
            <a:r>
              <a:rPr lang="zh-CN" altLang="en-US" sz="1530" kern="0" dirty="0" smtClean="0">
                <a:solidFill>
                  <a:srgbClr val="000000"/>
                </a:solidFill>
                <a:latin typeface="Times New Roman" pitchFamily="65" charset="-122"/>
                <a:ea typeface="宋体" pitchFamily="65" charset="-122"/>
              </a:rPr>
              <a:t>展的认知,对时代精神的把握,甚至是自身缺少文化修养和价值观建设。</a:t>
            </a:r>
            <a:endParaRPr lang="zh-CN" altLang="en-US"/>
          </a:p>
        </p:txBody>
      </p:sp>
    </p:spTree>
    <p:custDataLst>
      <p:custData r:id="rId1"/>
    </p:custData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实际上,影视剧的创作、生产、接受、批评是一个不可分割的整体。“伪现实”题材电视剧</a:t>
            </a:r>
            <a:r>
              <a:t/>
            </a:r>
            <a:br/>
            <a:r>
              <a:rPr lang="zh-CN" altLang="en-US" sz="1530" kern="0" dirty="0" smtClean="0">
                <a:solidFill>
                  <a:srgbClr val="000000"/>
                </a:solidFill>
                <a:latin typeface="Times New Roman" pitchFamily="65" charset="-122"/>
                <a:ea typeface="宋体" pitchFamily="65" charset="-122"/>
              </a:rPr>
              <a:t>混淆视听,不仅背离现实题材和现实主义的常识,伤害了那些专注现实主义创作、以工匠精神</a:t>
            </a:r>
            <a:r>
              <a:t/>
            </a:r>
            <a:br/>
            <a:r>
              <a:rPr lang="zh-CN" altLang="en-US" sz="1530" kern="0" dirty="0" smtClean="0">
                <a:solidFill>
                  <a:srgbClr val="000000"/>
                </a:solidFill>
                <a:latin typeface="Times New Roman" pitchFamily="65" charset="-122"/>
                <a:ea typeface="宋体" pitchFamily="65" charset="-122"/>
              </a:rPr>
              <a:t>打磨作品的从业者,更为严重的是会伤害观众的信任与市场秩序。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改革开放40年来,现实题材一直是电视剧创作的重镇。几代影视人在现实主义指引下创作一</a:t>
            </a:r>
            <a:r>
              <a:t/>
            </a:r>
            <a:br/>
            <a:r>
              <a:rPr lang="zh-CN" altLang="en-US" sz="1530" kern="0" dirty="0" smtClean="0">
                <a:solidFill>
                  <a:srgbClr val="000000"/>
                </a:solidFill>
                <a:latin typeface="Times New Roman" pitchFamily="65" charset="-122"/>
                <a:ea typeface="宋体" pitchFamily="65" charset="-122"/>
              </a:rPr>
              <a:t>批批经典作品,那些由生活提纯的韵味、诗意和思想成为一代代观众的文化食粮。新时代赋</a:t>
            </a:r>
            <a:r>
              <a:t/>
            </a:r>
            <a:br/>
            <a:r>
              <a:rPr lang="zh-CN" altLang="en-US" sz="1530" kern="0" dirty="0" smtClean="0">
                <a:solidFill>
                  <a:srgbClr val="000000"/>
                </a:solidFill>
                <a:latin typeface="Times New Roman" pitchFamily="65" charset="-122"/>
                <a:ea typeface="宋体" pitchFamily="65" charset="-122"/>
              </a:rPr>
              <a:t>予现实主义强大的生命力,赋予现实题材辽阔的生长空间。真情书写新时代的中国故事,形塑</a:t>
            </a:r>
            <a:r>
              <a:t/>
            </a:r>
            <a:br/>
            <a:r>
              <a:rPr lang="zh-CN" altLang="en-US" sz="1530" kern="0" dirty="0" smtClean="0">
                <a:solidFill>
                  <a:srgbClr val="000000"/>
                </a:solidFill>
                <a:latin typeface="Times New Roman" pitchFamily="65" charset="-122"/>
                <a:ea typeface="宋体" pitchFamily="65" charset="-122"/>
              </a:rPr>
              <a:t>我们时代的主流价值观,是影视行业理应承担的使命与应有的担当。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(摘编自《人民日报》,有删改)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1.下列关于原文内容的理解和分析,正确的一项是(3分)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A.当前,电视剧创作正以强有力的姿态回归现实,涌现出现实主义创作热潮,因此一批优秀的现</a:t>
            </a:r>
            <a:r>
              <a:t/>
            </a:r>
            <a:br/>
            <a:r>
              <a:rPr lang="zh-CN" altLang="en-US" sz="1530" kern="0" dirty="0" smtClean="0">
                <a:solidFill>
                  <a:srgbClr val="000000"/>
                </a:solidFill>
                <a:latin typeface="Times New Roman" pitchFamily="65" charset="-122"/>
                <a:ea typeface="宋体" pitchFamily="65" charset="-122"/>
              </a:rPr>
              <a:t>实主义题材作品应运而生。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B.悬浮于生活的“伪现实”题材电视剧,为了迎合观众的感官愉悦,不仅用柔光镜过滤剧情,还</a:t>
            </a:r>
            <a:r>
              <a:t/>
            </a:r>
            <a:br/>
            <a:r>
              <a:rPr lang="zh-CN" altLang="en-US" sz="1530" kern="0" dirty="0" smtClean="0">
                <a:solidFill>
                  <a:srgbClr val="000000"/>
                </a:solidFill>
                <a:latin typeface="Times New Roman" pitchFamily="65" charset="-122"/>
                <a:ea typeface="宋体" pitchFamily="65" charset="-122"/>
              </a:rPr>
              <a:t>用“青春偶像”的外衣来掩盖其本质。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C.当下部分现实题材的作品,远远落后于新时代的现实生活,无法满足成熟观众的审美诉求和</a:t>
            </a:r>
            <a:endParaRPr lang="zh-CN" altLang="en-US"/>
          </a:p>
        </p:txBody>
      </p:sp>
    </p:spTree>
    <p:custDataLst>
      <p:custData r:id="rId1"/>
    </p:custData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日益增长的对于美好生活的期待。</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伪现实”题材电视剧悬浮的原因是一些行业之外的资本、人力大量涌入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投资者抱着投</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机心态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追求市场收益最大化。</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下列对原文论证的相关分析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文章开头从</a:t>
            </a:r>
            <a:r>
              <a:rPr lang="en-US" altLang="zh-CN" sz="1530" kern="0" dirty="0" smtClean="0">
                <a:solidFill>
                  <a:srgbClr val="000000"/>
                </a:solidFill>
                <a:latin typeface="Times New Roman" pitchFamily="65" charset="-122"/>
                <a:ea typeface="宋体" pitchFamily="65" charset="-122"/>
              </a:rPr>
              <a:t>2017</a:t>
            </a:r>
            <a:r>
              <a:rPr lang="zh-CN" altLang="en-US" sz="1530" kern="0" dirty="0" smtClean="0">
                <a:solidFill>
                  <a:srgbClr val="000000"/>
                </a:solidFill>
                <a:latin typeface="Times New Roman" pitchFamily="65" charset="-122"/>
                <a:ea typeface="宋体" pitchFamily="65" charset="-122"/>
              </a:rPr>
              <a:t>年中国电视剧瞩目的收获和对</a:t>
            </a:r>
            <a:r>
              <a:rPr lang="en-US" altLang="zh-CN" sz="1530" kern="0" dirty="0" smtClean="0">
                <a:solidFill>
                  <a:srgbClr val="000000"/>
                </a:solidFill>
                <a:latin typeface="Times New Roman" pitchFamily="65" charset="-122"/>
                <a:ea typeface="宋体" pitchFamily="65" charset="-122"/>
              </a:rPr>
              <a:t>2018</a:t>
            </a:r>
            <a:r>
              <a:rPr lang="zh-CN" altLang="en-US" sz="1530" kern="0" dirty="0" smtClean="0">
                <a:solidFill>
                  <a:srgbClr val="000000"/>
                </a:solidFill>
                <a:latin typeface="Times New Roman" pitchFamily="65" charset="-122"/>
                <a:ea typeface="宋体" pitchFamily="65" charset="-122"/>
              </a:rPr>
              <a:t>年“现实主义回归年”的展望期待入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引出对当前“伪现实”题材电视剧的思考。</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文章详细展示了“伪现实”题材电视剧的三个具体表现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探究其产生的原因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分析其危害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明解决的方向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条理清晰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发人深省。</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文章主体部分使用举例论证和比喻论证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证明当前一些“伪现实”题材电视剧在滥竽充数</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提醒人们要警惕这些悬浮的“伪现实”电视剧。</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文章末段指出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要解决“伪现实”电视剧的问题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影视行业应真情书写新时代的中国故事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形</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塑我们时代的主流价值观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承担起时代的使命。</a:t>
            </a:r>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下列说法不正确的一项是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只要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谈判官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创作团队能够紧扣谈判技巧、职业伦理这一核心剧情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去掉恋爱情节的点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缀,就不会沦为一部“伪现实”题材电视剧。</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B.现实题材电视剧追求剧情的戏剧冲突无可厚非,但同时一定要塑造源于生活、典型独特的</a:t>
            </a:r>
            <a:r>
              <a:rPr dirty="0"/>
              <a:t/>
            </a:r>
            <a:br>
              <a:rPr dirty="0"/>
            </a:br>
            <a:r>
              <a:rPr lang="zh-CN" altLang="en-US" sz="1530" kern="0" dirty="0" smtClean="0">
                <a:solidFill>
                  <a:srgbClr val="000000"/>
                </a:solidFill>
                <a:latin typeface="Times New Roman" pitchFamily="65" charset="-122"/>
                <a:ea typeface="宋体" pitchFamily="65" charset="-122"/>
              </a:rPr>
              <a:t>人物形象,否则难以感动观众和引发广泛的社会影响。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C.“伪现实”题材电视剧会带来诸多危害,相关部门警惕之余,应该建设与影视行业匹配的制</a:t>
            </a:r>
            <a:r>
              <a:rPr dirty="0"/>
              <a:t/>
            </a:r>
            <a:br>
              <a:rPr dirty="0"/>
            </a:br>
            <a:r>
              <a:rPr lang="zh-CN" altLang="en-US" sz="1530" kern="0" dirty="0" smtClean="0">
                <a:solidFill>
                  <a:srgbClr val="000000"/>
                </a:solidFill>
                <a:latin typeface="Times New Roman" pitchFamily="65" charset="-122"/>
                <a:ea typeface="宋体" pitchFamily="65" charset="-122"/>
              </a:rPr>
              <a:t>度、法规甚至是行业共识和道德约束。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D.“伪现实”题材电视剧背离现实题材和现实主义的常识,混淆视听,是对那些专注现实主义</a:t>
            </a:r>
            <a:r>
              <a:rPr dirty="0"/>
              <a:t/>
            </a:r>
            <a:br>
              <a:rPr dirty="0"/>
            </a:br>
            <a:r>
              <a:rPr lang="zh-CN" altLang="en-US" sz="1530" kern="0" dirty="0" smtClean="0">
                <a:solidFill>
                  <a:srgbClr val="000000"/>
                </a:solidFill>
                <a:latin typeface="Times New Roman" pitchFamily="65" charset="-122"/>
                <a:ea typeface="宋体" pitchFamily="65" charset="-122"/>
              </a:rPr>
              <a:t>创作、以工匠精神打磨作品的从业者的伤害。</a:t>
            </a:r>
            <a:endParaRPr lang="zh-CN" altLang="en-US" dirty="0"/>
          </a:p>
        </p:txBody>
      </p:sp>
      <p:sp>
        <p:nvSpPr>
          <p:cNvPr id="3" name="TextBox 2"/>
          <p:cNvSpPr txBox="1"/>
          <p:nvPr/>
        </p:nvSpPr>
        <p:spPr>
          <a:xfrm>
            <a:off x="540000" y="323611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A.综合文章第一段内容可知,选项强加因果,“电视剧创作正以强有力的姿态回</a:t>
            </a:r>
            <a:r>
              <a:rPr dirty="0"/>
              <a:t/>
            </a:r>
            <a:br>
              <a:rPr dirty="0"/>
            </a:br>
            <a:r>
              <a:rPr lang="zh-CN" altLang="en-US" sz="1530" kern="0" dirty="0" smtClean="0">
                <a:solidFill>
                  <a:srgbClr val="000000"/>
                </a:solidFill>
                <a:latin typeface="Times New Roman" pitchFamily="65" charset="-122"/>
                <a:ea typeface="宋体" pitchFamily="65" charset="-122"/>
              </a:rPr>
              <a:t>归现实,涌现出现实主义创作热潮”不一定导致“一批优秀的现实主义题材作品应运而</a:t>
            </a:r>
            <a:r>
              <a:rPr dirty="0"/>
              <a:t/>
            </a:r>
            <a:br>
              <a:rPr dirty="0"/>
            </a:br>
            <a:r>
              <a:rPr lang="zh-CN" altLang="en-US" sz="1530" kern="0" dirty="0" smtClean="0">
                <a:solidFill>
                  <a:srgbClr val="000000"/>
                </a:solidFill>
                <a:latin typeface="Times New Roman" pitchFamily="65" charset="-122"/>
                <a:ea typeface="宋体" pitchFamily="65" charset="-122"/>
              </a:rPr>
              <a:t>生”。B.“用‘青春偶像’的外衣”错,原文第四段第二句话为“披着‘现实题材’的外</a:t>
            </a:r>
            <a:r>
              <a:rPr dirty="0"/>
              <a:t/>
            </a:r>
            <a:br>
              <a:rPr dirty="0"/>
            </a:br>
            <a:r>
              <a:rPr lang="zh-CN" altLang="en-US" sz="1530" kern="0" dirty="0" smtClean="0">
                <a:solidFill>
                  <a:srgbClr val="000000"/>
                </a:solidFill>
                <a:latin typeface="Times New Roman" pitchFamily="65" charset="-122"/>
                <a:ea typeface="宋体" pitchFamily="65" charset="-122"/>
              </a:rPr>
              <a:t>衣”。D.以偏概全,原文第七段分析了“伪现实”题材电视剧悬浮的多方面原因。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文章主体部分没有使用比喻论证,且不是“证明当前一些‘伪现实’题材电视剧</a:t>
            </a:r>
            <a:r>
              <a:rPr dirty="0"/>
              <a:t/>
            </a:r>
            <a:br>
              <a:rPr dirty="0"/>
            </a:br>
            <a:r>
              <a:rPr lang="zh-CN" altLang="en-US" sz="1530" kern="0" dirty="0" smtClean="0">
                <a:solidFill>
                  <a:srgbClr val="000000"/>
                </a:solidFill>
                <a:latin typeface="Times New Roman" pitchFamily="65" charset="-122"/>
                <a:ea typeface="宋体" pitchFamily="65" charset="-122"/>
              </a:rPr>
              <a:t>在滥竽充数”,而是证明现实主义题材电视剧与“伪现实”题材电视剧有本质的区别,便于读</a:t>
            </a:r>
            <a:r>
              <a:rPr dirty="0"/>
              <a:t/>
            </a:r>
            <a:br>
              <a:rPr dirty="0"/>
            </a:br>
            <a:r>
              <a:rPr lang="zh-CN" altLang="en-US" sz="1530" kern="0" dirty="0" smtClean="0">
                <a:solidFill>
                  <a:srgbClr val="000000"/>
                </a:solidFill>
                <a:latin typeface="Times New Roman" pitchFamily="65" charset="-122"/>
                <a:ea typeface="宋体" pitchFamily="65" charset="-122"/>
              </a:rPr>
              <a:t>者甄别这两个概念。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选项中“只要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”的推断不合逻辑。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三、(2018云南保山二测,1—3,9分)阅读下面的文字,完成1—3题。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从历史上看,世界上的建筑——这里指的主要是大型的、有纪念价值的建筑——大致有两类:</a:t>
            </a:r>
            <a:r>
              <a:t/>
            </a:r>
            <a:br/>
            <a:r>
              <a:rPr lang="zh-CN" altLang="en-US" sz="1530" kern="0" dirty="0" smtClean="0">
                <a:solidFill>
                  <a:srgbClr val="000000"/>
                </a:solidFill>
                <a:latin typeface="Times New Roman" pitchFamily="65" charset="-122"/>
                <a:ea typeface="宋体" pitchFamily="65" charset="-122"/>
              </a:rPr>
              <a:t>一类主要是用石头建造的,叫石构建筑;一类主要是用木头建造的,叫木构建筑。石构建筑由于</a:t>
            </a:r>
            <a:r>
              <a:t/>
            </a:r>
            <a:br/>
            <a:r>
              <a:rPr lang="zh-CN" altLang="en-US" sz="1530" kern="0" dirty="0" smtClean="0">
                <a:solidFill>
                  <a:srgbClr val="000000"/>
                </a:solidFill>
                <a:latin typeface="Times New Roman" pitchFamily="65" charset="-122"/>
                <a:ea typeface="宋体" pitchFamily="65" charset="-122"/>
              </a:rPr>
              <a:t>材质的原因,不易腐朽或毁坏;即使因客观原因如雷击或战争等毁坏了,也能留下残垣断壁或曰</a:t>
            </a:r>
            <a:r>
              <a:t/>
            </a:r>
            <a:br/>
            <a:r>
              <a:rPr lang="zh-CN" altLang="en-US" sz="1530" kern="0" dirty="0" smtClean="0">
                <a:solidFill>
                  <a:srgbClr val="000000"/>
                </a:solidFill>
                <a:latin typeface="Times New Roman" pitchFamily="65" charset="-122"/>
                <a:ea typeface="宋体" pitchFamily="65" charset="-122"/>
              </a:rPr>
              <a:t>废墟。木构建筑则不同,即使没有天灾人祸,也容易朽蚀,故千年以上的木构建筑遗存极少。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由于这样的原因,石构建筑毁坏后留下的废墟,多少年后仍历历在目,好像真的成了“凝固的音</a:t>
            </a:r>
            <a:r>
              <a:t/>
            </a:r>
            <a:br/>
            <a:r>
              <a:rPr lang="zh-CN" altLang="en-US" sz="1530" kern="0" dirty="0" smtClean="0">
                <a:solidFill>
                  <a:srgbClr val="000000"/>
                </a:solidFill>
                <a:latin typeface="Times New Roman" pitchFamily="65" charset="-122"/>
                <a:ea typeface="宋体" pitchFamily="65" charset="-122"/>
              </a:rPr>
              <a:t>乐”。随着时间的推移,那些残垣断壁在人们的心目中不仅不是垃圾,而且是宝贵的精神遗产,</a:t>
            </a:r>
            <a:r>
              <a:t/>
            </a:r>
            <a:br/>
            <a:r>
              <a:rPr lang="zh-CN" altLang="en-US" sz="1530" kern="0" dirty="0" smtClean="0">
                <a:solidFill>
                  <a:srgbClr val="000000"/>
                </a:solidFill>
                <a:latin typeface="Times New Roman" pitchFamily="65" charset="-122"/>
                <a:ea typeface="宋体" pitchFamily="65" charset="-122"/>
              </a:rPr>
              <a:t>受到普遍的尊重和珍惜。这就形成一种文化,即“废墟文化”。废墟因受到尊重和保护,从而</a:t>
            </a:r>
            <a:r>
              <a:t/>
            </a:r>
            <a:br/>
            <a:r>
              <a:rPr lang="zh-CN" altLang="en-US" sz="1530" kern="0" dirty="0" smtClean="0">
                <a:solidFill>
                  <a:srgbClr val="000000"/>
                </a:solidFill>
                <a:latin typeface="Times New Roman" pitchFamily="65" charset="-122"/>
                <a:ea typeface="宋体" pitchFamily="65" charset="-122"/>
              </a:rPr>
              <a:t>成为审美对象,继而产生“废墟美学”的概念。欧洲历史上许多重要的建筑毁坏后,极少有原</a:t>
            </a:r>
            <a:r>
              <a:t/>
            </a:r>
            <a:br/>
            <a:r>
              <a:rPr lang="zh-CN" altLang="en-US" sz="1530" kern="0" dirty="0" smtClean="0">
                <a:solidFill>
                  <a:srgbClr val="000000"/>
                </a:solidFill>
                <a:latin typeface="Times New Roman" pitchFamily="65" charset="-122"/>
                <a:ea typeface="宋体" pitchFamily="65" charset="-122"/>
              </a:rPr>
              <a:t>地重建的现象,而都将它们作为一个珍贵的时代标志予以尊重和保护,乃至一块妨碍走路的</a:t>
            </a:r>
            <a:r>
              <a:t/>
            </a:r>
            <a:br/>
            <a:r>
              <a:rPr lang="zh-CN" altLang="en-US" sz="1530" kern="0" dirty="0" smtClean="0">
                <a:solidFill>
                  <a:srgbClr val="000000"/>
                </a:solidFill>
                <a:latin typeface="Times New Roman" pitchFamily="65" charset="-122"/>
                <a:ea typeface="宋体" pitchFamily="65" charset="-122"/>
              </a:rPr>
              <a:t>“乱石”都不许随意挪动。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与此相反,我们中国的宫殿或庙宇毁掉了,就得赶紧在原址修复或重建,否则即使留下残垣断</a:t>
            </a:r>
            <a:r>
              <a:t/>
            </a:r>
            <a:br/>
            <a:r>
              <a:rPr lang="zh-CN" altLang="en-US" sz="1530" kern="0" dirty="0" smtClean="0">
                <a:solidFill>
                  <a:srgbClr val="000000"/>
                </a:solidFill>
                <a:latin typeface="Times New Roman" pitchFamily="65" charset="-122"/>
                <a:ea typeface="宋体" pitchFamily="65" charset="-122"/>
              </a:rPr>
              <a:t>壁,也会很快被民间搬抢一空(这里指的是需要宫殿的时代)。无怪乎,在明代以前的几千年间,</a:t>
            </a:r>
            <a:r>
              <a:t/>
            </a:r>
            <a:br/>
            <a:r>
              <a:rPr lang="zh-CN" altLang="en-US" sz="1530" kern="0" dirty="0" smtClean="0">
                <a:solidFill>
                  <a:srgbClr val="000000"/>
                </a:solidFill>
                <a:latin typeface="Times New Roman" pitchFamily="65" charset="-122"/>
                <a:ea typeface="宋体" pitchFamily="65" charset="-122"/>
              </a:rPr>
              <a:t>我们有那么多辉煌的宫殿建筑都没有留下一处像样的废墟遗址!因此我们的建筑文化中缺乏</a:t>
            </a:r>
            <a:endParaRPr lang="zh-CN" altLang="en-US"/>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A.对应原文第一段,“在大数据时代</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而记忆却成了常态”。B.“人的主体身</a:t>
            </a:r>
            <a:r>
              <a:rPr dirty="0"/>
              <a:t/>
            </a:r>
            <a:br>
              <a:rPr dirty="0"/>
            </a:br>
            <a:r>
              <a:rPr lang="zh-CN" altLang="en-US" sz="1530" kern="0" dirty="0" smtClean="0">
                <a:solidFill>
                  <a:srgbClr val="000000"/>
                </a:solidFill>
                <a:latin typeface="Times New Roman" pitchFamily="65" charset="-122"/>
                <a:ea typeface="宋体" pitchFamily="65" charset="-122"/>
              </a:rPr>
              <a:t>份所以被数据化,是因为个人信息选择性删除所耗费的成本太高”于文无据。C.“隐私权”</a:t>
            </a:r>
            <a:r>
              <a:rPr dirty="0"/>
              <a:t/>
            </a:r>
            <a:br>
              <a:rPr dirty="0"/>
            </a:br>
            <a:r>
              <a:rPr lang="zh-CN" altLang="en-US" sz="1530" kern="0" dirty="0" smtClean="0">
                <a:solidFill>
                  <a:srgbClr val="000000"/>
                </a:solidFill>
                <a:latin typeface="Times New Roman" pitchFamily="65" charset="-122"/>
                <a:ea typeface="宋体" pitchFamily="65" charset="-122"/>
              </a:rPr>
              <a:t>在大数据时代之前就已经存在,“都是为了对抗大数据”说法错误。D.结合末段内容可知,</a:t>
            </a:r>
            <a:r>
              <a:rPr dirty="0"/>
              <a:t/>
            </a:r>
            <a:br>
              <a:rPr dirty="0"/>
            </a:br>
            <a:r>
              <a:rPr lang="zh-CN" altLang="en-US" sz="1530" kern="0" dirty="0" smtClean="0">
                <a:solidFill>
                  <a:srgbClr val="000000"/>
                </a:solidFill>
                <a:latin typeface="Times New Roman" pitchFamily="65" charset="-122"/>
                <a:ea typeface="宋体" pitchFamily="65" charset="-122"/>
              </a:rPr>
              <a:t>“成为数据控制者并建构他人的数字化记忆”是数字化记忆霸权,而不是对数字化记忆霸权</a:t>
            </a:r>
            <a:r>
              <a:rPr dirty="0"/>
              <a:t/>
            </a:r>
            <a:br>
              <a:rPr dirty="0"/>
            </a:br>
            <a:r>
              <a:rPr lang="zh-CN" altLang="en-US" sz="1530" kern="0" dirty="0" smtClean="0">
                <a:solidFill>
                  <a:srgbClr val="000000"/>
                </a:solidFill>
                <a:latin typeface="Times New Roman" pitchFamily="65" charset="-122"/>
                <a:ea typeface="宋体" pitchFamily="65" charset="-122"/>
              </a:rPr>
              <a:t>的对抗。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A.结合全文及末段的“个人生活的方方面面都在以数据的形式被记忆。大数据</a:t>
            </a:r>
            <a:r>
              <a:rPr dirty="0"/>
              <a:t/>
            </a:r>
            <a:br>
              <a:rPr dirty="0"/>
            </a:br>
            <a:r>
              <a:rPr lang="zh-CN" altLang="en-US" sz="1530" kern="0" dirty="0" smtClean="0">
                <a:solidFill>
                  <a:srgbClr val="000000"/>
                </a:solidFill>
                <a:latin typeface="Times New Roman" pitchFamily="65" charset="-122"/>
                <a:ea typeface="宋体" pitchFamily="65" charset="-122"/>
              </a:rPr>
              <a:t>所建构的主体身份会导致一种危险</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甚至限制我们的认同”可知,此项正确。B.结合后三</a:t>
            </a:r>
            <a:r>
              <a:rPr dirty="0"/>
              <a:t/>
            </a:r>
            <a:br>
              <a:rPr dirty="0"/>
            </a:br>
            <a:r>
              <a:rPr lang="zh-CN" altLang="en-US" sz="1530" kern="0" dirty="0" smtClean="0">
                <a:solidFill>
                  <a:srgbClr val="000000"/>
                </a:solidFill>
                <a:latin typeface="Times New Roman" pitchFamily="65" charset="-122"/>
                <a:ea typeface="宋体" pitchFamily="65" charset="-122"/>
              </a:rPr>
              <a:t>段找到对应的关键词,如第二段的“隐私”,第三段的“记忆”,第四段的“主体身份”可知,</a:t>
            </a:r>
            <a:r>
              <a:rPr dirty="0"/>
              <a:t/>
            </a:r>
            <a:br>
              <a:rPr dirty="0"/>
            </a:br>
            <a:r>
              <a:rPr lang="zh-CN" altLang="en-US" sz="1530" kern="0" dirty="0" smtClean="0">
                <a:solidFill>
                  <a:srgbClr val="000000"/>
                </a:solidFill>
                <a:latin typeface="Times New Roman" pitchFamily="65" charset="-122"/>
                <a:ea typeface="宋体" pitchFamily="65" charset="-122"/>
              </a:rPr>
              <a:t>此项正确。C.结合文末出处及文章内容来理解写作动机,结合第二段的“被遗忘权”与第四</a:t>
            </a:r>
            <a:r>
              <a:rPr dirty="0"/>
              <a:t/>
            </a:r>
            <a:br>
              <a:rPr dirty="0"/>
            </a:br>
            <a:r>
              <a:rPr lang="zh-CN" altLang="en-US" sz="1530" kern="0" dirty="0" smtClean="0">
                <a:solidFill>
                  <a:srgbClr val="000000"/>
                </a:solidFill>
                <a:latin typeface="Times New Roman" pitchFamily="65" charset="-122"/>
                <a:ea typeface="宋体" pitchFamily="65" charset="-122"/>
              </a:rPr>
              <a:t>段的“数字化记忆与认同背后的核心问题在于权力不由数据主体掌控”可知,“着重论证了</a:t>
            </a:r>
            <a:r>
              <a:rPr dirty="0"/>
              <a:t/>
            </a:r>
            <a:br>
              <a:rPr dirty="0"/>
            </a:br>
            <a:r>
              <a:rPr lang="zh-CN" altLang="en-US" sz="1530" kern="0" dirty="0" smtClean="0">
                <a:solidFill>
                  <a:srgbClr val="000000"/>
                </a:solidFill>
                <a:latin typeface="Times New Roman" pitchFamily="65" charset="-122"/>
                <a:ea typeface="宋体" pitchFamily="65" charset="-122"/>
              </a:rPr>
              <a:t>大数据对个人权利的影响”是正确的。D.“对我们的认同问题作出了全新论证”理解错</a:t>
            </a:r>
            <a:r>
              <a:rPr dirty="0"/>
              <a:t/>
            </a:r>
            <a:br>
              <a:rPr dirty="0"/>
            </a:br>
            <a:r>
              <a:rPr lang="zh-CN" altLang="en-US" sz="1530" kern="0" dirty="0" smtClean="0">
                <a:solidFill>
                  <a:srgbClr val="000000"/>
                </a:solidFill>
                <a:latin typeface="Times New Roman" pitchFamily="65" charset="-122"/>
                <a:ea typeface="宋体" pitchFamily="65" charset="-122"/>
              </a:rPr>
              <a:t>误。文章着重论证的是大数据对个人权利的影响,文中虽然提及“我们的认同问题”,但并未</a:t>
            </a:r>
            <a:r>
              <a:rPr dirty="0"/>
              <a:t/>
            </a:r>
            <a:br>
              <a:rPr dirty="0"/>
            </a:br>
            <a:r>
              <a:rPr lang="zh-CN" altLang="en-US" sz="1530" kern="0" dirty="0" smtClean="0">
                <a:solidFill>
                  <a:srgbClr val="000000"/>
                </a:solidFill>
                <a:latin typeface="Times New Roman" pitchFamily="65" charset="-122"/>
                <a:ea typeface="宋体" pitchFamily="65" charset="-122"/>
              </a:rPr>
              <a:t>“作出”“全新论证”。</a:t>
            </a:r>
            <a:endParaRPr lang="zh-CN" altLang="en-US" dirty="0"/>
          </a:p>
        </p:txBody>
      </p:sp>
    </p:spTree>
    <p:custDataLst>
      <p:custData r:id="rId1"/>
    </p:custData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“废墟文化”,从而也缺乏对废墟美的认知和欣赏能力。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然而,说我们中国不见废墟文化,并不意味着我国没有废墟或缺乏废墟资源。我国是个有着悠</a:t>
            </a:r>
            <a:r>
              <a:t/>
            </a:r>
            <a:br/>
            <a:r>
              <a:rPr lang="zh-CN" altLang="en-US" sz="1530" kern="0" dirty="0" smtClean="0">
                <a:solidFill>
                  <a:srgbClr val="000000"/>
                </a:solidFill>
                <a:latin typeface="Times New Roman" pitchFamily="65" charset="-122"/>
                <a:ea typeface="宋体" pitchFamily="65" charset="-122"/>
              </a:rPr>
              <a:t>久的“墙文化”的国家。不仅有万里长城,我们古代几乎每个城池都有城墙,它们可都是石构</a:t>
            </a:r>
            <a:r>
              <a:t/>
            </a:r>
            <a:br/>
            <a:r>
              <a:rPr lang="zh-CN" altLang="en-US" sz="1530" kern="0" dirty="0" smtClean="0">
                <a:solidFill>
                  <a:srgbClr val="000000"/>
                </a:solidFill>
                <a:latin typeface="Times New Roman" pitchFamily="65" charset="-122"/>
                <a:ea typeface="宋体" pitchFamily="65" charset="-122"/>
              </a:rPr>
              <a:t>建筑,有500到3 000年的历史,大部分已沦为废墟。作为建筑单体,长城的原始工程量不仅超过</a:t>
            </a:r>
            <a:r>
              <a:t/>
            </a:r>
            <a:br/>
            <a:r>
              <a:rPr lang="zh-CN" altLang="en-US" sz="1530" kern="0" dirty="0" smtClean="0">
                <a:solidFill>
                  <a:srgbClr val="000000"/>
                </a:solidFill>
                <a:latin typeface="Times New Roman" pitchFamily="65" charset="-122"/>
                <a:ea typeface="宋体" pitchFamily="65" charset="-122"/>
              </a:rPr>
              <a:t>国外任何古代的大型单体建筑,甚至超过任何一个国家的大型建筑的总和!再说,我国历代的</a:t>
            </a:r>
            <a:r>
              <a:t/>
            </a:r>
            <a:br/>
            <a:r>
              <a:rPr lang="zh-CN" altLang="en-US" sz="1530" kern="0" dirty="0" smtClean="0">
                <a:solidFill>
                  <a:srgbClr val="000000"/>
                </a:solidFill>
                <a:latin typeface="Times New Roman" pitchFamily="65" charset="-122"/>
                <a:ea typeface="宋体" pitchFamily="65" charset="-122"/>
              </a:rPr>
              <a:t>皇家建筑和贵胄府邸并不全是木构建筑,像天坛祈年殿的须弥座、故宫太和殿的须弥座以及</a:t>
            </a:r>
            <a:r>
              <a:t/>
            </a:r>
            <a:br/>
            <a:r>
              <a:rPr lang="zh-CN" altLang="en-US" sz="1530" kern="0" dirty="0" smtClean="0">
                <a:solidFill>
                  <a:srgbClr val="000000"/>
                </a:solidFill>
                <a:latin typeface="Times New Roman" pitchFamily="65" charset="-122"/>
                <a:ea typeface="宋体" pitchFamily="65" charset="-122"/>
              </a:rPr>
              <a:t>天安门前的金水桥等是多么壮观的石构建筑。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废墟的文物价值就在于其残破过程的历史真实性。正是这种真实性具有震撼人心的力量。</a:t>
            </a:r>
            <a:r>
              <a:t/>
            </a:r>
            <a:br/>
            <a:r>
              <a:rPr lang="zh-CN" altLang="en-US" sz="1530" kern="0" dirty="0" smtClean="0">
                <a:solidFill>
                  <a:srgbClr val="000000"/>
                </a:solidFill>
                <a:latin typeface="Times New Roman" pitchFamily="65" charset="-122"/>
                <a:ea typeface="宋体" pitchFamily="65" charset="-122"/>
              </a:rPr>
              <a:t>因为它包含着丰富的历史文化讯息,是活的历史化石或活的历史教科书。残缺美是废墟美的</a:t>
            </a:r>
            <a:r>
              <a:t/>
            </a:r>
            <a:br/>
            <a:r>
              <a:rPr lang="zh-CN" altLang="en-US" sz="1530" kern="0" dirty="0" smtClean="0">
                <a:solidFill>
                  <a:srgbClr val="000000"/>
                </a:solidFill>
                <a:latin typeface="Times New Roman" pitchFamily="65" charset="-122"/>
                <a:ea typeface="宋体" pitchFamily="65" charset="-122"/>
              </a:rPr>
              <a:t>哲学前提,而废墟美是废墟文化的核心。就以对待长城废墟为例:如果说以“修旧如旧”的名</a:t>
            </a:r>
            <a:r>
              <a:t/>
            </a:r>
            <a:br/>
            <a:r>
              <a:rPr lang="zh-CN" altLang="en-US" sz="1530" kern="0" dirty="0" smtClean="0">
                <a:solidFill>
                  <a:srgbClr val="000000"/>
                </a:solidFill>
                <a:latin typeface="Times New Roman" pitchFamily="65" charset="-122"/>
                <a:ea typeface="宋体" pitchFamily="65" charset="-122"/>
              </a:rPr>
              <a:t>义修复的司马台长城对于“修旧如新”的八达岭长城或慕田峪长城来说是一个进步,那么目</a:t>
            </a:r>
            <a:r>
              <a:t/>
            </a:r>
            <a:br/>
            <a:r>
              <a:rPr lang="zh-CN" altLang="en-US" sz="1530" kern="0" dirty="0" smtClean="0">
                <a:solidFill>
                  <a:srgbClr val="000000"/>
                </a:solidFill>
                <a:latin typeface="Times New Roman" pitchFamily="65" charset="-122"/>
                <a:ea typeface="宋体" pitchFamily="65" charset="-122"/>
              </a:rPr>
              <a:t>前正在以“修旧如旧,故旧随残”的理念修缮的京郊箭扣长城则又超越司马台长城而向前迈</a:t>
            </a:r>
            <a:r>
              <a:t/>
            </a:r>
            <a:br/>
            <a:r>
              <a:rPr lang="zh-CN" altLang="en-US" sz="1530" kern="0" dirty="0" smtClean="0">
                <a:solidFill>
                  <a:srgbClr val="000000"/>
                </a:solidFill>
                <a:latin typeface="Times New Roman" pitchFamily="65" charset="-122"/>
                <a:ea typeface="宋体" pitchFamily="65" charset="-122"/>
              </a:rPr>
              <a:t>了一步。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(节选自叶廷芳《再谈废墟之美》,有删改)</a:t>
            </a:r>
            <a:endParaRPr lang="zh-CN" altLang="en-US"/>
          </a:p>
        </p:txBody>
      </p:sp>
    </p:spTree>
    <p:custDataLst>
      <p:custData r:id="rId1"/>
    </p:custData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下列关于原文内容的理解和分析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由于建筑材质的原因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石构建筑毁坏后留下的废墟受到人们珍视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成了“凝固的音乐”。</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木构建筑本身易朽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遭遇雷击天灾或战争人祸后更难留存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故世界上木构建筑遗存极少。</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废墟文化”是在人们改变了废墟是垃圾的观念而把废墟视为精神遗产尊重珍惜后产生的。</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出于对“废墟文化”认知的不同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欧洲建筑毁坏后鲜少原地重建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而中国宫殿常修复重建。</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下列对原文论证的相关分析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文章对比了石构建筑和木构建筑留存情况的不同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引出废墟文化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从废墟的价值表达了对保</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护我国石构建筑废墟和木构建筑废墟的期待。</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文章以历史上欧洲和我国对待废墟的不同做法为对比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辅以史实证明我国缺乏废墟文化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乏对废墟美的认识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叙议结合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极有说服力。</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文章分类列举城池防御建筑和皇家贵冑建筑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证明了中国建筑文化缺乏“废墟文化”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国并不缺乏废墟资源。</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末段以对待长城废墟为例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论证国人废墟审美意识日益觉醒的同时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间接批评了八达岭长城</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和慕田峪长城“修旧如新”的修缮理念。</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A.我国虽有丰富的废墟资源,却未形成废墟文化,国人对废墟美普遍缺乏认知和欣赏能力。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B.废墟是活的历史化石或活的历史教科书,废墟的文物价值在于其震撼人心的真实性力量。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C.废墟具有残缺美,面对长城遗址,保留它残破的历史真实性遗址的原生状态也许更有价值。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D.认识废墟美要从认识残缺美开始,使废墟受到尊重保护,成为审美对象,形成“废墟文化”。</a:t>
            </a:r>
            <a:endParaRPr lang="zh-CN" altLang="en-US" dirty="0"/>
          </a:p>
        </p:txBody>
      </p:sp>
      <p:sp>
        <p:nvSpPr>
          <p:cNvPr id="3" name="TextBox 2"/>
          <p:cNvSpPr txBox="1"/>
          <p:nvPr/>
        </p:nvSpPr>
        <p:spPr>
          <a:xfrm>
            <a:off x="540000" y="2888929"/>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A.变或然为已然,相关信息在文章第二段,原文为“石构建筑毁坏后留下的废墟,</a:t>
            </a:r>
            <a:r>
              <a:rPr dirty="0"/>
              <a:t/>
            </a:r>
            <a:br>
              <a:rPr dirty="0"/>
            </a:br>
            <a:r>
              <a:rPr lang="zh-CN" altLang="en-US" sz="1530" kern="0" dirty="0" smtClean="0">
                <a:solidFill>
                  <a:srgbClr val="000000"/>
                </a:solidFill>
                <a:latin typeface="Times New Roman" pitchFamily="65" charset="-122"/>
                <a:ea typeface="宋体" pitchFamily="65" charset="-122"/>
              </a:rPr>
              <a:t>多少年后仍历历在目,好像真的成了‘凝固的音乐’”。B.原文有“千年以上”的限定,相关</a:t>
            </a:r>
            <a:r>
              <a:rPr dirty="0"/>
              <a:t/>
            </a:r>
            <a:br>
              <a:rPr dirty="0"/>
            </a:br>
            <a:r>
              <a:rPr lang="zh-CN" altLang="en-US" sz="1530" kern="0" dirty="0" smtClean="0">
                <a:solidFill>
                  <a:srgbClr val="000000"/>
                </a:solidFill>
                <a:latin typeface="Times New Roman" pitchFamily="65" charset="-122"/>
                <a:ea typeface="宋体" pitchFamily="65" charset="-122"/>
              </a:rPr>
              <a:t>信息在原文第一段:“木构建筑则不同,即使没有天灾人祸,也容易朽蚀,故千年以上的木构建</a:t>
            </a:r>
            <a:r>
              <a:rPr dirty="0"/>
              <a:t/>
            </a:r>
            <a:br>
              <a:rPr dirty="0"/>
            </a:br>
            <a:r>
              <a:rPr lang="zh-CN" altLang="en-US" sz="1530" kern="0" dirty="0" smtClean="0">
                <a:solidFill>
                  <a:srgbClr val="000000"/>
                </a:solidFill>
                <a:latin typeface="Times New Roman" pitchFamily="65" charset="-122"/>
                <a:ea typeface="宋体" pitchFamily="65" charset="-122"/>
              </a:rPr>
              <a:t>筑遗存极少”。D.原文第三段说“我们的建筑文化中缺乏‘废墟文化’”,既然没有“废墟</a:t>
            </a:r>
            <a:r>
              <a:rPr dirty="0"/>
              <a:t/>
            </a:r>
            <a:br>
              <a:rPr dirty="0"/>
            </a:br>
            <a:r>
              <a:rPr lang="zh-CN" altLang="en-US" sz="1530" kern="0" dirty="0" smtClean="0">
                <a:solidFill>
                  <a:srgbClr val="000000"/>
                </a:solidFill>
                <a:latin typeface="Times New Roman" pitchFamily="65" charset="-122"/>
                <a:ea typeface="宋体" pitchFamily="65" charset="-122"/>
              </a:rPr>
              <a:t>文化”,何谈认知不同?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文章第一段中说“石构建筑由于材质的原因,不易腐朽或毁坏;即使因客观原因</a:t>
            </a:r>
            <a:r>
              <a:rPr dirty="0"/>
              <a:t/>
            </a:r>
            <a:br>
              <a:rPr dirty="0"/>
            </a:br>
            <a:r>
              <a:rPr lang="zh-CN" altLang="en-US" sz="1530" kern="0" dirty="0" smtClean="0">
                <a:solidFill>
                  <a:srgbClr val="000000"/>
                </a:solidFill>
                <a:latin typeface="Times New Roman" pitchFamily="65" charset="-122"/>
                <a:ea typeface="宋体" pitchFamily="65" charset="-122"/>
              </a:rPr>
              <a:t>如雷击或战争等毁坏了,也能留下残垣断壁或曰废墟”,可见废墟是石构建筑遗存。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原文末段是说“废墟的文物价值就在于其残破过程的历史真实性。正是这种真</a:t>
            </a:r>
            <a:r>
              <a:rPr dirty="0"/>
              <a:t/>
            </a:r>
            <a:br>
              <a:rPr dirty="0"/>
            </a:br>
            <a:r>
              <a:rPr lang="zh-CN" altLang="en-US" sz="1530" kern="0" dirty="0" smtClean="0">
                <a:solidFill>
                  <a:srgbClr val="000000"/>
                </a:solidFill>
                <a:latin typeface="Times New Roman" pitchFamily="65" charset="-122"/>
                <a:ea typeface="宋体" pitchFamily="65" charset="-122"/>
              </a:rPr>
              <a:t>实性具有震撼人心的力量”。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四、(2017广西桂林、崇左、百色一模,1—3,9分)阅读下面的文字,完成1—3题。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无为即无意志——意志哲学视角下老子道性理解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 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①老子认为,世界的本原是道,而道是无为的。历代对于“无为”的解释比较丰富,王弼注认为</a:t>
            </a:r>
            <a:r>
              <a:t/>
            </a:r>
            <a:br/>
            <a:r>
              <a:rPr lang="zh-CN" altLang="en-US" sz="1530" kern="0" dirty="0" smtClean="0">
                <a:solidFill>
                  <a:srgbClr val="000000"/>
                </a:solidFill>
                <a:latin typeface="Times New Roman" pitchFamily="65" charset="-122"/>
                <a:ea typeface="宋体" pitchFamily="65" charset="-122"/>
              </a:rPr>
              <a:t>无为即“顺自然也”,河上公注认为无为即“不造作”,当代学者有的认为无为即“不妄为”,</a:t>
            </a:r>
            <a:r>
              <a:t/>
            </a:r>
            <a:br/>
            <a:r>
              <a:rPr lang="zh-CN" altLang="en-US" sz="1530" kern="0" dirty="0" smtClean="0">
                <a:solidFill>
                  <a:srgbClr val="000000"/>
                </a:solidFill>
                <a:latin typeface="Times New Roman" pitchFamily="65" charset="-122"/>
                <a:ea typeface="宋体" pitchFamily="65" charset="-122"/>
              </a:rPr>
              <a:t>有的认为是“不人为”。这些解释都是相通的,即事物都有一个本然状态,而意志的发动都会</a:t>
            </a:r>
            <a:r>
              <a:t/>
            </a:r>
            <a:br/>
            <a:r>
              <a:rPr lang="zh-CN" altLang="en-US" sz="1530" kern="0" dirty="0" smtClean="0">
                <a:solidFill>
                  <a:srgbClr val="000000"/>
                </a:solidFill>
                <a:latin typeface="Times New Roman" pitchFamily="65" charset="-122"/>
                <a:ea typeface="宋体" pitchFamily="65" charset="-122"/>
              </a:rPr>
              <a:t>背离本然状态。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②无欲是无为的具体体现。欲望的彰显是意志的彰显,是一种危险。统治者的贪欲是社会危</a:t>
            </a:r>
            <a:r>
              <a:t/>
            </a:r>
            <a:br/>
            <a:r>
              <a:rPr lang="zh-CN" altLang="en-US" sz="1530" kern="0" dirty="0" smtClean="0">
                <a:solidFill>
                  <a:srgbClr val="000000"/>
                </a:solidFill>
                <a:latin typeface="Times New Roman" pitchFamily="65" charset="-122"/>
                <a:ea typeface="宋体" pitchFamily="65" charset="-122"/>
              </a:rPr>
              <a:t>机产生的根本原因,当统治者对外在名利没有追求时,就无须与人相争,“以其不争,故天下莫</a:t>
            </a:r>
            <a:r>
              <a:t/>
            </a:r>
            <a:br/>
            <a:r>
              <a:rPr lang="zh-CN" altLang="en-US" sz="1530" kern="0" dirty="0" smtClean="0">
                <a:solidFill>
                  <a:srgbClr val="000000"/>
                </a:solidFill>
                <a:latin typeface="Times New Roman" pitchFamily="65" charset="-122"/>
                <a:ea typeface="宋体" pitchFamily="65" charset="-122"/>
              </a:rPr>
              <a:t>能与之争”。老子提出的“无欲”是一种哲学上的极致,是一种理想主义,在实践层面,老子其</a:t>
            </a:r>
            <a:r>
              <a:t/>
            </a:r>
            <a:br/>
            <a:r>
              <a:rPr lang="zh-CN" altLang="en-US" sz="1530" kern="0" dirty="0" smtClean="0">
                <a:solidFill>
                  <a:srgbClr val="000000"/>
                </a:solidFill>
                <a:latin typeface="Times New Roman" pitchFamily="65" charset="-122"/>
                <a:ea typeface="宋体" pitchFamily="65" charset="-122"/>
              </a:rPr>
              <a:t>实并非主张“无欲”之禁欲主义,而是主张“少私寡欲”。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③道的无为表现为道隐而不显,即“道隐无名”。由于道不显现,故人对道的认识是无法穷尽</a:t>
            </a:r>
            <a:r>
              <a:t/>
            </a:r>
            <a:br/>
            <a:r>
              <a:rPr lang="zh-CN" altLang="en-US" sz="1530" kern="0" dirty="0" smtClean="0">
                <a:solidFill>
                  <a:srgbClr val="000000"/>
                </a:solidFill>
                <a:latin typeface="Times New Roman" pitchFamily="65" charset="-122"/>
                <a:ea typeface="宋体" pitchFamily="65" charset="-122"/>
              </a:rPr>
              <a:t>的,凡是有语言表述的道都不是终极恒常的道,“道可道,非常道”,道是无形无象、隐而不显</a:t>
            </a:r>
            <a:r>
              <a:t/>
            </a:r>
            <a:br/>
            <a:r>
              <a:rPr lang="zh-CN" altLang="en-US" sz="1530" kern="0" dirty="0" smtClean="0">
                <a:solidFill>
                  <a:srgbClr val="000000"/>
                </a:solidFill>
                <a:latin typeface="Times New Roman" pitchFamily="65" charset="-122"/>
                <a:ea typeface="宋体" pitchFamily="65" charset="-122"/>
              </a:rPr>
              <a:t>的,而万物是有形有象,是显现的,道可以说是万物的奥秘。道不能被人的理性认识,道亦不主</a:t>
            </a:r>
            <a:endParaRPr lang="zh-CN" altLang="en-US"/>
          </a:p>
        </p:txBody>
      </p:sp>
    </p:spTree>
    <p:custDataLst>
      <p:custData r:id="rId1"/>
    </p:custData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动地显示于人,道只能靠人去用心体悟,这种体悟需要静穆、静观。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④道的无为表现为道无情。道无情,不分亲疏,“天道无亲”,“大道无情”。天地和圣人也无</a:t>
            </a:r>
            <a:r>
              <a:t/>
            </a:r>
            <a:br/>
            <a:r>
              <a:rPr lang="zh-CN" altLang="en-US" sz="1530" kern="0" dirty="0" smtClean="0">
                <a:solidFill>
                  <a:srgbClr val="000000"/>
                </a:solidFill>
                <a:latin typeface="Times New Roman" pitchFamily="65" charset="-122"/>
                <a:ea typeface="宋体" pitchFamily="65" charset="-122"/>
              </a:rPr>
              <a:t>情,不分亲疏:“天地不仁,以万物为刍狗;圣人不仁,以百姓为刍狗”,“故不可得而亲,不可得而</a:t>
            </a:r>
            <a:r>
              <a:t/>
            </a:r>
            <a:br/>
            <a:r>
              <a:rPr lang="zh-CN" altLang="en-US" sz="1530" kern="0" dirty="0" smtClean="0">
                <a:solidFill>
                  <a:srgbClr val="000000"/>
                </a:solidFill>
                <a:latin typeface="Times New Roman" pitchFamily="65" charset="-122"/>
                <a:ea typeface="宋体" pitchFamily="65" charset="-122"/>
              </a:rPr>
              <a:t>疏”。当社会开始讲感情讲仁义时,是社会背离了大道的结果。所以,老子主张“绝仁弃</a:t>
            </a:r>
            <a:r>
              <a:t/>
            </a:r>
            <a:br/>
            <a:r>
              <a:rPr lang="zh-CN" altLang="en-US" sz="1530" kern="0" dirty="0" smtClean="0">
                <a:solidFill>
                  <a:srgbClr val="000000"/>
                </a:solidFill>
                <a:latin typeface="Times New Roman" pitchFamily="65" charset="-122"/>
                <a:ea typeface="宋体" pitchFamily="65" charset="-122"/>
              </a:rPr>
              <a:t>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⑤道的无为表现为道不干预、主宰万物。道虽然生了万物,“道生一,一生二,二生三,三生万</a:t>
            </a:r>
            <a:r>
              <a:t/>
            </a:r>
            <a:br/>
            <a:r>
              <a:rPr lang="zh-CN" altLang="en-US" sz="1530" kern="0" dirty="0" smtClean="0">
                <a:solidFill>
                  <a:srgbClr val="000000"/>
                </a:solidFill>
                <a:latin typeface="Times New Roman" pitchFamily="65" charset="-122"/>
                <a:ea typeface="宋体" pitchFamily="65" charset="-122"/>
              </a:rPr>
              <a:t>物”,但道并不干预、主宰万物。作为最完满的统治者——圣人,遵循道的法则,对人民也不干</a:t>
            </a:r>
            <a:r>
              <a:t/>
            </a:r>
            <a:br/>
            <a:r>
              <a:rPr lang="zh-CN" altLang="en-US" sz="1530" kern="0" dirty="0" smtClean="0">
                <a:solidFill>
                  <a:srgbClr val="000000"/>
                </a:solidFill>
                <a:latin typeface="Times New Roman" pitchFamily="65" charset="-122"/>
                <a:ea typeface="宋体" pitchFamily="65" charset="-122"/>
              </a:rPr>
              <a:t>预和主宰,人民仅仅知道圣人的存在,而不知其作为;圣人顺应万民的本然状态,不敢发动自己</a:t>
            </a:r>
            <a:r>
              <a:t/>
            </a:r>
            <a:br/>
            <a:r>
              <a:rPr lang="zh-CN" altLang="en-US" sz="1530" kern="0" dirty="0" smtClean="0">
                <a:solidFill>
                  <a:srgbClr val="000000"/>
                </a:solidFill>
                <a:latin typeface="Times New Roman" pitchFamily="65" charset="-122"/>
                <a:ea typeface="宋体" pitchFamily="65" charset="-122"/>
              </a:rPr>
              <a:t>的意志,“以辅万物之自然而不敢为”。圣人不干预,不发动自己的意志,最终是为了实现人民</a:t>
            </a:r>
            <a:r>
              <a:t/>
            </a:r>
            <a:br/>
            <a:r>
              <a:rPr lang="zh-CN" altLang="en-US" sz="1530" kern="0" dirty="0" smtClean="0">
                <a:solidFill>
                  <a:srgbClr val="000000"/>
                </a:solidFill>
                <a:latin typeface="Times New Roman" pitchFamily="65" charset="-122"/>
                <a:ea typeface="宋体" pitchFamily="65" charset="-122"/>
              </a:rPr>
              <a:t>的自化和自由,“故圣人云:我无为,而民自化”。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⑥道的无为,即道“顺自然”“不造作”“不妄为”“不人为”。事物都有一个本然状态,而</a:t>
            </a:r>
            <a:r>
              <a:t/>
            </a:r>
            <a:br/>
            <a:r>
              <a:rPr lang="zh-CN" altLang="en-US" sz="1530" kern="0" dirty="0" smtClean="0">
                <a:solidFill>
                  <a:srgbClr val="000000"/>
                </a:solidFill>
                <a:latin typeface="Times New Roman" pitchFamily="65" charset="-122"/>
                <a:ea typeface="宋体" pitchFamily="65" charset="-122"/>
              </a:rPr>
              <a:t>意志的发动都会背离本然状态。无为的具体表现是无欲,比如,道隐而不显,道无情,道不干</a:t>
            </a:r>
            <a:r>
              <a:t/>
            </a:r>
            <a:br/>
            <a:r>
              <a:rPr lang="zh-CN" altLang="en-US" sz="1530" kern="0" dirty="0" smtClean="0">
                <a:solidFill>
                  <a:srgbClr val="000000"/>
                </a:solidFill>
                <a:latin typeface="Times New Roman" pitchFamily="65" charset="-122"/>
                <a:ea typeface="宋体" pitchFamily="65" charset="-122"/>
              </a:rPr>
              <a:t>预、主宰万物,因而,笔者认为,从哲学意义上说,老子的无为是指道无意志。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⑦无意志,具体是无生命意志和权力意志。在人生论方面,老子主张顺生死,不妄求“长生不</a:t>
            </a:r>
            <a:endParaRPr lang="zh-CN" altLang="en-US"/>
          </a:p>
        </p:txBody>
      </p:sp>
    </p:spTree>
    <p:custDataLst>
      <p:custData r:id="rId1"/>
    </p:custData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死”;在社会论方面,老子主张自发秩序,反对丛林法则的权力控制。而有意志就是意志的肯</a:t>
            </a:r>
            <a:r>
              <a:t/>
            </a:r>
            <a:br/>
            <a:r>
              <a:rPr lang="zh-CN" altLang="en-US" sz="1530" kern="0" dirty="0" smtClean="0">
                <a:solidFill>
                  <a:srgbClr val="000000"/>
                </a:solidFill>
                <a:latin typeface="Times New Roman" pitchFamily="65" charset="-122"/>
                <a:ea typeface="宋体" pitchFamily="65" charset="-122"/>
              </a:rPr>
              <a:t>定,即有欲求,“意志的肯定就是不为任何认识所干扰的、常住的欲求本身,一般弥漫于人类生</a:t>
            </a:r>
            <a:r>
              <a:t/>
            </a:r>
            <a:br/>
            <a:r>
              <a:rPr lang="zh-CN" altLang="en-US" sz="1530" kern="0" dirty="0" smtClean="0">
                <a:solidFill>
                  <a:srgbClr val="000000"/>
                </a:solidFill>
                <a:latin typeface="Times New Roman" pitchFamily="65" charset="-122"/>
                <a:ea typeface="宋体" pitchFamily="65" charset="-122"/>
              </a:rPr>
              <a:t>活的就是这种欲求”。老子反对“为”,即反对有意志。意志是一种欲求,是先在意义的原</a:t>
            </a:r>
            <a:r>
              <a:t/>
            </a:r>
            <a:br/>
            <a:r>
              <a:rPr lang="zh-CN" altLang="en-US" sz="1530" kern="0" dirty="0" smtClean="0">
                <a:solidFill>
                  <a:srgbClr val="000000"/>
                </a:solidFill>
                <a:latin typeface="Times New Roman" pitchFamily="65" charset="-122"/>
                <a:ea typeface="宋体" pitchFamily="65" charset="-122"/>
              </a:rPr>
              <a:t>欲。老子之道是无意志的,也就是无欲的。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(选自《名作欣赏》2016年8月第22期,有删减)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A.老子认为,道是无为的,而无欲又是无为的具体体现,因而他本人也遵循无为的原则,在实践</a:t>
            </a:r>
            <a:r>
              <a:t/>
            </a:r>
            <a:br/>
            <a:r>
              <a:rPr lang="zh-CN" altLang="en-US" sz="1530" kern="0" dirty="0" smtClean="0">
                <a:solidFill>
                  <a:srgbClr val="000000"/>
                </a:solidFill>
                <a:latin typeface="Times New Roman" pitchFamily="65" charset="-122"/>
                <a:ea typeface="宋体" pitchFamily="65" charset="-122"/>
              </a:rPr>
              <a:t>中追求一种无欲无为的境界。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B.无欲是无为的具体体现。欲望的彰显是意志的彰显,是一种危险。老子提出的“无欲”是</a:t>
            </a:r>
            <a:r>
              <a:t/>
            </a:r>
            <a:br/>
            <a:r>
              <a:rPr lang="zh-CN" altLang="en-US" sz="1530" kern="0" dirty="0" smtClean="0">
                <a:solidFill>
                  <a:srgbClr val="000000"/>
                </a:solidFill>
                <a:latin typeface="Times New Roman" pitchFamily="65" charset="-122"/>
                <a:ea typeface="宋体" pitchFamily="65" charset="-122"/>
              </a:rPr>
              <a:t>一种哲学上的极致,是一种理想主义。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C.在人生论方面,老子不妄求“长生不死”,即无生命意志;在社会论方面,老子反对丛林法则</a:t>
            </a:r>
            <a:r>
              <a:t/>
            </a:r>
            <a:br/>
            <a:r>
              <a:rPr lang="zh-CN" altLang="en-US" sz="1530" kern="0" dirty="0" smtClean="0">
                <a:solidFill>
                  <a:srgbClr val="000000"/>
                </a:solidFill>
                <a:latin typeface="Times New Roman" pitchFamily="65" charset="-122"/>
                <a:ea typeface="宋体" pitchFamily="65" charset="-122"/>
              </a:rPr>
              <a:t>的权力控制,即无权力意志。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D.有意志就是意志的肯定,即有欲求。老子之道是无意志的,也就是无欲的。无欲是无为的具</a:t>
            </a:r>
            <a:r>
              <a:t/>
            </a:r>
            <a:br/>
            <a:r>
              <a:rPr lang="zh-CN" altLang="en-US" sz="1530" kern="0" dirty="0" smtClean="0">
                <a:solidFill>
                  <a:srgbClr val="000000"/>
                </a:solidFill>
                <a:latin typeface="Times New Roman" pitchFamily="65" charset="-122"/>
                <a:ea typeface="宋体" pitchFamily="65" charset="-122"/>
              </a:rPr>
              <a:t>体体现,所以说老子的道是无为的。</a:t>
            </a:r>
            <a:endParaRPr lang="zh-CN" altLang="en-US"/>
          </a:p>
        </p:txBody>
      </p:sp>
    </p:spTree>
    <p:custDataLst>
      <p:custData r:id="rId1"/>
    </p:custData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2.下列理解和分析,不符合原文意思的一项是(3分)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A.王弼、河上公、当代学者对无为的理解虽不完全相同,但都证明了事物都有一个本然状态,</a:t>
            </a:r>
            <a:r>
              <a:t/>
            </a:r>
            <a:br/>
            <a:r>
              <a:rPr lang="zh-CN" altLang="en-US" sz="1530" kern="0" dirty="0" smtClean="0">
                <a:solidFill>
                  <a:srgbClr val="000000"/>
                </a:solidFill>
                <a:latin typeface="Times New Roman" pitchFamily="65" charset="-122"/>
                <a:ea typeface="宋体" pitchFamily="65" charset="-122"/>
              </a:rPr>
              <a:t>而意志的发动都会背离本然状态。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B.统治者的贪欲会使社会产生危机,所以当统治者对外在名利没有追求时,就无须与人相争,自</a:t>
            </a:r>
            <a:r>
              <a:t/>
            </a:r>
            <a:br/>
            <a:r>
              <a:rPr lang="zh-CN" altLang="en-US" sz="1530" kern="0" dirty="0" smtClean="0">
                <a:solidFill>
                  <a:srgbClr val="000000"/>
                </a:solidFill>
                <a:latin typeface="Times New Roman" pitchFamily="65" charset="-122"/>
                <a:ea typeface="宋体" pitchFamily="65" charset="-122"/>
              </a:rPr>
              <a:t>然就体现了无为而治。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C.“道可道,非常道”的意思是:凡是有语言表述的道都不是终极恒常的道,道是无形无象、隐</a:t>
            </a:r>
            <a:r>
              <a:t/>
            </a:r>
            <a:br/>
            <a:r>
              <a:rPr lang="zh-CN" altLang="en-US" sz="1530" kern="0" dirty="0" smtClean="0">
                <a:solidFill>
                  <a:srgbClr val="000000"/>
                </a:solidFill>
                <a:latin typeface="Times New Roman" pitchFamily="65" charset="-122"/>
                <a:ea typeface="宋体" pitchFamily="65" charset="-122"/>
              </a:rPr>
              <a:t>而不显的,不能被人的理性认识。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D.引用“意志的肯定就是不为任何认识所干扰的、常住的欲求本身”是为了阐释意志是一</a:t>
            </a:r>
            <a:r>
              <a:t/>
            </a:r>
            <a:br/>
            <a:r>
              <a:rPr lang="zh-CN" altLang="en-US" sz="1530" kern="0" dirty="0" smtClean="0">
                <a:solidFill>
                  <a:srgbClr val="000000"/>
                </a:solidFill>
                <a:latin typeface="Times New Roman" pitchFamily="65" charset="-122"/>
                <a:ea typeface="宋体" pitchFamily="65" charset="-122"/>
              </a:rPr>
              <a:t>种欲求,是先在意义的原欲。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A.老子认为,只有当社会不讲感情不讲仁义时,才能体现“天道无亲”“大道无情”的道无情,</a:t>
            </a:r>
            <a:r>
              <a:t/>
            </a:r>
            <a:br/>
            <a:r>
              <a:rPr lang="zh-CN" altLang="en-US" sz="1530" kern="0" dirty="0" smtClean="0">
                <a:solidFill>
                  <a:srgbClr val="000000"/>
                </a:solidFill>
                <a:latin typeface="Times New Roman" pitchFamily="65" charset="-122"/>
                <a:ea typeface="宋体" pitchFamily="65" charset="-122"/>
              </a:rPr>
              <a:t>才能实现道无为。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B.圣人遵循道的法则,对人民不干预不主宰,顺应万民的本然状态,不发动自己的意志,最终是</a:t>
            </a:r>
            <a:r>
              <a:t/>
            </a:r>
            <a:br/>
            <a:r>
              <a:rPr lang="zh-CN" altLang="en-US" sz="1530" kern="0" dirty="0" smtClean="0">
                <a:solidFill>
                  <a:srgbClr val="000000"/>
                </a:solidFill>
                <a:latin typeface="Times New Roman" pitchFamily="65" charset="-122"/>
                <a:ea typeface="宋体" pitchFamily="65" charset="-122"/>
              </a:rPr>
              <a:t>为了实现人民的自化和自由。</a:t>
            </a:r>
            <a:endParaRPr lang="zh-CN" altLang="en-US"/>
          </a:p>
        </p:txBody>
      </p:sp>
    </p:spTree>
    <p:custDataLst>
      <p:custData r:id="rId1"/>
    </p:custData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C.欲望是意志的彰显,有欲望就会影响事物背离其本然的状态,无欲便可无为,所以作者认为老</a:t>
            </a:r>
            <a:r>
              <a:t/>
            </a:r>
            <a:br/>
            <a:r>
              <a:rPr lang="zh-CN" altLang="en-US" sz="1530" kern="0" dirty="0" smtClean="0">
                <a:solidFill>
                  <a:srgbClr val="000000"/>
                </a:solidFill>
                <a:latin typeface="Times New Roman" pitchFamily="65" charset="-122"/>
                <a:ea typeface="宋体" pitchFamily="65" charset="-122"/>
              </a:rPr>
              <a:t>子的无为是指道无意志。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D.意志是一种欲求,有意志即有欲求,老子之道是无意志的,也就是无欲的。老子反对“为”,</a:t>
            </a:r>
            <a:r>
              <a:t/>
            </a:r>
            <a:br/>
            <a:r>
              <a:rPr lang="zh-CN" altLang="en-US" sz="1530" kern="0" dirty="0" smtClean="0">
                <a:solidFill>
                  <a:srgbClr val="000000"/>
                </a:solidFill>
                <a:latin typeface="Times New Roman" pitchFamily="65" charset="-122"/>
                <a:ea typeface="宋体" pitchFamily="65" charset="-122"/>
              </a:rPr>
              <a:t>即反对有意志。</a:t>
            </a:r>
            <a:endParaRPr lang="zh-CN" altLang="en-US"/>
          </a:p>
        </p:txBody>
      </p:sp>
      <p:sp>
        <p:nvSpPr>
          <p:cNvPr id="3" name="TextBox 2"/>
          <p:cNvSpPr txBox="1"/>
          <p:nvPr/>
        </p:nvSpPr>
        <p:spPr>
          <a:xfrm>
            <a:off x="540000" y="2563013"/>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曲解文意,原文第②段说“在实践层面,老子其实并非主张‘无欲’之禁欲主义,</a:t>
            </a:r>
            <a:r>
              <a:rPr dirty="0"/>
              <a:t/>
            </a:r>
            <a:br>
              <a:rPr dirty="0"/>
            </a:br>
            <a:r>
              <a:rPr lang="zh-CN" altLang="en-US" sz="1530" kern="0" dirty="0" smtClean="0">
                <a:solidFill>
                  <a:srgbClr val="000000"/>
                </a:solidFill>
                <a:latin typeface="Times New Roman" pitchFamily="65" charset="-122"/>
                <a:ea typeface="宋体" pitchFamily="65" charset="-122"/>
              </a:rPr>
              <a:t>而是主张‘少私寡欲’”。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曲解文意,第①段引用这些人的观点是对老子“世界的本原是道,而道是无为</a:t>
            </a:r>
            <a:r>
              <a:rPr dirty="0"/>
              <a:t/>
            </a:r>
            <a:br>
              <a:rPr dirty="0"/>
            </a:br>
            <a:r>
              <a:rPr lang="zh-CN" altLang="en-US" sz="1530" kern="0" dirty="0" smtClean="0">
                <a:solidFill>
                  <a:srgbClr val="000000"/>
                </a:solidFill>
                <a:latin typeface="Times New Roman" pitchFamily="65" charset="-122"/>
                <a:ea typeface="宋体" pitchFamily="65" charset="-122"/>
              </a:rPr>
              <a:t>的”的理解。后面提到的“这些解释都是相通的,即事物都有一个本然状态,而意志的发动都</a:t>
            </a:r>
            <a:r>
              <a:rPr dirty="0"/>
              <a:t/>
            </a:r>
            <a:br>
              <a:rPr dirty="0"/>
            </a:br>
            <a:r>
              <a:rPr lang="zh-CN" altLang="en-US" sz="1530" kern="0" dirty="0" smtClean="0">
                <a:solidFill>
                  <a:srgbClr val="000000"/>
                </a:solidFill>
                <a:latin typeface="Times New Roman" pitchFamily="65" charset="-122"/>
                <a:ea typeface="宋体" pitchFamily="65" charset="-122"/>
              </a:rPr>
              <a:t>会背离本然状态”,属于作者的理解。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扩大范围,缺少限定条件“从哲学意义上说”。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五、(2017云南第二次统测,1—3,9分)阅读下面的文字,完成1—3题。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“邸”本指古代朝觐京师的官员在京的住所,早在战国时就出现了,后来作为地方高官驻京的</a:t>
            </a:r>
            <a:r>
              <a:t/>
            </a:r>
            <a:br/>
            <a:r>
              <a:rPr lang="zh-CN" altLang="en-US" sz="1530" kern="0" dirty="0" smtClean="0">
                <a:solidFill>
                  <a:srgbClr val="000000"/>
                </a:solidFill>
                <a:latin typeface="Times New Roman" pitchFamily="65" charset="-122"/>
                <a:ea typeface="宋体" pitchFamily="65" charset="-122"/>
              </a:rPr>
              <a:t>办事机构,专为传递和沟通消息而设。汉代的郡国和唐代的藩镇,都曾在京师设“邸”,重在传</a:t>
            </a:r>
            <a:r>
              <a:t/>
            </a:r>
            <a:br/>
            <a:r>
              <a:rPr lang="zh-CN" altLang="en-US" sz="1530" kern="0" dirty="0" smtClean="0">
                <a:solidFill>
                  <a:srgbClr val="000000"/>
                </a:solidFill>
                <a:latin typeface="Times New Roman" pitchFamily="65" charset="-122"/>
                <a:ea typeface="宋体" pitchFamily="65" charset="-122"/>
              </a:rPr>
              <a:t>达朝政消息,凡皇帝谕旨、臣僚奏议以及有关官员任免调迁等都是邸吏们所需收集抄录的内</a:t>
            </a:r>
            <a:r>
              <a:t/>
            </a:r>
            <a:br/>
            <a:r>
              <a:rPr lang="zh-CN" altLang="en-US" sz="1530" kern="0" dirty="0" smtClean="0">
                <a:solidFill>
                  <a:srgbClr val="000000"/>
                </a:solidFill>
                <a:latin typeface="Times New Roman" pitchFamily="65" charset="-122"/>
                <a:ea typeface="宋体" pitchFamily="65" charset="-122"/>
              </a:rPr>
              <a:t>容。“邸报”最初是由朝廷内部传抄,后遂张贴于宫门,公诸传抄,故又称“宫门抄”。此外还</a:t>
            </a:r>
            <a:r>
              <a:t/>
            </a:r>
            <a:br/>
            <a:r>
              <a:rPr lang="zh-CN" altLang="en-US" sz="1530" kern="0" dirty="0" smtClean="0">
                <a:solidFill>
                  <a:srgbClr val="000000"/>
                </a:solidFill>
                <a:latin typeface="Times New Roman" pitchFamily="65" charset="-122"/>
                <a:ea typeface="宋体" pitchFamily="65" charset="-122"/>
              </a:rPr>
              <a:t>有“辕门抄”,即明清总督或巡抚官署中发抄并分寄所属各府、州、县的文书和政治情报。</a:t>
            </a:r>
            <a:r>
              <a:t/>
            </a:r>
            <a:br/>
            <a:r>
              <a:rPr lang="zh-CN" altLang="en-US" sz="1530" kern="0" dirty="0" smtClean="0">
                <a:solidFill>
                  <a:srgbClr val="000000"/>
                </a:solidFill>
                <a:latin typeface="Times New Roman" pitchFamily="65" charset="-122"/>
                <a:ea typeface="宋体" pitchFamily="65" charset="-122"/>
              </a:rPr>
              <a:t>清廷内阁还在北京的东华门外设有一个叫作抄写房的专门机构,负责朝政新闻的发布。报房</a:t>
            </a:r>
            <a:r>
              <a:t/>
            </a:r>
            <a:br/>
            <a:r>
              <a:rPr lang="zh-CN" altLang="en-US" sz="1530" kern="0" dirty="0" smtClean="0">
                <a:solidFill>
                  <a:srgbClr val="000000"/>
                </a:solidFill>
                <a:latin typeface="Times New Roman" pitchFamily="65" charset="-122"/>
                <a:ea typeface="宋体" pitchFamily="65" charset="-122"/>
              </a:rPr>
              <a:t>每天派人去那里抄取当天发布的新闻,除朝廷政事、谕旨和动态的报道全部照登外,奏折因数</a:t>
            </a:r>
            <a:r>
              <a:t/>
            </a:r>
            <a:br/>
            <a:r>
              <a:rPr lang="zh-CN" altLang="en-US" sz="1530" kern="0" dirty="0" smtClean="0">
                <a:solidFill>
                  <a:srgbClr val="000000"/>
                </a:solidFill>
                <a:latin typeface="Times New Roman" pitchFamily="65" charset="-122"/>
                <a:ea typeface="宋体" pitchFamily="65" charset="-122"/>
              </a:rPr>
              <a:t>量较多而适当选用。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明清很多知识分子都有阅读《邸报》的习惯,顾炎武说他的祖父七十几岁了,每天还牵挂着朝</a:t>
            </a:r>
            <a:r>
              <a:t/>
            </a:r>
            <a:br/>
            <a:r>
              <a:rPr lang="zh-CN" altLang="en-US" sz="1530" kern="0" dirty="0" smtClean="0">
                <a:solidFill>
                  <a:srgbClr val="000000"/>
                </a:solidFill>
                <a:latin typeface="Times New Roman" pitchFamily="65" charset="-122"/>
                <a:ea typeface="宋体" pitchFamily="65" charset="-122"/>
              </a:rPr>
              <a:t>廷的事,不间断地阅读《邸报》,甚至抄录成帙。以文人形象风靡于晚明的袁宏道,辞官归隐后</a:t>
            </a:r>
            <a:r>
              <a:t/>
            </a:r>
            <a:br/>
            <a:r>
              <a:rPr lang="zh-CN" altLang="en-US" sz="1530" kern="0" dirty="0" smtClean="0">
                <a:solidFill>
                  <a:srgbClr val="000000"/>
                </a:solidFill>
                <a:latin typeface="Times New Roman" pitchFamily="65" charset="-122"/>
                <a:ea typeface="宋体" pitchFamily="65" charset="-122"/>
              </a:rPr>
              <a:t>在给友人的信中说:“每日一见《邸报》,必令人愤发裂眦,时世如此,将何底止?</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万一世界</a:t>
            </a:r>
            <a:r>
              <a:t/>
            </a:r>
            <a:br/>
            <a:r>
              <a:rPr lang="zh-CN" altLang="en-US" sz="1530" kern="0" dirty="0" smtClean="0">
                <a:solidFill>
                  <a:srgbClr val="000000"/>
                </a:solidFill>
                <a:latin typeface="Times New Roman" pitchFamily="65" charset="-122"/>
                <a:ea typeface="宋体" pitchFamily="65" charset="-122"/>
              </a:rPr>
              <a:t>扰扰,山中人岂得高枕?”这些都显示,知识分子在对《邸报》的阅读中,感受到朝廷乃至天下</a:t>
            </a:r>
            <a:r>
              <a:t/>
            </a:r>
            <a:br/>
            <a:r>
              <a:rPr lang="zh-CN" altLang="en-US" sz="1530" kern="0" dirty="0" smtClean="0">
                <a:solidFill>
                  <a:srgbClr val="000000"/>
                </a:solidFill>
                <a:latin typeface="Times New Roman" pitchFamily="65" charset="-122"/>
                <a:ea typeface="宋体" pitchFamily="65" charset="-122"/>
              </a:rPr>
              <a:t>国家的具体存在,这就造成了知识分子对朝廷的认同感和参与感。</a:t>
            </a:r>
            <a:endParaRPr lang="zh-CN" altLang="en-US"/>
          </a:p>
        </p:txBody>
      </p:sp>
    </p:spTree>
    <p:custDataLst>
      <p:custData r:id="rId1"/>
    </p:custData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在《邸报》的传播过程中,《邸报》的读者共同立足在务实层面上,共同思考政府的运作——</a:t>
            </a:r>
            <a:r>
              <a:rPr dirty="0"/>
              <a:t/>
            </a:r>
            <a:br>
              <a:rPr dirty="0"/>
            </a:br>
            <a:r>
              <a:rPr lang="zh-CN" altLang="en-US" sz="1530" kern="0" dirty="0" smtClean="0">
                <a:solidFill>
                  <a:srgbClr val="000000"/>
                </a:solidFill>
                <a:latin typeface="Times New Roman" pitchFamily="65" charset="-122"/>
                <a:ea typeface="宋体" pitchFamily="65" charset="-122"/>
              </a:rPr>
              <a:t>朝廷已不是一个抽象的概念,它已成为裁断“天下”各种实际事务的权力机构。知识分子通</a:t>
            </a:r>
            <a:r>
              <a:rPr dirty="0"/>
              <a:t/>
            </a:r>
            <a:br>
              <a:rPr dirty="0"/>
            </a:br>
            <a:r>
              <a:rPr lang="zh-CN" altLang="en-US" sz="1530" kern="0" dirty="0" smtClean="0">
                <a:solidFill>
                  <a:srgbClr val="000000"/>
                </a:solidFill>
                <a:latin typeface="Times New Roman" pitchFamily="65" charset="-122"/>
                <a:ea typeface="宋体" pitchFamily="65" charset="-122"/>
              </a:rPr>
              <a:t>过对这种具体事务的“参观”,进一步理解朝廷与天下的意义。这样,《邸报》就成了知识分</a:t>
            </a:r>
            <a:r>
              <a:rPr dirty="0"/>
              <a:t/>
            </a:r>
            <a:br>
              <a:rPr dirty="0"/>
            </a:br>
            <a:r>
              <a:rPr lang="zh-CN" altLang="en-US" sz="1530" kern="0" dirty="0" smtClean="0">
                <a:solidFill>
                  <a:srgbClr val="000000"/>
                </a:solidFill>
                <a:latin typeface="Times New Roman" pitchFamily="65" charset="-122"/>
                <a:ea typeface="宋体" pitchFamily="65" charset="-122"/>
              </a:rPr>
              <a:t>子与朝廷、天下,或者说是个人与社会整体之间的一个中介。明末东林党的成立与发展,就与</a:t>
            </a:r>
            <a:r>
              <a:rPr dirty="0"/>
              <a:t/>
            </a:r>
            <a:br>
              <a:rPr dirty="0"/>
            </a:br>
            <a:r>
              <a:rPr lang="zh-CN" altLang="en-US" sz="1530" kern="0" dirty="0" smtClean="0">
                <a:solidFill>
                  <a:srgbClr val="000000"/>
                </a:solidFill>
                <a:latin typeface="Times New Roman" pitchFamily="65" charset="-122"/>
                <a:ea typeface="宋体" pitchFamily="65" charset="-122"/>
              </a:rPr>
              <a:t>《邸报》有着密切的关系。《明史·顾宪成传》中说,顾宪成在“讲习之余,往往讽议朝政,裁</a:t>
            </a:r>
            <a:r>
              <a:rPr dirty="0"/>
              <a:t/>
            </a:r>
            <a:br>
              <a:rPr dirty="0"/>
            </a:br>
            <a:r>
              <a:rPr lang="zh-CN" altLang="en-US" sz="1530" kern="0" dirty="0" smtClean="0">
                <a:solidFill>
                  <a:srgbClr val="000000"/>
                </a:solidFill>
                <a:latin typeface="Times New Roman" pitchFamily="65" charset="-122"/>
                <a:ea typeface="宋体" pitchFamily="65" charset="-122"/>
              </a:rPr>
              <a:t>量人物”,而朝廷的官员也和他“遥相应和”。这是因为有《邸报》作为中介,他可以及时获</a:t>
            </a:r>
            <a:r>
              <a:rPr dirty="0"/>
              <a:t/>
            </a:r>
            <a:br>
              <a:rPr dirty="0"/>
            </a:br>
            <a:r>
              <a:rPr lang="zh-CN" altLang="en-US" sz="1530" kern="0" dirty="0" smtClean="0">
                <a:solidFill>
                  <a:srgbClr val="000000"/>
                </a:solidFill>
                <a:latin typeface="Times New Roman" pitchFamily="65" charset="-122"/>
                <a:ea typeface="宋体" pitchFamily="65" charset="-122"/>
              </a:rPr>
              <a:t>得信息,了解朝政,并和朝廷官员互通声气,乃至于形成一股政治势力。很难想象如果没有《邸</a:t>
            </a:r>
            <a:r>
              <a:rPr dirty="0"/>
              <a:t/>
            </a:r>
            <a:br>
              <a:rPr dirty="0"/>
            </a:br>
            <a:r>
              <a:rPr lang="zh-CN" altLang="en-US" sz="1530" kern="0" dirty="0" smtClean="0">
                <a:solidFill>
                  <a:srgbClr val="000000"/>
                </a:solidFill>
                <a:latin typeface="Times New Roman" pitchFamily="65" charset="-122"/>
                <a:ea typeface="宋体" pitchFamily="65" charset="-122"/>
              </a:rPr>
              <a:t>报》作为中介,这批立足于江南的知识分子,如何能够持续他们对北京事务的参与,并凝聚成一</a:t>
            </a:r>
            <a:r>
              <a:rPr dirty="0"/>
              <a:t/>
            </a:r>
            <a:br>
              <a:rPr dirty="0"/>
            </a:br>
            <a:r>
              <a:rPr lang="zh-CN" altLang="en-US" sz="1530" kern="0" dirty="0" smtClean="0">
                <a:solidFill>
                  <a:srgbClr val="000000"/>
                </a:solidFill>
                <a:latin typeface="Times New Roman" pitchFamily="65" charset="-122"/>
                <a:ea typeface="宋体" pitchFamily="65" charset="-122"/>
              </a:rPr>
              <a:t>股跨地域的政治势力。可以说,明代的信息传播已经在相当程度上打破了地域和社会阶层的</a:t>
            </a:r>
            <a:r>
              <a:rPr dirty="0"/>
              <a:t/>
            </a:r>
            <a:br>
              <a:rPr dirty="0"/>
            </a:br>
            <a:r>
              <a:rPr lang="zh-CN" altLang="en-US" sz="1530" kern="0" dirty="0" smtClean="0">
                <a:solidFill>
                  <a:srgbClr val="000000"/>
                </a:solidFill>
                <a:latin typeface="Times New Roman" pitchFamily="65" charset="-122"/>
                <a:ea typeface="宋体" pitchFamily="65" charset="-122"/>
              </a:rPr>
              <a:t>隔阂。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当《邸报》通过行政系统由权力中心向外扩散,以至于构成传播网络时,它也就成为一个天下</a:t>
            </a:r>
            <a:r>
              <a:rPr dirty="0"/>
              <a:t/>
            </a:r>
            <a:br>
              <a:rPr dirty="0"/>
            </a:br>
            <a:r>
              <a:rPr lang="zh-CN" altLang="en-US" sz="1530" kern="0" dirty="0" smtClean="0">
                <a:solidFill>
                  <a:srgbClr val="000000"/>
                </a:solidFill>
                <a:latin typeface="Times New Roman" pitchFamily="65" charset="-122"/>
                <a:ea typeface="宋体" pitchFamily="65" charset="-122"/>
              </a:rPr>
              <a:t>人共同观看的“舞台”。在空间上各自分散的读者,通过对这个共同媒介的阅读,形成了共同</a:t>
            </a:r>
            <a:r>
              <a:rPr dirty="0"/>
              <a:t/>
            </a:r>
            <a:br>
              <a:rPr dirty="0"/>
            </a:br>
            <a:r>
              <a:rPr lang="zh-CN" altLang="en-US" sz="1530" kern="0" dirty="0" smtClean="0">
                <a:solidFill>
                  <a:srgbClr val="000000"/>
                </a:solidFill>
                <a:latin typeface="Times New Roman" pitchFamily="65" charset="-122"/>
                <a:ea typeface="宋体" pitchFamily="65" charset="-122"/>
              </a:rPr>
              <a:t>的“观看”交集。在阅读的过程中,他们可以参与共同的事件,在共同事件的参与中,他们置身</a:t>
            </a:r>
            <a:r>
              <a:rPr dirty="0"/>
              <a:t/>
            </a:r>
            <a:br>
              <a:rPr dirty="0"/>
            </a:br>
            <a:r>
              <a:rPr lang="zh-CN" altLang="en-US" sz="1530" kern="0" dirty="0" smtClean="0">
                <a:solidFill>
                  <a:srgbClr val="000000"/>
                </a:solidFill>
                <a:latin typeface="Times New Roman" pitchFamily="65" charset="-122"/>
                <a:ea typeface="宋体" pitchFamily="65" charset="-122"/>
              </a:rPr>
              <a:t>在一个共同的“参观”情境中,不只是观看,也可以进一步成为参与者。在这个参观的过程中,</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解题技巧</a:t>
            </a:r>
            <a:r>
              <a:rPr lang="zh-CN" altLang="en-US" sz="1530" kern="0" dirty="0" smtClean="0">
                <a:solidFill>
                  <a:srgbClr val="000000"/>
                </a:solidFill>
                <a:latin typeface="Times New Roman" pitchFamily="65" charset="-122"/>
                <a:ea typeface="宋体" pitchFamily="65" charset="-122"/>
              </a:rPr>
              <a:t>　判断论述类文本论点三要素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要素一,据位置判断,如标题、开头、结尾等。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要素二,据论题判断,结合段首句、高频词或选文出处等判断论题,据论题明确论点。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要素三,据论据判断,通过事实或道理论据等判断论点。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A.结合文章第二段分析可知,此项正确。B.原文第三段有“在某种程度上”的条</a:t>
            </a:r>
            <a:r>
              <a:rPr dirty="0"/>
              <a:t/>
            </a:r>
            <a:br>
              <a:rPr dirty="0"/>
            </a:br>
            <a:r>
              <a:rPr lang="zh-CN" altLang="en-US" sz="1530" kern="0" dirty="0" smtClean="0">
                <a:solidFill>
                  <a:srgbClr val="000000"/>
                </a:solidFill>
                <a:latin typeface="Times New Roman" pitchFamily="65" charset="-122"/>
                <a:ea typeface="宋体" pitchFamily="65" charset="-122"/>
              </a:rPr>
              <a:t>件限制,而选项却抛弃了这一条件,说法过于绝对。C.与“支配和压抑人的力量”相关的内容</a:t>
            </a:r>
            <a:r>
              <a:rPr dirty="0"/>
              <a:t/>
            </a:r>
            <a:br>
              <a:rPr dirty="0"/>
            </a:br>
            <a:r>
              <a:rPr lang="zh-CN" altLang="en-US" sz="1530" kern="0" dirty="0" smtClean="0">
                <a:solidFill>
                  <a:srgbClr val="000000"/>
                </a:solidFill>
                <a:latin typeface="Times New Roman" pitchFamily="65" charset="-122"/>
                <a:ea typeface="宋体" pitchFamily="65" charset="-122"/>
              </a:rPr>
              <a:t>在第四段,结合第二、三、四段可知,选项正确。D.“中立”一词在末段倒数第二句,结合文章</a:t>
            </a:r>
            <a:r>
              <a:rPr dirty="0"/>
              <a:t/>
            </a:r>
            <a:br>
              <a:rPr dirty="0"/>
            </a:br>
            <a:r>
              <a:rPr lang="zh-CN" altLang="en-US" sz="1530" kern="0" dirty="0" smtClean="0">
                <a:solidFill>
                  <a:srgbClr val="000000"/>
                </a:solidFill>
                <a:latin typeface="Times New Roman" pitchFamily="65" charset="-122"/>
                <a:ea typeface="宋体" pitchFamily="65" charset="-122"/>
              </a:rPr>
              <a:t>来理解,此项正确。</a:t>
            </a:r>
            <a:endParaRPr lang="zh-CN" altLang="en-US" dirty="0"/>
          </a:p>
        </p:txBody>
      </p:sp>
    </p:spTree>
    <p:custDataLst>
      <p:custData r:id="rId1"/>
    </p:custData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他们在理性上逐渐对耳目所不能及的社会情况有所认知,而在感情上也开始对“事不关己”</a:t>
            </a:r>
            <a:r>
              <a:t/>
            </a:r>
            <a:br/>
            <a:r>
              <a:rPr lang="zh-CN" altLang="en-US" sz="1530" kern="0" dirty="0" smtClean="0">
                <a:solidFill>
                  <a:srgbClr val="000000"/>
                </a:solidFill>
                <a:latin typeface="Times New Roman" pitchFamily="65" charset="-122"/>
                <a:ea typeface="宋体" pitchFamily="65" charset="-122"/>
              </a:rPr>
              <a:t>的社会事件发生兴趣,因此逐渐培养出关于社会的想象,在想象中他们的社会意识也相随成</a:t>
            </a:r>
            <a:r>
              <a:t/>
            </a:r>
            <a:br/>
            <a:r>
              <a:rPr lang="zh-CN" altLang="en-US" sz="1530" kern="0" dirty="0" smtClean="0">
                <a:solidFill>
                  <a:srgbClr val="000000"/>
                </a:solidFill>
                <a:latin typeface="Times New Roman" pitchFamily="65" charset="-122"/>
                <a:ea typeface="宋体" pitchFamily="65" charset="-122"/>
              </a:rPr>
              <a:t>长。可以说,社会尤其是跨地域的社会,就是因为有传播媒体在中间发挥了它的价值,不断刺激</a:t>
            </a:r>
            <a:r>
              <a:t/>
            </a:r>
            <a:br/>
            <a:r>
              <a:rPr lang="zh-CN" altLang="en-US" sz="1530" kern="0" dirty="0" smtClean="0">
                <a:solidFill>
                  <a:srgbClr val="000000"/>
                </a:solidFill>
                <a:latin typeface="Times New Roman" pitchFamily="65" charset="-122"/>
                <a:ea typeface="宋体" pitchFamily="65" charset="-122"/>
              </a:rPr>
              <a:t>一般民众对社会的想象,使得这个社会成为一个真实可感的存在。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(摘编自王鸿泰《明清的信息传播与公众社会》)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1.下列有关原文内容的表述,不正确的一项是(3分)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A.“邸”作为地方高官朝觐京师的住所,在战国时就已出现,汉代以后,朝廷将“邸”设置成传</a:t>
            </a:r>
            <a:r>
              <a:t/>
            </a:r>
            <a:br/>
            <a:r>
              <a:rPr lang="zh-CN" altLang="en-US" sz="1530" kern="0" dirty="0" smtClean="0">
                <a:solidFill>
                  <a:srgbClr val="000000"/>
                </a:solidFill>
                <a:latin typeface="Times New Roman" pitchFamily="65" charset="-122"/>
                <a:ea typeface="宋体" pitchFamily="65" charset="-122"/>
              </a:rPr>
              <a:t>递朝政信息和政治情报的办事机构。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B.“邸报”是一种专门传递皇帝谕旨、臣僚奏议、官员任免调迁等朝政信息的新闻文抄,由</a:t>
            </a:r>
            <a:r>
              <a:t/>
            </a:r>
            <a:br/>
            <a:r>
              <a:rPr lang="zh-CN" altLang="en-US" sz="1530" kern="0" dirty="0" smtClean="0">
                <a:solidFill>
                  <a:srgbClr val="000000"/>
                </a:solidFill>
                <a:latin typeface="Times New Roman" pitchFamily="65" charset="-122"/>
                <a:ea typeface="宋体" pitchFamily="65" charset="-122"/>
              </a:rPr>
              <a:t>各地派驻京城的邸吏负责抄录。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C.清代的“抄写房”代表朝廷对外发布朝政新闻,其发布的内容除朝廷政事、时局动态和谕</a:t>
            </a:r>
            <a:r>
              <a:t/>
            </a:r>
            <a:br/>
            <a:r>
              <a:rPr lang="zh-CN" altLang="en-US" sz="1530" kern="0" dirty="0" smtClean="0">
                <a:solidFill>
                  <a:srgbClr val="000000"/>
                </a:solidFill>
                <a:latin typeface="Times New Roman" pitchFamily="65" charset="-122"/>
                <a:ea typeface="宋体" pitchFamily="65" charset="-122"/>
              </a:rPr>
              <a:t>旨外,还有大量的臣僚奏折。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D.明清时期,《邸报》已经成为许多知识分子了解朝政、关心国事和参与政治的主要媒介,知</a:t>
            </a:r>
            <a:r>
              <a:t/>
            </a:r>
            <a:br/>
            <a:r>
              <a:rPr lang="zh-CN" altLang="en-US" sz="1530" kern="0" dirty="0" smtClean="0">
                <a:solidFill>
                  <a:srgbClr val="000000"/>
                </a:solidFill>
                <a:latin typeface="Times New Roman" pitchFamily="65" charset="-122"/>
                <a:ea typeface="宋体" pitchFamily="65" charset="-122"/>
              </a:rPr>
              <a:t>识分子通过阅读《邸报》,把自己的命运和国家的命运紧紧联系在一起。</a:t>
            </a:r>
            <a:endParaRPr lang="zh-CN" altLang="en-US"/>
          </a:p>
        </p:txBody>
      </p:sp>
    </p:spTree>
    <p:custDataLst>
      <p:custData r:id="rId1"/>
    </p:custData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2.下列理解和分析,不符合原文意思的一项是(3分)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A.在汉代和唐代,《邸报》的读者主要限于郡国和藩镇的高层官员,而到明清以后,《邸报》的</a:t>
            </a:r>
            <a:r>
              <a:rPr dirty="0"/>
              <a:t/>
            </a:r>
            <a:br>
              <a:rPr dirty="0"/>
            </a:br>
            <a:r>
              <a:rPr lang="zh-CN" altLang="en-US" sz="1530" kern="0" dirty="0" smtClean="0">
                <a:solidFill>
                  <a:srgbClr val="000000"/>
                </a:solidFill>
                <a:latin typeface="Times New Roman" pitchFamily="65" charset="-122"/>
                <a:ea typeface="宋体" pitchFamily="65" charset="-122"/>
              </a:rPr>
              <a:t>读者范围已经扩大到了一般官员和士人。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B.以《邸报》作为媒介,明清许多知识分子理解了朝廷的权力运作,认识到了朝廷在处理社会</a:t>
            </a:r>
            <a:r>
              <a:rPr dirty="0"/>
              <a:t/>
            </a:r>
            <a:br>
              <a:rPr dirty="0"/>
            </a:br>
            <a:r>
              <a:rPr lang="zh-CN" altLang="en-US" sz="1530" kern="0" dirty="0" smtClean="0">
                <a:solidFill>
                  <a:srgbClr val="000000"/>
                </a:solidFill>
                <a:latin typeface="Times New Roman" pitchFamily="65" charset="-122"/>
                <a:ea typeface="宋体" pitchFamily="65" charset="-122"/>
              </a:rPr>
              <a:t>事务中的意义,从而增强了他们参与政府事务的意愿。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C.明代东林党充分利用《邸报》的信息传播功能和社会影响力,与朝廷官员互通声气,积极参</a:t>
            </a:r>
            <a:r>
              <a:rPr dirty="0"/>
              <a:t/>
            </a:r>
            <a:br>
              <a:rPr dirty="0"/>
            </a:br>
            <a:r>
              <a:rPr lang="zh-CN" altLang="en-US" sz="1530" kern="0" dirty="0" smtClean="0">
                <a:solidFill>
                  <a:srgbClr val="000000"/>
                </a:solidFill>
                <a:latin typeface="Times New Roman" pitchFamily="65" charset="-122"/>
                <a:ea typeface="宋体" pitchFamily="65" charset="-122"/>
              </a:rPr>
              <a:t>与朝政,形成了一股强大的政治势力。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D.当《邸报》不再受政府权力的控制,发展成一种传播网络的时候,每个置身于该网络的人都</a:t>
            </a:r>
            <a:r>
              <a:rPr dirty="0"/>
              <a:t/>
            </a:r>
            <a:br>
              <a:rPr dirty="0"/>
            </a:br>
            <a:r>
              <a:rPr lang="zh-CN" altLang="en-US" sz="1530" kern="0" dirty="0" smtClean="0">
                <a:solidFill>
                  <a:srgbClr val="000000"/>
                </a:solidFill>
                <a:latin typeface="Times New Roman" pitchFamily="65" charset="-122"/>
                <a:ea typeface="宋体" pitchFamily="65" charset="-122"/>
              </a:rPr>
              <a:t>有了进一步认识和参与社会政治的机会。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A.《邸报》类似于今天的报纸,随着明清新闻发布和传播机构的完善,它在构建个人与社会政</a:t>
            </a:r>
            <a:r>
              <a:rPr dirty="0"/>
              <a:t/>
            </a:r>
            <a:br>
              <a:rPr dirty="0"/>
            </a:br>
            <a:r>
              <a:rPr lang="zh-CN" altLang="en-US" sz="1530" kern="0" dirty="0" smtClean="0">
                <a:solidFill>
                  <a:srgbClr val="000000"/>
                </a:solidFill>
                <a:latin typeface="Times New Roman" pitchFamily="65" charset="-122"/>
                <a:ea typeface="宋体" pitchFamily="65" charset="-122"/>
              </a:rPr>
              <a:t>治关系中的作用也得到了充分的彰显。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B.顾炎武的祖父和袁宏道都是《邸报》的忠实读者,他们非常关心朝政和时局的动向,袁宏道</a:t>
            </a:r>
            <a:r>
              <a:rPr dirty="0"/>
              <a:t/>
            </a:r>
            <a:br>
              <a:rPr dirty="0"/>
            </a:br>
            <a:r>
              <a:rPr lang="zh-CN" altLang="en-US" sz="1530" kern="0" dirty="0" smtClean="0">
                <a:solidFill>
                  <a:srgbClr val="000000"/>
                </a:solidFill>
                <a:latin typeface="Times New Roman" pitchFamily="65" charset="-122"/>
                <a:ea typeface="宋体" pitchFamily="65" charset="-122"/>
              </a:rPr>
              <a:t>更担心世事动乱会让他的隐居生活不得安宁。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C.《邸报》让跨地域的社会中的人获得了共同面对社会事件的可能性,从而在理性和情感方</a:t>
            </a:r>
            <a:r>
              <a:t/>
            </a:r>
            <a:br/>
            <a:r>
              <a:rPr lang="zh-CN" altLang="en-US" sz="1530" kern="0" dirty="0" smtClean="0">
                <a:solidFill>
                  <a:srgbClr val="000000"/>
                </a:solidFill>
                <a:latin typeface="Times New Roman" pitchFamily="65" charset="-122"/>
                <a:ea typeface="宋体" pitchFamily="65" charset="-122"/>
              </a:rPr>
              <a:t>面改变了他们对现实社会的认识。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D.在不断阅读《邸报》及参与社会事件的过程中,民众逐步产生了关于社会的想象,并借此增</a:t>
            </a:r>
            <a:r>
              <a:t/>
            </a:r>
            <a:br/>
            <a:r>
              <a:rPr lang="zh-CN" altLang="en-US" sz="1530" kern="0" dirty="0" smtClean="0">
                <a:solidFill>
                  <a:srgbClr val="000000"/>
                </a:solidFill>
                <a:latin typeface="Times New Roman" pitchFamily="65" charset="-122"/>
                <a:ea typeface="宋体" pitchFamily="65" charset="-122"/>
              </a:rPr>
              <a:t>强了个人的社会意识。</a:t>
            </a:r>
            <a:endParaRPr lang="zh-CN" altLang="en-US"/>
          </a:p>
        </p:txBody>
      </p:sp>
      <p:sp>
        <p:nvSpPr>
          <p:cNvPr id="3" name="TextBox 2"/>
          <p:cNvSpPr txBox="1"/>
          <p:nvPr/>
        </p:nvSpPr>
        <p:spPr>
          <a:xfrm>
            <a:off x="540000" y="2563013"/>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混淆对象,由第一段“汉代的郡国和唐代的藩镇,都曾在京师设‘邸’”可知,</a:t>
            </a:r>
            <a:r>
              <a:rPr dirty="0"/>
              <a:t/>
            </a:r>
            <a:br>
              <a:rPr dirty="0"/>
            </a:br>
            <a:r>
              <a:rPr lang="zh-CN" altLang="en-US" sz="1530" kern="0" dirty="0" smtClean="0">
                <a:solidFill>
                  <a:srgbClr val="000000"/>
                </a:solidFill>
                <a:latin typeface="Times New Roman" pitchFamily="65" charset="-122"/>
                <a:ea typeface="宋体" pitchFamily="65" charset="-122"/>
              </a:rPr>
              <a:t>“邸”为地方政府所设,该项说成了“朝廷”设置。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曲解文意,原文第四段是说“当《邸报》通过行政系统由权力中心向外扩散”至</a:t>
            </a:r>
            <a:r>
              <a:rPr dirty="0"/>
              <a:t/>
            </a:r>
            <a:br>
              <a:rPr dirty="0"/>
            </a:br>
            <a:r>
              <a:rPr lang="zh-CN" altLang="en-US" sz="1530" kern="0" dirty="0" smtClean="0">
                <a:solidFill>
                  <a:srgbClr val="000000"/>
                </a:solidFill>
                <a:latin typeface="Times New Roman" pitchFamily="65" charset="-122"/>
                <a:ea typeface="宋体" pitchFamily="65" charset="-122"/>
              </a:rPr>
              <a:t>一般民众,并没有“不再受政府权力的控制”的含意。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“袁宏道更担心世事动乱会让他的隐居生活不得安宁”曲解文意。第二段“每</a:t>
            </a:r>
            <a:r>
              <a:rPr dirty="0"/>
              <a:t/>
            </a:r>
            <a:br>
              <a:rPr dirty="0"/>
            </a:br>
            <a:r>
              <a:rPr lang="zh-CN" altLang="en-US" sz="1530" kern="0" dirty="0" smtClean="0">
                <a:solidFill>
                  <a:srgbClr val="000000"/>
                </a:solidFill>
                <a:latin typeface="Times New Roman" pitchFamily="65" charset="-122"/>
                <a:ea typeface="宋体" pitchFamily="65" charset="-122"/>
              </a:rPr>
              <a:t>日一见《邸报》,必令人愤发裂眦,时世如此,将何底止?</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万一世界扰扰,山中人岂得高</a:t>
            </a:r>
            <a:r>
              <a:rPr dirty="0"/>
              <a:t/>
            </a:r>
            <a:br>
              <a:rPr dirty="0"/>
            </a:br>
            <a:r>
              <a:rPr lang="zh-CN" altLang="en-US" sz="1530" kern="0" dirty="0" smtClean="0">
                <a:solidFill>
                  <a:srgbClr val="000000"/>
                </a:solidFill>
                <a:latin typeface="Times New Roman" pitchFamily="65" charset="-122"/>
                <a:ea typeface="宋体" pitchFamily="65" charset="-122"/>
              </a:rPr>
              <a:t>枕?”是说明袁宏道虽隐居山中,可心里却时时为国家着想,甚至有打消隐居的念头。另外,后</a:t>
            </a:r>
            <a:r>
              <a:rPr dirty="0"/>
              <a:t/>
            </a:r>
            <a:br>
              <a:rPr dirty="0"/>
            </a:br>
            <a:r>
              <a:rPr lang="zh-CN" altLang="en-US" sz="1530" kern="0" dirty="0" smtClean="0">
                <a:solidFill>
                  <a:srgbClr val="000000"/>
                </a:solidFill>
                <a:latin typeface="Times New Roman" pitchFamily="65" charset="-122"/>
                <a:ea typeface="宋体" pitchFamily="65" charset="-122"/>
              </a:rPr>
              <a:t>文“这就造成了知识分子对朝廷的认同感和参与感”也对此进行了补充说明。举袁宏道的</a:t>
            </a:r>
            <a:r>
              <a:rPr dirty="0"/>
              <a:t/>
            </a:r>
            <a:br>
              <a:rPr dirty="0"/>
            </a:br>
            <a:r>
              <a:rPr lang="zh-CN" altLang="en-US" sz="1530" kern="0" dirty="0" smtClean="0">
                <a:solidFill>
                  <a:srgbClr val="000000"/>
                </a:solidFill>
                <a:latin typeface="Times New Roman" pitchFamily="65" charset="-122"/>
                <a:ea typeface="宋体" pitchFamily="65" charset="-122"/>
              </a:rPr>
              <a:t>例子,旨在说明知识分子通过《邸报》关心社会政治。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六、(2016四川成都三诊,1—3,9分)阅读下面的文字,完成1—3题。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传统中国重视人的主观能动因素,强调官员对民众的约束与塑造作用,因此,政治的着眼点在</a:t>
            </a:r>
            <a:r>
              <a:t/>
            </a:r>
            <a:br/>
            <a:r>
              <a:rPr lang="zh-CN" altLang="en-US" sz="1530" kern="0" dirty="0" smtClean="0">
                <a:solidFill>
                  <a:srgbClr val="000000"/>
                </a:solidFill>
                <a:latin typeface="Times New Roman" pitchFamily="65" charset="-122"/>
                <a:ea typeface="宋体" pitchFamily="65" charset="-122"/>
              </a:rPr>
              <a:t>“治吏”上,要求官员清正廉明就成了传统政治的核心诉求之一。而西方更着重于法典与制</a:t>
            </a:r>
            <a:r>
              <a:t/>
            </a:r>
            <a:br/>
            <a:r>
              <a:rPr lang="zh-CN" altLang="en-US" sz="1530" kern="0" dirty="0" smtClean="0">
                <a:solidFill>
                  <a:srgbClr val="000000"/>
                </a:solidFill>
                <a:latin typeface="Times New Roman" pitchFamily="65" charset="-122"/>
                <a:ea typeface="宋体" pitchFamily="65" charset="-122"/>
              </a:rPr>
              <a:t>度的完备与执行,更为相信“法”的约束与规范作用。这就使得传统中国与西方在“官吏”</a:t>
            </a:r>
            <a:r>
              <a:t/>
            </a:r>
            <a:br/>
            <a:r>
              <a:rPr lang="zh-CN" altLang="en-US" sz="1530" kern="0" dirty="0" smtClean="0">
                <a:solidFill>
                  <a:srgbClr val="000000"/>
                </a:solidFill>
                <a:latin typeface="Times New Roman" pitchFamily="65" charset="-122"/>
                <a:ea typeface="宋体" pitchFamily="65" charset="-122"/>
              </a:rPr>
              <a:t>的定位方面出现了非常大的区别。西方的官吏是技术型官僚,以对法制的熟稔和贯彻为考核</a:t>
            </a:r>
            <a:r>
              <a:t/>
            </a:r>
            <a:br/>
            <a:r>
              <a:rPr lang="zh-CN" altLang="en-US" sz="1530" kern="0" dirty="0" smtClean="0">
                <a:solidFill>
                  <a:srgbClr val="000000"/>
                </a:solidFill>
                <a:latin typeface="Times New Roman" pitchFamily="65" charset="-122"/>
                <a:ea typeface="宋体" pitchFamily="65" charset="-122"/>
              </a:rPr>
              <a:t>依据,局限在公权力领域,官员的私人领域并不影响其公权力领域的职位与权威。而传统中国</a:t>
            </a:r>
            <a:r>
              <a:t/>
            </a:r>
            <a:br/>
            <a:r>
              <a:rPr lang="zh-CN" altLang="en-US" sz="1530" kern="0" dirty="0" smtClean="0">
                <a:solidFill>
                  <a:srgbClr val="000000"/>
                </a:solidFill>
                <a:latin typeface="Times New Roman" pitchFamily="65" charset="-122"/>
                <a:ea typeface="宋体" pitchFamily="65" charset="-122"/>
              </a:rPr>
              <a:t>既要求官员具备技术型官僚的职能,又要求官员充当万民的表率,即所谓“青天大老爷”,被西</a:t>
            </a:r>
            <a:r>
              <a:t/>
            </a:r>
            <a:br/>
            <a:r>
              <a:rPr lang="zh-CN" altLang="en-US" sz="1530" kern="0" dirty="0" smtClean="0">
                <a:solidFill>
                  <a:srgbClr val="000000"/>
                </a:solidFill>
                <a:latin typeface="Times New Roman" pitchFamily="65" charset="-122"/>
                <a:ea typeface="宋体" pitchFamily="65" charset="-122"/>
              </a:rPr>
              <a:t>方放置在个人层面的“道德”在传统中国却恰恰是被约束的重点。传统中国的政治理念是</a:t>
            </a:r>
            <a:r>
              <a:t/>
            </a:r>
            <a:br/>
            <a:r>
              <a:rPr lang="zh-CN" altLang="en-US" sz="1530" kern="0" dirty="0" smtClean="0">
                <a:solidFill>
                  <a:srgbClr val="000000"/>
                </a:solidFill>
                <a:latin typeface="Times New Roman" pitchFamily="65" charset="-122"/>
                <a:ea typeface="宋体" pitchFamily="65" charset="-122"/>
              </a:rPr>
              <a:t>“政者,正也”,只有人“正”,才能产生清明的政治,所以重视德性培养和德行考察。如上所</a:t>
            </a:r>
            <a:r>
              <a:t/>
            </a:r>
            <a:br/>
            <a:r>
              <a:rPr lang="zh-CN" altLang="en-US" sz="1530" kern="0" dirty="0" smtClean="0">
                <a:solidFill>
                  <a:srgbClr val="000000"/>
                </a:solidFill>
                <a:latin typeface="Times New Roman" pitchFamily="65" charset="-122"/>
                <a:ea typeface="宋体" pitchFamily="65" charset="-122"/>
              </a:rPr>
              <a:t>述,传统中国对官员的监督,除外在的法律监督外,还从道德角度进行监督,形成对官员进行风</a:t>
            </a:r>
            <a:r>
              <a:t/>
            </a:r>
            <a:br/>
            <a:r>
              <a:rPr lang="zh-CN" altLang="en-US" sz="1530" kern="0" dirty="0" smtClean="0">
                <a:solidFill>
                  <a:srgbClr val="000000"/>
                </a:solidFill>
                <a:latin typeface="Times New Roman" pitchFamily="65" charset="-122"/>
                <a:ea typeface="宋体" pitchFamily="65" charset="-122"/>
              </a:rPr>
              <a:t>宪纠弹的言官系统。言官系统的制度化及其效用的发挥,以明代最为典型。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明太祖朱元璋痛恨官吏的贪污腐败,建立了对官员进行监督的常制,监察御史和给事中合称</a:t>
            </a:r>
            <a:r>
              <a:t/>
            </a:r>
            <a:br/>
            <a:r>
              <a:rPr lang="zh-CN" altLang="en-US" sz="1530" kern="0" dirty="0" smtClean="0">
                <a:solidFill>
                  <a:srgbClr val="000000"/>
                </a:solidFill>
                <a:latin typeface="Times New Roman" pitchFamily="65" charset="-122"/>
                <a:ea typeface="宋体" pitchFamily="65" charset="-122"/>
              </a:rPr>
              <a:t>“科道官”,共一百六七十人,这些人通常被称为“言官”,专职弹劾百司。监察御史品秩不</a:t>
            </a:r>
            <a:r>
              <a:t/>
            </a:r>
            <a:br/>
            <a:r>
              <a:rPr lang="zh-CN" altLang="en-US" sz="1530" kern="0" dirty="0" smtClean="0">
                <a:solidFill>
                  <a:srgbClr val="000000"/>
                </a:solidFill>
                <a:latin typeface="Times New Roman" pitchFamily="65" charset="-122"/>
                <a:ea typeface="宋体" pitchFamily="65" charset="-122"/>
              </a:rPr>
              <a:t>高,但代表皇帝,可以小制大,以内制外,尤其巡按御史,小事立断,大事奏裁,很有权威。尤其需要</a:t>
            </a:r>
            <a:endParaRPr lang="zh-CN" altLang="en-US"/>
          </a:p>
        </p:txBody>
      </p:sp>
    </p:spTree>
    <p:custDataLst>
      <p:custData r:id="rId1"/>
    </p:custData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注意的是,明朝没有宰相之制,都御史直接向皇帝负责,六部、地方政府和监察御史、给事中不</a:t>
            </a:r>
            <a:r>
              <a:t/>
            </a:r>
            <a:br/>
            <a:r>
              <a:rPr lang="zh-CN" altLang="en-US" sz="1530" kern="0" dirty="0" smtClean="0">
                <a:solidFill>
                  <a:srgbClr val="000000"/>
                </a:solidFill>
                <a:latin typeface="Times New Roman" pitchFamily="65" charset="-122"/>
                <a:ea typeface="宋体" pitchFamily="65" charset="-122"/>
              </a:rPr>
              <a:t>相统属,避免了由于隶属关系而对言官产生的行政干涉,保障了言官职能的有效发挥。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言官要起到肃清吏治的作用,由谁来担任言官就是非常慎重的事情了。朱元璋要求由“贤良</a:t>
            </a:r>
            <a:r>
              <a:t/>
            </a:r>
            <a:br/>
            <a:r>
              <a:rPr lang="zh-CN" altLang="en-US" sz="1530" kern="0" dirty="0" smtClean="0">
                <a:solidFill>
                  <a:srgbClr val="000000"/>
                </a:solidFill>
                <a:latin typeface="Times New Roman" pitchFamily="65" charset="-122"/>
                <a:ea typeface="宋体" pitchFamily="65" charset="-122"/>
              </a:rPr>
              <a:t>方正”之人来充任言官,内存忠厚之心,外振正直之气,政治上一定要忠君爱国。明成祖朱棣则</a:t>
            </a:r>
            <a:r>
              <a:t/>
            </a:r>
            <a:br/>
            <a:r>
              <a:rPr lang="zh-CN" altLang="en-US" sz="1530" kern="0" dirty="0" smtClean="0">
                <a:solidFill>
                  <a:srgbClr val="000000"/>
                </a:solidFill>
                <a:latin typeface="Times New Roman" pitchFamily="65" charset="-122"/>
                <a:ea typeface="宋体" pitchFamily="65" charset="-122"/>
              </a:rPr>
              <a:t>进一步强调言官要“有学识、通达治”。不仅如此,明代还要求言官有实际的仕途经历,不是</a:t>
            </a:r>
            <a:r>
              <a:t/>
            </a:r>
            <a:br/>
            <a:r>
              <a:rPr lang="zh-CN" altLang="en-US" sz="1530" kern="0" dirty="0" smtClean="0">
                <a:solidFill>
                  <a:srgbClr val="000000"/>
                </a:solidFill>
                <a:latin typeface="Times New Roman" pitchFamily="65" charset="-122"/>
                <a:ea typeface="宋体" pitchFamily="65" charset="-122"/>
              </a:rPr>
              <a:t>仅凭借书本上的抽象理念来行事,而是能真正切入实务,不务空言。由于言官的道德劝谏职能,</a:t>
            </a:r>
            <a:r>
              <a:t/>
            </a:r>
            <a:br/>
            <a:r>
              <a:rPr lang="zh-CN" altLang="en-US" sz="1530" kern="0" dirty="0" smtClean="0">
                <a:solidFill>
                  <a:srgbClr val="000000"/>
                </a:solidFill>
                <a:latin typeface="Times New Roman" pitchFamily="65" charset="-122"/>
                <a:ea typeface="宋体" pitchFamily="65" charset="-122"/>
              </a:rPr>
              <a:t>就必然对言官任职资格提出了专业技能之外的更多要求,首先是任职回避。沈德符《万历野</a:t>
            </a:r>
            <a:r>
              <a:t/>
            </a:r>
            <a:br/>
            <a:r>
              <a:rPr lang="zh-CN" altLang="en-US" sz="1530" kern="0" dirty="0" smtClean="0">
                <a:solidFill>
                  <a:srgbClr val="000000"/>
                </a:solidFill>
                <a:latin typeface="Times New Roman" pitchFamily="65" charset="-122"/>
                <a:ea typeface="宋体" pitchFamily="65" charset="-122"/>
              </a:rPr>
              <a:t>获编》记载:“父兄现任在京三品大臣,其子弟为科道言事官者,俱改任别衙门,照例循资外</a:t>
            </a:r>
            <a:r>
              <a:t/>
            </a:r>
            <a:br/>
            <a:r>
              <a:rPr lang="zh-CN" altLang="en-US" sz="1530" kern="0" dirty="0" smtClean="0">
                <a:solidFill>
                  <a:srgbClr val="000000"/>
                </a:solidFill>
                <a:latin typeface="Times New Roman" pitchFamily="65" charset="-122"/>
                <a:ea typeface="宋体" pitchFamily="65" charset="-122"/>
              </a:rPr>
              <a:t>补。”其次是对言官出身资格的限制。明代规定,不能选用胥吏出身者为言官,如果曾犯“奸</a:t>
            </a:r>
            <a:r>
              <a:t/>
            </a:r>
            <a:br/>
            <a:r>
              <a:rPr lang="zh-CN" altLang="en-US" sz="1530" kern="0" dirty="0" smtClean="0">
                <a:solidFill>
                  <a:srgbClr val="000000"/>
                </a:solidFill>
                <a:latin typeface="Times New Roman" pitchFamily="65" charset="-122"/>
                <a:ea typeface="宋体" pitchFamily="65" charset="-122"/>
              </a:rPr>
              <a:t>贪罪名”,也失去获选资格。在选任程序上,言官比起其他普通官员要严格复杂很多,先要进行</a:t>
            </a:r>
            <a:r>
              <a:t/>
            </a:r>
            <a:br/>
            <a:r>
              <a:rPr lang="zh-CN" altLang="en-US" sz="1530" kern="0" dirty="0" smtClean="0">
                <a:solidFill>
                  <a:srgbClr val="000000"/>
                </a:solidFill>
                <a:latin typeface="Times New Roman" pitchFamily="65" charset="-122"/>
                <a:ea typeface="宋体" pitchFamily="65" charset="-122"/>
              </a:rPr>
              <a:t>察访,调查舆论民情,然后,“或策以时务,或试以章疏,议论正人”,最后拟出名单,供皇帝批准。</a:t>
            </a:r>
            <a:r>
              <a:t/>
            </a:r>
            <a:br/>
            <a:r>
              <a:rPr lang="zh-CN" altLang="en-US" sz="1530" kern="0" dirty="0" smtClean="0">
                <a:solidFill>
                  <a:srgbClr val="000000"/>
                </a:solidFill>
                <a:latin typeface="Times New Roman" pitchFamily="65" charset="-122"/>
                <a:ea typeface="宋体" pitchFamily="65" charset="-122"/>
              </a:rPr>
              <a:t>考核程序也远较普通官员复杂。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对言官体系的任职资格、选任与考核均如此严格,使得明代的吏治在经历了洪武的严刑峻法</a:t>
            </a:r>
            <a:r>
              <a:t/>
            </a:r>
            <a:br/>
            <a:r>
              <a:rPr lang="zh-CN" altLang="en-US" sz="1530" kern="0" dirty="0" smtClean="0">
                <a:solidFill>
                  <a:srgbClr val="000000"/>
                </a:solidFill>
                <a:latin typeface="Times New Roman" pitchFamily="65" charset="-122"/>
                <a:ea typeface="宋体" pitchFamily="65" charset="-122"/>
              </a:rPr>
              <a:t>之后走向常规,并取得了较好的效果。总体而言,因为能出现像海瑞这样抬棺死谏的言官,有这</a:t>
            </a:r>
            <a:endParaRPr lang="zh-CN" altLang="en-US"/>
          </a:p>
        </p:txBody>
      </p:sp>
    </p:spTree>
    <p:custDataLst>
      <p:custData r:id="rId1"/>
    </p:custData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样一个群体的存在,明代吏治的清明程度比其他王朝要好。要做到这一点,除了对言官自身要</a:t>
            </a:r>
            <a:r>
              <a:t/>
            </a:r>
            <a:br/>
            <a:r>
              <a:rPr lang="zh-CN" altLang="en-US" sz="1530" kern="0" dirty="0" smtClean="0">
                <a:solidFill>
                  <a:srgbClr val="000000"/>
                </a:solidFill>
                <a:latin typeface="Times New Roman" pitchFamily="65" charset="-122"/>
                <a:ea typeface="宋体" pitchFamily="65" charset="-122"/>
              </a:rPr>
              <a:t>求严格之外,对言官也要进行有效保护,不因言获罪是重要的原则。明代在制度上继承了宋代</a:t>
            </a:r>
            <a:r>
              <a:t/>
            </a:r>
            <a:br/>
            <a:r>
              <a:rPr lang="zh-CN" altLang="en-US" sz="1530" kern="0" dirty="0" smtClean="0">
                <a:solidFill>
                  <a:srgbClr val="000000"/>
                </a:solidFill>
                <a:latin typeface="Times New Roman" pitchFamily="65" charset="-122"/>
                <a:ea typeface="宋体" pitchFamily="65" charset="-122"/>
              </a:rPr>
              <a:t>不杀读书人的传统,言官在社会上有很高的声誉和公信力,尽管明代有言官因言得祸的时候,比</a:t>
            </a:r>
            <a:r>
              <a:t/>
            </a:r>
            <a:br/>
            <a:r>
              <a:rPr lang="zh-CN" altLang="en-US" sz="1530" kern="0" dirty="0" smtClean="0">
                <a:solidFill>
                  <a:srgbClr val="000000"/>
                </a:solidFill>
                <a:latin typeface="Times New Roman" pitchFamily="65" charset="-122"/>
                <a:ea typeface="宋体" pitchFamily="65" charset="-122"/>
              </a:rPr>
              <a:t>如王阳明就是因为上疏申救言官而遭贬谪,但总体上,言官有人身安全的保障。由于明王朝非</a:t>
            </a:r>
            <a:r>
              <a:t/>
            </a:r>
            <a:br/>
            <a:r>
              <a:rPr lang="zh-CN" altLang="en-US" sz="1530" kern="0" dirty="0" smtClean="0">
                <a:solidFill>
                  <a:srgbClr val="000000"/>
                </a:solidFill>
                <a:latin typeface="Times New Roman" pitchFamily="65" charset="-122"/>
                <a:ea typeface="宋体" pitchFamily="65" charset="-122"/>
              </a:rPr>
              <a:t>常强调从道德情操的角度来培养士风,言官尽职尽责,哪怕是对皇帝也不放过,万历时期言官雒</a:t>
            </a:r>
            <a:r>
              <a:t/>
            </a:r>
            <a:br/>
            <a:r>
              <a:rPr lang="zh-CN" altLang="en-US" sz="1530" kern="0" dirty="0" smtClean="0">
                <a:solidFill>
                  <a:srgbClr val="000000"/>
                </a:solidFill>
                <a:latin typeface="Times New Roman" pitchFamily="65" charset="-122"/>
                <a:ea typeface="宋体" pitchFamily="65" charset="-122"/>
              </a:rPr>
              <a:t>于仁曾批评万历皇帝:“皇上之恙,病在酒色财气也。”言官对阁臣的监督也非常有效,严嵩当</a:t>
            </a:r>
            <a:r>
              <a:t/>
            </a:r>
            <a:br/>
            <a:r>
              <a:rPr lang="zh-CN" altLang="en-US" sz="1530" kern="0" dirty="0" smtClean="0">
                <a:solidFill>
                  <a:srgbClr val="000000"/>
                </a:solidFill>
                <a:latin typeface="Times New Roman" pitchFamily="65" charset="-122"/>
                <a:ea typeface="宋体" pitchFamily="65" charset="-122"/>
              </a:rPr>
              <a:t>政时期,有十余位言官前赴后继地弹劾严嵩,即便遭到严嵩假借皇权进行廷杖、除名、贬谪、</a:t>
            </a:r>
            <a:r>
              <a:t/>
            </a:r>
            <a:br/>
            <a:r>
              <a:rPr lang="zh-CN" altLang="en-US" sz="1530" kern="0" dirty="0" smtClean="0">
                <a:solidFill>
                  <a:srgbClr val="000000"/>
                </a:solidFill>
                <a:latin typeface="Times New Roman" pitchFamily="65" charset="-122"/>
                <a:ea typeface="宋体" pitchFamily="65" charset="-122"/>
              </a:rPr>
              <a:t>下狱等打击报复也在所不辞,终于使严嵩父子伏法。言官对地方政治的监督也颇为有效,当明</a:t>
            </a:r>
            <a:r>
              <a:t/>
            </a:r>
            <a:br/>
            <a:r>
              <a:rPr lang="zh-CN" altLang="en-US" sz="1530" kern="0" dirty="0" smtClean="0">
                <a:solidFill>
                  <a:srgbClr val="000000"/>
                </a:solidFill>
                <a:latin typeface="Times New Roman" pitchFamily="65" charset="-122"/>
                <a:ea typeface="宋体" pitchFamily="65" charset="-122"/>
              </a:rPr>
              <a:t>王朝的朝政荒怠时,地方运转基本正常,言官可谓功不可没。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(《明代言官监督与朝政兴衰》,有删改)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A.传统中国政治的着眼点在治吏,重视官员的主观能动因素;西方政治的着重点在法制,强调</a:t>
            </a:r>
            <a:r>
              <a:t/>
            </a:r>
            <a:br/>
            <a:r>
              <a:rPr lang="zh-CN" altLang="en-US" sz="1530" kern="0" dirty="0" smtClean="0">
                <a:solidFill>
                  <a:srgbClr val="000000"/>
                </a:solidFill>
                <a:latin typeface="Times New Roman" pitchFamily="65" charset="-122"/>
                <a:ea typeface="宋体" pitchFamily="65" charset="-122"/>
              </a:rPr>
              <a:t>“法”的约束与规范作用。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B.传统中国的官员是道德型官员,以清正廉明为考核依据;西方的官吏是技术型官僚,以对法制</a:t>
            </a:r>
            <a:endParaRPr lang="zh-CN" altLang="en-US"/>
          </a:p>
        </p:txBody>
      </p:sp>
    </p:spTree>
    <p:custDataLst>
      <p:custData r:id="rId1"/>
    </p:custData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的贯彻执行为考核依据。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C.传统中国对官员的要求具有公私领域杂糅的特点,西方对官员的考核局限在公权力领域,私</a:t>
            </a:r>
            <a:r>
              <a:t/>
            </a:r>
            <a:br/>
            <a:r>
              <a:rPr lang="zh-CN" altLang="en-US" sz="1530" kern="0" dirty="0" smtClean="0">
                <a:solidFill>
                  <a:srgbClr val="000000"/>
                </a:solidFill>
                <a:latin typeface="Times New Roman" pitchFamily="65" charset="-122"/>
                <a:ea typeface="宋体" pitchFamily="65" charset="-122"/>
              </a:rPr>
              <a:t>人领域不影响其职位与权威。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D.在对官员的道德要求方面,传统中国将道德作为核心要求,而西方则置道德于个人层面,不要</a:t>
            </a:r>
            <a:r>
              <a:t/>
            </a:r>
            <a:br/>
            <a:r>
              <a:rPr lang="zh-CN" altLang="en-US" sz="1530" kern="0" dirty="0" smtClean="0">
                <a:solidFill>
                  <a:srgbClr val="000000"/>
                </a:solidFill>
                <a:latin typeface="Times New Roman" pitchFamily="65" charset="-122"/>
                <a:ea typeface="宋体" pitchFamily="65" charset="-122"/>
              </a:rPr>
              <a:t>求官员充当道德的表率。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2.下列理解和分析,不符合原文意思的一项是(3分)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A.明朝的监察御史、给事中并不隶属于六部和地方政府,从体制上避免了对言官的行政干涉,</a:t>
            </a:r>
            <a:r>
              <a:t/>
            </a:r>
            <a:br/>
            <a:r>
              <a:rPr lang="zh-CN" altLang="en-US" sz="1530" kern="0" dirty="0" smtClean="0">
                <a:solidFill>
                  <a:srgbClr val="000000"/>
                </a:solidFill>
                <a:latin typeface="Times New Roman" pitchFamily="65" charset="-122"/>
                <a:ea typeface="宋体" pitchFamily="65" charset="-122"/>
              </a:rPr>
              <a:t>保障了言官职能的有效发挥。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B.明朝选拔言官非常慎重,除了对人选的专业技能有较高要求外,还对其道德品质、政治素</a:t>
            </a:r>
            <a:r>
              <a:t/>
            </a:r>
            <a:br/>
            <a:r>
              <a:rPr lang="zh-CN" altLang="en-US" sz="1530" kern="0" dirty="0" smtClean="0">
                <a:solidFill>
                  <a:srgbClr val="000000"/>
                </a:solidFill>
                <a:latin typeface="Times New Roman" pitchFamily="65" charset="-122"/>
                <a:ea typeface="宋体" pitchFamily="65" charset="-122"/>
              </a:rPr>
              <a:t>质、仕途经历等方面有明确要求。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C.明朝制度规定,为保证言官发挥职能,言官的直系亲属不得担任在京三品大臣,出身胥吏、曾</a:t>
            </a:r>
            <a:r>
              <a:t/>
            </a:r>
            <a:br/>
            <a:r>
              <a:rPr lang="zh-CN" altLang="en-US" sz="1530" kern="0" dirty="0" smtClean="0">
                <a:solidFill>
                  <a:srgbClr val="000000"/>
                </a:solidFill>
                <a:latin typeface="Times New Roman" pitchFamily="65" charset="-122"/>
                <a:ea typeface="宋体" pitchFamily="65" charset="-122"/>
              </a:rPr>
              <a:t>犯奸贪,均不得担任言官。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D.明朝言官选任程序严格复杂,不但要进行民意调查,还要通过时务策问或章疏测试、人物品</a:t>
            </a:r>
            <a:r>
              <a:t/>
            </a:r>
            <a:br/>
            <a:r>
              <a:rPr lang="zh-CN" altLang="en-US" sz="1530" kern="0" dirty="0" smtClean="0">
                <a:solidFill>
                  <a:srgbClr val="000000"/>
                </a:solidFill>
                <a:latin typeface="Times New Roman" pitchFamily="65" charset="-122"/>
                <a:ea typeface="宋体" pitchFamily="65" charset="-122"/>
              </a:rPr>
              <a:t>议等方式对人选进行考察。</a:t>
            </a:r>
            <a:endParaRPr lang="zh-CN" altLang="en-US"/>
          </a:p>
        </p:txBody>
      </p:sp>
    </p:spTree>
    <p:custDataLst>
      <p:custData r:id="rId1"/>
    </p:custData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3.根据原文内容,下列理解和分析不正确的一项是(3分)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A.传统中国极其重视官员道德的政治功能,所以对官员的监督具有法律和道德双重维度,言官</a:t>
            </a:r>
            <a:r>
              <a:t/>
            </a:r>
            <a:br/>
            <a:r>
              <a:rPr lang="zh-CN" altLang="en-US" sz="1530" kern="0" dirty="0" smtClean="0">
                <a:solidFill>
                  <a:srgbClr val="000000"/>
                </a:solidFill>
                <a:latin typeface="Times New Roman" pitchFamily="65" charset="-122"/>
                <a:ea typeface="宋体" pitchFamily="65" charset="-122"/>
              </a:rPr>
              <a:t>亦须从道德角度监督官员。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B.明朝言官虽官阶等级不高但权力很大,他们直接向皇帝负责,可对部分小事情即刻决断,因而</a:t>
            </a:r>
            <a:r>
              <a:t/>
            </a:r>
            <a:br/>
            <a:r>
              <a:rPr lang="zh-CN" altLang="en-US" sz="1530" kern="0" dirty="0" smtClean="0">
                <a:solidFill>
                  <a:srgbClr val="000000"/>
                </a:solidFill>
                <a:latin typeface="Times New Roman" pitchFamily="65" charset="-122"/>
                <a:ea typeface="宋体" pitchFamily="65" charset="-122"/>
              </a:rPr>
              <a:t>具有很高的声誉和公信力。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C.明朝有制度化的言官系统,整个言官群体也较好地发挥了劝谏作用和监督作用,因而明代的</a:t>
            </a:r>
            <a:r>
              <a:t/>
            </a:r>
            <a:br/>
            <a:r>
              <a:rPr lang="zh-CN" altLang="en-US" sz="1530" kern="0" dirty="0" smtClean="0">
                <a:solidFill>
                  <a:srgbClr val="000000"/>
                </a:solidFill>
                <a:latin typeface="Times New Roman" pitchFamily="65" charset="-122"/>
                <a:ea typeface="宋体" pitchFamily="65" charset="-122"/>
              </a:rPr>
              <a:t>吏治比其他王朝较为清明。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D.明朝言官总体上具有人身安全保障,这是他们能尽职尽责,积极发挥对皇帝、阁臣和地方政</a:t>
            </a:r>
            <a:r>
              <a:t/>
            </a:r>
            <a:br/>
            <a:r>
              <a:rPr lang="zh-CN" altLang="en-US" sz="1530" kern="0" dirty="0" smtClean="0">
                <a:solidFill>
                  <a:srgbClr val="000000"/>
                </a:solidFill>
                <a:latin typeface="Times New Roman" pitchFamily="65" charset="-122"/>
                <a:ea typeface="宋体" pitchFamily="65" charset="-122"/>
              </a:rPr>
              <a:t>治的监督作用的重要原因。</a:t>
            </a:r>
            <a:endParaRPr lang="zh-CN" altLang="en-US"/>
          </a:p>
        </p:txBody>
      </p:sp>
      <p:sp>
        <p:nvSpPr>
          <p:cNvPr id="3" name="TextBox 2"/>
          <p:cNvSpPr txBox="1"/>
          <p:nvPr/>
        </p:nvSpPr>
        <p:spPr>
          <a:xfrm>
            <a:off x="540000" y="4230185"/>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“以清正廉明为考核依据”错,传统中国对官员的要求是技术和道德双重要求。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“言官的直系亲属不得担任在京三品大臣”错,原文是说父兄现任在京三品大臣</a:t>
            </a:r>
            <a:r>
              <a:rPr dirty="0"/>
              <a:t/>
            </a:r>
            <a:br>
              <a:rPr dirty="0"/>
            </a:br>
            <a:r>
              <a:rPr lang="zh-CN" altLang="en-US" sz="1530" kern="0" dirty="0" smtClean="0">
                <a:solidFill>
                  <a:srgbClr val="000000"/>
                </a:solidFill>
                <a:latin typeface="Times New Roman" pitchFamily="65" charset="-122"/>
                <a:ea typeface="宋体" pitchFamily="65" charset="-122"/>
              </a:rPr>
              <a:t>的言官必须改任。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“直接向皇帝负责,可对部分小事情即刻决断”错,这些权力在言官中要看具体</a:t>
            </a:r>
            <a:r>
              <a:rPr dirty="0"/>
              <a:t/>
            </a:r>
            <a:br>
              <a:rPr dirty="0"/>
            </a:br>
            <a:r>
              <a:rPr lang="zh-CN" altLang="en-US" sz="1530" kern="0" dirty="0" smtClean="0">
                <a:solidFill>
                  <a:srgbClr val="000000"/>
                </a:solidFill>
                <a:latin typeface="Times New Roman" pitchFamily="65" charset="-122"/>
                <a:ea typeface="宋体" pitchFamily="65" charset="-122"/>
              </a:rPr>
              <a:t>职位;“因而具有很高的声誉和公信力”与前面的内容构不成因果关系。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二、(2018课标全国Ⅰ,1—3,9分)阅读下面的文字,完成1—3题。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诸子之学,兴起于先秦,当时一大批富有创见的思想家喷涌而出,蔚为思想史之奇观。在狭义</a:t>
            </a:r>
            <a:r>
              <a:t/>
            </a:r>
            <a:br/>
            <a:r>
              <a:rPr lang="zh-CN" altLang="en-US" sz="1530" kern="0" dirty="0" smtClean="0">
                <a:solidFill>
                  <a:srgbClr val="000000"/>
                </a:solidFill>
                <a:latin typeface="Times New Roman" pitchFamily="65" charset="-122"/>
                <a:ea typeface="宋体" pitchFamily="65" charset="-122"/>
              </a:rPr>
              <a:t>上,诸子之学与先秦时代相联系;在广义上,诸子之学则不限于先秦而绵延于此后中国思想发展</a:t>
            </a:r>
            <a:r>
              <a:t/>
            </a:r>
            <a:br/>
            <a:r>
              <a:rPr lang="zh-CN" altLang="en-US" sz="1530" kern="0" dirty="0" smtClean="0">
                <a:solidFill>
                  <a:srgbClr val="000000"/>
                </a:solidFill>
                <a:latin typeface="Times New Roman" pitchFamily="65" charset="-122"/>
                <a:ea typeface="宋体" pitchFamily="65" charset="-122"/>
              </a:rPr>
              <a:t>的整个过程,这一过程至今仍没有终结。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诸子之学的内在品格是历史的承继性以及思想的创造性和突破性。“新子学”,即新时代的</a:t>
            </a:r>
            <a:r>
              <a:t/>
            </a:r>
            <a:br/>
            <a:r>
              <a:rPr lang="zh-CN" altLang="en-US" sz="1530" kern="0" dirty="0" smtClean="0">
                <a:solidFill>
                  <a:srgbClr val="000000"/>
                </a:solidFill>
                <a:latin typeface="Times New Roman" pitchFamily="65" charset="-122"/>
                <a:ea typeface="宋体" pitchFamily="65" charset="-122"/>
              </a:rPr>
              <a:t>诸子之学,也应有同样的品格。这可以从“照着讲”和“接着讲”两个方面来理解。一般而</a:t>
            </a:r>
            <a:r>
              <a:t/>
            </a:r>
            <a:br/>
            <a:r>
              <a:rPr lang="zh-CN" altLang="en-US" sz="1530" kern="0" dirty="0" smtClean="0">
                <a:solidFill>
                  <a:srgbClr val="000000"/>
                </a:solidFill>
                <a:latin typeface="Times New Roman" pitchFamily="65" charset="-122"/>
                <a:ea typeface="宋体" pitchFamily="65" charset="-122"/>
              </a:rPr>
              <a:t>言,“照着讲”主要是从历史角度对以往经典作具体的实证性研究,诸如训诂、校勘、文献编</a:t>
            </a:r>
            <a:r>
              <a:t/>
            </a:r>
            <a:br/>
            <a:r>
              <a:rPr lang="zh-CN" altLang="en-US" sz="1530" kern="0" dirty="0" smtClean="0">
                <a:solidFill>
                  <a:srgbClr val="000000"/>
                </a:solidFill>
                <a:latin typeface="Times New Roman" pitchFamily="65" charset="-122"/>
                <a:ea typeface="宋体" pitchFamily="65" charset="-122"/>
              </a:rPr>
              <a:t>纂等等。这方面的研究涉及对以往思想的回顾、反思,既应把握历史上的思想家实际说了些</a:t>
            </a:r>
            <a:r>
              <a:t/>
            </a:r>
            <a:br/>
            <a:r>
              <a:rPr lang="zh-CN" altLang="en-US" sz="1530" kern="0" dirty="0" smtClean="0">
                <a:solidFill>
                  <a:srgbClr val="000000"/>
                </a:solidFill>
                <a:latin typeface="Times New Roman" pitchFamily="65" charset="-122"/>
                <a:ea typeface="宋体" pitchFamily="65" charset="-122"/>
              </a:rPr>
              <a:t>什么,也应总结其中具有创造性和生命力的内容,从而为今天的思考提供重要的思想资源。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与“照着讲”相关的是“接着讲”。从思想的发展与诸子之学的关联看,“接着讲”接近诸</a:t>
            </a:r>
            <a:r>
              <a:t/>
            </a:r>
            <a:br/>
            <a:r>
              <a:rPr lang="zh-CN" altLang="en-US" sz="1530" kern="0" dirty="0" smtClean="0">
                <a:solidFill>
                  <a:srgbClr val="000000"/>
                </a:solidFill>
                <a:latin typeface="Times New Roman" pitchFamily="65" charset="-122"/>
                <a:ea typeface="宋体" pitchFamily="65" charset="-122"/>
              </a:rPr>
              <a:t>子之学所具有的思想突破性的内在品格,它意味着延续诸子注重思想创造的传统。以近代以</a:t>
            </a:r>
            <a:r>
              <a:t/>
            </a:r>
            <a:br/>
            <a:r>
              <a:rPr lang="zh-CN" altLang="en-US" sz="1530" kern="0" dirty="0" smtClean="0">
                <a:solidFill>
                  <a:srgbClr val="000000"/>
                </a:solidFill>
                <a:latin typeface="Times New Roman" pitchFamily="65" charset="-122"/>
                <a:ea typeface="宋体" pitchFamily="65" charset="-122"/>
              </a:rPr>
              <a:t>来中西思想的互动为背景,“接着讲”无法回避中西思想之间的关系。在中西之学已相遇的</a:t>
            </a:r>
            <a:r>
              <a:t/>
            </a:r>
            <a:br/>
            <a:r>
              <a:rPr lang="zh-CN" altLang="en-US" sz="1530" kern="0" dirty="0" smtClean="0">
                <a:solidFill>
                  <a:srgbClr val="000000"/>
                </a:solidFill>
                <a:latin typeface="Times New Roman" pitchFamily="65" charset="-122"/>
                <a:ea typeface="宋体" pitchFamily="65" charset="-122"/>
              </a:rPr>
              <a:t>背景下,“接着讲”同时展开为中西之学的交融,从更深的层次看,这种交融具体展开为世界文</a:t>
            </a:r>
            <a:r>
              <a:t/>
            </a:r>
            <a:br/>
            <a:r>
              <a:rPr lang="zh-CN" altLang="en-US" sz="1530" kern="0" dirty="0" smtClean="0">
                <a:solidFill>
                  <a:srgbClr val="000000"/>
                </a:solidFill>
                <a:latin typeface="Times New Roman" pitchFamily="65" charset="-122"/>
                <a:ea typeface="宋体" pitchFamily="65" charset="-122"/>
              </a:rPr>
              <a:t>化的建构与发展过程。中国思想传统与西方的思想传统都构成了世界文化的重要资源,而世</a:t>
            </a:r>
            <a:endParaRPr lang="zh-CN" altLang="en-US"/>
          </a:p>
        </p:txBody>
      </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界文化的发展,则以二者的互动为其重要前提。这一意义上的“新子学”,同时表现为世界文</a:t>
            </a:r>
            <a:r>
              <a:t/>
            </a:r>
            <a:br/>
            <a:r>
              <a:rPr lang="zh-CN" altLang="en-US" sz="1530" kern="0" dirty="0" smtClean="0">
                <a:solidFill>
                  <a:srgbClr val="000000"/>
                </a:solidFill>
                <a:latin typeface="Times New Roman" pitchFamily="65" charset="-122"/>
                <a:ea typeface="宋体" pitchFamily="65" charset="-122"/>
              </a:rPr>
              <a:t>化发展过程中创造性的思想系统。相对于传统的诸子之学,“新子学”无疑获得了新的内涵</a:t>
            </a:r>
            <a:r>
              <a:t/>
            </a:r>
            <a:br/>
            <a:r>
              <a:rPr lang="zh-CN" altLang="en-US" sz="1530" kern="0" dirty="0" smtClean="0">
                <a:solidFill>
                  <a:srgbClr val="000000"/>
                </a:solidFill>
                <a:latin typeface="Times New Roman" pitchFamily="65" charset="-122"/>
                <a:ea typeface="宋体" pitchFamily="65" charset="-122"/>
              </a:rPr>
              <a:t>与新的形态。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“照着讲”与“接着讲”二者无法分离。从逻辑上说,任何新思想的形成,都不能从“无”开</a:t>
            </a:r>
            <a:r>
              <a:t/>
            </a:r>
            <a:br/>
            <a:r>
              <a:rPr lang="zh-CN" altLang="en-US" sz="1530" kern="0" dirty="0" smtClean="0">
                <a:solidFill>
                  <a:srgbClr val="000000"/>
                </a:solidFill>
                <a:latin typeface="Times New Roman" pitchFamily="65" charset="-122"/>
                <a:ea typeface="宋体" pitchFamily="65" charset="-122"/>
              </a:rPr>
              <a:t>始,它总是基于既有的思想演进过程,并需要对既有思想范围进行反思批判。“照着讲”的意</a:t>
            </a:r>
            <a:r>
              <a:t/>
            </a:r>
            <a:br/>
            <a:r>
              <a:rPr lang="zh-CN" altLang="en-US" sz="1530" kern="0" dirty="0" smtClean="0">
                <a:solidFill>
                  <a:srgbClr val="000000"/>
                </a:solidFill>
                <a:latin typeface="Times New Roman" pitchFamily="65" charset="-122"/>
                <a:ea typeface="宋体" pitchFamily="65" charset="-122"/>
              </a:rPr>
              <a:t>义,在于梳理以往的思想发展过程,打开前人思想的丰富内容,由此为后继的思想提供理论之</a:t>
            </a:r>
            <a:r>
              <a:t/>
            </a:r>
            <a:br/>
            <a:r>
              <a:rPr lang="zh-CN" altLang="en-US" sz="1530" kern="0" dirty="0" smtClean="0">
                <a:solidFill>
                  <a:srgbClr val="000000"/>
                </a:solidFill>
                <a:latin typeface="Times New Roman" pitchFamily="65" charset="-122"/>
                <a:ea typeface="宋体" pitchFamily="65" charset="-122"/>
              </a:rPr>
              <a:t>源。在此意义上,“照着讲”是“接着讲”的出发点。然而,仅仅停留在“照着讲”,思想便容</a:t>
            </a:r>
            <a:r>
              <a:t/>
            </a:r>
            <a:br/>
            <a:r>
              <a:rPr lang="zh-CN" altLang="en-US" sz="1530" kern="0" dirty="0" smtClean="0">
                <a:solidFill>
                  <a:srgbClr val="000000"/>
                </a:solidFill>
                <a:latin typeface="Times New Roman" pitchFamily="65" charset="-122"/>
                <a:ea typeface="宋体" pitchFamily="65" charset="-122"/>
              </a:rPr>
              <a:t>易止于过去,难以继续前行,可能无助于思想的创新。就此而言,在“照着讲”之后,需要继之</a:t>
            </a:r>
            <a:r>
              <a:t/>
            </a:r>
            <a:br/>
            <a:r>
              <a:rPr lang="zh-CN" altLang="en-US" sz="1530" kern="0" dirty="0" smtClean="0">
                <a:solidFill>
                  <a:srgbClr val="000000"/>
                </a:solidFill>
                <a:latin typeface="Times New Roman" pitchFamily="65" charset="-122"/>
                <a:ea typeface="宋体" pitchFamily="65" charset="-122"/>
              </a:rPr>
              <a:t>以“接着讲”。“接着讲”的基本精神,是突破以往思想或推进以往思想,而新的思想系统的</a:t>
            </a:r>
            <a:r>
              <a:t/>
            </a:r>
            <a:br/>
            <a:r>
              <a:rPr lang="zh-CN" altLang="en-US" sz="1530" kern="0" dirty="0" smtClean="0">
                <a:solidFill>
                  <a:srgbClr val="000000"/>
                </a:solidFill>
                <a:latin typeface="Times New Roman" pitchFamily="65" charset="-122"/>
                <a:ea typeface="宋体" pitchFamily="65" charset="-122"/>
              </a:rPr>
              <a:t>形成,则是其逻辑结果。进而言之,从现实的过程看,“照着讲”与“接着讲”总是相互渗入:</a:t>
            </a:r>
            <a:r>
              <a:t/>
            </a:r>
            <a:br/>
            <a:r>
              <a:rPr lang="zh-CN" altLang="en-US" sz="1530" kern="0" dirty="0" smtClean="0">
                <a:solidFill>
                  <a:srgbClr val="000000"/>
                </a:solidFill>
                <a:latin typeface="Times New Roman" pitchFamily="65" charset="-122"/>
                <a:ea typeface="宋体" pitchFamily="65" charset="-122"/>
              </a:rPr>
              <a:t>“照着讲”包含对以往思想的逻辑重构与理论阐释,这种重构与阐释已内含“接着讲”;“接</a:t>
            </a:r>
            <a:r>
              <a:t/>
            </a:r>
            <a:br/>
            <a:r>
              <a:rPr lang="zh-CN" altLang="en-US" sz="1530" kern="0" dirty="0" smtClean="0">
                <a:solidFill>
                  <a:srgbClr val="000000"/>
                </a:solidFill>
                <a:latin typeface="Times New Roman" pitchFamily="65" charset="-122"/>
                <a:ea typeface="宋体" pitchFamily="65" charset="-122"/>
              </a:rPr>
              <a:t>着讲”基于已有的思想发展,也相应地内含“照着讲”。“新子学”应追求“照着讲”与</a:t>
            </a:r>
            <a:r>
              <a:t/>
            </a:r>
            <a:br/>
            <a:r>
              <a:rPr lang="zh-CN" altLang="en-US" sz="1530" kern="0" dirty="0" smtClean="0">
                <a:solidFill>
                  <a:srgbClr val="000000"/>
                </a:solidFill>
                <a:latin typeface="Times New Roman" pitchFamily="65" charset="-122"/>
                <a:ea typeface="宋体" pitchFamily="65" charset="-122"/>
              </a:rPr>
              <a:t>“接着讲”的统一。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(摘编自杨国荣《历史视域中的诸子学》)</a:t>
            </a:r>
            <a:endParaRPr lang="zh-CN" altLang="en-US"/>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1.下列关于原文内容的理解和分析,不正确的一项是(3分)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A.广义上的诸子之学始于先秦,贯穿于此后中国思想史,也是当代思想的组成部分。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B.“照着讲”主要指对经典的整理和实证性研究,并发掘历史上思想家的思想内涵。</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C.“接着讲”主要指接续诸子注重思想创造的传统,在新条件下形成创造性的思想。</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D.不同于以往诸子之学,“新子学”受西方思想影响,脱离了既有思想演进的过程。</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A.文章采用了对比的论证手法,以突出“新子学”与历史上诸子之学的差异。</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B.文章指出理解“新子学”的品格可从两方面入手,并就二者的关系进行论证。</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C.文章以中西思想交融互动为前提,论证“新子学”“接着讲”的必要和可能。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D.文章论证“照着讲”“接着讲”无法分离,是按从逻辑到现实的顺序推进的。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3.根据原文内容,下列说法正确的一项是(3分)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A.对经典进行文本校勘和文献编纂与进一步阐发之间,在历史上是互相隔膜的。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B.面对中西思想的交融与互动,“新子学”应该同时致力于中国和世界文化的建构。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C.“照着讲”内含“接着讲”,虽然能发扬以往的思想,但无助于促进新思想生成。</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D.“新子学”要参与世界文化的发展,就有必要从“照着讲”逐渐过渡到“接着讲”。</a:t>
            </a:r>
            <a:endParaRPr lang="zh-CN" altLang="en-US" sz="1600" dirty="0" smtClean="0"/>
          </a:p>
        </p:txBody>
      </p:sp>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A.对应信息在第一段,由“诸子之学,兴起于先秦”“在广义上,诸子之学则不限</a:t>
            </a:r>
            <a:r>
              <a:rPr dirty="0"/>
              <a:t/>
            </a:r>
            <a:br>
              <a:rPr dirty="0"/>
            </a:br>
            <a:r>
              <a:rPr lang="zh-CN" altLang="en-US" sz="1530" kern="0" dirty="0" smtClean="0">
                <a:solidFill>
                  <a:srgbClr val="000000"/>
                </a:solidFill>
                <a:latin typeface="Times New Roman" pitchFamily="65" charset="-122"/>
                <a:ea typeface="宋体" pitchFamily="65" charset="-122"/>
              </a:rPr>
              <a:t>于先秦而绵延于此后中国思想发展的整个过程,这一过程至今仍没有终结”,可知此项表述正</a:t>
            </a:r>
            <a:r>
              <a:rPr dirty="0"/>
              <a:t/>
            </a:r>
            <a:br>
              <a:rPr dirty="0"/>
            </a:br>
            <a:r>
              <a:rPr lang="zh-CN" altLang="en-US" sz="1530" kern="0" dirty="0" smtClean="0">
                <a:solidFill>
                  <a:srgbClr val="000000"/>
                </a:solidFill>
                <a:latin typeface="Times New Roman" pitchFamily="65" charset="-122"/>
                <a:ea typeface="宋体" pitchFamily="65" charset="-122"/>
              </a:rPr>
              <a:t>确。B.对应信息在第二段,由“‘照着讲’主要是从历史角度对以往经典作具体的实证性研</a:t>
            </a:r>
            <a:r>
              <a:rPr dirty="0"/>
              <a:t/>
            </a:r>
            <a:br>
              <a:rPr dirty="0"/>
            </a:br>
            <a:r>
              <a:rPr lang="zh-CN" altLang="en-US" sz="1530" kern="0" dirty="0" smtClean="0">
                <a:solidFill>
                  <a:srgbClr val="000000"/>
                </a:solidFill>
                <a:latin typeface="Times New Roman" pitchFamily="65" charset="-122"/>
                <a:ea typeface="宋体" pitchFamily="65" charset="-122"/>
              </a:rPr>
              <a:t>究”“这方面的研究涉及对以往思想的回顾、反思,既应把握历史上的思想家实际说了些什</a:t>
            </a:r>
            <a:r>
              <a:rPr dirty="0"/>
              <a:t/>
            </a:r>
            <a:br>
              <a:rPr dirty="0"/>
            </a:br>
            <a:r>
              <a:rPr lang="zh-CN" altLang="en-US" sz="1530" kern="0" dirty="0" smtClean="0">
                <a:solidFill>
                  <a:srgbClr val="000000"/>
                </a:solidFill>
                <a:latin typeface="Times New Roman" pitchFamily="65" charset="-122"/>
                <a:ea typeface="宋体" pitchFamily="65" charset="-122"/>
              </a:rPr>
              <a:t>么,也应总结其中具有创造性和生命力的内容,从而为今天的思考提供重要的思想资源”,可知</a:t>
            </a:r>
            <a:r>
              <a:rPr dirty="0"/>
              <a:t/>
            </a:r>
            <a:br>
              <a:rPr dirty="0"/>
            </a:br>
            <a:r>
              <a:rPr lang="zh-CN" altLang="en-US" sz="1530" kern="0" dirty="0" smtClean="0">
                <a:solidFill>
                  <a:srgbClr val="000000"/>
                </a:solidFill>
                <a:latin typeface="Times New Roman" pitchFamily="65" charset="-122"/>
                <a:ea typeface="宋体" pitchFamily="65" charset="-122"/>
              </a:rPr>
              <a:t>此项表述正确。C.对应信息在第三段,由“‘接着讲’接近诸子之学所具有的思想突破性的</a:t>
            </a:r>
            <a:r>
              <a:rPr dirty="0"/>
              <a:t/>
            </a:r>
            <a:br>
              <a:rPr dirty="0"/>
            </a:br>
            <a:r>
              <a:rPr lang="zh-CN" altLang="en-US" sz="1530" kern="0" dirty="0" smtClean="0">
                <a:solidFill>
                  <a:srgbClr val="000000"/>
                </a:solidFill>
                <a:latin typeface="Times New Roman" pitchFamily="65" charset="-122"/>
                <a:ea typeface="宋体" pitchFamily="65" charset="-122"/>
              </a:rPr>
              <a:t>内在品格,它意味着延续诸子注重思想创造的传统”“这一意义上的‘新子学’,同时表现为</a:t>
            </a:r>
            <a:r>
              <a:rPr dirty="0"/>
              <a:t/>
            </a:r>
            <a:br>
              <a:rPr dirty="0"/>
            </a:br>
            <a:r>
              <a:rPr lang="zh-CN" altLang="en-US" sz="1530" kern="0" dirty="0" smtClean="0">
                <a:solidFill>
                  <a:srgbClr val="000000"/>
                </a:solidFill>
                <a:latin typeface="Times New Roman" pitchFamily="65" charset="-122"/>
                <a:ea typeface="宋体" pitchFamily="65" charset="-122"/>
              </a:rPr>
              <a:t>世界文化发展过程中创造性的思想系统”,可知此项表述正确。D.曲解文意。对应信息在第</a:t>
            </a:r>
            <a:r>
              <a:rPr dirty="0"/>
              <a:t/>
            </a:r>
            <a:br>
              <a:rPr dirty="0"/>
            </a:br>
            <a:r>
              <a:rPr lang="zh-CN" altLang="en-US" sz="1530" kern="0" dirty="0" smtClean="0">
                <a:solidFill>
                  <a:srgbClr val="000000"/>
                </a:solidFill>
                <a:latin typeface="Times New Roman" pitchFamily="65" charset="-122"/>
                <a:ea typeface="宋体" pitchFamily="65" charset="-122"/>
              </a:rPr>
              <a:t>四段,由“从逻辑上说,任何新思想的形成,都不能从‘无’开始,它总是基于既有的思想演进</a:t>
            </a:r>
            <a:r>
              <a:rPr dirty="0"/>
              <a:t/>
            </a:r>
            <a:br>
              <a:rPr dirty="0"/>
            </a:br>
            <a:r>
              <a:rPr lang="zh-CN" altLang="en-US" sz="1530" kern="0" dirty="0" smtClean="0">
                <a:solidFill>
                  <a:srgbClr val="000000"/>
                </a:solidFill>
                <a:latin typeface="Times New Roman" pitchFamily="65" charset="-122"/>
                <a:ea typeface="宋体" pitchFamily="65" charset="-122"/>
              </a:rPr>
              <a:t>过程,并需要对既有思想范围进行反思批判”,可知此项中“脱离了既有思想演进的过程”表</a:t>
            </a:r>
            <a:r>
              <a:rPr dirty="0"/>
              <a:t/>
            </a:r>
            <a:br>
              <a:rPr dirty="0"/>
            </a:br>
            <a:r>
              <a:rPr lang="zh-CN" altLang="en-US" sz="1530" kern="0" dirty="0" smtClean="0">
                <a:solidFill>
                  <a:srgbClr val="000000"/>
                </a:solidFill>
                <a:latin typeface="Times New Roman" pitchFamily="65" charset="-122"/>
                <a:ea typeface="宋体" pitchFamily="65" charset="-122"/>
              </a:rPr>
              <a:t>述错误。</a:t>
            </a:r>
            <a:endParaRPr lang="zh-CN" altLang="en-US" dirty="0"/>
          </a:p>
        </p:txBody>
      </p:sp>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11012"/>
            <a:ext cx="8127000" cy="423808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论证与观点不照应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由原文第二段前两句话“诸子之学的内在品格是历史的承</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继性以及思想的创造性和突破性。‘新子学’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即新时代的诸子之学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也应有同样的品格”可</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知,“以突出‘新子学’与历史上诸子之学的差异”的表述是错误的。B.此项是对文本主要</a:t>
            </a:r>
            <a:r>
              <a:rPr dirty="0"/>
              <a:t/>
            </a:r>
            <a:br>
              <a:rPr dirty="0"/>
            </a:br>
            <a:r>
              <a:rPr lang="zh-CN" altLang="en-US" sz="1530" kern="0" dirty="0" smtClean="0">
                <a:solidFill>
                  <a:srgbClr val="000000"/>
                </a:solidFill>
                <a:latin typeface="Times New Roman" pitchFamily="65" charset="-122"/>
                <a:ea typeface="宋体" pitchFamily="65" charset="-122"/>
              </a:rPr>
              <a:t>内容的概括,表述正确。C.此项是对文本第三段内容的概括,表述正确。D.此项是对文本第四</a:t>
            </a:r>
            <a:r>
              <a:rPr dirty="0"/>
              <a:t/>
            </a:r>
            <a:br>
              <a:rPr dirty="0"/>
            </a:br>
            <a:r>
              <a:rPr lang="zh-CN" altLang="en-US" sz="1530" kern="0" dirty="0" smtClean="0">
                <a:solidFill>
                  <a:srgbClr val="000000"/>
                </a:solidFill>
                <a:latin typeface="Times New Roman" pitchFamily="65" charset="-122"/>
                <a:ea typeface="宋体" pitchFamily="65" charset="-122"/>
              </a:rPr>
              <a:t>段内容的概括,表述正确。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知识归纳</a:t>
            </a:r>
            <a:r>
              <a:rPr lang="zh-CN" altLang="en-US" sz="1530" kern="0" dirty="0" smtClean="0">
                <a:solidFill>
                  <a:srgbClr val="000000"/>
                </a:solidFill>
                <a:latin typeface="Times New Roman" pitchFamily="65" charset="-122"/>
                <a:ea typeface="宋体" pitchFamily="65" charset="-122"/>
              </a:rPr>
              <a:t>　分析论点、论据和论证方法的考查角度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论述类文本阅读的阅读材料是一篇小论文,所以要明确文章的三要素:论点、论据和论证方</a:t>
            </a:r>
            <a:r>
              <a:rPr dirty="0"/>
              <a:t/>
            </a:r>
            <a:br>
              <a:rPr dirty="0"/>
            </a:br>
            <a:r>
              <a:rPr lang="zh-CN" altLang="en-US" sz="1530" kern="0" dirty="0" smtClean="0">
                <a:solidFill>
                  <a:srgbClr val="000000"/>
                </a:solidFill>
                <a:latin typeface="Times New Roman" pitchFamily="65" charset="-122"/>
                <a:ea typeface="宋体" pitchFamily="65" charset="-122"/>
              </a:rPr>
              <a:t>法。答题时注意判断中心论点和分论点的关系、论点和论据之间的关系、论证方法的类型,</a:t>
            </a:r>
            <a:r>
              <a:rPr dirty="0"/>
              <a:t/>
            </a:r>
            <a:br>
              <a:rPr dirty="0"/>
            </a:br>
            <a:r>
              <a:rPr lang="zh-CN" altLang="en-US" sz="1530" kern="0" dirty="0" smtClean="0">
                <a:solidFill>
                  <a:srgbClr val="000000"/>
                </a:solidFill>
                <a:latin typeface="Times New Roman" pitchFamily="65" charset="-122"/>
                <a:ea typeface="宋体" pitchFamily="65" charset="-122"/>
              </a:rPr>
              <a:t>重点考查论点是否正确、论据证明的是什么观点和论证的方法。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A.“在历史上是互相隔膜的”表述错误。“文本校勘和文献编纂”指“照着</a:t>
            </a:r>
            <a:r>
              <a:rPr dirty="0"/>
              <a:t/>
            </a:r>
            <a:br>
              <a:rPr dirty="0"/>
            </a:br>
            <a:r>
              <a:rPr lang="zh-CN" altLang="en-US" sz="1530" kern="0" dirty="0" smtClean="0">
                <a:solidFill>
                  <a:srgbClr val="000000"/>
                </a:solidFill>
                <a:latin typeface="Times New Roman" pitchFamily="65" charset="-122"/>
                <a:ea typeface="宋体" pitchFamily="65" charset="-122"/>
              </a:rPr>
              <a:t>讲”,“进一步阐发”指“接着讲”。原文观点是“‘照着讲’与‘接着讲’二者无法分</a:t>
            </a:r>
            <a:r>
              <a:rPr dirty="0"/>
              <a:t/>
            </a:r>
            <a:br>
              <a:rPr dirty="0"/>
            </a:br>
            <a:r>
              <a:rPr lang="zh-CN" altLang="en-US" sz="1530" kern="0" dirty="0" smtClean="0">
                <a:solidFill>
                  <a:srgbClr val="000000"/>
                </a:solidFill>
                <a:latin typeface="Times New Roman" pitchFamily="65" charset="-122"/>
                <a:ea typeface="宋体" pitchFamily="65" charset="-122"/>
              </a:rPr>
              <a:t>离”“‘新子学’应追求‘照着讲’与‘接着讲’的统一”。B.表述正确。原文第三段对</a:t>
            </a:r>
            <a:endParaRPr lang="zh-CN" altLang="en-US" dirty="0"/>
          </a:p>
        </p:txBody>
      </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11012"/>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空间固化为永恒的私人所有物、占有物。这种以私人化为核心的空间固化倾向,造成城市空</a:t>
            </a:r>
            <a:r>
              <a:rPr dirty="0"/>
              <a:t/>
            </a:r>
            <a:br>
              <a:rPr dirty="0"/>
            </a:br>
            <a:r>
              <a:rPr lang="zh-CN" altLang="en-US" sz="1530" kern="0" dirty="0" smtClean="0">
                <a:solidFill>
                  <a:srgbClr val="000000"/>
                </a:solidFill>
                <a:latin typeface="Times New Roman" pitchFamily="65" charset="-122"/>
                <a:ea typeface="宋体" pitchFamily="65" charset="-122"/>
              </a:rPr>
              <a:t>间弹性不足,正在成为制约城市发展的一个重要原因。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其二,制度弹性。一种较为理想的、有弹性的城市制度,是能够在秩序与活力、生存与发展间</a:t>
            </a:r>
            <a:r>
              <a:rPr dirty="0"/>
              <a:t/>
            </a:r>
            <a:br>
              <a:rPr dirty="0"/>
            </a:br>
            <a:r>
              <a:rPr lang="zh-CN" altLang="en-US" sz="1530" kern="0" dirty="0" smtClean="0">
                <a:solidFill>
                  <a:srgbClr val="000000"/>
                </a:solidFill>
                <a:latin typeface="Times New Roman" pitchFamily="65" charset="-122"/>
                <a:ea typeface="宋体" pitchFamily="65" charset="-122"/>
              </a:rPr>
              <a:t>取得相对平衡的制度。城市有其发展周期、发展阶段,对一个正在兴起的城市而言,其主要任</a:t>
            </a:r>
            <a:r>
              <a:rPr dirty="0"/>
              <a:t/>
            </a:r>
            <a:br>
              <a:rPr dirty="0"/>
            </a:br>
            <a:r>
              <a:rPr lang="zh-CN" altLang="en-US" sz="1530" kern="0" dirty="0" smtClean="0">
                <a:solidFill>
                  <a:srgbClr val="000000"/>
                </a:solidFill>
                <a:latin typeface="Times New Roman" pitchFamily="65" charset="-122"/>
                <a:ea typeface="宋体" pitchFamily="65" charset="-122"/>
              </a:rPr>
              <a:t>务是聚集更多的发展资源、激活发展活力。而对一个已经发展起来的城市而言,人们会更为</a:t>
            </a:r>
            <a:r>
              <a:rPr dirty="0"/>
              <a:t/>
            </a:r>
            <a:br>
              <a:rPr dirty="0"/>
            </a:br>
            <a:r>
              <a:rPr lang="zh-CN" altLang="en-US" sz="1530" kern="0" dirty="0" smtClean="0">
                <a:solidFill>
                  <a:srgbClr val="000000"/>
                </a:solidFill>
                <a:latin typeface="Times New Roman" pitchFamily="65" charset="-122"/>
                <a:ea typeface="宋体" pitchFamily="65" charset="-122"/>
              </a:rPr>
              <a:t>注重城市制度的稳定功能。但问题在于,即使是正在崛起的城市,也需要面对秩序与稳定的问</a:t>
            </a:r>
            <a:r>
              <a:rPr dirty="0"/>
              <a:t/>
            </a:r>
            <a:br>
              <a:rPr dirty="0"/>
            </a:br>
            <a:r>
              <a:rPr lang="zh-CN" altLang="en-US" sz="1530" kern="0" dirty="0" smtClean="0">
                <a:solidFill>
                  <a:srgbClr val="000000"/>
                </a:solidFill>
                <a:latin typeface="Times New Roman" pitchFamily="65" charset="-122"/>
                <a:ea typeface="宋体" pitchFamily="65" charset="-122"/>
              </a:rPr>
              <a:t>题;即使是一个已经发展起来的城市,也需要面对新活力的激活问题。过于注重某种形式的城</a:t>
            </a:r>
            <a:r>
              <a:rPr dirty="0"/>
              <a:t/>
            </a:r>
            <a:br>
              <a:rPr dirty="0"/>
            </a:br>
            <a:r>
              <a:rPr lang="zh-CN" altLang="en-US" sz="1530" kern="0" dirty="0" smtClean="0">
                <a:solidFill>
                  <a:srgbClr val="000000"/>
                </a:solidFill>
                <a:latin typeface="Times New Roman" pitchFamily="65" charset="-122"/>
                <a:ea typeface="宋体" pitchFamily="65" charset="-122"/>
              </a:rPr>
              <a:t>市制度,过于注重城市制度的某种目标,都是城市制度弹性不足、走向僵化的表现,都会妨害城</a:t>
            </a:r>
            <a:r>
              <a:rPr dirty="0"/>
              <a:t/>
            </a:r>
            <a:br>
              <a:rPr dirty="0"/>
            </a:br>
            <a:r>
              <a:rPr lang="zh-CN" altLang="en-US" sz="1530" kern="0" dirty="0" smtClean="0">
                <a:solidFill>
                  <a:srgbClr val="000000"/>
                </a:solidFill>
                <a:latin typeface="Times New Roman" pitchFamily="65" charset="-122"/>
                <a:ea typeface="宋体" pitchFamily="65" charset="-122"/>
              </a:rPr>
              <a:t>市发展。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其三,意义弹性。所谓城市的意义弹性,是指城市能够同时满足多样人群的不同层面的意义需</a:t>
            </a:r>
            <a:r>
              <a:rPr dirty="0"/>
              <a:t/>
            </a:r>
            <a:br>
              <a:rPr dirty="0"/>
            </a:br>
            <a:r>
              <a:rPr lang="zh-CN" altLang="en-US" sz="1530" kern="0" dirty="0" smtClean="0">
                <a:solidFill>
                  <a:srgbClr val="000000"/>
                </a:solidFill>
                <a:latin typeface="Times New Roman" pitchFamily="65" charset="-122"/>
                <a:ea typeface="宋体" pitchFamily="65" charset="-122"/>
              </a:rPr>
              <a:t>要,并能够使不同的意义与价值在总体上达到平衡与和谐,不断形成具体的意义共同性。当一</a:t>
            </a:r>
            <a:r>
              <a:rPr dirty="0"/>
              <a:t/>
            </a:r>
            <a:br>
              <a:rPr dirty="0"/>
            </a:br>
            <a:r>
              <a:rPr lang="zh-CN" altLang="en-US" sz="1530" kern="0" dirty="0" smtClean="0">
                <a:solidFill>
                  <a:srgbClr val="000000"/>
                </a:solidFill>
                <a:latin typeface="Times New Roman" pitchFamily="65" charset="-122"/>
                <a:ea typeface="宋体" pitchFamily="65" charset="-122"/>
              </a:rPr>
              <a:t>个城市体只允许一种、一个层面的意义存在时,这个城市体可能繁荣一时,但必然会走向衰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此作了阐述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在中西之学已相遇的背景下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接着讲’同时展开为中西之学的交融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从更深的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层次看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这种交融具体展开为世界文化的建构与发展过程”。</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无助于促进新思想生成”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表述错误。原文观点是“‘照着讲’的意义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在于梳理以往的思想发展过程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打开前人思想的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丰富内容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由此为后继的思想提供理论之源”。</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曲解观点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有必要从‘照着讲’逐渐过渡到‘接着讲’”表述错误。原文观点是“从现实的过程看,‘照着讲’与‘接着讲’总是相</a:t>
            </a:r>
            <a:r>
              <a:rPr dirty="0"/>
              <a:t/>
            </a:r>
            <a:br>
              <a:rPr dirty="0"/>
            </a:br>
            <a:r>
              <a:rPr lang="zh-CN" altLang="en-US" sz="1530" kern="0" dirty="0" smtClean="0">
                <a:solidFill>
                  <a:srgbClr val="000000"/>
                </a:solidFill>
                <a:latin typeface="Times New Roman" pitchFamily="65" charset="-122"/>
                <a:ea typeface="宋体" pitchFamily="65" charset="-122"/>
              </a:rPr>
              <a:t>互渗入”“‘新子学’应追求‘照着讲’与‘接着讲’的统一”。</a:t>
            </a:r>
            <a:endParaRPr lang="zh-CN" altLang="en-US" dirty="0"/>
          </a:p>
        </p:txBody>
      </p:sp>
    </p:spTree>
    <p:custDataLst>
      <p:custData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三、(2017课标全国Ⅱ,1—3,9分)阅读下面的文字,完成1—3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青花瓷发展的黄金时代是明朝永乐、宣德时期,与郑和下西洋在时间上重合,这不能不使我们</a:t>
            </a:r>
            <a:r>
              <a:t/>
            </a:r>
            <a:br/>
            <a:r>
              <a:rPr lang="zh-CN" altLang="en-US" sz="1530" kern="0" dirty="0" smtClean="0">
                <a:solidFill>
                  <a:srgbClr val="000000"/>
                </a:solidFill>
                <a:latin typeface="Times New Roman" pitchFamily="65" charset="-122"/>
                <a:ea typeface="宋体" pitchFamily="65" charset="-122"/>
              </a:rPr>
              <a:t>思考:航海与瓷器同时达到鼎盛,仅仅是历史的偶然吗?从历史事实来看,郑和下西洋为青花瓷</a:t>
            </a:r>
            <a:r>
              <a:t/>
            </a:r>
            <a:br/>
            <a:r>
              <a:rPr lang="zh-CN" altLang="en-US" sz="1530" kern="0" dirty="0" smtClean="0">
                <a:solidFill>
                  <a:srgbClr val="000000"/>
                </a:solidFill>
                <a:latin typeface="Times New Roman" pitchFamily="65" charset="-122"/>
                <a:ea typeface="宋体" pitchFamily="65" charset="-122"/>
              </a:rPr>
              <a:t>的迅速崛起提供了历史契机。近三十年的航海历程推动了作为商品的青花瓷大量生产与外</a:t>
            </a:r>
            <a:r>
              <a:t/>
            </a:r>
            <a:br/>
            <a:r>
              <a:rPr lang="zh-CN" altLang="en-US" sz="1530" kern="0" dirty="0" smtClean="0">
                <a:solidFill>
                  <a:srgbClr val="000000"/>
                </a:solidFill>
                <a:latin typeface="Times New Roman" pitchFamily="65" charset="-122"/>
                <a:ea typeface="宋体" pitchFamily="65" charset="-122"/>
              </a:rPr>
              <a:t>销,不仅促进技术创新,使青花瓷达到了瓷器新工艺的顶峰,而且改变了中国瓷器发展的走向,</a:t>
            </a:r>
            <a:r>
              <a:t/>
            </a:r>
            <a:br/>
            <a:r>
              <a:rPr lang="zh-CN" altLang="en-US" sz="1530" kern="0" dirty="0" smtClean="0">
                <a:solidFill>
                  <a:srgbClr val="000000"/>
                </a:solidFill>
                <a:latin typeface="Times New Roman" pitchFamily="65" charset="-122"/>
                <a:ea typeface="宋体" pitchFamily="65" charset="-122"/>
              </a:rPr>
              <a:t>带来了人们审美观念的更新。这也就意味着,如果没有郑和远航带来活跃的对外贸易,青花瓷</a:t>
            </a:r>
            <a:r>
              <a:t/>
            </a:r>
            <a:br/>
            <a:r>
              <a:rPr lang="zh-CN" altLang="en-US" sz="1530" kern="0" dirty="0" smtClean="0">
                <a:solidFill>
                  <a:srgbClr val="000000"/>
                </a:solidFill>
                <a:latin typeface="Times New Roman" pitchFamily="65" charset="-122"/>
                <a:ea typeface="宋体" pitchFamily="65" charset="-122"/>
              </a:rPr>
              <a:t>也许会像在元代一样,只是中国瓷器的诸多品种之一,而不会成为主流,更不会成为中国瓷器的</a:t>
            </a:r>
            <a:r>
              <a:t/>
            </a:r>
            <a:br/>
            <a:r>
              <a:rPr lang="zh-CN" altLang="en-US" sz="1530" kern="0" dirty="0" smtClean="0">
                <a:solidFill>
                  <a:srgbClr val="000000"/>
                </a:solidFill>
                <a:latin typeface="Times New Roman" pitchFamily="65" charset="-122"/>
                <a:ea typeface="宋体" pitchFamily="65" charset="-122"/>
              </a:rPr>
              <a:t>代表。由此可见,青花瓷崛起是郑和航海时代技术创新与文化交融的硕果,中外交往的繁盛在</a:t>
            </a:r>
            <a:r>
              <a:t/>
            </a:r>
            <a:br/>
            <a:r>
              <a:rPr lang="zh-CN" altLang="en-US" sz="1530" kern="0" dirty="0" smtClean="0">
                <a:solidFill>
                  <a:srgbClr val="000000"/>
                </a:solidFill>
                <a:latin typeface="Times New Roman" pitchFamily="65" charset="-122"/>
                <a:ea typeface="宋体" pitchFamily="65" charset="-122"/>
              </a:rPr>
              <a:t>推动文明大交融的同时,也推动了生产技术与文化艺术的创新发展。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作为中外文明交融的结晶,青花瓷真正成为中国瓷器的主流,则是因为成化年间原料本土化带</a:t>
            </a:r>
            <a:r>
              <a:t/>
            </a:r>
            <a:br/>
            <a:r>
              <a:rPr lang="zh-CN" altLang="en-US" sz="1530" kern="0" dirty="0" smtClean="0">
                <a:solidFill>
                  <a:srgbClr val="000000"/>
                </a:solidFill>
                <a:latin typeface="Times New Roman" pitchFamily="65" charset="-122"/>
                <a:ea typeface="宋体" pitchFamily="65" charset="-122"/>
              </a:rPr>
              <a:t>来了民窑青花瓷的崛起。民窑遍地开花、进入商业化模式之后,几乎形成了青花瓷一统天下</a:t>
            </a:r>
            <a:r>
              <a:t/>
            </a:r>
            <a:br/>
            <a:r>
              <a:rPr lang="zh-CN" altLang="en-US" sz="1530" kern="0" dirty="0" smtClean="0">
                <a:solidFill>
                  <a:srgbClr val="000000"/>
                </a:solidFill>
                <a:latin typeface="Times New Roman" pitchFamily="65" charset="-122"/>
                <a:ea typeface="宋体" pitchFamily="65" charset="-122"/>
              </a:rPr>
              <a:t>的局面。一种海外流行的时尚由此成为中国本土的时尚,中国传统的人物、花鸟、山水,与外</a:t>
            </a:r>
            <a:r>
              <a:t/>
            </a:r>
            <a:br/>
            <a:r>
              <a:rPr lang="zh-CN" altLang="en-US" sz="1530" kern="0" dirty="0" smtClean="0">
                <a:solidFill>
                  <a:srgbClr val="000000"/>
                </a:solidFill>
                <a:latin typeface="Times New Roman" pitchFamily="65" charset="-122"/>
                <a:ea typeface="宋体" pitchFamily="65" charset="-122"/>
              </a:rPr>
              <a:t>来的伊斯兰风格融为一体,青花瓷成为中国瓷器的代表,进而走向世界,最终万里同风,成为世</a:t>
            </a:r>
            <a:r>
              <a:t/>
            </a:r>
            <a:br/>
            <a:r>
              <a:rPr lang="zh-CN" altLang="en-US" sz="1530" kern="0" dirty="0" smtClean="0">
                <a:solidFill>
                  <a:srgbClr val="000000"/>
                </a:solidFill>
                <a:latin typeface="Times New Roman" pitchFamily="65" charset="-122"/>
                <a:ea typeface="宋体" pitchFamily="65" charset="-122"/>
              </a:rPr>
              <a:t>界时尚。</a:t>
            </a:r>
            <a:endParaRPr lang="zh-CN" altLang="en-US"/>
          </a:p>
        </p:txBody>
      </p:sp>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一般来说,一个时代有一个时代的文化,而时尚兴盛则是社会快速变化的标志。因此,瓷器的演</a:t>
            </a:r>
            <a:r>
              <a:t/>
            </a:r>
            <a:br/>
            <a:r>
              <a:rPr lang="zh-CN" altLang="en-US" sz="1530" kern="0" dirty="0" smtClean="0">
                <a:solidFill>
                  <a:srgbClr val="000000"/>
                </a:solidFill>
                <a:latin typeface="Times New Roman" pitchFamily="65" charset="-122"/>
                <a:ea typeface="宋体" pitchFamily="65" charset="-122"/>
              </a:rPr>
              <a:t>变之所以引人注目,还在于它与中国传统社会从单一向多元社会的转型同步。瓷器的演变与</a:t>
            </a:r>
            <a:r>
              <a:t/>
            </a:r>
            <a:br/>
            <a:r>
              <a:rPr lang="zh-CN" altLang="en-US" sz="1530" kern="0" dirty="0" smtClean="0">
                <a:solidFill>
                  <a:srgbClr val="000000"/>
                </a:solidFill>
                <a:latin typeface="Times New Roman" pitchFamily="65" charset="-122"/>
                <a:ea typeface="宋体" pitchFamily="65" charset="-122"/>
              </a:rPr>
              <a:t>社会变迁有着千丝万缕的联系,这使我们对明代有了新的思考和认识。如果说以往人们所了</a:t>
            </a:r>
            <a:r>
              <a:t/>
            </a:r>
            <a:br/>
            <a:r>
              <a:rPr lang="zh-CN" altLang="en-US" sz="1530" kern="0" dirty="0" smtClean="0">
                <a:solidFill>
                  <a:srgbClr val="000000"/>
                </a:solidFill>
                <a:latin typeface="Times New Roman" pitchFamily="65" charset="-122"/>
                <a:ea typeface="宋体" pitchFamily="65" charset="-122"/>
              </a:rPr>
              <a:t>解的明初是一个复兴传统的时代,其文化特征是回归传统,明初往往被认为是保守的,那么青花</a:t>
            </a:r>
            <a:r>
              <a:t/>
            </a:r>
            <a:br/>
            <a:r>
              <a:rPr lang="zh-CN" altLang="en-US" sz="1530" kern="0" dirty="0" smtClean="0">
                <a:solidFill>
                  <a:srgbClr val="000000"/>
                </a:solidFill>
                <a:latin typeface="Times New Roman" pitchFamily="65" charset="-122"/>
                <a:ea typeface="宋体" pitchFamily="65" charset="-122"/>
              </a:rPr>
              <a:t>瓷的例子,则可以使人们对于明初文化的兼容性有一个新的认识。事实上,与明代中外文明的</a:t>
            </a:r>
            <a:r>
              <a:t/>
            </a:r>
            <a:br/>
            <a:r>
              <a:rPr lang="zh-CN" altLang="en-US" sz="1530" kern="0" dirty="0" smtClean="0">
                <a:solidFill>
                  <a:srgbClr val="000000"/>
                </a:solidFill>
                <a:latin typeface="Times New Roman" pitchFamily="65" charset="-122"/>
                <a:ea typeface="宋体" pitchFamily="65" charset="-122"/>
              </a:rPr>
              <a:t>交流高峰密切相关,明代中国正是通过与海外交流而走向开放和进步的,青花瓷的两次外销高</a:t>
            </a:r>
            <a:r>
              <a:t/>
            </a:r>
            <a:br/>
            <a:r>
              <a:rPr lang="zh-CN" altLang="en-US" sz="1530" kern="0" dirty="0" smtClean="0">
                <a:solidFill>
                  <a:srgbClr val="000000"/>
                </a:solidFill>
                <a:latin typeface="Times New Roman" pitchFamily="65" charset="-122"/>
                <a:ea typeface="宋体" pitchFamily="65" charset="-122"/>
              </a:rPr>
              <a:t>峰就反映了这一点。第一次在亚非掀起了中国风,第二次则兴起了欧美的中国风。可见,明代</a:t>
            </a:r>
            <a:r>
              <a:t/>
            </a:r>
            <a:br/>
            <a:r>
              <a:rPr lang="zh-CN" altLang="en-US" sz="1530" kern="0" dirty="0" smtClean="0">
                <a:solidFill>
                  <a:srgbClr val="000000"/>
                </a:solidFill>
                <a:latin typeface="Times New Roman" pitchFamily="65" charset="-122"/>
                <a:ea typeface="宋体" pitchFamily="65" charset="-122"/>
              </a:rPr>
              <a:t>不仅是中国陶瓷史上一个重大转折时期,也是中国传统社会的重要转型时期。正是中外文明</a:t>
            </a:r>
            <a:r>
              <a:t/>
            </a:r>
            <a:br/>
            <a:r>
              <a:rPr lang="zh-CN" altLang="en-US" sz="1530" kern="0" dirty="0" smtClean="0">
                <a:solidFill>
                  <a:srgbClr val="000000"/>
                </a:solidFill>
                <a:latin typeface="Times New Roman" pitchFamily="65" charset="-122"/>
                <a:ea typeface="宋体" pitchFamily="65" charset="-122"/>
              </a:rPr>
              <a:t>的交融,成功推动了中国瓷器从单色走向多彩的转型,青花瓷以独特方式昭示了明代文化的演</a:t>
            </a:r>
            <a:r>
              <a:t/>
            </a:r>
            <a:br/>
            <a:r>
              <a:rPr lang="zh-CN" altLang="en-US" sz="1530" kern="0" dirty="0" smtClean="0">
                <a:solidFill>
                  <a:srgbClr val="000000"/>
                </a:solidFill>
                <a:latin typeface="Times New Roman" pitchFamily="65" charset="-122"/>
                <a:ea typeface="宋体" pitchFamily="65" charset="-122"/>
              </a:rPr>
              <a:t>变过程,成为中国传统社会从单一走向多元的例证。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(摘编自万明《明代青花瓷崛起的轨迹》)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1.下列关于原文内容的理解和分析,正确的一项是(3分)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A.郑和下西洋推动了瓷器生产、销售和技术创新,带来了青花瓷发展的黄金时代。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B.原料本土化等因素使青花瓷发展进入新阶段,此时青花瓷与外来文化已无关系。</a:t>
            </a:r>
            <a:endParaRPr lang="zh-CN" altLang="en-US"/>
          </a:p>
        </p:txBody>
      </p:sp>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C.明代社会往往被认为是保守的,但青花瓷的风格表明当时社会比较开放和进步。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D.中外文明交融推动瓷器从单色走向多彩,从而推动了当时的社会向多元转型。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A.文章第一段通过元明两代瓷器的比较,论证了瓷器发展与审美观念更新的关系。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B.文章从民窑崛起、商业化和风格变化等方面论述了青花瓷成为世界时尚的过程。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C.文章论述青花瓷崛起的轨迹,为中外交往推动明代社会转型的观点提供了例证。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D.文章提出问题之后,分析了青花瓷崛起的原因,并论证了崛起带来的影响。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A.如果不是下西洋使青花瓷作为商品大量生产和外销,青花瓷可能就不会崛起。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B.时尚兴盛是社会快速变化的标志,可见青花瓷兴盛的成化年间社会变化很快。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C.青花瓷外销掀起世界性的中国风,可见青花瓷对明代的世界影响起了重要作用。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D.青花瓷在明代引领了世界时尚,由此带来的启示是,应注重社会的多元和开放。</a:t>
            </a:r>
            <a:endParaRPr lang="zh-CN" altLang="en-US"/>
          </a:p>
        </p:txBody>
      </p:sp>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B.曲解文意。据第二段可知,此时青花瓷上的中国画元素与伊斯兰风格融为一</a:t>
            </a:r>
            <a:r>
              <a:rPr dirty="0"/>
              <a:t/>
            </a:r>
            <a:br>
              <a:rPr dirty="0"/>
            </a:br>
            <a:r>
              <a:rPr lang="zh-CN" altLang="en-US" sz="1530" kern="0" dirty="0" smtClean="0">
                <a:solidFill>
                  <a:srgbClr val="000000"/>
                </a:solidFill>
                <a:latin typeface="Times New Roman" pitchFamily="65" charset="-122"/>
                <a:ea typeface="宋体" pitchFamily="65" charset="-122"/>
              </a:rPr>
              <a:t>体,而选项却说“此时青花瓷与外来文化已无关系”。C.扩大范围。据第三段第4句可知,</a:t>
            </a:r>
            <a:r>
              <a:rPr dirty="0"/>
              <a:t/>
            </a:r>
            <a:br>
              <a:rPr dirty="0"/>
            </a:br>
            <a:r>
              <a:rPr lang="zh-CN" altLang="en-US" sz="1530" kern="0" dirty="0" smtClean="0">
                <a:solidFill>
                  <a:srgbClr val="000000"/>
                </a:solidFill>
                <a:latin typeface="Times New Roman" pitchFamily="65" charset="-122"/>
                <a:ea typeface="宋体" pitchFamily="65" charset="-122"/>
              </a:rPr>
              <a:t>“明初往往被认为是保守的”,选项却扩大为“明代社会往往被认为是保守的”。D.强加因</a:t>
            </a:r>
            <a:r>
              <a:rPr dirty="0"/>
              <a:t/>
            </a:r>
            <a:br>
              <a:rPr dirty="0"/>
            </a:br>
            <a:r>
              <a:rPr lang="zh-CN" altLang="en-US" sz="1530" kern="0" dirty="0" smtClean="0">
                <a:solidFill>
                  <a:srgbClr val="000000"/>
                </a:solidFill>
                <a:latin typeface="Times New Roman" pitchFamily="65" charset="-122"/>
                <a:ea typeface="宋体" pitchFamily="65" charset="-122"/>
              </a:rPr>
              <a:t>果。据尾段尾句可知,中国瓷器从单色走向多彩,是当时社会转型的例证,选项“从而”一词,</a:t>
            </a:r>
            <a:r>
              <a:rPr dirty="0"/>
              <a:t/>
            </a:r>
            <a:br>
              <a:rPr dirty="0"/>
            </a:br>
            <a:r>
              <a:rPr lang="zh-CN" altLang="en-US" sz="1530" kern="0" dirty="0" smtClean="0">
                <a:solidFill>
                  <a:srgbClr val="000000"/>
                </a:solidFill>
                <a:latin typeface="Times New Roman" pitchFamily="65" charset="-122"/>
                <a:ea typeface="宋体" pitchFamily="65" charset="-122"/>
              </a:rPr>
              <a:t>却将中国瓷器从单色走向多彩误认为是推动当时社会转型的原因。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第一段在对元明两代瓷器进行对比论证后,得出了“青花瓷崛起是郑和航海时代</a:t>
            </a:r>
            <a:r>
              <a:rPr dirty="0"/>
              <a:t/>
            </a:r>
            <a:br>
              <a:rPr dirty="0"/>
            </a:br>
            <a:r>
              <a:rPr lang="zh-CN" altLang="en-US" sz="1530" kern="0" dirty="0" smtClean="0">
                <a:solidFill>
                  <a:srgbClr val="000000"/>
                </a:solidFill>
                <a:latin typeface="Times New Roman" pitchFamily="65" charset="-122"/>
                <a:ea typeface="宋体" pitchFamily="65" charset="-122"/>
              </a:rPr>
              <a:t>技术创新与文化交融的硕果”的论点。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“青花瓷兴盛的成化年间社会变化很快”在文中没有体现。这实际上是一个简</a:t>
            </a:r>
            <a:r>
              <a:rPr dirty="0"/>
              <a:t/>
            </a:r>
            <a:br>
              <a:rPr dirty="0"/>
            </a:br>
            <a:r>
              <a:rPr lang="zh-CN" altLang="en-US" sz="1530" kern="0" dirty="0" smtClean="0">
                <a:solidFill>
                  <a:srgbClr val="000000"/>
                </a:solidFill>
                <a:latin typeface="Times New Roman" pitchFamily="65" charset="-122"/>
                <a:ea typeface="宋体" pitchFamily="65" charset="-122"/>
              </a:rPr>
              <a:t>缩版的三段论,大前提为“时尚兴盛是社会快速变化的标志”,小前提是“明代成化年间青花</a:t>
            </a:r>
            <a:r>
              <a:rPr dirty="0"/>
              <a:t/>
            </a:r>
            <a:br>
              <a:rPr dirty="0"/>
            </a:br>
            <a:r>
              <a:rPr lang="zh-CN" altLang="en-US" sz="1530" kern="0" dirty="0" smtClean="0">
                <a:solidFill>
                  <a:srgbClr val="000000"/>
                </a:solidFill>
                <a:latin typeface="Times New Roman" pitchFamily="65" charset="-122"/>
                <a:ea typeface="宋体" pitchFamily="65" charset="-122"/>
              </a:rPr>
              <a:t>瓷兴盛”,结论是“所以成化年间社会变化很快”;在这个三段论中,“时尚兴盛”与“青花瓷</a:t>
            </a:r>
            <a:r>
              <a:rPr dirty="0"/>
              <a:t/>
            </a:r>
            <a:br>
              <a:rPr dirty="0"/>
            </a:br>
            <a:r>
              <a:rPr lang="zh-CN" altLang="en-US" sz="1530" kern="0" dirty="0" smtClean="0">
                <a:solidFill>
                  <a:srgbClr val="000000"/>
                </a:solidFill>
                <a:latin typeface="Times New Roman" pitchFamily="65" charset="-122"/>
                <a:ea typeface="宋体" pitchFamily="65" charset="-122"/>
              </a:rPr>
              <a:t>兴盛”非同一概念,即“青花瓷兴盛”并非“时尚兴盛”,所以推断不出“青花瓷兴盛的成化</a:t>
            </a:r>
            <a:r>
              <a:rPr dirty="0"/>
              <a:t/>
            </a:r>
            <a:br>
              <a:rPr dirty="0"/>
            </a:br>
            <a:r>
              <a:rPr lang="zh-CN" altLang="en-US" sz="1530" kern="0" dirty="0" smtClean="0">
                <a:solidFill>
                  <a:srgbClr val="000000"/>
                </a:solidFill>
                <a:latin typeface="Times New Roman" pitchFamily="65" charset="-122"/>
                <a:ea typeface="宋体" pitchFamily="65" charset="-122"/>
              </a:rPr>
              <a:t>年间社会变化很快”这一结论。</a:t>
            </a:r>
            <a:endParaRPr lang="zh-CN" altLang="en-US" dirty="0"/>
          </a:p>
        </p:txBody>
      </p:sp>
    </p:spTree>
    <p:custDataLst>
      <p:custData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688628"/>
          <a:ext cx="7740000" cy="1205280"/>
        </p:xfrm>
        <a:graphic>
          <a:graphicData uri="http://schemas.openxmlformats.org/drawingml/2006/table">
            <a:tbl>
              <a:tblPr/>
              <a:tblGrid>
                <a:gridCol w="3870000"/>
                <a:gridCol w="3870000"/>
              </a:tblGrid>
              <a:tr h="60264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设误方式</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说法绝对,指分析、评价、推测作者的观点时,全盘否定或全盘肯定,</a:t>
                      </a:r>
                      <a:r>
                        <a:t/>
                      </a:r>
                      <a:br/>
                      <a:r>
                        <a:rPr lang="zh-CN" altLang="en-US" sz="992" kern="0" dirty="0" smtClean="0">
                          <a:solidFill>
                            <a:srgbClr val="000000"/>
                          </a:solidFill>
                          <a:latin typeface="Times New Roman" pitchFamily="65" charset="-122"/>
                          <a:ea typeface="宋体" pitchFamily="65" charset="-122"/>
                        </a:rPr>
                        <a:t>漏掉了原文中表示可能性的限制语</a:t>
                      </a:r>
                    </a:p>
                  </a:txBody>
                  <a:tcPr marL="45720" marR="45720"/>
                </a:tc>
              </a:tr>
              <a:tr h="60264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识别方法</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关注涉及可能性的限制词:可能、或许、未必、一般来说、通常情况</a:t>
                      </a:r>
                      <a:r>
                        <a:t/>
                      </a:r>
                      <a:br/>
                      <a:r>
                        <a:rPr lang="zh-CN" altLang="en-US" sz="992" kern="0" dirty="0" smtClean="0">
                          <a:solidFill>
                            <a:srgbClr val="000000"/>
                          </a:solidFill>
                          <a:latin typeface="Times New Roman" pitchFamily="65" charset="-122"/>
                          <a:ea typeface="宋体" pitchFamily="65" charset="-122"/>
                        </a:rPr>
                        <a:t>下</a:t>
                      </a:r>
                    </a:p>
                  </a:txBody>
                  <a:tcPr marL="45720" marR="45720"/>
                </a:tc>
              </a:tr>
            </a:tbl>
          </a:graphicData>
        </a:graphic>
      </p:graphicFrame>
      <p:sp>
        <p:nvSpPr>
          <p:cNvPr id="3" name="TextBox 2"/>
          <p:cNvSpPr txBox="1"/>
          <p:nvPr/>
        </p:nvSpPr>
        <p:spPr>
          <a:xfrm>
            <a:off x="500034" y="1134253"/>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a:t>
            </a:r>
            <a:r>
              <a:rPr lang="zh-CN" altLang="en-US" sz="1530" kern="0" dirty="0" smtClean="0">
                <a:solidFill>
                  <a:srgbClr val="000000"/>
                </a:solidFill>
                <a:latin typeface="Times New Roman" pitchFamily="65" charset="-122"/>
                <a:ea typeface="宋体" pitchFamily="65" charset="-122"/>
              </a:rPr>
              <a:t>　说法绝对</a:t>
            </a:r>
            <a:endParaRPr lang="zh-CN" altLang="en-US" dirty="0"/>
          </a:p>
        </p:txBody>
      </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四、(2017课标全国Ⅰ,1—3,9分)阅读下面的文字,完成1—3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气候正义是环境正义在气候变化领域的具体发展和体现。2000年前后,一些非政府组织承袭</a:t>
            </a:r>
            <a:r>
              <a:t/>
            </a:r>
            <a:br/>
            <a:r>
              <a:rPr lang="zh-CN" altLang="en-US" sz="1530" kern="0" dirty="0" smtClean="0">
                <a:solidFill>
                  <a:srgbClr val="000000"/>
                </a:solidFill>
                <a:latin typeface="Times New Roman" pitchFamily="65" charset="-122"/>
                <a:ea typeface="宋体" pitchFamily="65" charset="-122"/>
              </a:rPr>
              <a:t>环境正义运动的精神,开始对气候变化的影响进行伦理审视,气候正义便应运而生。气候正义</a:t>
            </a:r>
            <a:r>
              <a:t/>
            </a:r>
            <a:br/>
            <a:r>
              <a:rPr lang="zh-CN" altLang="en-US" sz="1530" kern="0" dirty="0" smtClean="0">
                <a:solidFill>
                  <a:srgbClr val="000000"/>
                </a:solidFill>
                <a:latin typeface="Times New Roman" pitchFamily="65" charset="-122"/>
                <a:ea typeface="宋体" pitchFamily="65" charset="-122"/>
              </a:rPr>
              <a:t>关注的核心主要是在气候容量有限的前提下,如何界定各方的权利和义务,主要表现为一种社</a:t>
            </a:r>
            <a:r>
              <a:t/>
            </a:r>
            <a:br/>
            <a:r>
              <a:rPr lang="zh-CN" altLang="en-US" sz="1530" kern="0" dirty="0" smtClean="0">
                <a:solidFill>
                  <a:srgbClr val="000000"/>
                </a:solidFill>
                <a:latin typeface="Times New Roman" pitchFamily="65" charset="-122"/>
                <a:ea typeface="宋体" pitchFamily="65" charset="-122"/>
              </a:rPr>
              <a:t>会正义或法律正义。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从空间维度来看,气候正义涉及不同国家和地区之间公平享有气候容量的问题,也涉及一国内</a:t>
            </a:r>
            <a:r>
              <a:t/>
            </a:r>
            <a:br/>
            <a:r>
              <a:rPr lang="zh-CN" altLang="en-US" sz="1530" kern="0" dirty="0" smtClean="0">
                <a:solidFill>
                  <a:srgbClr val="000000"/>
                </a:solidFill>
                <a:latin typeface="Times New Roman" pitchFamily="65" charset="-122"/>
                <a:ea typeface="宋体" pitchFamily="65" charset="-122"/>
              </a:rPr>
              <a:t>部不同区域之间公平享有气候容量的问题,因而存在气候变化的国际公平和国内公平问题。</a:t>
            </a:r>
            <a:r>
              <a:t/>
            </a:r>
            <a:br/>
            <a:r>
              <a:rPr lang="zh-CN" altLang="en-US" sz="1530" kern="0" dirty="0" smtClean="0">
                <a:solidFill>
                  <a:srgbClr val="000000"/>
                </a:solidFill>
                <a:latin typeface="Times New Roman" pitchFamily="65" charset="-122"/>
                <a:ea typeface="宋体" pitchFamily="65" charset="-122"/>
              </a:rPr>
              <a:t>公平原则应以满足人的基本需求作为首要目标,每个人都有义务将自己的“碳足迹”控制在</a:t>
            </a:r>
            <a:r>
              <a:t/>
            </a:r>
            <a:br/>
            <a:r>
              <a:rPr lang="zh-CN" altLang="en-US" sz="1530" kern="0" dirty="0" smtClean="0">
                <a:solidFill>
                  <a:srgbClr val="000000"/>
                </a:solidFill>
                <a:latin typeface="Times New Roman" pitchFamily="65" charset="-122"/>
                <a:ea typeface="宋体" pitchFamily="65" charset="-122"/>
              </a:rPr>
              <a:t>合理范围之内。比如说,鉴于全球排放空间有限,而发达国家已实现工业化,在分配排放空间</a:t>
            </a:r>
            <a:r>
              <a:t/>
            </a:r>
            <a:br/>
            <a:r>
              <a:rPr lang="zh-CN" altLang="en-US" sz="1530" kern="0" dirty="0" smtClean="0">
                <a:solidFill>
                  <a:srgbClr val="000000"/>
                </a:solidFill>
                <a:latin typeface="Times New Roman" pitchFamily="65" charset="-122"/>
                <a:ea typeface="宋体" pitchFamily="65" charset="-122"/>
              </a:rPr>
              <a:t>时,就应首先满足发展中国家在衣食住行和公共基础设施建设等方面的基本发展需求,同时遏</a:t>
            </a:r>
            <a:r>
              <a:t/>
            </a:r>
            <a:br/>
            <a:r>
              <a:rPr lang="zh-CN" altLang="en-US" sz="1530" kern="0" dirty="0" smtClean="0">
                <a:solidFill>
                  <a:srgbClr val="000000"/>
                </a:solidFill>
                <a:latin typeface="Times New Roman" pitchFamily="65" charset="-122"/>
                <a:ea typeface="宋体" pitchFamily="65" charset="-122"/>
              </a:rPr>
              <a:t>制在满足基本需求之上的奢侈排放。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从时间维度来看,气候正义涉及当代人与后代之间公平享有气候容量的问题,因而存在代际权</a:t>
            </a:r>
            <a:r>
              <a:t/>
            </a:r>
            <a:br/>
            <a:r>
              <a:rPr lang="zh-CN" altLang="en-US" sz="1530" kern="0" dirty="0" smtClean="0">
                <a:solidFill>
                  <a:srgbClr val="000000"/>
                </a:solidFill>
                <a:latin typeface="Times New Roman" pitchFamily="65" charset="-122"/>
                <a:ea typeface="宋体" pitchFamily="65" charset="-122"/>
              </a:rPr>
              <a:t>利义务关系问题。这一权利义务关系,从消极方面看,体现为当代人如何约束自己的行为来保</a:t>
            </a:r>
            <a:r>
              <a:t/>
            </a:r>
            <a:br/>
            <a:r>
              <a:rPr lang="zh-CN" altLang="en-US" sz="1530" kern="0" dirty="0" smtClean="0">
                <a:solidFill>
                  <a:srgbClr val="000000"/>
                </a:solidFill>
                <a:latin typeface="Times New Roman" pitchFamily="65" charset="-122"/>
                <a:ea typeface="宋体" pitchFamily="65" charset="-122"/>
              </a:rPr>
              <a:t>护地球气候系统,以将同等质量的气候系统交给后代;从积极方面看,体现为当代人为自己及后</a:t>
            </a:r>
            <a:endParaRPr lang="zh-CN" altLang="en-US"/>
          </a:p>
        </p:txBody>
      </p:sp>
    </p:spTree>
    <p:custDataLst>
      <p:custData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代设定义务。就代际公平而言,地球上的自然资源在代际分配问题上应实现代际共享,避免</a:t>
            </a:r>
            <a:r>
              <a:t/>
            </a:r>
            <a:br/>
            <a:r>
              <a:rPr lang="zh-CN" altLang="en-US" sz="1530" kern="0" dirty="0" smtClean="0">
                <a:solidFill>
                  <a:srgbClr val="000000"/>
                </a:solidFill>
                <a:latin typeface="Times New Roman" pitchFamily="65" charset="-122"/>
                <a:ea typeface="宋体" pitchFamily="65" charset="-122"/>
              </a:rPr>
              <a:t>“生态赤字”。因为,地球这个行星上的自然资源包括气候资源,是人类所有成员,包括上一</a:t>
            </a:r>
            <a:r>
              <a:t/>
            </a:r>
            <a:br/>
            <a:r>
              <a:rPr lang="zh-CN" altLang="en-US" sz="1530" kern="0" dirty="0" smtClean="0">
                <a:solidFill>
                  <a:srgbClr val="000000"/>
                </a:solidFill>
                <a:latin typeface="Times New Roman" pitchFamily="65" charset="-122"/>
                <a:ea typeface="宋体" pitchFamily="65" charset="-122"/>
              </a:rPr>
              <a:t>代、这一代和下一代,共同享有和掌管的。我们这一代既是受益人,有权使用并受益于地球,又</a:t>
            </a:r>
            <a:r>
              <a:t/>
            </a:r>
            <a:br/>
            <a:r>
              <a:rPr lang="zh-CN" altLang="en-US" sz="1530" kern="0" dirty="0" smtClean="0">
                <a:solidFill>
                  <a:srgbClr val="000000"/>
                </a:solidFill>
                <a:latin typeface="Times New Roman" pitchFamily="65" charset="-122"/>
                <a:ea typeface="宋体" pitchFamily="65" charset="-122"/>
              </a:rPr>
              <a:t>是受托人,为下一代掌管地球。我们作为地球的受托管理人,对子孙后代负有道德义务。实际</a:t>
            </a:r>
            <a:r>
              <a:t/>
            </a:r>
            <a:br/>
            <a:r>
              <a:rPr lang="zh-CN" altLang="en-US" sz="1530" kern="0" dirty="0" smtClean="0">
                <a:solidFill>
                  <a:srgbClr val="000000"/>
                </a:solidFill>
                <a:latin typeface="Times New Roman" pitchFamily="65" charset="-122"/>
                <a:ea typeface="宋体" pitchFamily="65" charset="-122"/>
              </a:rPr>
              <a:t>上,气候变化公约或协定把长期目标设定为保护气候系统免受人为原因引起的温室气体排放</a:t>
            </a:r>
            <a:r>
              <a:t/>
            </a:r>
            <a:br/>
            <a:r>
              <a:rPr lang="zh-CN" altLang="en-US" sz="1530" kern="0" dirty="0" smtClean="0">
                <a:solidFill>
                  <a:srgbClr val="000000"/>
                </a:solidFill>
                <a:latin typeface="Times New Roman" pitchFamily="65" charset="-122"/>
                <a:ea typeface="宋体" pitchFamily="65" charset="-122"/>
              </a:rPr>
              <a:t>导致的干扰,其目的正是保护地球气候系统,这是符合后代利益的。至少从我们当代人已有的</a:t>
            </a:r>
            <a:r>
              <a:t/>
            </a:r>
            <a:br/>
            <a:r>
              <a:rPr lang="zh-CN" altLang="en-US" sz="1530" kern="0" dirty="0" smtClean="0">
                <a:solidFill>
                  <a:srgbClr val="000000"/>
                </a:solidFill>
                <a:latin typeface="Times New Roman" pitchFamily="65" charset="-122"/>
                <a:ea typeface="宋体" pitchFamily="65" charset="-122"/>
              </a:rPr>
              <a:t>科学认识来看,气候正义的本质是为了保护后代的利益,而非为其设定义务。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总之,气候正义既有空间的维度,也有时间的维度,既涉及国际公平和国内公平,也涉及代际公</a:t>
            </a:r>
            <a:r>
              <a:t/>
            </a:r>
            <a:br/>
            <a:r>
              <a:rPr lang="zh-CN" altLang="en-US" sz="1530" kern="0" dirty="0" smtClean="0">
                <a:solidFill>
                  <a:srgbClr val="000000"/>
                </a:solidFill>
                <a:latin typeface="Times New Roman" pitchFamily="65" charset="-122"/>
                <a:ea typeface="宋体" pitchFamily="65" charset="-122"/>
              </a:rPr>
              <a:t>平和代内公平。因此,气候正义的内涵是:所有国家、地区和个人都有平等地使用、享受气候</a:t>
            </a:r>
            <a:r>
              <a:t/>
            </a:r>
            <a:br/>
            <a:r>
              <a:rPr lang="zh-CN" altLang="en-US" sz="1530" kern="0" dirty="0" smtClean="0">
                <a:solidFill>
                  <a:srgbClr val="000000"/>
                </a:solidFill>
                <a:latin typeface="Times New Roman" pitchFamily="65" charset="-122"/>
                <a:ea typeface="宋体" pitchFamily="65" charset="-122"/>
              </a:rPr>
              <a:t>容量的权利,也应公平地分担稳定气候系统的义务和成本。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(摘编自曹明德《中国参与国际气候治理的法律立场和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策略:以气候正义为视角》)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1.下列关于原文内容的理解和分析,正确的一项是(3分)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A.为了应对气候变化,非政府组织承袭环境正义运动的精神,提出了气候正义。</a:t>
            </a:r>
            <a:endParaRPr lang="zh-CN" altLang="en-US"/>
          </a:p>
        </p:txBody>
      </p:sp>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B.与气候变化有关的国际公平和国内公平问题,实际上就是限制排放的问题。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C.气候正义中的义务问题,是指我们对后代负有义务,而且要为后代设定义务。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D.已有的科学认识和对利益分配的认识都会影响我们对气候正义内涵的理解。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A.文章从两个维度审视气候正义,并较为深入地阐述了后一维度的两个方面。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B.文章以气候容量有限为立论前提,并由此指向了气候方面的社会正义问题。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C.文章在论证中以大量篇幅阐述代际公平,彰显了立足未来的气候正义立场。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D.对于气候正义,文章先交代背景,接着逐层分析,最后梳理出了它的内涵。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A.如果气候容量无限,就不必对气候变化进行伦理审视、讨论气候的正义问题。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B.如果气候变化公约或协定的长期目标能落实,那么后代需求就可以得到保证。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C.只有每个人都控制“碳足迹”,从而实现了代际共享,才能避免“生态赤字”。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D.气候容量的公平享有是很复杂的问题,气候正义只是理解该问题的一种视角。</a:t>
            </a:r>
            <a:endParaRPr lang="zh-CN" altLang="en-US"/>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A.“非政府组织承袭环境正义运动的精神,提出了气候正义”说法错误,原文只</a:t>
            </a:r>
            <a:r>
              <a:rPr dirty="0"/>
              <a:t/>
            </a:r>
            <a:br>
              <a:rPr dirty="0"/>
            </a:br>
            <a:r>
              <a:rPr lang="zh-CN" altLang="en-US" sz="1530" kern="0" dirty="0" smtClean="0">
                <a:solidFill>
                  <a:srgbClr val="000000"/>
                </a:solidFill>
                <a:latin typeface="Times New Roman" pitchFamily="65" charset="-122"/>
                <a:ea typeface="宋体" pitchFamily="65" charset="-122"/>
              </a:rPr>
              <a:t>是说“2000年前后,一些非政府组织承袭环境正义运动的精神,开始对气候变化的影响进行伦</a:t>
            </a:r>
            <a:r>
              <a:rPr dirty="0"/>
              <a:t/>
            </a:r>
            <a:br>
              <a:rPr dirty="0"/>
            </a:br>
            <a:r>
              <a:rPr lang="zh-CN" altLang="en-US" sz="1530" kern="0" dirty="0" smtClean="0">
                <a:solidFill>
                  <a:srgbClr val="000000"/>
                </a:solidFill>
                <a:latin typeface="Times New Roman" pitchFamily="65" charset="-122"/>
                <a:ea typeface="宋体" pitchFamily="65" charset="-122"/>
              </a:rPr>
              <a:t>理审视”,是“气候正义”产生的背景,并未指明“气候正义”的提出者就是“非政府组</a:t>
            </a:r>
            <a:r>
              <a:rPr dirty="0"/>
              <a:t/>
            </a:r>
            <a:br>
              <a:rPr dirty="0"/>
            </a:br>
            <a:r>
              <a:rPr lang="zh-CN" altLang="en-US" sz="1530" kern="0" dirty="0" smtClean="0">
                <a:solidFill>
                  <a:srgbClr val="000000"/>
                </a:solidFill>
                <a:latin typeface="Times New Roman" pitchFamily="65" charset="-122"/>
                <a:ea typeface="宋体" pitchFamily="65" charset="-122"/>
              </a:rPr>
              <a:t>织”。B.“实际上就是限制排放的问题”以偏概全,由第四段中“气候正义的内涵是:所有国</a:t>
            </a:r>
            <a:r>
              <a:rPr dirty="0"/>
              <a:t/>
            </a:r>
            <a:br>
              <a:rPr dirty="0"/>
            </a:br>
            <a:r>
              <a:rPr lang="zh-CN" altLang="en-US" sz="1530" kern="0" dirty="0" smtClean="0">
                <a:solidFill>
                  <a:srgbClr val="000000"/>
                </a:solidFill>
                <a:latin typeface="Times New Roman" pitchFamily="65" charset="-122"/>
                <a:ea typeface="宋体" pitchFamily="65" charset="-122"/>
              </a:rPr>
              <a:t>家、地区和个人都有平等地使用、享受气候容量的权利,也应公平地分担稳定气候系统的义</a:t>
            </a:r>
            <a:r>
              <a:rPr dirty="0"/>
              <a:t/>
            </a:r>
            <a:br>
              <a:rPr dirty="0"/>
            </a:br>
            <a:r>
              <a:rPr lang="zh-CN" altLang="en-US" sz="1530" kern="0" dirty="0" smtClean="0">
                <a:solidFill>
                  <a:srgbClr val="000000"/>
                </a:solidFill>
                <a:latin typeface="Times New Roman" pitchFamily="65" charset="-122"/>
                <a:ea typeface="宋体" pitchFamily="65" charset="-122"/>
              </a:rPr>
              <a:t>务和成本”可知,与气候变化有关的国际公平和国内公平问题,既有“平等地使用、享受气候</a:t>
            </a:r>
            <a:r>
              <a:rPr dirty="0"/>
              <a:t/>
            </a:r>
            <a:br>
              <a:rPr dirty="0"/>
            </a:br>
            <a:r>
              <a:rPr lang="zh-CN" altLang="en-US" sz="1530" kern="0" dirty="0" smtClean="0">
                <a:solidFill>
                  <a:srgbClr val="000000"/>
                </a:solidFill>
                <a:latin typeface="Times New Roman" pitchFamily="65" charset="-122"/>
                <a:ea typeface="宋体" pitchFamily="65" charset="-122"/>
              </a:rPr>
              <a:t>容量的权利”,还有“公平地分担稳定气候系统的义务和成本”(包括限制排放的问题)。C.</a:t>
            </a:r>
            <a:r>
              <a:rPr dirty="0"/>
              <a:t/>
            </a:r>
            <a:br>
              <a:rPr dirty="0"/>
            </a:br>
            <a:r>
              <a:rPr lang="zh-CN" altLang="en-US" sz="1530" kern="0" dirty="0" smtClean="0">
                <a:solidFill>
                  <a:srgbClr val="000000"/>
                </a:solidFill>
                <a:latin typeface="Times New Roman" pitchFamily="65" charset="-122"/>
                <a:ea typeface="宋体" pitchFamily="65" charset="-122"/>
              </a:rPr>
              <a:t>“而且要为后代设定义务”不合文意,由原文第三段中“气候正义的本质是为了保护后代的</a:t>
            </a:r>
            <a:r>
              <a:rPr dirty="0"/>
              <a:t/>
            </a:r>
            <a:br>
              <a:rPr dirty="0"/>
            </a:br>
            <a:r>
              <a:rPr lang="zh-CN" altLang="en-US" sz="1530" kern="0" dirty="0" smtClean="0">
                <a:solidFill>
                  <a:srgbClr val="000000"/>
                </a:solidFill>
                <a:latin typeface="Times New Roman" pitchFamily="65" charset="-122"/>
                <a:ea typeface="宋体" pitchFamily="65" charset="-122"/>
              </a:rPr>
              <a:t>利益,而非为其设定义务”可知,当代人“作为地球的受托管理人,对子孙后代负有道德义</a:t>
            </a:r>
            <a:r>
              <a:rPr dirty="0"/>
              <a:t/>
            </a:r>
            <a:br>
              <a:rPr dirty="0"/>
            </a:br>
            <a:r>
              <a:rPr lang="zh-CN" altLang="en-US" sz="1530" kern="0" dirty="0" smtClean="0">
                <a:solidFill>
                  <a:srgbClr val="000000"/>
                </a:solidFill>
                <a:latin typeface="Times New Roman" pitchFamily="65" charset="-122"/>
                <a:ea typeface="宋体" pitchFamily="65" charset="-122"/>
              </a:rPr>
              <a:t>务”,并无权利“为后代设定义务”。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知识归纳</a:t>
            </a:r>
            <a:r>
              <a:rPr lang="zh-CN" altLang="en-US" sz="1530" kern="0" dirty="0" smtClean="0">
                <a:solidFill>
                  <a:srgbClr val="000000"/>
                </a:solidFill>
                <a:latin typeface="Times New Roman" pitchFamily="65" charset="-122"/>
                <a:ea typeface="宋体" pitchFamily="65" charset="-122"/>
              </a:rPr>
              <a:t>　命题人在论述类文本阅读错误选项的设置上,常用的6种方法如下: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(1)删。删除句子成分而改变句意。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(2)添。添加定语或状语,造成对内容的曲解。</a:t>
            </a:r>
            <a:endParaRPr lang="zh-CN" altLang="en-US" dirty="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19108"/>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落。当一个城市体只能满足某一类人的意义追求、意义需要时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这个城市体也往往会丧失活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力。当一个城市体被某一类型的意义体系固化时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这个城市体往往不具有综合吸纳力、发展</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潜力。启蒙主义的片面化,理性主义的片面化,世俗主义的片面化,神圣主义的片面化,都会导</a:t>
            </a:r>
            <a:r>
              <a:rPr dirty="0"/>
              <a:t/>
            </a:r>
            <a:br>
              <a:rPr dirty="0"/>
            </a:br>
            <a:r>
              <a:rPr lang="zh-CN" altLang="en-US" sz="1530" kern="0" dirty="0" smtClean="0">
                <a:solidFill>
                  <a:srgbClr val="000000"/>
                </a:solidFill>
                <a:latin typeface="Times New Roman" pitchFamily="65" charset="-122"/>
                <a:ea typeface="宋体" pitchFamily="65" charset="-122"/>
              </a:rPr>
              <a:t>致城市意义弹性的减弱,都会从根基处危害城市的健康可持续发展。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综上所述,保持城市的空间弹性、制度弹性、意义弹性,并以此为基础,把握城市的类型构成与</a:t>
            </a:r>
            <a:r>
              <a:rPr dirty="0"/>
              <a:t/>
            </a:r>
            <a:br>
              <a:rPr dirty="0"/>
            </a:br>
            <a:r>
              <a:rPr lang="zh-CN" altLang="en-US" sz="1530" kern="0" dirty="0" smtClean="0">
                <a:solidFill>
                  <a:srgbClr val="000000"/>
                </a:solidFill>
                <a:latin typeface="Times New Roman" pitchFamily="65" charset="-122"/>
                <a:ea typeface="宋体" pitchFamily="65" charset="-122"/>
              </a:rPr>
              <a:t>历史,建构城市命运共同体,对于城市社会的健康发展而言,是意义重大的。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(摘编自陈忠《城市社会:文明多样性与命运共同体》)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1.下列关于原文内容的理解和分析,正确的一项是(3分)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A.当前城市空间弹性核心的问题是缺乏有机统一,这使得城市发展丧失了基础。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B.已发展的城市和崛起中的城市都面临着激活活力的问题,也都需要有制度弹性。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C.城市的意义对不同的人群来说是不一样的,城市体需要一种抽象的意义共同性。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D.在诸多原因中,空间、制度及意义三者的弹性不足是影响城市发展的根本原因。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(3)调。调换词语或句子的顺序,从而改变句意。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(4)改。改变说法,或用其他词语代替,造成似是而非。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(5)漏。只是强调了问题的某一方面,而有意漏掉了另一方面。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(6)凑。将意义相关或无关的几个词语(句子)随意拼接在一起而造成错误。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“立足未来”说法错误,第三段在阐述代际公平时说“我们这一代</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我们作为</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至少从我们当代人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”,可见作者的立足点是当代。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方法点拨　解答此类题的一般思路:首先,明确议论说理的角度,弄清文章的中心论点是什么,</a:t>
            </a:r>
            <a:r>
              <a:rPr dirty="0"/>
              <a:t/>
            </a:r>
            <a:br>
              <a:rPr dirty="0"/>
            </a:br>
            <a:r>
              <a:rPr lang="zh-CN" altLang="en-US" sz="1530" kern="0" dirty="0" smtClean="0">
                <a:solidFill>
                  <a:srgbClr val="000000"/>
                </a:solidFill>
                <a:latin typeface="Times New Roman" pitchFamily="65" charset="-122"/>
                <a:ea typeface="宋体" pitchFamily="65" charset="-122"/>
              </a:rPr>
              <a:t>有无分论点,作者的观点倾向是什么,用什么材料来证明观点,文章结构有什么特点,语言有什</a:t>
            </a:r>
            <a:r>
              <a:rPr dirty="0"/>
              <a:t/>
            </a:r>
            <a:br>
              <a:rPr dirty="0"/>
            </a:br>
            <a:r>
              <a:rPr lang="zh-CN" altLang="en-US" sz="1530" kern="0" dirty="0" smtClean="0">
                <a:solidFill>
                  <a:srgbClr val="000000"/>
                </a:solidFill>
                <a:latin typeface="Times New Roman" pitchFamily="65" charset="-122"/>
                <a:ea typeface="宋体" pitchFamily="65" charset="-122"/>
              </a:rPr>
              <a:t>么特色,等等。其次,要关注命题人的语言组织方法。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“那么后代需求就可以得到保证”的推断不符合文意,原文说“气候变化公约或</a:t>
            </a:r>
            <a:r>
              <a:rPr dirty="0"/>
              <a:t/>
            </a:r>
            <a:br>
              <a:rPr dirty="0"/>
            </a:br>
            <a:r>
              <a:rPr lang="zh-CN" altLang="en-US" sz="1530" kern="0" dirty="0" smtClean="0">
                <a:solidFill>
                  <a:srgbClr val="000000"/>
                </a:solidFill>
                <a:latin typeface="Times New Roman" pitchFamily="65" charset="-122"/>
                <a:ea typeface="宋体" pitchFamily="65" charset="-122"/>
              </a:rPr>
              <a:t>协定把长期目标设定为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,这是符合后代利益的”,并不能说落实目标就能保证后代需求。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a:t>
            </a:r>
            <a:r>
              <a:rPr lang="zh-CN" altLang="en-US" sz="1530" kern="0" dirty="0" smtClean="0">
                <a:solidFill>
                  <a:srgbClr val="000000"/>
                </a:solidFill>
                <a:latin typeface="Times New Roman" pitchFamily="65" charset="-122"/>
                <a:ea typeface="宋体" pitchFamily="65" charset="-122"/>
              </a:rPr>
              <a:t>　注意带有绝对化的说法,说法绝对,往往错误;还要注意推断,结合文章内容,看是否</a:t>
            </a:r>
            <a:r>
              <a:rPr dirty="0"/>
              <a:t/>
            </a:r>
            <a:br>
              <a:rPr dirty="0"/>
            </a:br>
            <a:r>
              <a:rPr lang="zh-CN" altLang="en-US" sz="1530" kern="0" dirty="0" smtClean="0">
                <a:solidFill>
                  <a:srgbClr val="000000"/>
                </a:solidFill>
                <a:latin typeface="Times New Roman" pitchFamily="65" charset="-122"/>
                <a:ea typeface="宋体" pitchFamily="65" charset="-122"/>
              </a:rPr>
              <a:t>符合作者的观点态度。</a:t>
            </a:r>
            <a:endParaRPr lang="zh-CN" altLang="en-US" dirty="0"/>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五、(2016课标全国Ⅱ,1—3,9分)阅读下面的文字,完成1—3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人们常说“小说是讲故事的艺术”,但故事不等于小说,故事讲述人与小说家也不能混为一</a:t>
            </a:r>
            <a:r>
              <a:t/>
            </a:r>
            <a:br/>
            <a:r>
              <a:rPr lang="zh-CN" altLang="en-US" sz="1530" kern="0" dirty="0" smtClean="0">
                <a:solidFill>
                  <a:srgbClr val="000000"/>
                </a:solidFill>
                <a:latin typeface="Times New Roman" pitchFamily="65" charset="-122"/>
                <a:ea typeface="宋体" pitchFamily="65" charset="-122"/>
              </a:rPr>
              <a:t>谈。就传统而言,讲故事的人讲述亲身经历或道听途说的故事,口耳相传,把它们转化为听众的</a:t>
            </a:r>
            <a:r>
              <a:t/>
            </a:r>
            <a:br/>
            <a:r>
              <a:rPr lang="zh-CN" altLang="en-US" sz="1530" kern="0" dirty="0" smtClean="0">
                <a:solidFill>
                  <a:srgbClr val="000000"/>
                </a:solidFill>
                <a:latin typeface="Times New Roman" pitchFamily="65" charset="-122"/>
                <a:ea typeface="宋体" pitchFamily="65" charset="-122"/>
              </a:rPr>
              <a:t>经验;小说家则通常记录见闻传说,虚构故事,经过艺术处理,把它们变成小说交给读者。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除流传形式上的简单差异外,早期小说和故事的本质区别并不明显,经历和见闻是它们的共同</a:t>
            </a:r>
            <a:r>
              <a:t/>
            </a:r>
            <a:br/>
            <a:r>
              <a:rPr lang="zh-CN" altLang="en-US" sz="1530" kern="0" dirty="0" smtClean="0">
                <a:solidFill>
                  <a:srgbClr val="000000"/>
                </a:solidFill>
                <a:latin typeface="Times New Roman" pitchFamily="65" charset="-122"/>
                <a:ea typeface="宋体" pitchFamily="65" charset="-122"/>
              </a:rPr>
              <a:t>要素。在传媒较为落后的过去,作为远行者的商人和水手最适合充当故事讲述人的角色,故事</a:t>
            </a:r>
            <a:r>
              <a:t/>
            </a:r>
            <a:br/>
            <a:r>
              <a:rPr lang="zh-CN" altLang="en-US" sz="1530" kern="0" dirty="0" smtClean="0">
                <a:solidFill>
                  <a:srgbClr val="000000"/>
                </a:solidFill>
                <a:latin typeface="Times New Roman" pitchFamily="65" charset="-122"/>
                <a:ea typeface="宋体" pitchFamily="65" charset="-122"/>
              </a:rPr>
              <a:t>的丰富程度与远行者的游历成正比。受此影响,国外古典小说也常以人物的经历为主线组织</a:t>
            </a:r>
            <a:r>
              <a:t/>
            </a:r>
            <a:br/>
            <a:r>
              <a:rPr lang="zh-CN" altLang="en-US" sz="1530" kern="0" dirty="0" smtClean="0">
                <a:solidFill>
                  <a:srgbClr val="000000"/>
                </a:solidFill>
                <a:latin typeface="Times New Roman" pitchFamily="65" charset="-122"/>
                <a:ea typeface="宋体" pitchFamily="65" charset="-122"/>
              </a:rPr>
              <a:t>故事。《荷马史诗》《一千零一夜》都是描述某种特殊的经历和遭遇,《堂吉诃德》中的故</a:t>
            </a:r>
            <a:r>
              <a:t/>
            </a:r>
            <a:br/>
            <a:r>
              <a:rPr lang="zh-CN" altLang="en-US" sz="1530" kern="0" dirty="0" smtClean="0">
                <a:solidFill>
                  <a:srgbClr val="000000"/>
                </a:solidFill>
                <a:latin typeface="Times New Roman" pitchFamily="65" charset="-122"/>
                <a:ea typeface="宋体" pitchFamily="65" charset="-122"/>
              </a:rPr>
              <a:t>事是堂吉诃德的行侠奇遇和所见所闻,17世纪欧洲的流浪汉小说也体现为游历见闻的连缀。</a:t>
            </a:r>
            <a:r>
              <a:t/>
            </a:r>
            <a:br/>
            <a:r>
              <a:rPr lang="zh-CN" altLang="en-US" sz="1530" kern="0" dirty="0" smtClean="0">
                <a:solidFill>
                  <a:srgbClr val="000000"/>
                </a:solidFill>
                <a:latin typeface="Times New Roman" pitchFamily="65" charset="-122"/>
                <a:ea typeface="宋体" pitchFamily="65" charset="-122"/>
              </a:rPr>
              <a:t>在中国,民间传说和历史故事为志怪类和史传类的小说提供了用之不竭的素材,话本等古典小</a:t>
            </a:r>
            <a:r>
              <a:t/>
            </a:r>
            <a:br/>
            <a:r>
              <a:rPr lang="zh-CN" altLang="en-US" sz="1530" kern="0" dirty="0" smtClean="0">
                <a:solidFill>
                  <a:srgbClr val="000000"/>
                </a:solidFill>
                <a:latin typeface="Times New Roman" pitchFamily="65" charset="-122"/>
                <a:ea typeface="宋体" pitchFamily="65" charset="-122"/>
              </a:rPr>
              <a:t>说形式也显示出小说和传统故事的亲密关系。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虚构的加强使小说和传统故事之间的区别清晰起来。小说中的故事可以来自想象,不一定是</a:t>
            </a:r>
            <a:r>
              <a:t/>
            </a:r>
            <a:br/>
            <a:r>
              <a:rPr lang="zh-CN" altLang="en-US" sz="1530" kern="0" dirty="0" smtClean="0">
                <a:solidFill>
                  <a:srgbClr val="000000"/>
                </a:solidFill>
                <a:latin typeface="Times New Roman" pitchFamily="65" charset="-122"/>
                <a:ea typeface="宋体" pitchFamily="65" charset="-122"/>
              </a:rPr>
              <a:t>作者亲历亲闻。小说家常闭门构思,作品大多诞生于他们离群索居的时候。小说家可以闲坐</a:t>
            </a:r>
            <a:r>
              <a:t/>
            </a:r>
            <a:br/>
            <a:r>
              <a:rPr lang="zh-CN" altLang="en-US" sz="1530" kern="0" dirty="0" smtClean="0">
                <a:solidFill>
                  <a:srgbClr val="000000"/>
                </a:solidFill>
                <a:latin typeface="Times New Roman" pitchFamily="65" charset="-122"/>
                <a:ea typeface="宋体" pitchFamily="65" charset="-122"/>
              </a:rPr>
              <a:t>在布宜诺斯艾利斯的图书馆中,或者在巴黎一间终年不见阳光的阁楼里,杜撰他们想象中的历</a:t>
            </a:r>
            <a:endParaRPr lang="zh-CN" altLang="en-US"/>
          </a:p>
        </p:txBody>
      </p:sp>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险故事。但是,一名水手也许要历尽千辛万苦才能把在东印度群岛听到的事带回伦敦;一个匠</a:t>
            </a:r>
            <a:r>
              <a:t/>
            </a:r>
            <a:br/>
            <a:r>
              <a:rPr lang="zh-CN" altLang="en-US" sz="1530" kern="0" dirty="0" smtClean="0">
                <a:solidFill>
                  <a:srgbClr val="000000"/>
                </a:solidFill>
                <a:latin typeface="Times New Roman" pitchFamily="65" charset="-122"/>
                <a:ea typeface="宋体" pitchFamily="65" charset="-122"/>
              </a:rPr>
              <a:t>人漂泊一生,积攒下无数的见闻、掌故和趣事,当他晚年坐在火炉边给孩子们讲述这一切的时</a:t>
            </a:r>
            <a:r>
              <a:t/>
            </a:r>
            <a:br/>
            <a:r>
              <a:rPr lang="zh-CN" altLang="en-US" sz="1530" kern="0" dirty="0" smtClean="0">
                <a:solidFill>
                  <a:srgbClr val="000000"/>
                </a:solidFill>
                <a:latin typeface="Times New Roman" pitchFamily="65" charset="-122"/>
                <a:ea typeface="宋体" pitchFamily="65" charset="-122"/>
              </a:rPr>
              <a:t>候,他本人就是故事的一部分。传统故事是否值得转述,往往只取决于故事本身的趣味性和可</a:t>
            </a:r>
            <a:r>
              <a:t/>
            </a:r>
            <a:br/>
            <a:r>
              <a:rPr lang="zh-CN" altLang="en-US" sz="1530" kern="0" dirty="0" smtClean="0">
                <a:solidFill>
                  <a:srgbClr val="000000"/>
                </a:solidFill>
                <a:latin typeface="Times New Roman" pitchFamily="65" charset="-122"/>
                <a:ea typeface="宋体" pitchFamily="65" charset="-122"/>
              </a:rPr>
              <a:t>流传性。与传统讲故事的方式不同,小说家一般并不单纯转述故事,他是在从事故事的制作和</a:t>
            </a:r>
            <a:r>
              <a:t/>
            </a:r>
            <a:br/>
            <a:r>
              <a:rPr lang="zh-CN" altLang="en-US" sz="1530" kern="0" dirty="0" smtClean="0">
                <a:solidFill>
                  <a:srgbClr val="000000"/>
                </a:solidFill>
                <a:latin typeface="Times New Roman" pitchFamily="65" charset="-122"/>
                <a:ea typeface="宋体" pitchFamily="65" charset="-122"/>
              </a:rPr>
              <a:t>生产,有深思熟虑的讲述目的。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就现代小说而言,虚构一个故事并非其首要功能,现代小说的繁荣对应的是故事不同程度的减</a:t>
            </a:r>
            <a:r>
              <a:t/>
            </a:r>
            <a:br/>
            <a:r>
              <a:rPr lang="zh-CN" altLang="en-US" sz="1530" kern="0" dirty="0" smtClean="0">
                <a:solidFill>
                  <a:srgbClr val="000000"/>
                </a:solidFill>
                <a:latin typeface="Times New Roman" pitchFamily="65" charset="-122"/>
                <a:ea typeface="宋体" pitchFamily="65" charset="-122"/>
              </a:rPr>
              <a:t>损或逐渐消失。现代小说家对待故事的方式复杂多变,以实现他们特殊的叙事目的。小说家</a:t>
            </a:r>
            <a:r>
              <a:t/>
            </a:r>
            <a:br/>
            <a:r>
              <a:rPr lang="zh-CN" altLang="en-US" sz="1530" kern="0" dirty="0" smtClean="0">
                <a:solidFill>
                  <a:srgbClr val="000000"/>
                </a:solidFill>
                <a:latin typeface="Times New Roman" pitchFamily="65" charset="-122"/>
                <a:ea typeface="宋体" pitchFamily="65" charset="-122"/>
              </a:rPr>
              <a:t>呈现人生,有时会写到难以言喻的个人经验,他们会调整讲故事的方式,甚至将虚构和表述的重</a:t>
            </a:r>
            <a:r>
              <a:t/>
            </a:r>
            <a:br/>
            <a:r>
              <a:rPr lang="zh-CN" altLang="en-US" sz="1530" kern="0" dirty="0" smtClean="0">
                <a:solidFill>
                  <a:srgbClr val="000000"/>
                </a:solidFill>
                <a:latin typeface="Times New Roman" pitchFamily="65" charset="-122"/>
                <a:ea typeface="宋体" pitchFamily="65" charset="-122"/>
              </a:rPr>
              <a:t>心挪到故事之外。在这些小说家笔下,故事成了幌子,故事之外的附加信息显得更有意味。19</a:t>
            </a:r>
            <a:r>
              <a:t/>
            </a:r>
            <a:br/>
            <a:r>
              <a:rPr lang="zh-CN" altLang="en-US" sz="1530" kern="0" dirty="0" smtClean="0">
                <a:solidFill>
                  <a:srgbClr val="000000"/>
                </a:solidFill>
                <a:latin typeface="Times New Roman" pitchFamily="65" charset="-122"/>
                <a:ea typeface="宋体" pitchFamily="65" charset="-122"/>
              </a:rPr>
              <a:t>世纪末期以来,小说家对小说故事性的破坏日趋强烈。这时,一个故事的好坏并不看它的“成</a:t>
            </a:r>
            <a:r>
              <a:t/>
            </a:r>
            <a:br/>
            <a:r>
              <a:rPr lang="zh-CN" altLang="en-US" sz="1530" kern="0" dirty="0" smtClean="0">
                <a:solidFill>
                  <a:srgbClr val="000000"/>
                </a:solidFill>
                <a:latin typeface="Times New Roman" pitchFamily="65" charset="-122"/>
                <a:ea typeface="宋体" pitchFamily="65" charset="-122"/>
              </a:rPr>
              <a:t>色”如何,而是取决于讲故事的方式。契诃夫曾经把那些不好好讲故事的小说家称为“耍弄</a:t>
            </a:r>
            <a:r>
              <a:t/>
            </a:r>
            <a:br/>
            <a:r>
              <a:rPr lang="zh-CN" altLang="en-US" sz="1530" kern="0" dirty="0" smtClean="0">
                <a:solidFill>
                  <a:srgbClr val="000000"/>
                </a:solidFill>
                <a:latin typeface="Times New Roman" pitchFamily="65" charset="-122"/>
                <a:ea typeface="宋体" pitchFamily="65" charset="-122"/>
              </a:rPr>
              <a:t>蹩脚花招的人”,但这种花招的大量出现也有其内在的合理性——他们要摆脱陈旧的故事模</a:t>
            </a:r>
            <a:r>
              <a:t/>
            </a:r>
            <a:br/>
            <a:r>
              <a:rPr lang="zh-CN" altLang="en-US" sz="1530" kern="0" dirty="0" smtClean="0">
                <a:solidFill>
                  <a:srgbClr val="000000"/>
                </a:solidFill>
                <a:latin typeface="Times New Roman" pitchFamily="65" charset="-122"/>
                <a:ea typeface="宋体" pitchFamily="65" charset="-122"/>
              </a:rPr>
              <a:t>式,摆脱虚假的因果关系和矫揉造作的戏剧冲突,甚至摆脱故事本身。现代小说家认为,传统的</a:t>
            </a:r>
            <a:r>
              <a:t/>
            </a:r>
            <a:br/>
            <a:r>
              <a:rPr lang="zh-CN" altLang="en-US" sz="1530" kern="0" dirty="0" smtClean="0">
                <a:solidFill>
                  <a:srgbClr val="000000"/>
                </a:solidFill>
                <a:latin typeface="Times New Roman" pitchFamily="65" charset="-122"/>
                <a:ea typeface="宋体" pitchFamily="65" charset="-122"/>
              </a:rPr>
              <a:t>故事模式早已失去了弹性和内在活力,也失去了起初的存在价值,那些千百年来一直在给小说</a:t>
            </a:r>
            <a:endParaRPr lang="zh-CN" altLang="en-US"/>
          </a:p>
        </p:txBody>
      </p:sp>
    </p:spTree>
    <p:custDataLst>
      <p:custData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提供养料的故事模式已经成为制约想象力的障碍之一。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(摘编自格非《塞壬的歌声》)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A.讲故事的人不一定是小说家,小说家在讲故事的时候,不像传统的故事讲述者那么依赖亲身</a:t>
            </a:r>
            <a:r>
              <a:t/>
            </a:r>
            <a:br/>
            <a:r>
              <a:rPr lang="zh-CN" altLang="en-US" sz="1530" kern="0" dirty="0" smtClean="0">
                <a:solidFill>
                  <a:srgbClr val="000000"/>
                </a:solidFill>
                <a:latin typeface="Times New Roman" pitchFamily="65" charset="-122"/>
                <a:ea typeface="宋体" pitchFamily="65" charset="-122"/>
              </a:rPr>
              <a:t>经历和耳闻目睹的事。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B.传统故事和早期小说的本质差异在于,前者是故事的口耳相传,后者则是由作家创作加工后</a:t>
            </a:r>
            <a:r>
              <a:t/>
            </a:r>
            <a:br/>
            <a:r>
              <a:rPr lang="zh-CN" altLang="en-US" sz="1530" kern="0" dirty="0" smtClean="0">
                <a:solidFill>
                  <a:srgbClr val="000000"/>
                </a:solidFill>
                <a:latin typeface="Times New Roman" pitchFamily="65" charset="-122"/>
                <a:ea typeface="宋体" pitchFamily="65" charset="-122"/>
              </a:rPr>
              <a:t>的游历见闻。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C.17世纪的欧洲流浪汉小说和部分中国古典小说,或在叙述形式方面,或在素材来源方面,都受</a:t>
            </a:r>
            <a:r>
              <a:t/>
            </a:r>
            <a:br/>
            <a:r>
              <a:rPr lang="zh-CN" altLang="en-US" sz="1530" kern="0" dirty="0" smtClean="0">
                <a:solidFill>
                  <a:srgbClr val="000000"/>
                </a:solidFill>
                <a:latin typeface="Times New Roman" pitchFamily="65" charset="-122"/>
                <a:ea typeface="宋体" pitchFamily="65" charset="-122"/>
              </a:rPr>
              <a:t>到了传统故事的影响。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D.当小说家越来越依靠想象力虚构故事的时候,小说和传统故事在内容来源方面的差异使它</a:t>
            </a:r>
            <a:r>
              <a:t/>
            </a:r>
            <a:br/>
            <a:r>
              <a:rPr lang="zh-CN" altLang="en-US" sz="1530" kern="0" dirty="0" smtClean="0">
                <a:solidFill>
                  <a:srgbClr val="000000"/>
                </a:solidFill>
                <a:latin typeface="Times New Roman" pitchFamily="65" charset="-122"/>
                <a:ea typeface="宋体" pitchFamily="65" charset="-122"/>
              </a:rPr>
              <a:t>们之间的关联不再像过去那么紧密。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2.下列理解和分析,不符合原文意思的一项是(3分)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A.水手在伦敦讲东印度群岛的所见所闻,匠人在火炉边讲自己的人生经历,他们讲的故事各有</a:t>
            </a:r>
            <a:r>
              <a:t/>
            </a:r>
            <a:br/>
            <a:r>
              <a:rPr lang="zh-CN" altLang="en-US" sz="1530" kern="0" dirty="0" smtClean="0">
                <a:solidFill>
                  <a:srgbClr val="000000"/>
                </a:solidFill>
                <a:latin typeface="Times New Roman" pitchFamily="65" charset="-122"/>
                <a:ea typeface="宋体" pitchFamily="65" charset="-122"/>
              </a:rPr>
              <a:t>特点,但同属于传统故事模式。</a:t>
            </a:r>
            <a:endParaRPr lang="zh-CN" altLang="en-US"/>
          </a:p>
        </p:txBody>
      </p:sp>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182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传统的故事讲述者大多会讲述那些为听众喜闻乐见的事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小说家则会根据自己的写作意图</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审慎构思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创作新的故事。</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现代小说不太注重一个故事如何来讲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因为故事情节已不再是现代小说最重要的因素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人们</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更注意故事之外的附加意味。</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现代小说家不喜欢传统故事模式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视它为绊脚石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是因为他们觉得这种故事模式显得僵化古</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已经不能促进小说艺术的发展。</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下列说法不正确的一项是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传统的故事讲述人如果把自己的故事记录下来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进行加工整理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就能形成一种和早期小说接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近的文字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有些讲述人也会成为小说家。</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现代小说家尝试用新的方式讲故事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会削弱小说的故事性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这将降低小说对虚构的依赖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小说</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的个人表达功能却会因此得到强化。</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契诃夫不大认可“不好好讲故事的小说家”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对他们的做法评价不高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由此可知当时这股写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作潮流与他的创作理念相悖。</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现代小说的发展加剧了故事在小说中的衰变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与此同时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随着现代传媒的不断发展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传统的故</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事讲述方式也可能消亡。</a:t>
            </a:r>
            <a:endParaRPr lang="zh-CN" altLang="en-US" sz="1600" dirty="0" smtClean="0"/>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曲解文意,“传统故事和早期小说的本质差异”错,文章第二段的表述是“早期</a:t>
            </a:r>
            <a:r>
              <a:rPr dirty="0"/>
              <a:t/>
            </a:r>
            <a:br>
              <a:rPr dirty="0"/>
            </a:br>
            <a:r>
              <a:rPr lang="zh-CN" altLang="en-US" sz="1530" kern="0" dirty="0" smtClean="0">
                <a:solidFill>
                  <a:srgbClr val="000000"/>
                </a:solidFill>
                <a:latin typeface="Times New Roman" pitchFamily="65" charset="-122"/>
                <a:ea typeface="宋体" pitchFamily="65" charset="-122"/>
              </a:rPr>
              <a:t>小说和故事的本质区别并不明显”。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由文章第四段“一个故事的好坏并不看它的‘成色’如何,而是取决于讲故事的</a:t>
            </a:r>
            <a:r>
              <a:rPr dirty="0"/>
              <a:t/>
            </a:r>
            <a:br>
              <a:rPr dirty="0"/>
            </a:br>
            <a:r>
              <a:rPr lang="zh-CN" altLang="en-US" sz="1530" kern="0" dirty="0" smtClean="0">
                <a:solidFill>
                  <a:srgbClr val="000000"/>
                </a:solidFill>
                <a:latin typeface="Times New Roman" pitchFamily="65" charset="-122"/>
                <a:ea typeface="宋体" pitchFamily="65" charset="-122"/>
              </a:rPr>
              <a:t>方式”可知,现代小说重视的是一个故事如何来讲,而非“不太注重”。此外“故事情节已不</a:t>
            </a:r>
            <a:r>
              <a:rPr dirty="0"/>
              <a:t/>
            </a:r>
            <a:br>
              <a:rPr dirty="0"/>
            </a:br>
            <a:r>
              <a:rPr lang="zh-CN" altLang="en-US" sz="1530" kern="0" dirty="0" smtClean="0">
                <a:solidFill>
                  <a:srgbClr val="000000"/>
                </a:solidFill>
                <a:latin typeface="Times New Roman" pitchFamily="65" charset="-122"/>
                <a:ea typeface="宋体" pitchFamily="65" charset="-122"/>
              </a:rPr>
              <a:t>再是现代小说最重要的因素”与“现代小说不太注重一个故事如何来讲”之间也不存在因</a:t>
            </a:r>
            <a:r>
              <a:rPr dirty="0"/>
              <a:t/>
            </a:r>
            <a:br>
              <a:rPr dirty="0"/>
            </a:br>
            <a:r>
              <a:rPr lang="zh-CN" altLang="en-US" sz="1530" kern="0" dirty="0" smtClean="0">
                <a:solidFill>
                  <a:srgbClr val="000000"/>
                </a:solidFill>
                <a:latin typeface="Times New Roman" pitchFamily="65" charset="-122"/>
                <a:ea typeface="宋体" pitchFamily="65" charset="-122"/>
              </a:rPr>
              <a:t>果关系。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根据文章第四段内容,“这将降低小说对虚构的依赖”有误,应是“这将降低小</a:t>
            </a:r>
            <a:r>
              <a:rPr dirty="0"/>
              <a:t/>
            </a:r>
            <a:br>
              <a:rPr dirty="0"/>
            </a:br>
            <a:r>
              <a:rPr lang="zh-CN" altLang="en-US" sz="1530" kern="0" dirty="0" smtClean="0">
                <a:solidFill>
                  <a:srgbClr val="000000"/>
                </a:solidFill>
                <a:latin typeface="Times New Roman" pitchFamily="65" charset="-122"/>
                <a:ea typeface="宋体" pitchFamily="65" charset="-122"/>
              </a:rPr>
              <a:t>说对故事的依赖”。</a:t>
            </a:r>
            <a:endParaRPr lang="zh-CN" altLang="en-US" dirty="0"/>
          </a:p>
        </p:txBody>
      </p:sp>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六、(2016课标全国Ⅰ,1—3,9分)阅读下面的文字,完成1—3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殷墟甲骨文是商代晚期刻在龟甲兽骨上的文字,是商王室及其他贵族利用龟甲兽骨占卜吉凶</a:t>
            </a:r>
            <a:r>
              <a:t/>
            </a:r>
            <a:br/>
            <a:r>
              <a:rPr lang="zh-CN" altLang="en-US" sz="1530" kern="0" dirty="0" smtClean="0">
                <a:solidFill>
                  <a:srgbClr val="000000"/>
                </a:solidFill>
                <a:latin typeface="Times New Roman" pitchFamily="65" charset="-122"/>
                <a:ea typeface="宋体" pitchFamily="65" charset="-122"/>
              </a:rPr>
              <a:t>时写刻的卜辞和与占卜有关的记事文字。殷墟甲骨文的发现对中国学术界产生了巨大而深</a:t>
            </a:r>
            <a:r>
              <a:t/>
            </a:r>
            <a:br/>
            <a:r>
              <a:rPr lang="zh-CN" altLang="en-US" sz="1530" kern="0" dirty="0" smtClean="0">
                <a:solidFill>
                  <a:srgbClr val="000000"/>
                </a:solidFill>
                <a:latin typeface="Times New Roman" pitchFamily="65" charset="-122"/>
                <a:ea typeface="宋体" pitchFamily="65" charset="-122"/>
              </a:rPr>
              <a:t>远的影响。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甲骨文的发现证实了商王朝的存在。历史上,系统讲述商史的是司马迁的《史记·殷本纪》,但</a:t>
            </a:r>
            <a:r>
              <a:t/>
            </a:r>
            <a:br/>
            <a:r>
              <a:rPr lang="zh-CN" altLang="en-US" sz="1530" kern="0" dirty="0" smtClean="0">
                <a:solidFill>
                  <a:srgbClr val="000000"/>
                </a:solidFill>
                <a:latin typeface="Times New Roman" pitchFamily="65" charset="-122"/>
                <a:ea typeface="宋体" pitchFamily="65" charset="-122"/>
              </a:rPr>
              <a:t>此书撰写的时代距商代较远;即使公认保留了较多商人语言的《尚书·盘庚》篇,其中亦多杂有</a:t>
            </a:r>
            <a:r>
              <a:t/>
            </a:r>
            <a:br/>
            <a:r>
              <a:rPr lang="zh-CN" altLang="en-US" sz="1530" kern="0" dirty="0" smtClean="0">
                <a:solidFill>
                  <a:srgbClr val="000000"/>
                </a:solidFill>
                <a:latin typeface="Times New Roman" pitchFamily="65" charset="-122"/>
                <a:ea typeface="宋体" pitchFamily="65" charset="-122"/>
              </a:rPr>
              <a:t>西周时的词语,显然是被改造过的文章。因此,胡适曾主张古史作为研究对象,可“缩短二三千</a:t>
            </a:r>
            <a:r>
              <a:t/>
            </a:r>
            <a:br/>
            <a:r>
              <a:rPr lang="zh-CN" altLang="en-US" sz="1530" kern="0" dirty="0" smtClean="0">
                <a:solidFill>
                  <a:srgbClr val="000000"/>
                </a:solidFill>
                <a:latin typeface="Times New Roman" pitchFamily="65" charset="-122"/>
                <a:ea typeface="宋体" pitchFamily="65" charset="-122"/>
              </a:rPr>
              <a:t>年,从诗三百篇做起”。甲骨文的发现,将商人亲手书写、契刻的文字展现在学者面前,使商史</a:t>
            </a:r>
            <a:r>
              <a:t/>
            </a:r>
            <a:br/>
            <a:r>
              <a:rPr lang="zh-CN" altLang="en-US" sz="1530" kern="0" dirty="0" smtClean="0">
                <a:solidFill>
                  <a:srgbClr val="000000"/>
                </a:solidFill>
                <a:latin typeface="Times New Roman" pitchFamily="65" charset="-122"/>
                <a:ea typeface="宋体" pitchFamily="65" charset="-122"/>
              </a:rPr>
              <a:t>与传说时代分离而进入历史时代。特别是1917年王国维写了《殷卜辞中所见先公先王考》</a:t>
            </a:r>
            <a:r>
              <a:t/>
            </a:r>
            <a:br/>
            <a:r>
              <a:rPr lang="zh-CN" altLang="en-US" sz="1530" kern="0" dirty="0" smtClean="0">
                <a:solidFill>
                  <a:srgbClr val="000000"/>
                </a:solidFill>
                <a:latin typeface="Times New Roman" pitchFamily="65" charset="-122"/>
                <a:ea typeface="宋体" pitchFamily="65" charset="-122"/>
              </a:rPr>
              <a:t>及《续考》,证明《史记·殷本纪》与《世本》所载殷王世系几乎皆可由卜辞资料印证,是基本</a:t>
            </a:r>
            <a:r>
              <a:t/>
            </a:r>
            <a:br/>
            <a:r>
              <a:rPr lang="zh-CN" altLang="en-US" sz="1530" kern="0" dirty="0" smtClean="0">
                <a:solidFill>
                  <a:srgbClr val="000000"/>
                </a:solidFill>
                <a:latin typeface="Times New Roman" pitchFamily="65" charset="-122"/>
                <a:ea typeface="宋体" pitchFamily="65" charset="-122"/>
              </a:rPr>
              <a:t>可靠的。论文无可辩驳地证明《殷本纪》所载的商王朝是确实存在的。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甲骨文的发现也使《史记》之类的历史文献中有关中国古史记载的可信性增强。因为这一</a:t>
            </a:r>
            <a:r>
              <a:t/>
            </a:r>
            <a:br/>
            <a:r>
              <a:rPr lang="zh-CN" altLang="en-US" sz="1530" kern="0" dirty="0" smtClean="0">
                <a:solidFill>
                  <a:srgbClr val="000000"/>
                </a:solidFill>
                <a:latin typeface="Times New Roman" pitchFamily="65" charset="-122"/>
                <a:ea typeface="宋体" pitchFamily="65" charset="-122"/>
              </a:rPr>
              <a:t>发现促使史学家们想到,既然《殷本纪》中的商王世系基本可信,司马迁的《史记》也确如刘</a:t>
            </a:r>
            <a:r>
              <a:t/>
            </a:r>
            <a:br/>
            <a:r>
              <a:rPr lang="zh-CN" altLang="en-US" sz="1530" kern="0" dirty="0" smtClean="0">
                <a:solidFill>
                  <a:srgbClr val="000000"/>
                </a:solidFill>
                <a:latin typeface="Times New Roman" pitchFamily="65" charset="-122"/>
                <a:ea typeface="宋体" pitchFamily="65" charset="-122"/>
              </a:rPr>
              <a:t>向、扬雄所言是一部“实录”,那么司马迁在《史记·夏本纪》中所记录的夏王朝与夏王世系</a:t>
            </a:r>
            <a:endParaRPr lang="zh-CN" altLang="en-US"/>
          </a:p>
        </p:txBody>
      </p:sp>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恐怕也不是向壁虚构。特别是在20世纪20年代疑古思潮流行时期,甲骨文资料证实了《殷本</a:t>
            </a:r>
            <a:r>
              <a:t/>
            </a:r>
            <a:br/>
            <a:r>
              <a:rPr lang="zh-CN" altLang="en-US" sz="1530" kern="0" dirty="0" smtClean="0">
                <a:solidFill>
                  <a:srgbClr val="000000"/>
                </a:solidFill>
                <a:latin typeface="Times New Roman" pitchFamily="65" charset="-122"/>
                <a:ea typeface="宋体" pitchFamily="65" charset="-122"/>
              </a:rPr>
              <a:t>纪》与《世本》的可靠程度,也使历史学家开始摆脱困惑,对古典文献的可靠性恢复了信心。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甲骨文的发现同时引发了震撼中外学术界的殷墟发掘。“五四运动”促使中国的历史学界</a:t>
            </a:r>
            <a:r>
              <a:t/>
            </a:r>
            <a:br/>
            <a:r>
              <a:rPr lang="zh-CN" altLang="en-US" sz="1530" kern="0" dirty="0" smtClean="0">
                <a:solidFill>
                  <a:srgbClr val="000000"/>
                </a:solidFill>
                <a:latin typeface="Times New Roman" pitchFamily="65" charset="-122"/>
                <a:ea typeface="宋体" pitchFamily="65" charset="-122"/>
              </a:rPr>
              <a:t>发生两大变化:一是提倡实事求是的科学态度,古史辨派对一切经不住史证的旧史学的无情批</a:t>
            </a:r>
            <a:r>
              <a:t/>
            </a:r>
            <a:br/>
            <a:r>
              <a:rPr lang="zh-CN" altLang="en-US" sz="1530" kern="0" dirty="0" smtClean="0">
                <a:solidFill>
                  <a:srgbClr val="000000"/>
                </a:solidFill>
                <a:latin typeface="Times New Roman" pitchFamily="65" charset="-122"/>
                <a:ea typeface="宋体" pitchFamily="65" charset="-122"/>
              </a:rPr>
              <a:t>判,使人痛感中国古史上科学的考古资料的极端贫乏;二是历史唯物主义在史学界产生了巨大</a:t>
            </a:r>
            <a:r>
              <a:t/>
            </a:r>
            <a:br/>
            <a:r>
              <a:rPr lang="zh-CN" altLang="en-US" sz="1530" kern="0" dirty="0" smtClean="0">
                <a:solidFill>
                  <a:srgbClr val="000000"/>
                </a:solidFill>
                <a:latin typeface="Times New Roman" pitchFamily="65" charset="-122"/>
                <a:ea typeface="宋体" pitchFamily="65" charset="-122"/>
              </a:rPr>
              <a:t>影响。1925年王国维在清华国学研究院讲授《古史新证》,力倡“二重证据法”,亦使中国历</a:t>
            </a:r>
            <a:r>
              <a:t/>
            </a:r>
            <a:br/>
            <a:r>
              <a:rPr lang="zh-CN" altLang="en-US" sz="1530" kern="0" dirty="0" smtClean="0">
                <a:solidFill>
                  <a:srgbClr val="000000"/>
                </a:solidFill>
                <a:latin typeface="Times New Roman" pitchFamily="65" charset="-122"/>
                <a:ea typeface="宋体" pitchFamily="65" charset="-122"/>
              </a:rPr>
              <a:t>史学研究者开始注重地下出土的新材料。这些历史因素对近代考古学在中国的兴起具有催</a:t>
            </a:r>
            <a:r>
              <a:t/>
            </a:r>
            <a:br/>
            <a:r>
              <a:rPr lang="zh-CN" altLang="en-US" sz="1530" kern="0" dirty="0" smtClean="0">
                <a:solidFill>
                  <a:srgbClr val="000000"/>
                </a:solidFill>
                <a:latin typeface="Times New Roman" pitchFamily="65" charset="-122"/>
                <a:ea typeface="宋体" pitchFamily="65" charset="-122"/>
              </a:rPr>
              <a:t>生作用。1928年秋,当时的中央研究院历史语言研究所开始发掘殷墟,其最初的目的乃是继续</a:t>
            </a:r>
            <a:r>
              <a:t/>
            </a:r>
            <a:br/>
            <a:r>
              <a:rPr lang="zh-CN" altLang="en-US" sz="1530" kern="0" dirty="0" smtClean="0">
                <a:solidFill>
                  <a:srgbClr val="000000"/>
                </a:solidFill>
                <a:latin typeface="Times New Roman" pitchFamily="65" charset="-122"/>
                <a:ea typeface="宋体" pitchFamily="65" charset="-122"/>
              </a:rPr>
              <a:t>寻找甲骨。而第二次发掘时,已从主要寻找甲骨变成了对整个遗址所有遗存的科学发掘。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甲骨文的发现还大大加速了对传统的中国文字学的改造。汉代以后中国的文字学家崇尚许</a:t>
            </a:r>
            <a:r>
              <a:t/>
            </a:r>
            <a:br/>
            <a:r>
              <a:rPr lang="zh-CN" altLang="en-US" sz="1530" kern="0" dirty="0" smtClean="0">
                <a:solidFill>
                  <a:srgbClr val="000000"/>
                </a:solidFill>
                <a:latin typeface="Times New Roman" pitchFamily="65" charset="-122"/>
                <a:ea typeface="宋体" pitchFamily="65" charset="-122"/>
              </a:rPr>
              <a:t>慎的《说文解字》,传统的文字学主要是《说文》学;但由于北宋以来金石学的发展,特别是对</a:t>
            </a:r>
            <a:r>
              <a:t/>
            </a:r>
            <a:br/>
            <a:r>
              <a:rPr lang="zh-CN" altLang="en-US" sz="1530" kern="0" dirty="0" smtClean="0">
                <a:solidFill>
                  <a:srgbClr val="000000"/>
                </a:solidFill>
                <a:latin typeface="Times New Roman" pitchFamily="65" charset="-122"/>
                <a:ea typeface="宋体" pitchFamily="65" charset="-122"/>
              </a:rPr>
              <a:t>金文的研究,已不断地用商周古文字对《说文》的文字学进行补充。到了清代,对金石学的研</a:t>
            </a:r>
            <a:r>
              <a:t/>
            </a:r>
            <a:br/>
            <a:r>
              <a:rPr lang="zh-CN" altLang="en-US" sz="1530" kern="0" dirty="0" smtClean="0">
                <a:solidFill>
                  <a:srgbClr val="000000"/>
                </a:solidFill>
                <a:latin typeface="Times New Roman" pitchFamily="65" charset="-122"/>
                <a:ea typeface="宋体" pitchFamily="65" charset="-122"/>
              </a:rPr>
              <a:t>究进一步深入,使《说文》的权威性受到了较大的冲击。甲骨文的发现提供了汉字的早期形</a:t>
            </a:r>
            <a:r>
              <a:t/>
            </a:r>
            <a:br/>
            <a:r>
              <a:rPr lang="zh-CN" altLang="en-US" sz="1530" kern="0" dirty="0" smtClean="0">
                <a:solidFill>
                  <a:srgbClr val="000000"/>
                </a:solidFill>
                <a:latin typeface="Times New Roman" pitchFamily="65" charset="-122"/>
                <a:ea typeface="宋体" pitchFamily="65" charset="-122"/>
              </a:rPr>
              <a:t>式,其构成离小篆甚远,多有象形、会意文字,令当时学者眼界大开。《说文》以小篆为本解释</a:t>
            </a:r>
            <a:endParaRPr lang="zh-CN" altLang="en-US"/>
          </a:p>
        </p:txBody>
      </p:sp>
    </p:spTree>
    <p:custDataLst>
      <p:custData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字源的理论难以维持,从此中国文字学就进入了一个新的时期。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(摘编自朱凤瀚《近百年来的殷墟甲骨文研究》)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A.殷墟甲骨文是商代后期王公贵族占卜吉凶时写刻在龟甲或兽骨上的文字,它的发现对中国</a:t>
            </a:r>
            <a:r>
              <a:t/>
            </a:r>
            <a:br/>
            <a:r>
              <a:rPr lang="zh-CN" altLang="en-US" sz="1530" kern="0" dirty="0" smtClean="0">
                <a:solidFill>
                  <a:srgbClr val="000000"/>
                </a:solidFill>
                <a:latin typeface="Times New Roman" pitchFamily="65" charset="-122"/>
                <a:ea typeface="宋体" pitchFamily="65" charset="-122"/>
              </a:rPr>
              <a:t>学术界产生了深远的影响。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B.在殷墟甲骨文发现之前,人们只能从有限的文献记载中了解到中国历史上存在过一个商王</a:t>
            </a:r>
            <a:r>
              <a:t/>
            </a:r>
            <a:br/>
            <a:r>
              <a:rPr lang="zh-CN" altLang="en-US" sz="1530" kern="0" dirty="0" smtClean="0">
                <a:solidFill>
                  <a:srgbClr val="000000"/>
                </a:solidFill>
                <a:latin typeface="Times New Roman" pitchFamily="65" charset="-122"/>
                <a:ea typeface="宋体" pitchFamily="65" charset="-122"/>
              </a:rPr>
              <a:t>朝,然而这些文献却并非成于商代。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C.由于缺少成于商代的文字史料,因此从稳妥的角度出发,胡适认为古史研究大致可从西周时</a:t>
            </a:r>
            <a:r>
              <a:t/>
            </a:r>
            <a:br/>
            <a:r>
              <a:rPr lang="zh-CN" altLang="en-US" sz="1530" kern="0" dirty="0" smtClean="0">
                <a:solidFill>
                  <a:srgbClr val="000000"/>
                </a:solidFill>
                <a:latin typeface="Times New Roman" pitchFamily="65" charset="-122"/>
                <a:ea typeface="宋体" pitchFamily="65" charset="-122"/>
              </a:rPr>
              <a:t>代开始进行。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D.1917年王国维写的《殷卜辞中所见先公先王考》及《续考》,证明了《史记·殷本纪》所载</a:t>
            </a:r>
            <a:r>
              <a:t/>
            </a:r>
            <a:br/>
            <a:r>
              <a:rPr lang="zh-CN" altLang="en-US" sz="1530" kern="0" dirty="0" smtClean="0">
                <a:solidFill>
                  <a:srgbClr val="000000"/>
                </a:solidFill>
                <a:latin typeface="Times New Roman" pitchFamily="65" charset="-122"/>
                <a:ea typeface="宋体" pitchFamily="65" charset="-122"/>
              </a:rPr>
              <a:t>内容的真实性。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2.下列理解和分析,不符合原文意思的一项是(3分)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A.在20世纪20年代疑古思潮流行时期,一些历史学家对《世本》的可靠性将信将疑,认为其中</a:t>
            </a:r>
            <a:r>
              <a:t/>
            </a:r>
            <a:br/>
            <a:r>
              <a:rPr lang="zh-CN" altLang="en-US" sz="1530" kern="0" dirty="0" smtClean="0">
                <a:solidFill>
                  <a:srgbClr val="000000"/>
                </a:solidFill>
                <a:latin typeface="Times New Roman" pitchFamily="65" charset="-122"/>
                <a:ea typeface="宋体" pitchFamily="65" charset="-122"/>
              </a:rPr>
              <a:t>记载的一些内容恐怕是虚构的。</a:t>
            </a:r>
            <a:endParaRPr lang="zh-CN" altLang="en-US"/>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182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旧史学的研究既缺少实事求是的科学态度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又缺乏科学的考古资料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因而它受到古史辨派的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无情批判。</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王国维的“二重证据法”让中国历史学研究者认识到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在考证古史时不仅要注重历史文献</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的记载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也要重视地下出土的新材料。</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许慎的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说文解字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没有利用汉字的早期形式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而主要依据小篆来研究古文字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这使它在解</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释字源方面存在着一定的不足。</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下列说法不正确的一项是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尚书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盘庚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明显是后人改造过的文章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由此看来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尽管其中保留了许多商人语言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但是仅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凭此篇仍不足以证实商王朝的存在。</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若想证实司马迁在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史记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夏本纪</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中记录的夏王朝与夏王世系的客观存在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还要依靠地下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出土的新材料。</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第二次殷墟发掘的目的发生了改变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是因为历史语言研究所认识到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除了甲骨之外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遗址的其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他遗存也可以作为研究中国历史的材料。</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直至殷墟甲骨文被发现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学者们探究先民的造字之法才有所凭依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从此中国的文字学就进入</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了一个新的时期。</a:t>
            </a:r>
            <a:endParaRPr lang="zh-CN" altLang="en-US" sz="1600" dirty="0" smtClean="0"/>
          </a:p>
        </p:txBody>
      </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A.文章在理论论证的过程中提及空间被私人性固化的现状,有其现实的指向。</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B.文章区分了文明弹性的层面,也区分了城市体发展的阶段,论证结构清晰。</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C.文章注重分析具体概念的正反两面及相应的动态发展过程,具有辩证意味。</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D.文章借助“文明弹性”的概念,论证了建构城市命运共同体的重要路径。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A.当一个城市体有更好的空间弹性和制度弹性时,其意义弹性也会相应变好。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B.城市处在不同的发展阶段时会有不同危机,制度的主要功能也会因此不同。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C.要让一个城市体具有综合吸纳能力和发展潜力,就应平衡各种主义的关系。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D.城市盛衰自有其规律,与不同的意义和价值在总体上的和谐没有直接关系。</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“证明了《史记·殷本纪》所载内容的真实性”错。原文:“证明《史记·殷本</a:t>
            </a:r>
            <a:r>
              <a:rPr dirty="0"/>
              <a:t/>
            </a:r>
            <a:br>
              <a:rPr dirty="0"/>
            </a:br>
            <a:r>
              <a:rPr lang="zh-CN" altLang="en-US" sz="1530" kern="0" dirty="0" smtClean="0">
                <a:solidFill>
                  <a:srgbClr val="000000"/>
                </a:solidFill>
                <a:latin typeface="Times New Roman" pitchFamily="65" charset="-122"/>
                <a:ea typeface="宋体" pitchFamily="65" charset="-122"/>
              </a:rPr>
              <a:t>纪》与《世本》所载殷王世系几乎皆可由卜辞资料印证,是基本可靠的。论文无可辩驳地证</a:t>
            </a:r>
            <a:r>
              <a:rPr dirty="0"/>
              <a:t/>
            </a:r>
            <a:br>
              <a:rPr dirty="0"/>
            </a:br>
            <a:r>
              <a:rPr lang="zh-CN" altLang="en-US" sz="1530" kern="0" dirty="0" smtClean="0">
                <a:solidFill>
                  <a:srgbClr val="000000"/>
                </a:solidFill>
                <a:latin typeface="Times New Roman" pitchFamily="65" charset="-122"/>
                <a:ea typeface="宋体" pitchFamily="65" charset="-122"/>
              </a:rPr>
              <a:t>明《殷本纪》所载的商王朝是确实存在的。”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方法技巧　揣摩命题陷阱,做到知己知彼。常见的设题陷阱有:偷梁换柱、张冠李戴、以偏概</a:t>
            </a:r>
            <a:r>
              <a:rPr dirty="0"/>
              <a:t/>
            </a:r>
            <a:br>
              <a:rPr dirty="0"/>
            </a:br>
            <a:r>
              <a:rPr lang="zh-CN" altLang="en-US" sz="1530" kern="0" dirty="0" smtClean="0">
                <a:solidFill>
                  <a:srgbClr val="000000"/>
                </a:solidFill>
                <a:latin typeface="Times New Roman" pitchFamily="65" charset="-122"/>
                <a:ea typeface="宋体" pitchFamily="65" charset="-122"/>
              </a:rPr>
              <a:t>全、是非颠倒、强加因果、超前判断、无中生有、瞒天过海、曲解文意、主观臆测等。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由原文“一是提倡实事求是的科学态度,古史辨派对一切经不住史证的旧史学的</a:t>
            </a:r>
            <a:r>
              <a:rPr dirty="0"/>
              <a:t/>
            </a:r>
            <a:br>
              <a:rPr dirty="0"/>
            </a:br>
            <a:r>
              <a:rPr lang="zh-CN" altLang="en-US" sz="1530" kern="0" dirty="0" smtClean="0">
                <a:solidFill>
                  <a:srgbClr val="000000"/>
                </a:solidFill>
                <a:latin typeface="Times New Roman" pitchFamily="65" charset="-122"/>
                <a:ea typeface="宋体" pitchFamily="65" charset="-122"/>
              </a:rPr>
              <a:t>无情批判,使人痛感中国古史上科学的考古资料的极端贫乏”可见,该选项强加因果。另外,旧</a:t>
            </a:r>
            <a:r>
              <a:rPr dirty="0"/>
              <a:t/>
            </a:r>
            <a:br>
              <a:rPr dirty="0"/>
            </a:br>
            <a:r>
              <a:rPr lang="zh-CN" altLang="en-US" sz="1530" kern="0" dirty="0" smtClean="0">
                <a:solidFill>
                  <a:srgbClr val="000000"/>
                </a:solidFill>
                <a:latin typeface="Times New Roman" pitchFamily="65" charset="-122"/>
                <a:ea typeface="宋体" pitchFamily="65" charset="-122"/>
              </a:rPr>
              <a:t>史学的研究“缺少实事求是的科学态度”,无中生有。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“直至殷墟甲骨文被发现,学者们探究先民的造字之法才有所凭依”不合文意,</a:t>
            </a:r>
            <a:r>
              <a:rPr dirty="0"/>
              <a:t/>
            </a:r>
            <a:br>
              <a:rPr dirty="0"/>
            </a:br>
            <a:r>
              <a:rPr lang="zh-CN" altLang="en-US" sz="1530" kern="0" dirty="0" smtClean="0">
                <a:solidFill>
                  <a:srgbClr val="000000"/>
                </a:solidFill>
                <a:latin typeface="Times New Roman" pitchFamily="65" charset="-122"/>
                <a:ea typeface="宋体" pitchFamily="65" charset="-122"/>
              </a:rPr>
              <a:t>由原文最后一段可知,汉代以后,学者们探究先民的造字之法主要凭依小篆;北宋以来,凭依金</a:t>
            </a:r>
            <a:r>
              <a:rPr dirty="0"/>
              <a:t/>
            </a:r>
            <a:br>
              <a:rPr dirty="0"/>
            </a:br>
            <a:r>
              <a:rPr lang="zh-CN" altLang="en-US" sz="1530" kern="0" dirty="0" smtClean="0">
                <a:solidFill>
                  <a:srgbClr val="000000"/>
                </a:solidFill>
                <a:latin typeface="Times New Roman" pitchFamily="65" charset="-122"/>
                <a:ea typeface="宋体" pitchFamily="65" charset="-122"/>
              </a:rPr>
              <a:t>文对《说文》的文字学进行了补充。</a:t>
            </a:r>
            <a:endParaRPr lang="zh-CN" altLang="en-US" dirty="0"/>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七、(2015课标全国Ⅱ,1—3,9分)阅读下面的文字,完成1—3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艺术品的接受在过去并不被看作是重要的美学问题,20世纪解释学兴起,一个名为“接受美</a:t>
            </a:r>
            <a:r>
              <a:t/>
            </a:r>
            <a:br/>
            <a:r>
              <a:rPr lang="zh-CN" altLang="en-US" sz="1530" kern="0" dirty="0" smtClean="0">
                <a:solidFill>
                  <a:srgbClr val="000000"/>
                </a:solidFill>
                <a:latin typeface="Times New Roman" pitchFamily="65" charset="-122"/>
                <a:ea typeface="宋体" pitchFamily="65" charset="-122"/>
              </a:rPr>
              <a:t>学”的美学分支应运而生,于是研究艺术品的接受成为艺术美学中的显学。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过去,通常只是从艺术家的立场出发,将创作看作艺术家审美经验的结晶过程,作品完成就意味</a:t>
            </a:r>
            <a:r>
              <a:t/>
            </a:r>
            <a:br/>
            <a:r>
              <a:rPr lang="zh-CN" altLang="en-US" sz="1530" kern="0" dirty="0" smtClean="0">
                <a:solidFill>
                  <a:srgbClr val="000000"/>
                </a:solidFill>
                <a:latin typeface="Times New Roman" pitchFamily="65" charset="-122"/>
                <a:ea typeface="宋体" pitchFamily="65" charset="-122"/>
              </a:rPr>
              <a:t>着创作完成。而从接受美学的角度来看,这一完成并不说明创作已经终结,它只说明创作的第</a:t>
            </a:r>
            <a:r>
              <a:t/>
            </a:r>
            <a:br/>
            <a:r>
              <a:rPr lang="zh-CN" altLang="en-US" sz="1530" kern="0" dirty="0" smtClean="0">
                <a:solidFill>
                  <a:srgbClr val="000000"/>
                </a:solidFill>
                <a:latin typeface="Times New Roman" pitchFamily="65" charset="-122"/>
                <a:ea typeface="宋体" pitchFamily="65" charset="-122"/>
              </a:rPr>
              <a:t>一阶段告一段落,接下来是读者或观众、听众的再创作。由于未被阅读的作品的价值包括审</a:t>
            </a:r>
            <a:r>
              <a:t/>
            </a:r>
            <a:br/>
            <a:r>
              <a:rPr lang="zh-CN" altLang="en-US" sz="1530" kern="0" dirty="0" smtClean="0">
                <a:solidFill>
                  <a:srgbClr val="000000"/>
                </a:solidFill>
                <a:latin typeface="Times New Roman" pitchFamily="65" charset="-122"/>
                <a:ea typeface="宋体" pitchFamily="65" charset="-122"/>
              </a:rPr>
              <a:t>美价值仅仅是一种可能的存在,只有通过阅读,它才转化为现实的存在,因此对作品的接受具有</a:t>
            </a:r>
            <a:r>
              <a:t/>
            </a:r>
            <a:br/>
            <a:r>
              <a:rPr lang="zh-CN" altLang="en-US" sz="1530" kern="0" dirty="0" smtClean="0">
                <a:solidFill>
                  <a:srgbClr val="000000"/>
                </a:solidFill>
                <a:latin typeface="Times New Roman" pitchFamily="65" charset="-122"/>
                <a:ea typeface="宋体" pitchFamily="65" charset="-122"/>
              </a:rPr>
              <a:t>艺术本体的意义,也就是说,接受者也是艺术创作的主体之一。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艺术文本即作品对于接受者来说具有什么意义呢?接受美学的创始人、德国的伊瑟尔说艺术</a:t>
            </a:r>
            <a:r>
              <a:t/>
            </a:r>
            <a:br/>
            <a:r>
              <a:rPr lang="zh-CN" altLang="en-US" sz="1530" kern="0" dirty="0" smtClean="0">
                <a:solidFill>
                  <a:srgbClr val="000000"/>
                </a:solidFill>
                <a:latin typeface="Times New Roman" pitchFamily="65" charset="-122"/>
                <a:ea typeface="宋体" pitchFamily="65" charset="-122"/>
              </a:rPr>
              <a:t>文本是一个“召唤结构”,因为文本有“空白”“空缺”“否定”三个要素。所谓“空白”,</a:t>
            </a:r>
            <a:r>
              <a:t/>
            </a:r>
            <a:br/>
            <a:r>
              <a:rPr lang="zh-CN" altLang="en-US" sz="1530" kern="0" dirty="0" smtClean="0">
                <a:solidFill>
                  <a:srgbClr val="000000"/>
                </a:solidFill>
                <a:latin typeface="Times New Roman" pitchFamily="65" charset="-122"/>
                <a:ea typeface="宋体" pitchFamily="65" charset="-122"/>
              </a:rPr>
              <a:t>是说它有一些东西没有表达出来,作者有意不写或不明写,要接受者用自己的生活经验与想象</a:t>
            </a:r>
            <a:r>
              <a:t/>
            </a:r>
            <a:br/>
            <a:r>
              <a:rPr lang="zh-CN" altLang="en-US" sz="1530" kern="0" dirty="0" smtClean="0">
                <a:solidFill>
                  <a:srgbClr val="000000"/>
                </a:solidFill>
                <a:latin typeface="Times New Roman" pitchFamily="65" charset="-122"/>
                <a:ea typeface="宋体" pitchFamily="65" charset="-122"/>
              </a:rPr>
              <a:t>去补充;所谓“空缺”,是语言结构造成的各个图像间的空白,接受者在阅读文本时要把一个个</a:t>
            </a:r>
            <a:r>
              <a:t/>
            </a:r>
            <a:br/>
            <a:r>
              <a:rPr lang="zh-CN" altLang="en-US" sz="1530" kern="0" dirty="0" smtClean="0">
                <a:solidFill>
                  <a:srgbClr val="000000"/>
                </a:solidFill>
                <a:latin typeface="Times New Roman" pitchFamily="65" charset="-122"/>
                <a:ea typeface="宋体" pitchFamily="65" charset="-122"/>
              </a:rPr>
              <a:t>句子表现的图像片断连接起来,整合成一个有机的图像系统;所谓“否定”,指文本对接受者生</a:t>
            </a:r>
            <a:r>
              <a:t/>
            </a:r>
            <a:br/>
            <a:r>
              <a:rPr lang="zh-CN" altLang="en-US" sz="1530" kern="0" dirty="0" smtClean="0">
                <a:solidFill>
                  <a:srgbClr val="000000"/>
                </a:solidFill>
                <a:latin typeface="Times New Roman" pitchFamily="65" charset="-122"/>
                <a:ea typeface="宋体" pitchFamily="65" charset="-122"/>
              </a:rPr>
              <a:t>活的现实具有否定的功能,它能引导接受者对现实进行反思和批判。由此可见,文本的召唤性</a:t>
            </a:r>
            <a:endParaRPr lang="zh-CN" altLang="en-US"/>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需要接受者呼应和配合,完成艺术品的第二次创作。正如中国古典美学中的含蓄与简洁,其有</a:t>
            </a:r>
            <a:r>
              <a:t/>
            </a:r>
            <a:br/>
            <a:r>
              <a:rPr lang="zh-CN" altLang="en-US" sz="1530" kern="0" dirty="0" smtClean="0">
                <a:solidFill>
                  <a:srgbClr val="000000"/>
                </a:solidFill>
                <a:latin typeface="Times New Roman" pitchFamily="65" charset="-122"/>
                <a:ea typeface="宋体" pitchFamily="65" charset="-122"/>
              </a:rPr>
              <a:t>限的文字常常引发出读者脑海中的丰富意象。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接受者作为主体,他对文本的接受不是被动的。海德格尔提出“前理解”,即理解前的心理文</a:t>
            </a:r>
            <a:r>
              <a:t/>
            </a:r>
            <a:br/>
            <a:r>
              <a:rPr lang="zh-CN" altLang="en-US" sz="1530" kern="0" dirty="0" smtClean="0">
                <a:solidFill>
                  <a:srgbClr val="000000"/>
                </a:solidFill>
                <a:latin typeface="Times New Roman" pitchFamily="65" charset="-122"/>
                <a:ea typeface="宋体" pitchFamily="65" charset="-122"/>
              </a:rPr>
              <a:t>化结构,这种结构影响着理解。理解不可能是文本意义的重现,而只能是文本与“前理解”的</a:t>
            </a:r>
            <a:r>
              <a:t/>
            </a:r>
            <a:br/>
            <a:r>
              <a:rPr lang="zh-CN" altLang="en-US" sz="1530" kern="0" dirty="0" smtClean="0">
                <a:solidFill>
                  <a:srgbClr val="000000"/>
                </a:solidFill>
                <a:latin typeface="Times New Roman" pitchFamily="65" charset="-122"/>
                <a:ea typeface="宋体" pitchFamily="65" charset="-122"/>
              </a:rPr>
              <a:t>统一。这样,文本与接受就呈现出一种相互作用的关系:一方面文本在相当程度上规定了接受</a:t>
            </a:r>
            <a:r>
              <a:t/>
            </a:r>
            <a:br/>
            <a:r>
              <a:rPr lang="zh-CN" altLang="en-US" sz="1530" kern="0" dirty="0" smtClean="0">
                <a:solidFill>
                  <a:srgbClr val="000000"/>
                </a:solidFill>
                <a:latin typeface="Times New Roman" pitchFamily="65" charset="-122"/>
                <a:ea typeface="宋体" pitchFamily="65" charset="-122"/>
              </a:rPr>
              <a:t>者理解的范围、方向,让理解朝它的本义靠拢;另一方面,文本不可能将接受者完全制约住、规</a:t>
            </a:r>
            <a:r>
              <a:t/>
            </a:r>
            <a:br/>
            <a:r>
              <a:rPr lang="zh-CN" altLang="en-US" sz="1530" kern="0" dirty="0" smtClean="0">
                <a:solidFill>
                  <a:srgbClr val="000000"/>
                </a:solidFill>
                <a:latin typeface="Times New Roman" pitchFamily="65" charset="-122"/>
                <a:ea typeface="宋体" pitchFamily="65" charset="-122"/>
              </a:rPr>
              <a:t>范住,接受者必然会按照自己的方式去理解作品,于是不可避免地就会出现误读或创造。从某</a:t>
            </a:r>
            <a:r>
              <a:t/>
            </a:r>
            <a:br/>
            <a:r>
              <a:rPr lang="zh-CN" altLang="en-US" sz="1530" kern="0" dirty="0" smtClean="0">
                <a:solidFill>
                  <a:srgbClr val="000000"/>
                </a:solidFill>
                <a:latin typeface="Times New Roman" pitchFamily="65" charset="-122"/>
                <a:ea typeface="宋体" pitchFamily="65" charset="-122"/>
              </a:rPr>
              <a:t>种意义上说,理解就是误读,创造也是误读,不要希望所有的接受者都持同样的理解,也不要希</a:t>
            </a:r>
            <a:r>
              <a:t/>
            </a:r>
            <a:br/>
            <a:r>
              <a:rPr lang="zh-CN" altLang="en-US" sz="1530" kern="0" dirty="0" smtClean="0">
                <a:solidFill>
                  <a:srgbClr val="000000"/>
                </a:solidFill>
                <a:latin typeface="Times New Roman" pitchFamily="65" charset="-122"/>
                <a:ea typeface="宋体" pitchFamily="65" charset="-122"/>
              </a:rPr>
              <a:t>望所有的理解都与艺术家的本旨一致,那样并不意味着艺术作品的成功。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文本一经产生就成为历史,它所表达的思想感情、所反映的生活,都只能是过去的,而理解总是</a:t>
            </a:r>
            <a:r>
              <a:t/>
            </a:r>
            <a:br/>
            <a:r>
              <a:rPr lang="zh-CN" altLang="en-US" sz="1530" kern="0" dirty="0" smtClean="0">
                <a:solidFill>
                  <a:srgbClr val="000000"/>
                </a:solidFill>
                <a:latin typeface="Times New Roman" pitchFamily="65" charset="-122"/>
                <a:ea typeface="宋体" pitchFamily="65" charset="-122"/>
              </a:rPr>
              <a:t>现在进行时。当我们接受历史上的艺术作品时,我们当然可以设身处地想象古人的生活,体验</a:t>
            </a:r>
            <a:r>
              <a:t/>
            </a:r>
            <a:br/>
            <a:r>
              <a:rPr lang="zh-CN" altLang="en-US" sz="1530" kern="0" dirty="0" smtClean="0">
                <a:solidFill>
                  <a:srgbClr val="000000"/>
                </a:solidFill>
                <a:latin typeface="Times New Roman" pitchFamily="65" charset="-122"/>
                <a:ea typeface="宋体" pitchFamily="65" charset="-122"/>
              </a:rPr>
              <a:t>古人的思想感情,但我们毕竟是现代人,只能按照我们现在的心理文化结构去理解古人。当然,</a:t>
            </a:r>
            <a:r>
              <a:t/>
            </a:r>
            <a:br/>
            <a:r>
              <a:rPr lang="zh-CN" altLang="en-US" sz="1530" kern="0" dirty="0" smtClean="0">
                <a:solidFill>
                  <a:srgbClr val="000000"/>
                </a:solidFill>
                <a:latin typeface="Times New Roman" pitchFamily="65" charset="-122"/>
                <a:ea typeface="宋体" pitchFamily="65" charset="-122"/>
              </a:rPr>
              <a:t>任何理解都只能是个体的理解,但个体毕竟是与群体相通的,所以个体的理解中也有普遍性。</a:t>
            </a:r>
            <a:r>
              <a:t/>
            </a:r>
            <a:br/>
            <a:r>
              <a:rPr lang="zh-CN" altLang="en-US" sz="1530" kern="0" dirty="0" smtClean="0">
                <a:solidFill>
                  <a:srgbClr val="000000"/>
                </a:solidFill>
                <a:latin typeface="Times New Roman" pitchFamily="65" charset="-122"/>
                <a:ea typeface="宋体" pitchFamily="65" charset="-122"/>
              </a:rPr>
              <a:t>理解作为现实的行为具有通向实践的品格,艺术品正是通过理解走向现实,并在生活中发挥作</a:t>
            </a:r>
            <a:endParaRPr lang="zh-CN" altLang="en-US"/>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用的。不是别的,正是理解擦亮了艺术品的生命之光。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(摘编自陈望衡《艺术是什么》)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A.在过去,艺术品的接受并不属于美学的研究范围,而当接受美学诞生以后,关于艺术品的接受</a:t>
            </a:r>
            <a:r>
              <a:t/>
            </a:r>
            <a:br/>
            <a:r>
              <a:rPr lang="zh-CN" altLang="en-US" sz="1530" kern="0" dirty="0" smtClean="0">
                <a:solidFill>
                  <a:srgbClr val="000000"/>
                </a:solidFill>
                <a:latin typeface="Times New Roman" pitchFamily="65" charset="-122"/>
                <a:ea typeface="宋体" pitchFamily="65" charset="-122"/>
              </a:rPr>
              <a:t>的研究就成为艺术美学中的一门显学。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B.在接受美学诞生以前,人们一般的认识是:整个创作过程就是艺术家的审美经验不断结晶的</a:t>
            </a:r>
            <a:r>
              <a:t/>
            </a:r>
            <a:br/>
            <a:r>
              <a:rPr lang="zh-CN" altLang="en-US" sz="1530" kern="0" dirty="0" smtClean="0">
                <a:solidFill>
                  <a:srgbClr val="000000"/>
                </a:solidFill>
                <a:latin typeface="Times New Roman" pitchFamily="65" charset="-122"/>
                <a:ea typeface="宋体" pitchFamily="65" charset="-122"/>
              </a:rPr>
              <a:t>过程,艺术品一旦形成,创作也就大功告成。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C.接受美学认为,艺术品在艺术家手中产生出来,这只是艺术创作的第一阶段,读者、观众、听</a:t>
            </a:r>
            <a:r>
              <a:t/>
            </a:r>
            <a:br/>
            <a:r>
              <a:rPr lang="zh-CN" altLang="en-US" sz="1530" kern="0" dirty="0" smtClean="0">
                <a:solidFill>
                  <a:srgbClr val="000000"/>
                </a:solidFill>
                <a:latin typeface="Times New Roman" pitchFamily="65" charset="-122"/>
                <a:ea typeface="宋体" pitchFamily="65" charset="-122"/>
              </a:rPr>
              <a:t>众对艺术品的接受是艺术创作的继续。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D.通过读者、观众和听众的接受,艺术作品的价值才从一种可能的存在转化为现实的存在,从</a:t>
            </a:r>
            <a:r>
              <a:t/>
            </a:r>
            <a:br/>
            <a:r>
              <a:rPr lang="zh-CN" altLang="en-US" sz="1530" kern="0" dirty="0" smtClean="0">
                <a:solidFill>
                  <a:srgbClr val="000000"/>
                </a:solidFill>
                <a:latin typeface="Times New Roman" pitchFamily="65" charset="-122"/>
                <a:ea typeface="宋体" pitchFamily="65" charset="-122"/>
              </a:rPr>
              <a:t>这个意义上说,接受也属于艺术创作的一部分。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2.下列理解和分析,不符合原文意思的一项是(3分)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A.文本之所以是一个“召唤结构”,一个原因就是它有一些内容有意不写或不明写,需要接受</a:t>
            </a:r>
            <a:r>
              <a:t/>
            </a:r>
            <a:br/>
            <a:r>
              <a:rPr lang="zh-CN" altLang="en-US" sz="1530" kern="0" dirty="0" smtClean="0">
                <a:solidFill>
                  <a:srgbClr val="000000"/>
                </a:solidFill>
                <a:latin typeface="Times New Roman" pitchFamily="65" charset="-122"/>
                <a:ea typeface="宋体" pitchFamily="65" charset="-122"/>
              </a:rPr>
              <a:t>者用自己的生活经验与想象去补充。</a:t>
            </a:r>
            <a:endParaRPr lang="zh-CN" altLang="en-US"/>
          </a:p>
        </p:txBody>
      </p:sp>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文本的“否定”要素具有对接受者所生活的现实加以否定的功能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这种功能是通过接受者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接受文本并对现实进行反思和批判而实现的。</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前理解”是接受者在理解文本以前的心理文化结构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由于接受者对文本的接受不是被动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所以这种结构会影响接受者对文本的理解。</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作品被艺术家创作出来以后就成为历史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作品是通过接受者的理解而存活于现实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并发挥作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用的。从这个意义上说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作品的生命力存在于理解之中。</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下列理解和分析不正确的一项是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中国古典美学中强调的含蓄和简洁可以说是艺术作品召唤性的体现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含蓄的美在于从有限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中表现无限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简洁的美在于以少胜多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以简驭繁。</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理解就是误读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创造也是误读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理解距离艺术作品的本义越远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就越是具有创造性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西</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厢记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之于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莺莺传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金瓶梅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之于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水浒传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文本在一定程度上规定了接受者理解的范围和方向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所以即使我们今天阅读历史上的艺术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作品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也可以在相当程度上了解古人的生活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体验古人的思想感情。</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作为接受者的个体毕竟生活在群体之中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其思维和观念与群体是相通的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因此接受者们对于</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同一文本的理解即使千姿百态,也不可能完全没有同一性。</a:t>
            </a:r>
            <a:endParaRPr lang="zh-CN" altLang="en-US" sz="1600" dirty="0" smtClean="0"/>
          </a:p>
        </p:txBody>
      </p:sp>
    </p:spTree>
    <p:custDataLst>
      <p:custData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“在过去,艺术品的接受并不属于美学的研究范围”有误,原文是“艺术品的接</a:t>
            </a:r>
            <a:r>
              <a:rPr dirty="0"/>
              <a:t/>
            </a:r>
            <a:br>
              <a:rPr dirty="0"/>
            </a:br>
            <a:r>
              <a:rPr lang="zh-CN" altLang="en-US" sz="1530" kern="0" dirty="0" smtClean="0">
                <a:solidFill>
                  <a:srgbClr val="000000"/>
                </a:solidFill>
                <a:latin typeface="Times New Roman" pitchFamily="65" charset="-122"/>
                <a:ea typeface="宋体" pitchFamily="65" charset="-122"/>
              </a:rPr>
              <a:t>受在过去并不被看作是重要的美学问题”。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“由于</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”属强加因果。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“理解就是误读,创造也是误读”应有前提条件“从某种意义上说”;“理解距</a:t>
            </a:r>
            <a:r>
              <a:rPr dirty="0"/>
              <a:t/>
            </a:r>
            <a:br>
              <a:rPr dirty="0"/>
            </a:br>
            <a:r>
              <a:rPr lang="zh-CN" altLang="en-US" sz="1530" kern="0" dirty="0" smtClean="0">
                <a:solidFill>
                  <a:srgbClr val="000000"/>
                </a:solidFill>
                <a:latin typeface="Times New Roman" pitchFamily="65" charset="-122"/>
                <a:ea typeface="宋体" pitchFamily="65" charset="-122"/>
              </a:rPr>
              <a:t>离艺术作品的本义越远,就越是具有创造性”有误,属无中生有。</a:t>
            </a:r>
            <a:endParaRPr lang="zh-CN" altLang="en-US" dirty="0"/>
          </a:p>
        </p:txBody>
      </p:sp>
    </p:spTree>
    <p:custDataLst>
      <p:custData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八、(2015课标全国Ⅰ,1—3,9分)阅读下面的文字,完成1—3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宋代的农业、手工业、商业在唐代的基础上又有了新的发展,特别是商品经济出现了空前的</a:t>
            </a:r>
            <a:r>
              <a:t/>
            </a:r>
            <a:br/>
            <a:r>
              <a:rPr lang="zh-CN" altLang="en-US" sz="1530" kern="0" dirty="0" smtClean="0">
                <a:solidFill>
                  <a:srgbClr val="000000"/>
                </a:solidFill>
                <a:latin typeface="Times New Roman" pitchFamily="65" charset="-122"/>
                <a:ea typeface="宋体" pitchFamily="65" charset="-122"/>
              </a:rPr>
              <a:t>繁荣。在此背景下,宋代的货币流通和信用进入迅速发展时期,开创了古代金融的新篇章。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宋代在信用形式和信用工具方面都呈现出新的特点。信用形式有借贷、质、押、典、赊买</a:t>
            </a:r>
            <a:r>
              <a:t/>
            </a:r>
            <a:br/>
            <a:r>
              <a:rPr lang="zh-CN" altLang="en-US" sz="1530" kern="0" dirty="0" smtClean="0">
                <a:solidFill>
                  <a:srgbClr val="000000"/>
                </a:solidFill>
                <a:latin typeface="Times New Roman" pitchFamily="65" charset="-122"/>
                <a:ea typeface="宋体" pitchFamily="65" charset="-122"/>
              </a:rPr>
              <a:t>赊卖等多种形式。借贷分为政府借贷和私人借贷。政府借贷主要表现为赈贷的形式,在紧急</a:t>
            </a:r>
            <a:r>
              <a:t/>
            </a:r>
            <a:br/>
            <a:r>
              <a:rPr lang="zh-CN" altLang="en-US" sz="1530" kern="0" dirty="0" smtClean="0">
                <a:solidFill>
                  <a:srgbClr val="000000"/>
                </a:solidFill>
                <a:latin typeface="Times New Roman" pitchFamily="65" charset="-122"/>
                <a:ea typeface="宋体" pitchFamily="65" charset="-122"/>
              </a:rPr>
              <a:t>情况下通过贷给百姓粮食或种子的方式,帮助他们渡过困境。私人借贷多为高利贷,它可以解</a:t>
            </a:r>
            <a:r>
              <a:t/>
            </a:r>
            <a:br/>
            <a:r>
              <a:rPr lang="zh-CN" altLang="en-US" sz="1530" kern="0" dirty="0" smtClean="0">
                <a:solidFill>
                  <a:srgbClr val="000000"/>
                </a:solidFill>
                <a:latin typeface="Times New Roman" pitchFamily="65" charset="-122"/>
                <a:ea typeface="宋体" pitchFamily="65" charset="-122"/>
              </a:rPr>
              <a:t>决社会分化和“钱荒”带来的平民百姓资金严重不足的问题,满足特殊支付和燃眉之急的需</a:t>
            </a:r>
            <a:r>
              <a:t/>
            </a:r>
            <a:br/>
            <a:r>
              <a:rPr lang="zh-CN" altLang="en-US" sz="1530" kern="0" dirty="0" smtClean="0">
                <a:solidFill>
                  <a:srgbClr val="000000"/>
                </a:solidFill>
                <a:latin typeface="Times New Roman" pitchFamily="65" charset="-122"/>
                <a:ea typeface="宋体" pitchFamily="65" charset="-122"/>
              </a:rPr>
              <a:t>要。质、押是借贷的担保形式,由质库、解库等机构经营。质属于动产担保,它必须转移动产</a:t>
            </a:r>
            <a:r>
              <a:t/>
            </a:r>
            <a:br/>
            <a:r>
              <a:rPr lang="zh-CN" altLang="en-US" sz="1530" kern="0" dirty="0" smtClean="0">
                <a:solidFill>
                  <a:srgbClr val="000000"/>
                </a:solidFill>
                <a:latin typeface="Times New Roman" pitchFamily="65" charset="-122"/>
                <a:ea typeface="宋体" pitchFamily="65" charset="-122"/>
              </a:rPr>
              <a:t>的占有;押属于不动产担保,通常将抵押物的契约交付债权人即可。债务人违约时,债权人可用</a:t>
            </a:r>
            <a:r>
              <a:t/>
            </a:r>
            <a:br/>
            <a:r>
              <a:rPr lang="zh-CN" altLang="en-US" sz="1530" kern="0" dirty="0" smtClean="0">
                <a:solidFill>
                  <a:srgbClr val="000000"/>
                </a:solidFill>
                <a:latin typeface="Times New Roman" pitchFamily="65" charset="-122"/>
                <a:ea typeface="宋体" pitchFamily="65" charset="-122"/>
              </a:rPr>
              <a:t>变卖价款优先受偿。典作为不动产转移的一种形式是在宋代形成和发展起来的。其特点是</a:t>
            </a:r>
            <a:r>
              <a:t/>
            </a:r>
            <a:br/>
            <a:r>
              <a:rPr lang="zh-CN" altLang="en-US" sz="1530" kern="0" dirty="0" smtClean="0">
                <a:solidFill>
                  <a:srgbClr val="000000"/>
                </a:solidFill>
                <a:latin typeface="Times New Roman" pitchFamily="65" charset="-122"/>
                <a:ea typeface="宋体" pitchFamily="65" charset="-122"/>
              </a:rPr>
              <a:t>典权人向出典人支付典价后,在典期内就占有了出典人典产的使用权和收益支配权,出典人也</a:t>
            </a:r>
            <a:r>
              <a:t/>
            </a:r>
            <a:br/>
            <a:r>
              <a:rPr lang="zh-CN" altLang="en-US" sz="1530" kern="0" dirty="0" smtClean="0">
                <a:solidFill>
                  <a:srgbClr val="000000"/>
                </a:solidFill>
                <a:latin typeface="Times New Roman" pitchFamily="65" charset="-122"/>
                <a:ea typeface="宋体" pitchFamily="65" charset="-122"/>
              </a:rPr>
              <a:t>不必向典权人支付利息。宋代的商业贸易非常发达,但存在着通货紧缩现象,故赊买赊卖行为</a:t>
            </a:r>
            <a:r>
              <a:t/>
            </a:r>
            <a:br/>
            <a:r>
              <a:rPr lang="zh-CN" altLang="en-US" sz="1530" kern="0" dirty="0" smtClean="0">
                <a:solidFill>
                  <a:srgbClr val="000000"/>
                </a:solidFill>
                <a:latin typeface="Times New Roman" pitchFamily="65" charset="-122"/>
                <a:ea typeface="宋体" pitchFamily="65" charset="-122"/>
              </a:rPr>
              <a:t>也很普遍,几乎生产、流通、消费领域的所有物品都能进行赊买赊卖。从实际效果看,它解决</a:t>
            </a:r>
            <a:r>
              <a:t/>
            </a:r>
            <a:br/>
            <a:r>
              <a:rPr lang="zh-CN" altLang="en-US" sz="1530" kern="0" dirty="0" smtClean="0">
                <a:solidFill>
                  <a:srgbClr val="000000"/>
                </a:solidFill>
                <a:latin typeface="Times New Roman" pitchFamily="65" charset="-122"/>
                <a:ea typeface="宋体" pitchFamily="65" charset="-122"/>
              </a:rPr>
              <a:t>了军需、加强了流通,更重要的一点,它对束缚生产流通扩大和发展的高利贷构成了冲击。</a:t>
            </a:r>
            <a:endParaRPr lang="zh-CN" altLang="en-US"/>
          </a:p>
        </p:txBody>
      </p:sp>
    </p:spTree>
    <p:custDataLst>
      <p:custData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随着社会经济的发展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宋代商业贸易对货币的要求越来越高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但是社会中货币供给和流通状况</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不尽理想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表现为货币流通区域的割据性、货币供给数量的有限性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以及大量流通的铜铁钱细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碎和不便携带的特性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其结果是抑制了经济发展。为了解决这类问题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在高度发达的造纸和印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刷技术保障下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通过民间自发力量的作用和官府的强制推行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宋代社会陆续出现了诸如茶引、</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盐引、交子、关子和会子等新型纸质信用工具。茶引、盐引要求相关人员先用粮草或现钱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的付出作为取得的条件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然后凭此类纸质信用工具异地兑取现钱或政府专卖货物。这些信用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工具的使用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除了可发挥信用功能外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也使得政府和商人在专卖货物领域能够共同获利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既有利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于商人从政府专卖的货物中分得一份利益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又有利于政府实现增加收入、补给军需等目标。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早期的交子、关子、会子要求相关人员先交纳现钱作为取得的条件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然后再根据需要持交</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子、关子、会子到指定的地区兑取现钱。这类信用工具携带方便且具有汇票性质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可以保障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大宗交易、跨地区交易货款的顺利结算。它们的使用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弥补了货币的不足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节省了货币流通需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求量。此后这种交子、关子、会子逐步发展为纸币。可见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宋代新型信用工具的大量使用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社会经济发展史中最具标志性意义的新生事物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它缓解或解决了交换过程中的诸多不便与矛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从而在很大程度上促进了经济发展。</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(摘编自王芳《宋代信用的特点与影响》)</a:t>
            </a:r>
            <a:endParaRPr lang="zh-CN" altLang="en-US" sz="1600" dirty="0" smtClean="0"/>
          </a:p>
        </p:txBody>
      </p:sp>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A.宋代的信用进入迅速发展时期,借贷、质、押、典、赊买赊卖等信用形式的产生是宋代金</a:t>
            </a:r>
            <a:r>
              <a:rPr dirty="0"/>
              <a:t/>
            </a:r>
            <a:br>
              <a:rPr dirty="0"/>
            </a:br>
            <a:r>
              <a:rPr lang="zh-CN" altLang="en-US" sz="1530" kern="0" dirty="0" smtClean="0">
                <a:solidFill>
                  <a:srgbClr val="000000"/>
                </a:solidFill>
                <a:latin typeface="Times New Roman" pitchFamily="65" charset="-122"/>
                <a:ea typeface="宋体" pitchFamily="65" charset="-122"/>
              </a:rPr>
              <a:t>融的一个新特点。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B.宋代的政府借贷基本上是赈济性借贷,主要目的是帮助百姓渡过困境,因此与私人借贷相比,</a:t>
            </a:r>
            <a:r>
              <a:rPr dirty="0"/>
              <a:t/>
            </a:r>
            <a:br>
              <a:rPr dirty="0"/>
            </a:br>
            <a:r>
              <a:rPr lang="zh-CN" altLang="en-US" sz="1530" kern="0" dirty="0" smtClean="0">
                <a:solidFill>
                  <a:srgbClr val="000000"/>
                </a:solidFill>
                <a:latin typeface="Times New Roman" pitchFamily="65" charset="-122"/>
                <a:ea typeface="宋体" pitchFamily="65" charset="-122"/>
              </a:rPr>
              <a:t>政府借贷的利率要低得多。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C.在宋代,债务人可以用不动产的契约或动产作为担保,向债权人借贷。在债务人不偿还债务</a:t>
            </a:r>
            <a:r>
              <a:rPr dirty="0"/>
              <a:t/>
            </a:r>
            <a:br>
              <a:rPr dirty="0"/>
            </a:br>
            <a:r>
              <a:rPr lang="zh-CN" altLang="en-US" sz="1530" kern="0" dirty="0" smtClean="0">
                <a:solidFill>
                  <a:srgbClr val="000000"/>
                </a:solidFill>
                <a:latin typeface="Times New Roman" pitchFamily="65" charset="-122"/>
                <a:ea typeface="宋体" pitchFamily="65" charset="-122"/>
              </a:rPr>
              <a:t>时,债权人可用变卖价款优先受偿。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D.赊买赊卖的信用形式在一定程度上解决了宋代通货紧缩带来的资金不足的问题,缓解了生</a:t>
            </a:r>
            <a:r>
              <a:rPr dirty="0"/>
              <a:t/>
            </a:r>
            <a:br>
              <a:rPr dirty="0"/>
            </a:br>
            <a:r>
              <a:rPr lang="zh-CN" altLang="en-US" sz="1530" kern="0" dirty="0" smtClean="0">
                <a:solidFill>
                  <a:srgbClr val="000000"/>
                </a:solidFill>
                <a:latin typeface="Times New Roman" pitchFamily="65" charset="-122"/>
                <a:ea typeface="宋体" pitchFamily="65" charset="-122"/>
              </a:rPr>
              <a:t>产、流通、消费领域中的诸多矛盾。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2.下列理解和分析,不符合原文意思的一项是(3分)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A.在商品经济发展的推动下,宋代的信用工具不断创新,出现了茶引、盐引、交子、关子和会</a:t>
            </a:r>
            <a:r>
              <a:rPr dirty="0"/>
              <a:t/>
            </a:r>
            <a:br>
              <a:rPr dirty="0"/>
            </a:br>
            <a:r>
              <a:rPr lang="zh-CN" altLang="en-US" sz="1530" kern="0" dirty="0" smtClean="0">
                <a:solidFill>
                  <a:srgbClr val="000000"/>
                </a:solidFill>
                <a:latin typeface="Times New Roman" pitchFamily="65" charset="-122"/>
                <a:ea typeface="宋体" pitchFamily="65" charset="-122"/>
              </a:rPr>
              <a:t>子等信用工具。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B.茶引、盐引等信用工具的使用,可以使一些商人取得茶、盐等货物的专卖凭证,从政府专营</a:t>
            </a:r>
            <a:endParaRPr lang="zh-CN" altLang="en-US" dirty="0"/>
          </a:p>
        </p:txBody>
      </p:sp>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的物品中分得一部分利益。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C.各类新型纸质信用工具最初是由宋代政府发行的,其发行目的是解决货币流通区域的割据</a:t>
            </a:r>
            <a:r>
              <a:t/>
            </a:r>
            <a:br/>
            <a:r>
              <a:rPr lang="zh-CN" altLang="en-US" sz="1530" kern="0" dirty="0" smtClean="0">
                <a:solidFill>
                  <a:srgbClr val="000000"/>
                </a:solidFill>
                <a:latin typeface="Times New Roman" pitchFamily="65" charset="-122"/>
                <a:ea typeface="宋体" pitchFamily="65" charset="-122"/>
              </a:rPr>
              <a:t>性等多方面的问题。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D.宋代的造纸术和印刷术高度发达,这为交子、关子和会子等新型信用工具的产生提供了技</a:t>
            </a:r>
            <a:r>
              <a:t/>
            </a:r>
            <a:br/>
            <a:r>
              <a:rPr lang="zh-CN" altLang="en-US" sz="1530" kern="0" dirty="0" smtClean="0">
                <a:solidFill>
                  <a:srgbClr val="000000"/>
                </a:solidFill>
                <a:latin typeface="Times New Roman" pitchFamily="65" charset="-122"/>
                <a:ea typeface="宋体" pitchFamily="65" charset="-122"/>
              </a:rPr>
              <a:t>术条件。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3.根据原文内容,下列理解和分析不正确的一项是(3分)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A.质库、解库是进行押物、放款、收息的机构。唐宋时期随着社会经济的日益发展,质库、</a:t>
            </a:r>
            <a:r>
              <a:t/>
            </a:r>
            <a:br/>
            <a:r>
              <a:rPr lang="zh-CN" altLang="en-US" sz="1530" kern="0" dirty="0" smtClean="0">
                <a:solidFill>
                  <a:srgbClr val="000000"/>
                </a:solidFill>
                <a:latin typeface="Times New Roman" pitchFamily="65" charset="-122"/>
                <a:ea typeface="宋体" pitchFamily="65" charset="-122"/>
              </a:rPr>
              <a:t>解库也随之兴盛。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B.在宋代,出典人将房产押给典权人后,可以获得一笔典价,且不必支付利息。在典期内,典权</a:t>
            </a:r>
            <a:r>
              <a:t/>
            </a:r>
            <a:br/>
            <a:r>
              <a:rPr lang="zh-CN" altLang="en-US" sz="1530" kern="0" dirty="0" smtClean="0">
                <a:solidFill>
                  <a:srgbClr val="000000"/>
                </a:solidFill>
                <a:latin typeface="Times New Roman" pitchFamily="65" charset="-122"/>
                <a:ea typeface="宋体" pitchFamily="65" charset="-122"/>
              </a:rPr>
              <a:t>人不但享有房屋的使用权,同时还拥有出租权。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C.虽然早期的交子具有汇票性质,可以克服金属货币不便携带的缺点,保障商品交易中货款的</a:t>
            </a:r>
            <a:r>
              <a:t/>
            </a:r>
            <a:br/>
            <a:r>
              <a:rPr lang="zh-CN" altLang="en-US" sz="1530" kern="0" dirty="0" smtClean="0">
                <a:solidFill>
                  <a:srgbClr val="000000"/>
                </a:solidFill>
                <a:latin typeface="Times New Roman" pitchFamily="65" charset="-122"/>
                <a:ea typeface="宋体" pitchFamily="65" charset="-122"/>
              </a:rPr>
              <a:t>顺利结算,但是它还没有发展成为纸币。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D.宋代各种信用形式和信用工具对当时的经济发展都起到非常积极的作用,同时也为此后各</a:t>
            </a:r>
            <a:r>
              <a:t/>
            </a:r>
            <a:br/>
            <a:r>
              <a:rPr lang="zh-CN" altLang="en-US" sz="1530" kern="0" dirty="0" smtClean="0">
                <a:solidFill>
                  <a:srgbClr val="000000"/>
                </a:solidFill>
                <a:latin typeface="Times New Roman" pitchFamily="65" charset="-122"/>
                <a:ea typeface="宋体" pitchFamily="65" charset="-122"/>
              </a:rPr>
              <a:t>个朝代提供了借鉴。</a:t>
            </a:r>
            <a:endParaRPr lang="zh-CN" altLang="en-US"/>
          </a:p>
        </p:txBody>
      </p:sp>
    </p:spTree>
    <p:custDataLst>
      <p:custData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A.或然当必然。原文第二段中“片面地强调空间的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,都会使城市发展失去基</a:t>
            </a:r>
            <a:r>
              <a:rPr dirty="0"/>
              <a:t/>
            </a:r>
            <a:br>
              <a:rPr dirty="0"/>
            </a:br>
            <a:r>
              <a:rPr lang="zh-CN" altLang="en-US" sz="1530" kern="0" dirty="0" smtClean="0">
                <a:solidFill>
                  <a:srgbClr val="000000"/>
                </a:solidFill>
                <a:latin typeface="Times New Roman" pitchFamily="65" charset="-122"/>
                <a:ea typeface="宋体" pitchFamily="65" charset="-122"/>
              </a:rPr>
              <a:t>础”,“会”字说明这是一种可能,但选项说成“使得城市发展丧失了基础”,属必然。B.第三</a:t>
            </a:r>
            <a:r>
              <a:rPr dirty="0"/>
              <a:t/>
            </a:r>
            <a:br>
              <a:rPr dirty="0"/>
            </a:br>
            <a:r>
              <a:rPr lang="zh-CN" altLang="en-US" sz="1530" kern="0" dirty="0" smtClean="0">
                <a:solidFill>
                  <a:srgbClr val="000000"/>
                </a:solidFill>
                <a:latin typeface="Times New Roman" pitchFamily="65" charset="-122"/>
                <a:ea typeface="宋体" pitchFamily="65" charset="-122"/>
              </a:rPr>
              <a:t>段中的两个“即使</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”说明无论是正在崛起的城市还是已经发展起来的城市,都需</a:t>
            </a:r>
            <a:r>
              <a:rPr dirty="0"/>
              <a:t/>
            </a:r>
            <a:br>
              <a:rPr dirty="0"/>
            </a:br>
            <a:r>
              <a:rPr lang="zh-CN" altLang="en-US" sz="1530" kern="0" dirty="0" smtClean="0">
                <a:solidFill>
                  <a:srgbClr val="000000"/>
                </a:solidFill>
                <a:latin typeface="Times New Roman" pitchFamily="65" charset="-122"/>
                <a:ea typeface="宋体" pitchFamily="65" charset="-122"/>
              </a:rPr>
              <a:t>面对秩序与稳定、活力激活的问题,都需要有制度弹性,故正确。C.曲解文意。原文第四段的</a:t>
            </a:r>
            <a:r>
              <a:rPr dirty="0"/>
              <a:t/>
            </a:r>
            <a:br>
              <a:rPr dirty="0"/>
            </a:br>
            <a:r>
              <a:rPr lang="zh-CN" altLang="en-US" sz="1530" kern="0" dirty="0" smtClean="0">
                <a:solidFill>
                  <a:srgbClr val="000000"/>
                </a:solidFill>
                <a:latin typeface="Times New Roman" pitchFamily="65" charset="-122"/>
                <a:ea typeface="宋体" pitchFamily="65" charset="-122"/>
              </a:rPr>
              <a:t>表述是“不断形成具体的意义共同性”。D.不合文意。文末说文明弹性“对于城市社会的</a:t>
            </a:r>
            <a:r>
              <a:rPr dirty="0"/>
              <a:t/>
            </a:r>
            <a:br>
              <a:rPr dirty="0"/>
            </a:br>
            <a:r>
              <a:rPr lang="zh-CN" altLang="en-US" sz="1530" kern="0" dirty="0" smtClean="0">
                <a:solidFill>
                  <a:srgbClr val="000000"/>
                </a:solidFill>
                <a:latin typeface="Times New Roman" pitchFamily="65" charset="-122"/>
                <a:ea typeface="宋体" pitchFamily="65" charset="-122"/>
              </a:rPr>
              <a:t>健康发展而言,是意义重大的”,但并没有说是“根本原因”。</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答题步骤</a:t>
            </a:r>
            <a:r>
              <a:rPr lang="zh-CN" altLang="en-US" sz="1530" kern="0" dirty="0" smtClean="0">
                <a:solidFill>
                  <a:srgbClr val="000000"/>
                </a:solidFill>
                <a:latin typeface="Times New Roman" pitchFamily="65" charset="-122"/>
                <a:ea typeface="宋体" pitchFamily="65" charset="-122"/>
              </a:rPr>
              <a:t>　三步练就“火眼金睛”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第一步,还原,把原文中与选项表述对应或相关的句子找出来;第二步,比对,两个指头同时使用,</a:t>
            </a:r>
            <a:r>
              <a:rPr dirty="0"/>
              <a:t/>
            </a:r>
            <a:br>
              <a:rPr dirty="0"/>
            </a:br>
            <a:r>
              <a:rPr lang="zh-CN" altLang="en-US" sz="1530" kern="0" dirty="0" smtClean="0">
                <a:solidFill>
                  <a:srgbClr val="000000"/>
                </a:solidFill>
                <a:latin typeface="Times New Roman" pitchFamily="65" charset="-122"/>
                <a:ea typeface="宋体" pitchFamily="65" charset="-122"/>
              </a:rPr>
              <a:t>一个指头指向选项,一个指头指向原文,同步阅读、比对;第三步,辨析,对选项表述和原文表述</a:t>
            </a:r>
            <a:r>
              <a:rPr dirty="0"/>
              <a:t/>
            </a:r>
            <a:br>
              <a:rPr dirty="0"/>
            </a:br>
            <a:r>
              <a:rPr lang="zh-CN" altLang="en-US" sz="1530" kern="0" dirty="0" smtClean="0">
                <a:solidFill>
                  <a:srgbClr val="000000"/>
                </a:solidFill>
                <a:latin typeface="Times New Roman" pitchFamily="65" charset="-122"/>
                <a:ea typeface="宋体" pitchFamily="65" charset="-122"/>
              </a:rPr>
              <a:t>有出入的地方,从内容、逻辑两个方面细心辨析,发现错误。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A.第二段运用的论证方法是理论(道理)论证,“目前,人们更多地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占有物”指</a:t>
            </a:r>
            <a:r>
              <a:rPr dirty="0"/>
              <a:t/>
            </a:r>
            <a:br>
              <a:rPr dirty="0"/>
            </a:br>
            <a:r>
              <a:rPr lang="zh-CN" altLang="en-US" sz="1530" kern="0" dirty="0" smtClean="0">
                <a:solidFill>
                  <a:srgbClr val="000000"/>
                </a:solidFill>
                <a:latin typeface="Times New Roman" pitchFamily="65" charset="-122"/>
                <a:ea typeface="宋体" pitchFamily="65" charset="-122"/>
              </a:rPr>
              <a:t>出了空间被私人性固化的现状,表述正确。B.第二、三、四段分别论述“空间弹性”“制度</a:t>
            </a:r>
            <a:r>
              <a:rPr dirty="0"/>
              <a:t/>
            </a:r>
            <a:br>
              <a:rPr dirty="0"/>
            </a:br>
            <a:r>
              <a:rPr lang="zh-CN" altLang="en-US" sz="1530" kern="0" dirty="0" smtClean="0">
                <a:solidFill>
                  <a:srgbClr val="000000"/>
                </a:solidFill>
                <a:latin typeface="Times New Roman" pitchFamily="65" charset="-122"/>
                <a:ea typeface="宋体" pitchFamily="65" charset="-122"/>
              </a:rPr>
              <a:t>弹性”“意义弹性”,这是区分了“文明弹性”的层面;第三段围绕着正在崛起的城市和已发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“借贷、质、押、典、赊买赊卖等信用形式的产生是宋代金融的一个新特点”</a:t>
            </a:r>
            <a:r>
              <a:rPr dirty="0"/>
              <a:t/>
            </a:r>
            <a:br>
              <a:rPr dirty="0"/>
            </a:br>
            <a:r>
              <a:rPr lang="zh-CN" altLang="en-US" sz="1530" kern="0" dirty="0" smtClean="0">
                <a:solidFill>
                  <a:srgbClr val="000000"/>
                </a:solidFill>
                <a:latin typeface="Times New Roman" pitchFamily="65" charset="-122"/>
                <a:ea typeface="宋体" pitchFamily="65" charset="-122"/>
              </a:rPr>
              <a:t>不符合原文意思,根据原文第2段“典作为不动产转移的一种形式是在宋代形成和发展起来</a:t>
            </a:r>
            <a:r>
              <a:rPr dirty="0"/>
              <a:t/>
            </a:r>
            <a:br>
              <a:rPr dirty="0"/>
            </a:br>
            <a:r>
              <a:rPr lang="zh-CN" altLang="en-US" sz="1530" kern="0" dirty="0" smtClean="0">
                <a:solidFill>
                  <a:srgbClr val="000000"/>
                </a:solidFill>
                <a:latin typeface="Times New Roman" pitchFamily="65" charset="-122"/>
                <a:ea typeface="宋体" pitchFamily="65" charset="-122"/>
              </a:rPr>
              <a:t>的”可知,只有“典”的产生是“宋代金融的一个新特点”。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阅读文本时要勾画圈点,标注关键词(如关联词、表范围的词等)、关键句(如领起</a:t>
            </a:r>
            <a:r>
              <a:rPr dirty="0"/>
              <a:t/>
            </a:r>
            <a:br>
              <a:rPr dirty="0"/>
            </a:br>
            <a:r>
              <a:rPr lang="zh-CN" altLang="en-US" sz="1530" kern="0" dirty="0" smtClean="0">
                <a:solidFill>
                  <a:srgbClr val="000000"/>
                </a:solidFill>
                <a:latin typeface="Times New Roman" pitchFamily="65" charset="-122"/>
                <a:ea typeface="宋体" pitchFamily="65" charset="-122"/>
              </a:rPr>
              <a:t>句、过渡句、总结句等),以便答题时快速找到答题区间。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“各类新型纸质信用工具最初是由宋代政府发行的”不符合原文意思,根据原文</a:t>
            </a:r>
            <a:r>
              <a:rPr dirty="0"/>
              <a:t/>
            </a:r>
            <a:br>
              <a:rPr dirty="0"/>
            </a:br>
            <a:r>
              <a:rPr lang="zh-CN" altLang="en-US" sz="1530" kern="0" dirty="0" smtClean="0">
                <a:solidFill>
                  <a:srgbClr val="000000"/>
                </a:solidFill>
                <a:latin typeface="Times New Roman" pitchFamily="65" charset="-122"/>
                <a:ea typeface="宋体" pitchFamily="65" charset="-122"/>
              </a:rPr>
              <a:t>第3段第二句可知,这些新型纸质信用工具是“通过民间自发力量的作用和官府的强制推行”</a:t>
            </a:r>
            <a:r>
              <a:rPr dirty="0"/>
              <a:t/>
            </a:r>
            <a:br>
              <a:rPr dirty="0"/>
            </a:br>
            <a:r>
              <a:rPr lang="zh-CN" altLang="en-US" sz="1530" kern="0" dirty="0" smtClean="0">
                <a:solidFill>
                  <a:srgbClr val="000000"/>
                </a:solidFill>
                <a:latin typeface="Times New Roman" pitchFamily="65" charset="-122"/>
                <a:ea typeface="宋体" pitchFamily="65" charset="-122"/>
              </a:rPr>
              <a:t>而出现的。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有的选项涉及的文本范围比较大,干扰信息比较多,可采用“对比”“求同”“求</a:t>
            </a:r>
            <a:r>
              <a:rPr dirty="0"/>
              <a:t/>
            </a:r>
            <a:br>
              <a:rPr dirty="0"/>
            </a:br>
            <a:r>
              <a:rPr lang="zh-CN" altLang="en-US" sz="1530" kern="0" dirty="0" smtClean="0">
                <a:solidFill>
                  <a:srgbClr val="000000"/>
                </a:solidFill>
                <a:latin typeface="Times New Roman" pitchFamily="65" charset="-122"/>
                <a:ea typeface="宋体" pitchFamily="65" charset="-122"/>
              </a:rPr>
              <a:t>异”等方法,捕捉、区分信息,略过无关信息,提炼出与选项相关的信息。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“宋代各种信用形式和信用工具对当时的经济发展都起到非常积极的作用”的</a:t>
            </a:r>
            <a:r>
              <a:rPr dirty="0"/>
              <a:t/>
            </a:r>
            <a:br>
              <a:rPr dirty="0"/>
            </a:br>
            <a:r>
              <a:rPr lang="zh-CN" altLang="en-US" sz="1530" kern="0" dirty="0" smtClean="0">
                <a:solidFill>
                  <a:srgbClr val="000000"/>
                </a:solidFill>
                <a:latin typeface="Times New Roman" pitchFamily="65" charset="-122"/>
                <a:ea typeface="宋体" pitchFamily="65" charset="-122"/>
              </a:rPr>
              <a:t>说法过于绝对。</a:t>
            </a:r>
            <a:endParaRPr lang="zh-CN" altLang="en-US" dirty="0"/>
          </a:p>
        </p:txBody>
      </p:sp>
    </p:spTree>
    <p:custDataLst>
      <p:custData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九、(2014课标全国Ⅱ,1—3,9分)阅读下面的文字,完成1—3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周代,尽管关于食品安全事件的记载不多,但我们还是看到,由于食品安全关系重大,统治者对</a:t>
            </a:r>
            <a:r>
              <a:t/>
            </a:r>
            <a:br/>
            <a:r>
              <a:rPr lang="zh-CN" altLang="en-US" sz="1530" kern="0" dirty="0" smtClean="0">
                <a:solidFill>
                  <a:srgbClr val="000000"/>
                </a:solidFill>
                <a:latin typeface="Times New Roman" pitchFamily="65" charset="-122"/>
                <a:ea typeface="宋体" pitchFamily="65" charset="-122"/>
              </a:rPr>
              <a:t>此非常重视并作出了特别规定。周代的食品交易是以直接收获采摘的初级农产品为主,所以</a:t>
            </a:r>
            <a:r>
              <a:t/>
            </a:r>
            <a:br/>
            <a:r>
              <a:rPr lang="zh-CN" altLang="en-US" sz="1530" kern="0" dirty="0" smtClean="0">
                <a:solidFill>
                  <a:srgbClr val="000000"/>
                </a:solidFill>
                <a:latin typeface="Times New Roman" pitchFamily="65" charset="-122"/>
                <a:ea typeface="宋体" pitchFamily="65" charset="-122"/>
              </a:rPr>
              <a:t>对农产品的成熟度十分关注。据《礼记》记载,周代对食品交易的规定有:“五谷不时,果实未</a:t>
            </a:r>
            <a:r>
              <a:t/>
            </a:r>
            <a:br/>
            <a:r>
              <a:rPr lang="zh-CN" altLang="en-US" sz="1530" kern="0" dirty="0" smtClean="0">
                <a:solidFill>
                  <a:srgbClr val="000000"/>
                </a:solidFill>
                <a:latin typeface="Times New Roman" pitchFamily="65" charset="-122"/>
                <a:ea typeface="宋体" pitchFamily="65" charset="-122"/>
              </a:rPr>
              <a:t>熟,不鬻于市。”这是我国历史上最早的关于食品安全管理的记录。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汉唐时期,食品交易活动非常频繁,交易品种十分丰富。为杜绝有毒有害食品流入市场,国家在</a:t>
            </a:r>
            <a:r>
              <a:t/>
            </a:r>
            <a:br/>
            <a:r>
              <a:rPr lang="zh-CN" altLang="en-US" sz="1530" kern="0" dirty="0" smtClean="0">
                <a:solidFill>
                  <a:srgbClr val="000000"/>
                </a:solidFill>
                <a:latin typeface="Times New Roman" pitchFamily="65" charset="-122"/>
                <a:ea typeface="宋体" pitchFamily="65" charset="-122"/>
              </a:rPr>
              <a:t>法律上作出了相应的规定。汉朝《二年律令》规定:“诸食脯肉,脯肉毒杀、伤、病人者,亟尽</a:t>
            </a:r>
            <a:r>
              <a:t/>
            </a:r>
            <a:br/>
            <a:r>
              <a:rPr lang="zh-CN" altLang="en-US" sz="1530" kern="0" dirty="0" smtClean="0">
                <a:solidFill>
                  <a:srgbClr val="000000"/>
                </a:solidFill>
                <a:latin typeface="Times New Roman" pitchFamily="65" charset="-122"/>
                <a:ea typeface="宋体" pitchFamily="65" charset="-122"/>
              </a:rPr>
              <a:t>孰燔其余。</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当燔弗燔,及吏主者,皆坐脯肉赃,与盗同法。”即肉类因腐坏等因素可能导致</a:t>
            </a:r>
            <a:r>
              <a:t/>
            </a:r>
            <a:br/>
            <a:r>
              <a:rPr lang="zh-CN" altLang="en-US" sz="1530" kern="0" dirty="0" smtClean="0">
                <a:solidFill>
                  <a:srgbClr val="000000"/>
                </a:solidFill>
                <a:latin typeface="Times New Roman" pitchFamily="65" charset="-122"/>
                <a:ea typeface="宋体" pitchFamily="65" charset="-122"/>
              </a:rPr>
              <a:t>中毒者,应尽快焚毁,否则将处罚当事人及相关官员。唐朝《唐律》规定:“脯肉有毒,曾经病</a:t>
            </a:r>
            <a:r>
              <a:t/>
            </a:r>
            <a:br/>
            <a:r>
              <a:rPr lang="zh-CN" altLang="en-US" sz="1530" kern="0" dirty="0" smtClean="0">
                <a:solidFill>
                  <a:srgbClr val="000000"/>
                </a:solidFill>
                <a:latin typeface="Times New Roman" pitchFamily="65" charset="-122"/>
                <a:ea typeface="宋体" pitchFamily="65" charset="-122"/>
              </a:rPr>
              <a:t>人,有余者速焚之,违者杖九十。若故与人食并出卖,令人病者,徒一年;以故致死者,绞。即人自</a:t>
            </a:r>
            <a:r>
              <a:t/>
            </a:r>
            <a:br/>
            <a:r>
              <a:rPr lang="zh-CN" altLang="en-US" sz="1530" kern="0" dirty="0" smtClean="0">
                <a:solidFill>
                  <a:srgbClr val="000000"/>
                </a:solidFill>
                <a:latin typeface="Times New Roman" pitchFamily="65" charset="-122"/>
                <a:ea typeface="宋体" pitchFamily="65" charset="-122"/>
              </a:rPr>
              <a:t>食致死者,从过失杀人法。”从《唐律》中可以看到,在唐代,知脯肉有毒不速焚而构成的刑事</a:t>
            </a:r>
            <a:r>
              <a:t/>
            </a:r>
            <a:br/>
            <a:r>
              <a:rPr lang="zh-CN" altLang="en-US" sz="1530" kern="0" dirty="0" smtClean="0">
                <a:solidFill>
                  <a:srgbClr val="000000"/>
                </a:solidFill>
                <a:latin typeface="Times New Roman" pitchFamily="65" charset="-122"/>
                <a:ea typeface="宋体" pitchFamily="65" charset="-122"/>
              </a:rPr>
              <a:t>犯罪分为两种情况,处罚各不相同:一是得知脯肉有毒时,食品的所有者应当立刻焚毁所剩有毒</a:t>
            </a:r>
            <a:r>
              <a:t/>
            </a:r>
            <a:br/>
            <a:r>
              <a:rPr lang="zh-CN" altLang="en-US" sz="1530" kern="0" dirty="0" smtClean="0">
                <a:solidFill>
                  <a:srgbClr val="000000"/>
                </a:solidFill>
                <a:latin typeface="Times New Roman" pitchFamily="65" charset="-122"/>
                <a:ea typeface="宋体" pitchFamily="65" charset="-122"/>
              </a:rPr>
              <a:t>食品,以绝后患,否则杖九十;二是明知脯肉有毒而不立刻焚毁,致人中毒,则视情节及后果加以</a:t>
            </a:r>
            <a:r>
              <a:t/>
            </a:r>
            <a:br/>
            <a:r>
              <a:rPr lang="zh-CN" altLang="en-US" sz="1530" kern="0" dirty="0" smtClean="0">
                <a:solidFill>
                  <a:srgbClr val="000000"/>
                </a:solidFill>
                <a:latin typeface="Times New Roman" pitchFamily="65" charset="-122"/>
                <a:ea typeface="宋体" pitchFamily="65" charset="-122"/>
              </a:rPr>
              <a:t>科罚。</a:t>
            </a:r>
            <a:endParaRPr lang="zh-CN" altLang="en-US"/>
          </a:p>
        </p:txBody>
      </p:sp>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宋代,饮食市场空前繁荣。孟元老在《东京梦华录》中,追述了北宋都城开封府的城市风貌,并</a:t>
            </a:r>
            <a:r>
              <a:t/>
            </a:r>
            <a:br/>
            <a:r>
              <a:rPr lang="zh-CN" altLang="en-US" sz="1530" kern="0" dirty="0" smtClean="0">
                <a:solidFill>
                  <a:srgbClr val="000000"/>
                </a:solidFill>
                <a:latin typeface="Times New Roman" pitchFamily="65" charset="-122"/>
                <a:ea typeface="宋体" pitchFamily="65" charset="-122"/>
              </a:rPr>
              <a:t>且以大量笔墨写到饮食业的昌盛,书中共提到一百多家店铺以及相关行会。商品市场的繁荣,</a:t>
            </a:r>
            <a:r>
              <a:t/>
            </a:r>
            <a:br/>
            <a:r>
              <a:rPr lang="zh-CN" altLang="en-US" sz="1530" kern="0" dirty="0" smtClean="0">
                <a:solidFill>
                  <a:srgbClr val="000000"/>
                </a:solidFill>
                <a:latin typeface="Times New Roman" pitchFamily="65" charset="-122"/>
                <a:ea typeface="宋体" pitchFamily="65" charset="-122"/>
              </a:rPr>
              <a:t>不可避免地带来一些问题,一些商贩“以物市于人,敝恶之物,饰为新奇;假伪之物,饰为真实。</a:t>
            </a:r>
            <a:r>
              <a:t/>
            </a:r>
            <a:br/>
            <a:r>
              <a:rPr lang="zh-CN" altLang="en-US" sz="1530" kern="0" dirty="0" smtClean="0">
                <a:solidFill>
                  <a:srgbClr val="000000"/>
                </a:solidFill>
                <a:latin typeface="Times New Roman" pitchFamily="65" charset="-122"/>
                <a:ea typeface="宋体" pitchFamily="65" charset="-122"/>
              </a:rPr>
              <a:t>如绢帛之用胶糊,米麦之增湿润,肉食之灌以水,药材之易以他物”(《袁氏世范》)。有的不法</a:t>
            </a:r>
            <a:r>
              <a:t/>
            </a:r>
            <a:br/>
            <a:r>
              <a:rPr lang="zh-CN" altLang="en-US" sz="1530" kern="0" dirty="0" smtClean="0">
                <a:solidFill>
                  <a:srgbClr val="000000"/>
                </a:solidFill>
                <a:latin typeface="Times New Roman" pitchFamily="65" charset="-122"/>
                <a:ea typeface="宋体" pitchFamily="65" charset="-122"/>
              </a:rPr>
              <a:t>分子甚至采用鸡塞沙、鹅羊吹气、卖盐杂以灰之类伎俩牟取利润。为了加强对食品掺假、</a:t>
            </a:r>
            <a:r>
              <a:t/>
            </a:r>
            <a:br/>
            <a:r>
              <a:rPr lang="zh-CN" altLang="en-US" sz="1530" kern="0" dirty="0" smtClean="0">
                <a:solidFill>
                  <a:srgbClr val="000000"/>
                </a:solidFill>
                <a:latin typeface="Times New Roman" pitchFamily="65" charset="-122"/>
                <a:ea typeface="宋体" pitchFamily="65" charset="-122"/>
              </a:rPr>
              <a:t>以次充好等现象的监督和管理,宋代规定从业者必须加入行会,而行会必须对商品质量负责。</a:t>
            </a:r>
            <a:r>
              <a:t/>
            </a:r>
            <a:br/>
            <a:r>
              <a:rPr lang="zh-CN" altLang="en-US" sz="1530" kern="0" dirty="0" smtClean="0">
                <a:solidFill>
                  <a:srgbClr val="000000"/>
                </a:solidFill>
                <a:latin typeface="Times New Roman" pitchFamily="65" charset="-122"/>
                <a:ea typeface="宋体" pitchFamily="65" charset="-122"/>
              </a:rPr>
              <a:t>“市肆谓之行者,因官府科索而得此名,不以其物小大,但合充用者,皆置为行,虽医卜亦有</a:t>
            </a:r>
            <a:r>
              <a:t/>
            </a:r>
            <a:br/>
            <a:r>
              <a:rPr lang="zh-CN" altLang="en-US" sz="1530" kern="0" dirty="0" smtClean="0">
                <a:solidFill>
                  <a:srgbClr val="000000"/>
                </a:solidFill>
                <a:latin typeface="Times New Roman" pitchFamily="65" charset="-122"/>
                <a:ea typeface="宋体" pitchFamily="65" charset="-122"/>
              </a:rPr>
              <a:t>职。”(《都城纪胜》)商人们依经营类型组成行会,商铺、手工业和其他服务性行业的相关</a:t>
            </a:r>
            <a:r>
              <a:t/>
            </a:r>
            <a:br/>
            <a:r>
              <a:rPr lang="zh-CN" altLang="en-US" sz="1530" kern="0" dirty="0" smtClean="0">
                <a:solidFill>
                  <a:srgbClr val="000000"/>
                </a:solidFill>
                <a:latin typeface="Times New Roman" pitchFamily="65" charset="-122"/>
                <a:ea typeface="宋体" pitchFamily="65" charset="-122"/>
              </a:rPr>
              <a:t>人员必须加入行会组织,并按行业登记在籍,否则就不能从业经营。各个行会对生产经营的商</a:t>
            </a:r>
            <a:r>
              <a:t/>
            </a:r>
            <a:br/>
            <a:r>
              <a:rPr lang="zh-CN" altLang="en-US" sz="1530" kern="0" dirty="0" smtClean="0">
                <a:solidFill>
                  <a:srgbClr val="000000"/>
                </a:solidFill>
                <a:latin typeface="Times New Roman" pitchFamily="65" charset="-122"/>
                <a:ea typeface="宋体" pitchFamily="65" charset="-122"/>
              </a:rPr>
              <a:t>品质量进行把关,行会的首领作为担保人,负责评定物价和监察不法行为。除了由行会把关外,</a:t>
            </a:r>
            <a:r>
              <a:t/>
            </a:r>
            <a:br/>
            <a:r>
              <a:rPr lang="zh-CN" altLang="en-US" sz="1530" kern="0" dirty="0" smtClean="0">
                <a:solidFill>
                  <a:srgbClr val="000000"/>
                </a:solidFill>
                <a:latin typeface="Times New Roman" pitchFamily="65" charset="-122"/>
                <a:ea typeface="宋体" pitchFamily="65" charset="-122"/>
              </a:rPr>
              <a:t>宋代法律也继承了《唐律》的规定,对有毒有害食品的销售者予以严惩。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上述朝代对食品流通的安全管理及有关法律举措,可以给我们很多启示,也可以为现今我国食</a:t>
            </a:r>
            <a:r>
              <a:t/>
            </a:r>
            <a:br/>
            <a:r>
              <a:rPr lang="zh-CN" altLang="en-US" sz="1530" kern="0" dirty="0" smtClean="0">
                <a:solidFill>
                  <a:srgbClr val="000000"/>
                </a:solidFill>
                <a:latin typeface="Times New Roman" pitchFamily="65" charset="-122"/>
                <a:ea typeface="宋体" pitchFamily="65" charset="-122"/>
              </a:rPr>
              <a:t>品质量和安全监管模式的合理构建提供新的思路和路径选择。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(摘编自张炜达《古代食品安全监管述略》)</a:t>
            </a:r>
            <a:endParaRPr lang="zh-CN" altLang="en-US"/>
          </a:p>
        </p:txBody>
      </p:sp>
    </p:spTree>
    <p:custDataLst>
      <p:custData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1.下列关于原文第一、二两段内容的表述,不正确的一项是(3分)(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A.周代统治者严禁未成熟的果实和谷物进入流通市场,以防止此类初级农产品引起食品安全</a:t>
            </a:r>
            <a:r>
              <a:t/>
            </a:r>
            <a:br/>
            <a:r>
              <a:rPr lang="zh-CN" altLang="en-US" sz="1530" kern="0" dirty="0" smtClean="0">
                <a:solidFill>
                  <a:srgbClr val="000000"/>
                </a:solidFill>
                <a:latin typeface="Times New Roman" pitchFamily="65" charset="-122"/>
                <a:ea typeface="宋体" pitchFamily="65" charset="-122"/>
              </a:rPr>
              <a:t>方面的问题。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B.《二年律令》与《唐律》都规定,凡出现因脯肉有毒而致人生病的情况,食品所有者应当立</a:t>
            </a:r>
            <a:r>
              <a:t/>
            </a:r>
            <a:br/>
            <a:r>
              <a:rPr lang="zh-CN" altLang="en-US" sz="1530" kern="0" dirty="0" smtClean="0">
                <a:solidFill>
                  <a:srgbClr val="000000"/>
                </a:solidFill>
                <a:latin typeface="Times New Roman" pitchFamily="65" charset="-122"/>
                <a:ea typeface="宋体" pitchFamily="65" charset="-122"/>
              </a:rPr>
              <a:t>刻焚毁剩余的肉食。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C.《二年律令》中的规定注重对主使官员责任的追究,而《唐律》则更加强调对伤害生命的</a:t>
            </a:r>
            <a:r>
              <a:t/>
            </a:r>
            <a:br/>
            <a:r>
              <a:rPr lang="zh-CN" altLang="en-US" sz="1530" kern="0" dirty="0" smtClean="0">
                <a:solidFill>
                  <a:srgbClr val="000000"/>
                </a:solidFill>
                <a:latin typeface="Times New Roman" pitchFamily="65" charset="-122"/>
                <a:ea typeface="宋体" pitchFamily="65" charset="-122"/>
              </a:rPr>
              <a:t>犯罪行为的追究。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D.《唐律》规定,明知脯肉有毒而不立刻焚毁,并故意将脯肉给人吃或出售,而致人生病者,要</a:t>
            </a:r>
            <a:r>
              <a:t/>
            </a:r>
            <a:br/>
            <a:r>
              <a:rPr lang="zh-CN" altLang="en-US" sz="1530" kern="0" dirty="0" smtClean="0">
                <a:solidFill>
                  <a:srgbClr val="000000"/>
                </a:solidFill>
                <a:latin typeface="Times New Roman" pitchFamily="65" charset="-122"/>
                <a:ea typeface="宋体" pitchFamily="65" charset="-122"/>
              </a:rPr>
              <a:t>判处徒刑一年。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2.下列理解和分析,不符合原文意思的一项是(3分)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A.宋代政府注意到食品掺假、以次充好等各种质量问题,进一步加强了食品安全的监督和管</a:t>
            </a:r>
            <a:r>
              <a:t/>
            </a:r>
            <a:br/>
            <a:r>
              <a:rPr lang="zh-CN" altLang="en-US" sz="1530" kern="0" dirty="0" smtClean="0">
                <a:solidFill>
                  <a:srgbClr val="000000"/>
                </a:solidFill>
                <a:latin typeface="Times New Roman" pitchFamily="65" charset="-122"/>
                <a:ea typeface="宋体" pitchFamily="65" charset="-122"/>
              </a:rPr>
              <a:t>理工作。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B.随着城市民间工商业的繁荣发展,宋代统治者出于对从业者监管的需要,设立了行会这一政</a:t>
            </a:r>
            <a:r>
              <a:t/>
            </a:r>
            <a:br/>
            <a:r>
              <a:rPr lang="zh-CN" altLang="en-US" sz="1530" kern="0" dirty="0" smtClean="0">
                <a:solidFill>
                  <a:srgbClr val="000000"/>
                </a:solidFill>
                <a:latin typeface="Times New Roman" pitchFamily="65" charset="-122"/>
                <a:ea typeface="宋体" pitchFamily="65" charset="-122"/>
              </a:rPr>
              <a:t>府机构。</a:t>
            </a:r>
            <a:endParaRPr lang="zh-CN" altLang="en-US"/>
          </a:p>
        </p:txBody>
      </p:sp>
    </p:spTree>
    <p:custDataLst>
      <p:custData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C.监督从业者的合法经营,同时方便官府向商户、手工业者等收取费用,这也是宋代行会的重</a:t>
            </a:r>
            <a:r>
              <a:t/>
            </a:r>
            <a:br/>
            <a:r>
              <a:rPr lang="zh-CN" altLang="en-US" sz="1530" kern="0" dirty="0" smtClean="0">
                <a:solidFill>
                  <a:srgbClr val="000000"/>
                </a:solidFill>
                <a:latin typeface="Times New Roman" pitchFamily="65" charset="-122"/>
                <a:ea typeface="宋体" pitchFamily="65" charset="-122"/>
              </a:rPr>
              <a:t>要职责。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D.与《唐律》一脉相承,宋代食品安全方面的相关法律也规定,凡故意出售有毒脯肉而致人死</a:t>
            </a:r>
            <a:r>
              <a:t/>
            </a:r>
            <a:br/>
            <a:r>
              <a:rPr lang="zh-CN" altLang="en-US" sz="1530" kern="0" dirty="0" smtClean="0">
                <a:solidFill>
                  <a:srgbClr val="000000"/>
                </a:solidFill>
                <a:latin typeface="Times New Roman" pitchFamily="65" charset="-122"/>
                <a:ea typeface="宋体" pitchFamily="65" charset="-122"/>
              </a:rPr>
              <a:t>亡者,要予以严惩。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3.根据原文内容,下列理解和分析不正确的一项是(3分)(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A.《唐律》将“故与人食并出卖”有毒脯肉造成的后果分为两类,并给予不同的处罚,可见唐</a:t>
            </a:r>
            <a:r>
              <a:t/>
            </a:r>
            <a:br/>
            <a:r>
              <a:rPr lang="zh-CN" altLang="en-US" sz="1530" kern="0" dirty="0" smtClean="0">
                <a:solidFill>
                  <a:srgbClr val="000000"/>
                </a:solidFill>
                <a:latin typeface="Times New Roman" pitchFamily="65" charset="-122"/>
                <a:ea typeface="宋体" pitchFamily="65" charset="-122"/>
              </a:rPr>
              <a:t>代的法律条文已经较为详尽周密。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B.宋代政府引入行会管理方法,既规定从业者必须加入行会,并按行业对经营者进行登记,又对</a:t>
            </a:r>
            <a:r>
              <a:t/>
            </a:r>
            <a:br/>
            <a:r>
              <a:rPr lang="zh-CN" altLang="en-US" sz="1530" kern="0" dirty="0" smtClean="0">
                <a:solidFill>
                  <a:srgbClr val="000000"/>
                </a:solidFill>
                <a:latin typeface="Times New Roman" pitchFamily="65" charset="-122"/>
                <a:ea typeface="宋体" pitchFamily="65" charset="-122"/>
              </a:rPr>
              <a:t>生产经营的商品进行质量把关。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C.有关食品安全的规定始于周代,经过汉、唐的发展,到宋代形成了法制相对健全、政府与行</a:t>
            </a:r>
            <a:r>
              <a:t/>
            </a:r>
            <a:br/>
            <a:r>
              <a:rPr lang="zh-CN" altLang="en-US" sz="1530" kern="0" dirty="0" smtClean="0">
                <a:solidFill>
                  <a:srgbClr val="000000"/>
                </a:solidFill>
                <a:latin typeface="Times New Roman" pitchFamily="65" charset="-122"/>
                <a:ea typeface="宋体" pitchFamily="65" charset="-122"/>
              </a:rPr>
              <a:t>会共同监管的食品安全管理体系。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D.对危害食品安全的违法者施以重罚,有助于保障广大民众的身体健康和生命安全,这是唐宋</a:t>
            </a:r>
            <a:r>
              <a:t/>
            </a:r>
            <a:br/>
            <a:r>
              <a:rPr lang="zh-CN" altLang="en-US" sz="1530" kern="0" dirty="0" smtClean="0">
                <a:solidFill>
                  <a:srgbClr val="000000"/>
                </a:solidFill>
                <a:latin typeface="Times New Roman" pitchFamily="65" charset="-122"/>
                <a:ea typeface="宋体" pitchFamily="65" charset="-122"/>
              </a:rPr>
              <a:t>法律对今人的启示。</a:t>
            </a:r>
            <a:endParaRPr lang="zh-CN" altLang="en-US"/>
          </a:p>
        </p:txBody>
      </p:sp>
    </p:spTree>
    <p:custDataLst>
      <p:custData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“《二年律令》中的规定注重对主使官员责任的追究”不正确,原文是“否则将</a:t>
            </a:r>
            <a:r>
              <a:rPr dirty="0"/>
              <a:t/>
            </a:r>
            <a:br>
              <a:rPr dirty="0"/>
            </a:br>
            <a:r>
              <a:rPr lang="zh-CN" altLang="en-US" sz="1530" kern="0" dirty="0" smtClean="0">
                <a:solidFill>
                  <a:srgbClr val="000000"/>
                </a:solidFill>
                <a:latin typeface="Times New Roman" pitchFamily="65" charset="-122"/>
                <a:ea typeface="宋体" pitchFamily="65" charset="-122"/>
              </a:rPr>
              <a:t>处罚当事人及相关官员”。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“设立了行会这一政府机构”不正确,行会不属于政府机构。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宋代政府“对生产经营的商品进行质量把关”错,“把关”的实施者应为“行</a:t>
            </a:r>
            <a:r>
              <a:rPr dirty="0"/>
              <a:t/>
            </a:r>
            <a:br>
              <a:rPr dirty="0"/>
            </a:br>
            <a:r>
              <a:rPr lang="zh-CN" altLang="en-US" sz="1530" kern="0" dirty="0" smtClean="0">
                <a:solidFill>
                  <a:srgbClr val="000000"/>
                </a:solidFill>
                <a:latin typeface="Times New Roman" pitchFamily="65" charset="-122"/>
                <a:ea typeface="宋体" pitchFamily="65" charset="-122"/>
              </a:rPr>
              <a:t>会”。</a:t>
            </a:r>
            <a:endParaRPr lang="zh-CN" altLang="en-US" dirty="0"/>
          </a:p>
        </p:txBody>
      </p:sp>
    </p:spTree>
    <p:custDataLst>
      <p:custData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十、(2014课标全国Ⅰ,1—3,9分)阅读下面的文字,完成1—3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悲剧产生于社会的矛盾、两种社会力量的冲突。冲突双方分别代表着真与假、善与恶、新</a:t>
              </a:r>
              <a:r>
                <a:t/>
              </a:r>
              <a:br/>
              <a:r>
                <a:rPr lang="zh-CN" altLang="en-US" sz="1530" kern="0" dirty="0" smtClean="0">
                  <a:solidFill>
                    <a:srgbClr val="000000"/>
                  </a:solidFill>
                  <a:latin typeface="Times New Roman" pitchFamily="65" charset="-122"/>
                  <a:ea typeface="宋体" pitchFamily="65" charset="-122"/>
                </a:rPr>
                <a:t>与旧等对立的两极,却总是以代表真、善、新等美好的一方的失败、死亡、毁灭为结局,他们</a:t>
              </a:r>
              <a:r>
                <a:t/>
              </a:r>
              <a:br/>
              <a:r>
                <a:rPr lang="zh-CN" altLang="en-US" sz="1530" kern="0" dirty="0" smtClean="0">
                  <a:solidFill>
                    <a:srgbClr val="000000"/>
                  </a:solidFill>
                  <a:latin typeface="Times New Roman" pitchFamily="65" charset="-122"/>
                  <a:ea typeface="宋体" pitchFamily="65" charset="-122"/>
                </a:rPr>
                <a:t>是悲剧的主人公。因为他们的力量还比较弱小,还无法与强大的旧势力或邪恶力量抗衡,正义</a:t>
              </a:r>
              <a:r>
                <a:t/>
              </a:r>
              <a:br/>
              <a:r>
                <a:rPr lang="zh-CN" altLang="en-US" sz="1530" kern="0" dirty="0" smtClean="0">
                  <a:solidFill>
                    <a:srgbClr val="000000"/>
                  </a:solidFill>
                  <a:latin typeface="Times New Roman" pitchFamily="65" charset="-122"/>
                  <a:ea typeface="宋体" pitchFamily="65" charset="-122"/>
                </a:rPr>
                <a:t>的要求不能实现,于是形成了悲剧。古希腊学者亚里士多德指出,悲剧描写了比现实中更美好</a:t>
              </a:r>
              <a:r>
                <a:t/>
              </a:r>
              <a:br/>
              <a:r>
                <a:rPr lang="zh-CN" altLang="en-US" sz="1530" kern="0" dirty="0" smtClean="0">
                  <a:solidFill>
                    <a:srgbClr val="000000"/>
                  </a:solidFill>
                  <a:latin typeface="Times New Roman" pitchFamily="65" charset="-122"/>
                  <a:ea typeface="宋体" pitchFamily="65" charset="-122"/>
                </a:rPr>
                <a:t>同时又是“与我们相似的”人物,通过他们的毁灭“引起怜悯和恐惧来使感情得到陶冶”,即</a:t>
              </a:r>
              <a:r>
                <a:t/>
              </a:r>
              <a:br/>
              <a:r>
                <a:rPr lang="zh-CN" altLang="en-US" sz="1530" kern="0" dirty="0" smtClean="0">
                  <a:solidFill>
                    <a:srgbClr val="000000"/>
                  </a:solidFill>
                  <a:latin typeface="Times New Roman" pitchFamily="65" charset="-122"/>
                  <a:ea typeface="宋体" pitchFamily="65" charset="-122"/>
                </a:rPr>
                <a:t>产生净化的作用。</a:t>
              </a:r>
              <a:endParaRPr lang="zh-CN" altLang="en-US"/>
            </a:p>
          </p:txBody>
        </p:sp>
        <p:pic>
          <p:nvPicPr>
            <p:cNvPr id="3" name="图片 3" descr="textimage0.jpeg"/>
            <p:cNvPicPr>
              <a:picLocks noChangeAspect="1"/>
            </p:cNvPicPr>
            <p:nvPr/>
          </p:nvPicPr>
          <p:blipFill>
            <a:blip r:embed="rId4"/>
            <a:stretch>
              <a:fillRect/>
            </a:stretch>
          </p:blipFill>
          <p:spPr>
            <a:xfrm>
              <a:off x="2428860" y="3706021"/>
              <a:ext cx="2815408" cy="2460066"/>
            </a:xfrm>
            <a:prstGeom prst="rect">
              <a:avLst/>
            </a:prstGeom>
          </p:spPr>
        </p:pic>
      </p:gr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然而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悲剧不仅表现冲突与毁灭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而且表现抗争与拼搏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这是悲剧具有审美价值的最根本的原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因。鲁迅说过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悲剧将人生的有价值的东西毁灭给人看。”这种毁灭是抗争、拼搏以后的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毁灭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抗争与拼搏体现了人的一种精神。古希腊神话中普罗米修斯为了人类从天上盗取火种</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触怒了主神宙斯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被锁在高加索山崖上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每日遭神鹰啄食肝脏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但普罗米修斯毫不屈服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最后坠</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入深渊。罗丹的大理石雕塑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马身人首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人臂绝望地扑向一个它所抓不到的目标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而马足</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则陷于尘土不能自拔,表现出人性与兽性的冲突,象征着灵与肉的斗争,具有强烈的悲剧性。可</a:t>
            </a:r>
            <a:r>
              <a:rPr dirty="0"/>
              <a:t/>
            </a:r>
            <a:br>
              <a:rPr dirty="0"/>
            </a:br>
            <a:r>
              <a:rPr lang="zh-CN" altLang="en-US" sz="1530" kern="0" dirty="0" smtClean="0">
                <a:solidFill>
                  <a:srgbClr val="000000"/>
                </a:solidFill>
                <a:latin typeface="Times New Roman" pitchFamily="65" charset="-122"/>
                <a:ea typeface="宋体" pitchFamily="65" charset="-122"/>
              </a:rPr>
              <a:t>以说,没有抗争就没有悲剧,冲突、抗争与毁灭是构成悲剧的三个主要因素。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悲剧的审美价值的载体只能是文学艺术。因为人生有价值的东西、美好事物的毁灭是令人</a:t>
            </a:r>
            <a:r>
              <a:rPr dirty="0"/>
              <a:t/>
            </a:r>
            <a:br>
              <a:rPr dirty="0"/>
            </a:br>
            <a:r>
              <a:rPr lang="zh-CN" altLang="en-US" sz="1530" kern="0" dirty="0" smtClean="0">
                <a:solidFill>
                  <a:srgbClr val="000000"/>
                </a:solidFill>
                <a:latin typeface="Times New Roman" pitchFamily="65" charset="-122"/>
                <a:ea typeface="宋体" pitchFamily="65" charset="-122"/>
              </a:rPr>
              <a:t>伤悲的,因此现实中的悲剧不能作为直接的审美对象来欣赏,否则人就是泯灭了人性的人了。</a:t>
            </a:r>
            <a:r>
              <a:rPr dirty="0"/>
              <a:t/>
            </a:r>
            <a:br>
              <a:rPr dirty="0"/>
            </a:br>
            <a:r>
              <a:rPr lang="zh-CN" altLang="en-US" sz="1530" kern="0" dirty="0" smtClean="0">
                <a:solidFill>
                  <a:srgbClr val="000000"/>
                </a:solidFill>
                <a:latin typeface="Times New Roman" pitchFamily="65" charset="-122"/>
                <a:ea typeface="宋体" pitchFamily="65" charset="-122"/>
              </a:rPr>
              <a:t>现实中的悲剧只能激起人的同情、义愤,迫使人采取严肃的伦理态度和实践行动。民主革命</a:t>
            </a:r>
            <a:r>
              <a:rPr dirty="0"/>
              <a:t/>
            </a:r>
            <a:br>
              <a:rPr dirty="0"/>
            </a:br>
            <a:r>
              <a:rPr lang="zh-CN" altLang="en-US" sz="1530" kern="0" dirty="0" smtClean="0">
                <a:solidFill>
                  <a:srgbClr val="000000"/>
                </a:solidFill>
                <a:latin typeface="Times New Roman" pitchFamily="65" charset="-122"/>
                <a:ea typeface="宋体" pitchFamily="65" charset="-122"/>
              </a:rPr>
              <a:t>时期,在演出歌剧《白毛女》的过程中,曾多次出现扮演地主黄世仁的演员被打甚至险遭枪击</a:t>
            </a:r>
            <a:r>
              <a:rPr dirty="0"/>
              <a:t/>
            </a:r>
            <a:br>
              <a:rPr dirty="0"/>
            </a:br>
            <a:r>
              <a:rPr lang="zh-CN" altLang="en-US" sz="1530" kern="0" dirty="0" smtClean="0">
                <a:solidFill>
                  <a:srgbClr val="000000"/>
                </a:solidFill>
                <a:latin typeface="Times New Roman" pitchFamily="65" charset="-122"/>
                <a:ea typeface="宋体" pitchFamily="65" charset="-122"/>
              </a:rPr>
              <a:t>的事件,这是人们以实际的道德评价代替了审美活动。现实的悲剧只在客观上具有悲剧的审</a:t>
            </a:r>
            <a:r>
              <a:rPr dirty="0"/>
              <a:t/>
            </a:r>
            <a:br>
              <a:rPr dirty="0"/>
            </a:br>
            <a:r>
              <a:rPr lang="zh-CN" altLang="en-US" sz="1530" kern="0" dirty="0" smtClean="0">
                <a:solidFill>
                  <a:srgbClr val="000000"/>
                </a:solidFill>
                <a:latin typeface="Times New Roman" pitchFamily="65" charset="-122"/>
                <a:ea typeface="宋体" pitchFamily="65" charset="-122"/>
              </a:rPr>
              <a:t>美性质,它们必须以文学艺术的形式表现出来,才能成为欣赏的对象,美学上所谓的“以悲为</a:t>
            </a:r>
            <a:r>
              <a:rPr dirty="0"/>
              <a:t/>
            </a:r>
            <a:br>
              <a:rPr dirty="0"/>
            </a:br>
            <a:r>
              <a:rPr lang="zh-CN" altLang="en-US" sz="1530" kern="0" dirty="0" smtClean="0">
                <a:solidFill>
                  <a:srgbClr val="000000"/>
                </a:solidFill>
                <a:latin typeface="Times New Roman" pitchFamily="65" charset="-122"/>
                <a:ea typeface="宋体" pitchFamily="65" charset="-122"/>
              </a:rPr>
              <a:t>美”才能实现。</a:t>
            </a:r>
          </a:p>
        </p:txBody>
      </p:sp>
    </p:spTree>
    <p:custDataLst>
      <p:custData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悲剧成为审美对象只能以文学艺术的形式出现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原因在于它需要建立悲剧事件与人的心理距</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离。不仅遥远的时间会使过去的现实悲剧的悲惨因素淡化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就是很近的时间间隔也可以使人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不陷入现实。这里还有一个空间的间隔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悲剧艺术展现的毕竟是一个人们不熟悉或有点陌生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的空间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这就使人们不容易介入其中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而能够客观、超然地看待。当然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在欣赏中审美主体可以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“审美地”加入悲剧冲突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体验悲剧客体的巨大和狂暴、悲剧主体的抗争和悲痛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从而感受到</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强烈的震撼和刺激,获得悲剧感和审美愉悦。</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悲剧表现的不是人生的欢乐或全然的幸福,而是悲剧主体对待痛苦和死亡的方式,这是人类社</a:t>
            </a:r>
            <a:r>
              <a:rPr dirty="0"/>
              <a:t/>
            </a:r>
            <a:br>
              <a:rPr dirty="0"/>
            </a:br>
            <a:r>
              <a:rPr lang="zh-CN" altLang="en-US" sz="1530" kern="0" dirty="0" smtClean="0">
                <a:solidFill>
                  <a:srgbClr val="000000"/>
                </a:solidFill>
                <a:latin typeface="Times New Roman" pitchFamily="65" charset="-122"/>
                <a:ea typeface="宋体" pitchFamily="65" charset="-122"/>
              </a:rPr>
              <a:t>会和人类活动中十分重要、严肃的一面。悲剧在表现对伟大和崇高的人的摧毁的同时,更表</a:t>
            </a:r>
            <a:r>
              <a:rPr dirty="0"/>
              <a:t/>
            </a:r>
            <a:br>
              <a:rPr dirty="0"/>
            </a:br>
            <a:r>
              <a:rPr lang="zh-CN" altLang="en-US" sz="1530" kern="0" dirty="0" smtClean="0">
                <a:solidFill>
                  <a:srgbClr val="000000"/>
                </a:solidFill>
                <a:latin typeface="Times New Roman" pitchFamily="65" charset="-122"/>
                <a:ea typeface="宋体" pitchFamily="65" charset="-122"/>
              </a:rPr>
              <a:t>现出无法摧毁的人的伟大和崇高。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(摘编自王晓旭《美的奥秘》)</a:t>
            </a:r>
            <a:endParaRPr lang="zh-CN" altLang="en-US" dirty="0"/>
          </a:p>
        </p:txBody>
      </p:sp>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下列各项中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其性质不属于原文所论悲剧的一项是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在梁山伯与祝英台的故事中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祝英台女扮男装外出求学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为追求爱情自由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面对封建势力的巨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大压力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拒绝委曲求全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最后触碑殉情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化成蝴蝶。</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在甲午海战中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清军致远舰在中弹累累、舰身倾斜、弹药耗尽的情况下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开足马力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冲向日本</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吉野舰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最后被鱼雷击中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沉入海中</a:t>
            </a:r>
            <a:r>
              <a:rPr lang="en-US" altLang="zh-CN" sz="1530" kern="0" dirty="0" smtClean="0">
                <a:solidFill>
                  <a:srgbClr val="000000"/>
                </a:solidFill>
                <a:latin typeface="Times New Roman" pitchFamily="65" charset="-122"/>
                <a:ea typeface="宋体" pitchFamily="65" charset="-122"/>
              </a:rPr>
              <a:t>,200</a:t>
            </a:r>
            <a:r>
              <a:rPr lang="zh-CN" altLang="en-US" sz="1530" kern="0" dirty="0" smtClean="0">
                <a:solidFill>
                  <a:srgbClr val="000000"/>
                </a:solidFill>
                <a:latin typeface="Times New Roman" pitchFamily="65" charset="-122"/>
                <a:ea typeface="宋体" pitchFamily="65" charset="-122"/>
              </a:rPr>
              <a:t>多名官兵壮烈殉国。</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在电影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狼牙山五壮士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五位八路军战士为了掩护大部队撤退及当地群众安全转移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击了</a:t>
            </a:r>
            <a:r>
              <a:rPr lang="en-US" altLang="zh-CN" sz="1530" kern="0" dirty="0" smtClean="0">
                <a:solidFill>
                  <a:srgbClr val="000000"/>
                </a:solidFill>
                <a:latin typeface="Times New Roman" pitchFamily="65" charset="-122"/>
                <a:ea typeface="宋体" pitchFamily="65" charset="-122"/>
              </a:rPr>
              <a:t>3 000</a:t>
            </a:r>
            <a:r>
              <a:rPr lang="zh-CN" altLang="en-US" sz="1530" kern="0" dirty="0" smtClean="0">
                <a:solidFill>
                  <a:srgbClr val="000000"/>
                </a:solidFill>
                <a:latin typeface="Times New Roman" pitchFamily="65" charset="-122"/>
                <a:ea typeface="宋体" pitchFamily="65" charset="-122"/>
              </a:rPr>
              <a:t>多名日寇的多次进攻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弹尽粮绝之后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跳下悬崖。</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老舍笔下的祥子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纯朴善良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勤劳能干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有着骆驼般坚韧的精神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在饱受旧社会、旧制度的沉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重打击之后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沦为自甘堕落的行尸走肉。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2.下列理解,不符合原文意思的一项是(3分)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A.在悲剧冲突中,代表真、善、新等美好的一方总是以失败、死亡、毁灭为结局,他们是悲剧</a:t>
            </a:r>
            <a:r>
              <a:rPr dirty="0"/>
              <a:t/>
            </a:r>
            <a:br>
              <a:rPr dirty="0"/>
            </a:br>
            <a:r>
              <a:rPr lang="zh-CN" altLang="en-US" sz="1530" kern="0" dirty="0" smtClean="0">
                <a:solidFill>
                  <a:srgbClr val="000000"/>
                </a:solidFill>
                <a:latin typeface="Times New Roman" pitchFamily="65" charset="-122"/>
                <a:ea typeface="宋体" pitchFamily="65" charset="-122"/>
              </a:rPr>
              <a:t>的主人公,即悲剧主体,而其对立面则是悲剧客体。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B.在罗丹的《马身人首》雕塑中,人首和人臂是人、灵和人性的象征,马身和马足则是兽、肉</a:t>
            </a:r>
            <a:r>
              <a:rPr dirty="0"/>
              <a:t/>
            </a:r>
            <a:br>
              <a:rPr dirty="0"/>
            </a:br>
            <a:r>
              <a:rPr lang="zh-CN" altLang="en-US" sz="1530" kern="0" dirty="0" smtClean="0">
                <a:solidFill>
                  <a:srgbClr val="000000"/>
                </a:solidFill>
                <a:latin typeface="Times New Roman" pitchFamily="65" charset="-122"/>
                <a:ea typeface="宋体" pitchFamily="65" charset="-122"/>
              </a:rPr>
              <a:t>和兽性的象征,兽性和人性的矛盾构成了人间的悲剧。</a:t>
            </a:r>
            <a:endParaRPr lang="zh-CN" altLang="en-US" dirty="0"/>
          </a:p>
        </p:txBody>
      </p:sp>
    </p:spTree>
    <p:custDataLst>
      <p:custData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展起来的城市进行论述,这是区分了城市体发展的阶段;全文采用“总—分—总”的结构,思路</a:t>
            </a:r>
            <a:r>
              <a:rPr dirty="0"/>
              <a:t/>
            </a:r>
            <a:br>
              <a:rPr dirty="0"/>
            </a:br>
            <a:r>
              <a:rPr lang="zh-CN" altLang="en-US" sz="1530" kern="0" dirty="0" smtClean="0">
                <a:solidFill>
                  <a:srgbClr val="000000"/>
                </a:solidFill>
                <a:latin typeface="Times New Roman" pitchFamily="65" charset="-122"/>
                <a:ea typeface="宋体" pitchFamily="65" charset="-122"/>
              </a:rPr>
              <a:t>清晰。故表述正确。C.无中生有。“及相应的动态发展过程”错误,从论证内容上看,文章对</a:t>
            </a:r>
            <a:r>
              <a:rPr dirty="0"/>
              <a:t/>
            </a:r>
            <a:br>
              <a:rPr dirty="0"/>
            </a:br>
            <a:r>
              <a:rPr lang="zh-CN" altLang="en-US" sz="1530" kern="0" dirty="0" smtClean="0">
                <a:solidFill>
                  <a:srgbClr val="000000"/>
                </a:solidFill>
                <a:latin typeface="Times New Roman" pitchFamily="65" charset="-122"/>
                <a:ea typeface="宋体" pitchFamily="65" charset="-122"/>
              </a:rPr>
              <a:t>“空间弹性”“制度弹性”“意义弹性”都从正反两个方面进行了分析,但并未涉及“相应</a:t>
            </a:r>
            <a:r>
              <a:rPr dirty="0"/>
              <a:t/>
            </a:r>
            <a:br>
              <a:rPr dirty="0"/>
            </a:br>
            <a:r>
              <a:rPr lang="zh-CN" altLang="en-US" sz="1530" kern="0" dirty="0" smtClean="0">
                <a:solidFill>
                  <a:srgbClr val="000000"/>
                </a:solidFill>
                <a:latin typeface="Times New Roman" pitchFamily="65" charset="-122"/>
                <a:ea typeface="宋体" pitchFamily="65" charset="-122"/>
              </a:rPr>
              <a:t>的动态发展过程”。D.最后一段论述表明,保持“文明弹性”是建构城市命运共同体的基</a:t>
            </a:r>
            <a:r>
              <a:rPr dirty="0"/>
              <a:t/>
            </a:r>
            <a:br>
              <a:rPr dirty="0"/>
            </a:br>
            <a:r>
              <a:rPr lang="zh-CN" altLang="en-US" sz="1530" kern="0" dirty="0" smtClean="0">
                <a:solidFill>
                  <a:srgbClr val="000000"/>
                </a:solidFill>
                <a:latin typeface="Times New Roman" pitchFamily="65" charset="-122"/>
                <a:ea typeface="宋体" pitchFamily="65" charset="-122"/>
              </a:rPr>
              <a:t>础、途径,表述正确。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　</a:t>
            </a:r>
            <a:r>
              <a:rPr lang="zh-CN" altLang="en-US" sz="1530" kern="0" dirty="0" smtClean="0">
                <a:solidFill>
                  <a:srgbClr val="000000"/>
                </a:solidFill>
                <a:latin typeface="Times New Roman" pitchFamily="65" charset="-122"/>
                <a:ea typeface="宋体" pitchFamily="65" charset="-122"/>
              </a:rPr>
              <a:t>论述类文本“三位一体”阅读法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(1)勾画论点、论据。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(2)标出关键词。画出有助于理清内容、包含提示信息的词语,有助于理清文章思路、避免逻</a:t>
            </a:r>
            <a:r>
              <a:rPr dirty="0"/>
              <a:t/>
            </a:r>
            <a:br>
              <a:rPr dirty="0"/>
            </a:br>
            <a:r>
              <a:rPr lang="zh-CN" altLang="en-US" sz="1530" kern="0" dirty="0" smtClean="0">
                <a:solidFill>
                  <a:srgbClr val="000000"/>
                </a:solidFill>
                <a:latin typeface="Times New Roman" pitchFamily="65" charset="-122"/>
                <a:ea typeface="宋体" pitchFamily="65" charset="-122"/>
              </a:rPr>
              <a:t>辑错误的词语,文中反复强调的词语。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(3)思考三类关系。思考概念(对象)之间的逻辑关系、句与句之间的关系、段与段之间的关</a:t>
            </a:r>
            <a:r>
              <a:rPr dirty="0"/>
              <a:t/>
            </a:r>
            <a:br>
              <a:rPr dirty="0"/>
            </a:br>
            <a:r>
              <a:rPr lang="zh-CN" altLang="en-US" sz="1530" kern="0" dirty="0" smtClean="0">
                <a:solidFill>
                  <a:srgbClr val="000000"/>
                </a:solidFill>
                <a:latin typeface="Times New Roman" pitchFamily="65" charset="-122"/>
                <a:ea typeface="宋体" pitchFamily="65" charset="-122"/>
              </a:rPr>
              <a:t>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A.空间弹性、制度弹性、意义弹性是文明弹性的三个方面,三者并无必然联系。</a:t>
            </a:r>
            <a:r>
              <a:rPr dirty="0"/>
              <a:t/>
            </a:r>
            <a:br>
              <a:rPr dirty="0"/>
            </a:br>
            <a:r>
              <a:rPr lang="zh-CN" altLang="en-US" sz="1530" kern="0" dirty="0" smtClean="0">
                <a:solidFill>
                  <a:srgbClr val="000000"/>
                </a:solidFill>
                <a:latin typeface="Times New Roman" pitchFamily="65" charset="-122"/>
                <a:ea typeface="宋体" pitchFamily="65" charset="-122"/>
              </a:rPr>
              <a:t>B.根据第三段内容,崛起中的城市和已发展起来的城市面临的问题不同,制度的主要功能也就</a:t>
            </a:r>
            <a:r>
              <a:rPr dirty="0"/>
              <a:t/>
            </a:r>
            <a:br>
              <a:rPr dirty="0"/>
            </a:br>
            <a:r>
              <a:rPr lang="zh-CN" altLang="en-US" sz="1530" kern="0" dirty="0" smtClean="0">
                <a:solidFill>
                  <a:srgbClr val="000000"/>
                </a:solidFill>
                <a:latin typeface="Times New Roman" pitchFamily="65" charset="-122"/>
                <a:ea typeface="宋体" pitchFamily="65" charset="-122"/>
              </a:rPr>
              <a:t>因此不同,因此推断正确。C.根据第四段“当一个城市体被某一类型</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发展潜力”,反推可</a:t>
            </a:r>
            <a:endParaRPr lang="zh-CN" altLang="en-US" dirty="0"/>
          </a:p>
        </p:txBody>
      </p:sp>
    </p:spTree>
    <p:custDataLst>
      <p:custData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当悲剧以文学艺术的形式出现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悲剧事件与观众或读者之间就会具有一定的心理距离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这样</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人们就不至于获得悲剧感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从而不至于介入悲剧冲突之中。</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悲剧主体的死亡意味着肉体力量的失败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却并不意味精神力量的失败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所以说悲剧在表现伟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大和崇高的人被摧毁的同时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更表现出人的无法摧毁的伟大和崇高。</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下列理解和分析不正确的一项是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亚里士多德认为悲剧具有“净化”作用。他所说的“净化”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不是指受众在生理上的发泄</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如呼喊、哭泣等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而是指他们道德、精神和情感的提升。</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悲剧在表现冲突与毁灭的同时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也表现抗争与拼搏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因此双方力量越是悬殊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主体的抗争越是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艰难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所体现的精神就越强大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悲剧的审美价值也越高。</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C.在歌剧《白毛女》的演出过程中,扮演地主黄世仁的演员被激愤的观众殴打的事件,说明人</a:t>
            </a:r>
            <a:r>
              <a:rPr dirty="0"/>
              <a:t/>
            </a:r>
            <a:br>
              <a:rPr dirty="0"/>
            </a:br>
            <a:r>
              <a:rPr lang="zh-CN" altLang="en-US" sz="1530" kern="0" dirty="0" smtClean="0">
                <a:solidFill>
                  <a:srgbClr val="000000"/>
                </a:solidFill>
                <a:latin typeface="Times New Roman" pitchFamily="65" charset="-122"/>
                <a:ea typeface="宋体" pitchFamily="65" charset="-122"/>
              </a:rPr>
              <a:t>们的实际道德评价是不可能把现实的悲剧作为审美对象的。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D.人们之所以喜欢欣赏悲剧,是因为悲剧会引起人的悲伤、畏惧、怜悯,使人在强烈的痛苦中</a:t>
            </a:r>
            <a:r>
              <a:rPr dirty="0"/>
              <a:t/>
            </a:r>
            <a:br>
              <a:rPr dirty="0"/>
            </a:br>
            <a:r>
              <a:rPr lang="zh-CN" altLang="en-US" sz="1530" kern="0" dirty="0" smtClean="0">
                <a:solidFill>
                  <a:srgbClr val="000000"/>
                </a:solidFill>
                <a:latin typeface="Times New Roman" pitchFamily="65" charset="-122"/>
                <a:ea typeface="宋体" pitchFamily="65" charset="-122"/>
              </a:rPr>
              <a:t>获得一种快感,所谓“以悲为美”的意思全在于此。</a:t>
            </a:r>
            <a:endParaRPr lang="zh-CN" altLang="en-US" dirty="0"/>
          </a:p>
        </p:txBody>
      </p:sp>
    </p:spTree>
    <p:custDataLst>
      <p:custData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甲午海战是史实,而不是文艺作品中的事件。原文所论:悲剧的审美价值的载体</a:t>
            </a:r>
            <a:r>
              <a:rPr dirty="0"/>
              <a:t/>
            </a:r>
            <a:br>
              <a:rPr dirty="0"/>
            </a:br>
            <a:r>
              <a:rPr lang="zh-CN" altLang="en-US" sz="1530" kern="0" dirty="0" smtClean="0">
                <a:solidFill>
                  <a:srgbClr val="000000"/>
                </a:solidFill>
                <a:latin typeface="Times New Roman" pitchFamily="65" charset="-122"/>
                <a:ea typeface="宋体" pitchFamily="65" charset="-122"/>
              </a:rPr>
              <a:t>只能是文学艺术,悲剧成为审美对象只能以文学艺术的形式出现。因此,B项性质不属于原文</a:t>
            </a:r>
            <a:r>
              <a:rPr dirty="0"/>
              <a:t/>
            </a:r>
            <a:br>
              <a:rPr dirty="0"/>
            </a:br>
            <a:r>
              <a:rPr lang="zh-CN" altLang="en-US" sz="1530" kern="0" dirty="0" smtClean="0">
                <a:solidFill>
                  <a:srgbClr val="000000"/>
                </a:solidFill>
                <a:latin typeface="Times New Roman" pitchFamily="65" charset="-122"/>
                <a:ea typeface="宋体" pitchFamily="65" charset="-122"/>
              </a:rPr>
              <a:t>所论悲剧。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根据选文第4段的内容可知,“这样人们就不至于获得悲剧感”不符合原文意</a:t>
            </a:r>
            <a:r>
              <a:rPr dirty="0"/>
              <a:t/>
            </a:r>
            <a:br>
              <a:rPr dirty="0"/>
            </a:br>
            <a:r>
              <a:rPr lang="zh-CN" altLang="en-US" sz="1530" kern="0" dirty="0" smtClean="0">
                <a:solidFill>
                  <a:srgbClr val="000000"/>
                </a:solidFill>
                <a:latin typeface="Times New Roman" pitchFamily="65" charset="-122"/>
                <a:ea typeface="宋体" pitchFamily="65" charset="-122"/>
              </a:rPr>
              <a:t>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“是因为悲剧会引起人的悲伤、畏惧、怜悯,使人在强烈的痛苦中获得一种快</a:t>
            </a:r>
            <a:r>
              <a:rPr dirty="0"/>
              <a:t/>
            </a:r>
            <a:br>
              <a:rPr dirty="0"/>
            </a:br>
            <a:r>
              <a:rPr lang="zh-CN" altLang="en-US" sz="1530" kern="0" dirty="0" smtClean="0">
                <a:solidFill>
                  <a:srgbClr val="000000"/>
                </a:solidFill>
                <a:latin typeface="Times New Roman" pitchFamily="65" charset="-122"/>
                <a:ea typeface="宋体" pitchFamily="65" charset="-122"/>
              </a:rPr>
              <a:t>感”不正确,原文第四段最后一句告诉我们:人们喜欢悲剧的原因应是“审美主体可以‘审美</a:t>
            </a:r>
            <a:r>
              <a:rPr dirty="0"/>
              <a:t/>
            </a:r>
            <a:br>
              <a:rPr dirty="0"/>
            </a:br>
            <a:r>
              <a:rPr lang="zh-CN" altLang="en-US" sz="1530" kern="0" dirty="0" smtClean="0">
                <a:solidFill>
                  <a:srgbClr val="000000"/>
                </a:solidFill>
                <a:latin typeface="Times New Roman" pitchFamily="65" charset="-122"/>
                <a:ea typeface="宋体" pitchFamily="65" charset="-122"/>
              </a:rPr>
              <a:t>地’加入悲剧冲突,体验悲剧客体的巨大和狂暴、悲剧主体的抗争和悲痛,从而感受到强烈的</a:t>
            </a:r>
            <a:r>
              <a:rPr dirty="0"/>
              <a:t/>
            </a:r>
            <a:br>
              <a:rPr dirty="0"/>
            </a:br>
            <a:r>
              <a:rPr lang="zh-CN" altLang="en-US" sz="1530" kern="0" dirty="0" smtClean="0">
                <a:solidFill>
                  <a:srgbClr val="000000"/>
                </a:solidFill>
                <a:latin typeface="Times New Roman" pitchFamily="65" charset="-122"/>
                <a:ea typeface="宋体" pitchFamily="65" charset="-122"/>
              </a:rPr>
              <a:t>震撼和刺激,获得悲剧感和审美愉悦”。</a:t>
            </a:r>
            <a:endParaRPr lang="zh-CN" altLang="en-US" dirty="0"/>
          </a:p>
        </p:txBody>
      </p:sp>
    </p:spTree>
    <p:custDataLst>
      <p:custData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58014"/>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一、(2018天津,5—7,9分)阅读下面的文字,完成1—3题。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在信息化时代,体能与机械能不再成为生产的主要动力,智能成为发展的决定性因素和权威性</a:t>
            </a:r>
            <a:r>
              <a:rPr dirty="0"/>
              <a:t/>
            </a:r>
            <a:br>
              <a:rPr dirty="0"/>
            </a:br>
            <a:r>
              <a:rPr lang="zh-CN" altLang="en-US" sz="1530" kern="0" dirty="0" smtClean="0">
                <a:solidFill>
                  <a:srgbClr val="000000"/>
                </a:solidFill>
                <a:latin typeface="Times New Roman" pitchFamily="65" charset="-122"/>
                <a:ea typeface="宋体" pitchFamily="65" charset="-122"/>
              </a:rPr>
              <a:t>标准,而互联网的普及、人工智能的广泛运用则进一步将这种决定性与权威性推向顶峰。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信息是什么?通常的意思是音讯消息及其内容和意义。从本质上讲,信息是事物存在方式和运</a:t>
            </a:r>
            <a:r>
              <a:rPr dirty="0"/>
              <a:t/>
            </a:r>
            <a:br>
              <a:rPr dirty="0"/>
            </a:br>
            <a:r>
              <a:rPr lang="zh-CN" altLang="en-US" sz="1530" kern="0" dirty="0" smtClean="0">
                <a:solidFill>
                  <a:srgbClr val="000000"/>
                </a:solidFill>
                <a:latin typeface="Times New Roman" pitchFamily="65" charset="-122"/>
                <a:ea typeface="宋体" pitchFamily="65" charset="-122"/>
              </a:rPr>
              <a:t>动状态的属性,是客观存在的事物现象,但是它必须通过主体的主观认知才能被反映和揭示。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从历史唯物主义的立场来看,信息与人的关系实质上就是人的意识与客观世界之间的沟通。</a:t>
            </a:r>
            <a:r>
              <a:rPr dirty="0"/>
              <a:t/>
            </a:r>
            <a:br>
              <a:rPr dirty="0"/>
            </a:br>
            <a:r>
              <a:rPr lang="zh-CN" altLang="en-US" sz="1530" kern="0" dirty="0" smtClean="0">
                <a:solidFill>
                  <a:srgbClr val="000000"/>
                </a:solidFill>
                <a:latin typeface="Times New Roman" pitchFamily="65" charset="-122"/>
                <a:ea typeface="宋体" pitchFamily="65" charset="-122"/>
              </a:rPr>
              <a:t>客观世界所包含的各种信息通过与人的感官的相互作用进入人的意识,并在人的大脑中进行</a:t>
            </a:r>
            <a:r>
              <a:rPr dirty="0"/>
              <a:t/>
            </a:r>
            <a:br>
              <a:rPr dirty="0"/>
            </a:br>
            <a:r>
              <a:rPr lang="zh-CN" altLang="en-US" sz="1530" kern="0" dirty="0" smtClean="0">
                <a:solidFill>
                  <a:srgbClr val="000000"/>
                </a:solidFill>
                <a:latin typeface="Times New Roman" pitchFamily="65" charset="-122"/>
                <a:ea typeface="宋体" pitchFamily="65" charset="-122"/>
              </a:rPr>
              <a:t>加工和处理,被翻译成人与人之间可以交流的语言再现出来。人类语言成为这种被意识到的</a:t>
            </a:r>
            <a:r>
              <a:rPr dirty="0"/>
              <a:t/>
            </a:r>
            <a:br>
              <a:rPr dirty="0"/>
            </a:br>
            <a:r>
              <a:rPr lang="zh-CN" altLang="en-US" sz="1530" kern="0" dirty="0" smtClean="0">
                <a:solidFill>
                  <a:srgbClr val="000000"/>
                </a:solidFill>
                <a:latin typeface="Times New Roman" pitchFamily="65" charset="-122"/>
                <a:ea typeface="宋体" pitchFamily="65" charset="-122"/>
              </a:rPr>
              <a:t>信息存在的唯一载体。因此,信息与人的关系的本质可以表述为,人是信息的主宰者,信息为人</a:t>
            </a:r>
            <a:r>
              <a:rPr dirty="0"/>
              <a:t/>
            </a:r>
            <a:br>
              <a:rPr dirty="0"/>
            </a:br>
            <a:r>
              <a:rPr lang="zh-CN" altLang="en-US" sz="1530" kern="0" dirty="0" smtClean="0">
                <a:solidFill>
                  <a:srgbClr val="000000"/>
                </a:solidFill>
                <a:latin typeface="Times New Roman" pitchFamily="65" charset="-122"/>
                <a:ea typeface="宋体" pitchFamily="65" charset="-122"/>
              </a:rPr>
              <a:t>所控制,为人服务。然而,这种关系在信息化社会遭遇了或正在遭遇颠覆性的挑战。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从人的发展的角度来说,人们,包括大多数学者普遍认为信息化为实现人的自由全面发展奠定</a:t>
            </a:r>
            <a:r>
              <a:rPr dirty="0"/>
              <a:t/>
            </a:r>
            <a:br>
              <a:rPr dirty="0"/>
            </a:br>
            <a:r>
              <a:rPr lang="zh-CN" altLang="en-US" sz="1530" kern="0" dirty="0" smtClean="0">
                <a:solidFill>
                  <a:srgbClr val="000000"/>
                </a:solidFill>
                <a:latin typeface="Times New Roman" pitchFamily="65" charset="-122"/>
                <a:ea typeface="宋体" pitchFamily="65" charset="-122"/>
              </a:rPr>
              <a:t>了基础。有了这样的共识,人们放松而理所当然地沉醉于数字化信息带给我们的奇妙、自</a:t>
            </a:r>
            <a:r>
              <a:rPr dirty="0"/>
              <a:t/>
            </a:r>
            <a:br>
              <a:rPr dirty="0"/>
            </a:br>
            <a:r>
              <a:rPr lang="zh-CN" altLang="en-US" sz="1530" kern="0" dirty="0" smtClean="0">
                <a:solidFill>
                  <a:srgbClr val="000000"/>
                </a:solidFill>
                <a:latin typeface="Times New Roman" pitchFamily="65" charset="-122"/>
                <a:ea typeface="宋体" pitchFamily="65" charset="-122"/>
              </a:rPr>
              <a:t>由、淋漓的快感。而恰恰是这种人对信息逐渐形成并且巩固的心理依赖,将信息与人的本质</a:t>
            </a:r>
            <a:endParaRPr lang="zh-CN" altLang="en-US" dirty="0"/>
          </a:p>
        </p:txBody>
      </p:sp>
      <p:sp>
        <p:nvSpPr>
          <p:cNvPr id="3" name="TextBox 11"/>
          <p:cNvSpPr txBox="1"/>
          <p:nvPr/>
        </p:nvSpPr>
        <p:spPr>
          <a:xfrm>
            <a:off x="2571736" y="1205691"/>
            <a:ext cx="4445448"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lang="en-US" altLang="zh-CN" sz="2000" b="1" dirty="0" smtClean="0">
              <a:latin typeface="黑体" panose="02010609060101010101" pitchFamily="49" charset="-122"/>
              <a:ea typeface="黑体" panose="02010609060101010101" pitchFamily="49" charset="-122"/>
            </a:endParaRPr>
          </a:p>
        </p:txBody>
      </p:sp>
    </p:spTree>
    <p:custDataLst>
      <p:custData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关系置于了深刻的矛盾之中。</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如前所述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现实中的信息必须以人类语言作为自己的唯一载体。信息化时代诞生了一种特殊</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的语言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这种语言就是用以再现被人脑加工处理后的信息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并使之能够被认识、被理解、被获</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取、被保存、被利用以及被再造的计算机语言。计算机语言虽然也是人类创造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并且也逐渐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被广泛使用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但是其背后支撑它的强大的计算机技术却掌握在少部分专业人士手中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公众被远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远地甩到了高科技发展的边缘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他们只能按照少数人事先设定的程序和规则在仅有的范围内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去选择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成为数字化产品的被动接受者。数字化信息及其技术形态越多地深入到我们的生活</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我们就越严密地被少数人的思维所控制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且这种控制最终会表现为信息对人的控制。</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现代信息及其技术形态能够广泛参与人类的知觉活动、概念活动甚至情感性活动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形成对人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的智能的精确模拟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这使它得以摆脱对人的依赖性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成为与人对立的异己力量。这种科学技术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与人的矛盾关系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是否意味着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随着信息化社会的发展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人及其社会的深刻信息化与人工智能超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越人脑的对信息处理的强大功能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将把人类推向被奴役者的终极命运</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面对网络普及和信息泛滥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我们要从华丽的科技陷阱和繁杂的信息现象当中超拔出来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确立起</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人与科技和信息之间主体与对象、控制与被控制的合理关系。</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(节选自张志宏《信息化时代人的精神困境与文化救赎》,有删改)</a:t>
            </a:r>
            <a:endParaRPr lang="zh-CN" altLang="en-US" sz="1600" dirty="0" smtClean="0"/>
          </a:p>
        </p:txBody>
      </p:sp>
    </p:spTree>
    <p:custDataLst>
      <p:custData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下列对“信息”相关内容的理解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与本文</a:t>
            </a:r>
            <a:r>
              <a:rPr lang="zh-CN" altLang="en-US" sz="1530" u="sng" kern="0" dirty="0" smtClean="0">
                <a:solidFill>
                  <a:srgbClr val="000000"/>
                </a:solidFill>
                <a:latin typeface="Times New Roman" pitchFamily="65" charset="-122"/>
                <a:ea typeface="宋体" pitchFamily="65" charset="-122"/>
              </a:rPr>
              <a:t>不相符</a:t>
            </a:r>
            <a:r>
              <a:rPr lang="zh-CN" altLang="en-US" sz="1530" kern="0" dirty="0" smtClean="0">
                <a:solidFill>
                  <a:srgbClr val="000000"/>
                </a:solidFill>
                <a:latin typeface="Times New Roman" pitchFamily="65" charset="-122"/>
                <a:ea typeface="宋体" pitchFamily="65" charset="-122"/>
              </a:rPr>
              <a:t>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信息通常的意思是音讯消息及其内容和意义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现实中的信息以人类语言作为自己的唯一载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体。</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信息是由主体主观认知反映、揭示出的事物存在方式和运动状态的属性。</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信息与人的关系实质是客观世界与主观世界的沟通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人的主宰地位始终不会动摇。</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信息通过与人的感官的相互作用进入意识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并被大脑加工处理为可交流的语言再现出来。</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下列表述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符合本文文意的一项是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信息化实现了人的自由全面发展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正是因为有了这样的共识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所以人们开始沉醉于数字化信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息带来的快感。</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计算机语言是一种特殊语言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用以再现由人脑加工处理后的信息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并使之能够被认识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被保存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被利用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被再造。</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在信息化时代的今天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公众已经完全被掌握计算机技术和计算机语言的少数专业人士奴</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D.随着现代信息技术的纵深发展,科学技术与人类最终会形成不可调和的二元对立格局。</a:t>
            </a:r>
            <a:endParaRPr lang="zh-CN" altLang="en-US" sz="1600" dirty="0" smtClean="0"/>
          </a:p>
        </p:txBody>
      </p:sp>
    </p:spTree>
    <p:custDataLst>
      <p:custData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3.下面所列当今现象,</a:t>
            </a:r>
            <a:r>
              <a:rPr lang="zh-CN" altLang="en-US" sz="1530" u="sng" kern="0" dirty="0" smtClean="0">
                <a:solidFill>
                  <a:srgbClr val="000000"/>
                </a:solidFill>
                <a:latin typeface="Times New Roman" pitchFamily="65" charset="-122"/>
                <a:ea typeface="宋体" pitchFamily="65" charset="-122"/>
              </a:rPr>
              <a:t>不能</a:t>
            </a:r>
            <a:r>
              <a:rPr lang="zh-CN" altLang="en-US" sz="1530" kern="0" dirty="0" smtClean="0">
                <a:solidFill>
                  <a:srgbClr val="000000"/>
                </a:solidFill>
                <a:latin typeface="Times New Roman" pitchFamily="65" charset="-122"/>
                <a:ea typeface="宋体" pitchFamily="65" charset="-122"/>
              </a:rPr>
              <a:t>体现倒数第二段所说“科学技术与人的矛盾关系”的一项是(3分)</a:t>
            </a:r>
            <a:r>
              <a:rPr dirty="0"/>
              <a:t/>
            </a:r>
            <a:br>
              <a:rPr dirty="0"/>
            </a:b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A.习惯使用电脑打字的人常常感慨,有些字不会写了,有些字写不好了。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B.家务机器人、自动驾驶汽车开始进入生活,使很多人逐渐由“不用干”变成了“不会</a:t>
            </a:r>
            <a:r>
              <a:rPr dirty="0"/>
              <a:t/>
            </a:r>
            <a:br>
              <a:rPr dirty="0"/>
            </a:br>
            <a:r>
              <a:rPr lang="zh-CN" altLang="en-US" sz="1530" kern="0" dirty="0" smtClean="0">
                <a:solidFill>
                  <a:srgbClr val="000000"/>
                </a:solidFill>
                <a:latin typeface="Times New Roman" pitchFamily="65" charset="-122"/>
                <a:ea typeface="宋体" pitchFamily="65" charset="-122"/>
              </a:rPr>
              <a:t>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C.智能手机功能越来越多,越来越强大,带给人们方便的同时,也使一些人患上严重的手机依赖</a:t>
            </a:r>
            <a:r>
              <a:rPr dirty="0"/>
              <a:t/>
            </a:r>
            <a:br>
              <a:rPr dirty="0"/>
            </a:br>
            <a:r>
              <a:rPr lang="zh-CN" altLang="en-US" sz="1530" kern="0" dirty="0" smtClean="0">
                <a:solidFill>
                  <a:srgbClr val="000000"/>
                </a:solidFill>
                <a:latin typeface="Times New Roman" pitchFamily="65" charset="-122"/>
                <a:ea typeface="宋体" pitchFamily="65" charset="-122"/>
              </a:rPr>
              <a:t>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D.“阿尔法狗”程序战胜顶级围棋大师后,职业棋手们纷纷采用智能软件辅助训练,提高水</a:t>
            </a:r>
            <a:r>
              <a:rPr dirty="0"/>
              <a:t/>
            </a:r>
            <a:br>
              <a:rPr dirty="0"/>
            </a:br>
            <a:r>
              <a:rPr lang="zh-CN" altLang="en-US" sz="1530" kern="0" dirty="0" smtClean="0">
                <a:solidFill>
                  <a:srgbClr val="000000"/>
                </a:solidFill>
                <a:latin typeface="Times New Roman" pitchFamily="65" charset="-122"/>
                <a:ea typeface="宋体" pitchFamily="65" charset="-122"/>
              </a:rPr>
              <a:t>平。</a:t>
            </a:r>
            <a:endParaRPr lang="zh-CN" altLang="en-US" dirty="0"/>
          </a:p>
        </p:txBody>
      </p:sp>
    </p:spTree>
    <p:custDataLst>
      <p:custData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“人的主宰地位始终不会动摇”说法错误。第三段末句说“这种关系在信息化社会遭遇了或正在遭遇颠覆性的挑战”,第五段末句说“这种控制最终会表现为信息对人的控制”。</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理解文中重要概念含义“三方法”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方法一　置于完整语境中理解概念的含义。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方法二　贯彻句句落实的原则,要在原文找到依据。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方法三　实施仔细比对的方法,依据选项比对性质、特点、范畴等。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2.答</a:t>
            </a:r>
            <a:r>
              <a:rPr lang="zh-CN" altLang="en-US" sz="1530" b="1" kern="0" dirty="0" smtClean="0">
                <a:solidFill>
                  <a:srgbClr val="000000"/>
                </a:solidFill>
                <a:latin typeface="Times New Roman" pitchFamily="65" charset="-122"/>
                <a:ea typeface="宋体" pitchFamily="65" charset="-122"/>
              </a:rPr>
              <a:t>案 </a:t>
            </a:r>
            <a:r>
              <a:rPr lang="zh-CN" altLang="en-US" sz="1530" kern="0" dirty="0" smtClean="0">
                <a:solidFill>
                  <a:srgbClr val="000000"/>
                </a:solidFill>
                <a:latin typeface="Times New Roman" pitchFamily="65" charset="-122"/>
                <a:ea typeface="宋体" pitchFamily="65" charset="-122"/>
              </a:rPr>
              <a:t>   B　A.“信息化实现了人的自由全面发展”说法错误,原文第四段段首为“人们,包</a:t>
            </a:r>
            <a:r>
              <a:rPr dirty="0"/>
              <a:t/>
            </a:r>
            <a:br>
              <a:rPr dirty="0"/>
            </a:br>
            <a:r>
              <a:rPr lang="zh-CN" altLang="en-US" sz="1530" kern="0" dirty="0" smtClean="0">
                <a:solidFill>
                  <a:srgbClr val="000000"/>
                </a:solidFill>
                <a:latin typeface="Times New Roman" pitchFamily="65" charset="-122"/>
                <a:ea typeface="宋体" pitchFamily="65" charset="-122"/>
              </a:rPr>
              <a:t>括大多数学者普遍认为信息化为实现人的自由全面发展奠定了基础”,选项将主观想法误认</a:t>
            </a:r>
            <a:r>
              <a:rPr dirty="0"/>
              <a:t/>
            </a:r>
            <a:br>
              <a:rPr dirty="0"/>
            </a:br>
            <a:r>
              <a:rPr lang="zh-CN" altLang="en-US" sz="1530" kern="0" dirty="0" smtClean="0">
                <a:solidFill>
                  <a:srgbClr val="000000"/>
                </a:solidFill>
                <a:latin typeface="Times New Roman" pitchFamily="65" charset="-122"/>
                <a:ea typeface="宋体" pitchFamily="65" charset="-122"/>
              </a:rPr>
              <a:t>为客观现实。C.“公众已经完全被</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少数专业人士奴役”说法错误,结合第五段“公众被</a:t>
            </a:r>
            <a:r>
              <a:rPr dirty="0"/>
              <a:t/>
            </a:r>
            <a:br>
              <a:rPr dirty="0"/>
            </a:br>
            <a:r>
              <a:rPr lang="zh-CN" altLang="en-US" sz="1530" kern="0" dirty="0" smtClean="0">
                <a:solidFill>
                  <a:srgbClr val="000000"/>
                </a:solidFill>
                <a:latin typeface="Times New Roman" pitchFamily="65" charset="-122"/>
                <a:ea typeface="宋体" pitchFamily="65" charset="-122"/>
              </a:rPr>
              <a:t>远远地甩到了高科技发展的边缘”“被动接受者”“严密地被少数人的思维所控制”等关</a:t>
            </a:r>
            <a:r>
              <a:rPr dirty="0"/>
              <a:t/>
            </a:r>
            <a:br>
              <a:rPr dirty="0"/>
            </a:br>
            <a:r>
              <a:rPr lang="zh-CN" altLang="en-US" sz="1530" kern="0" dirty="0" smtClean="0">
                <a:solidFill>
                  <a:srgbClr val="000000"/>
                </a:solidFill>
                <a:latin typeface="Times New Roman" pitchFamily="65" charset="-122"/>
                <a:ea typeface="宋体" pitchFamily="65" charset="-122"/>
              </a:rPr>
              <a:t>键信息可知,该项说法过于绝对。D.“不可调和的二元对立格局”理解错误,结合最后一段可</a:t>
            </a:r>
            <a:r>
              <a:rPr dirty="0"/>
              <a:t/>
            </a:r>
            <a:br>
              <a:rPr dirty="0"/>
            </a:br>
            <a:r>
              <a:rPr lang="zh-CN" altLang="en-US" sz="1530" kern="0" dirty="0" smtClean="0">
                <a:solidFill>
                  <a:srgbClr val="000000"/>
                </a:solidFill>
                <a:latin typeface="Times New Roman" pitchFamily="65" charset="-122"/>
                <a:ea typeface="宋体" pitchFamily="65" charset="-122"/>
              </a:rPr>
              <a:t>知,人类是可以确立起人与科技和信息之间主体与对象、控制与被控制的合理关系的。</a:t>
            </a:r>
            <a:endParaRPr lang="zh-CN" altLang="en-US" dirty="0"/>
          </a:p>
        </p:txBody>
      </p:sp>
      <p:sp>
        <p:nvSpPr>
          <p:cNvPr id="3" name="TextBox 2"/>
          <p:cNvSpPr txBox="1"/>
          <p:nvPr/>
        </p:nvSpPr>
        <p:spPr>
          <a:xfrm>
            <a:off x="540000" y="564288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倒数第二段在谈到“科学技术与人的矛盾关系”时,突出的是人的“被奴役性”,侧重的是消极方面。而D项中人更为主动,科学技术为人所用,是积极方面,故合乎题干要求。</a:t>
            </a:r>
            <a:endParaRPr lang="zh-CN" altLang="en-US" dirty="0"/>
          </a:p>
        </p:txBody>
      </p:sp>
    </p:spTree>
    <p:custDataLst>
      <p:custData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二、(2018江苏,17—19,18分)阅读下面的作品,完成1—3题。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中国建筑的希望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梁思成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建筑之始,本无所谓一定形式,更无所谓派别。所谓某系或某派建筑,其先盖完全由于当时彼地</a:t>
            </a:r>
            <a:r>
              <a:t/>
            </a:r>
            <a:br/>
            <a:r>
              <a:rPr lang="zh-CN" altLang="en-US" sz="1530" kern="0" dirty="0" smtClean="0">
                <a:solidFill>
                  <a:srgbClr val="000000"/>
                </a:solidFill>
                <a:latin typeface="Times New Roman" pitchFamily="65" charset="-122"/>
                <a:ea typeface="宋体" pitchFamily="65" charset="-122"/>
              </a:rPr>
              <a:t>的人情风俗、政治情况之情形,气候及物产材料之供给,和匠人对于力学知识、技术巧拙之了</a:t>
            </a:r>
            <a:r>
              <a:t/>
            </a:r>
            <a:br/>
            <a:r>
              <a:rPr lang="zh-CN" altLang="en-US" sz="1530" kern="0" dirty="0" smtClean="0">
                <a:solidFill>
                  <a:srgbClr val="000000"/>
                </a:solidFill>
                <a:latin typeface="Times New Roman" pitchFamily="65" charset="-122"/>
                <a:ea typeface="宋体" pitchFamily="65" charset="-122"/>
              </a:rPr>
              <a:t>解等复杂情况总影响所产生。一系建筑之个性,犹如一个人格,莫不是同时受父母先天的遗传</a:t>
            </a:r>
            <a:r>
              <a:t/>
            </a:r>
            <a:br/>
            <a:r>
              <a:rPr lang="zh-CN" altLang="en-US" sz="1530" kern="0" dirty="0" smtClean="0">
                <a:solidFill>
                  <a:srgbClr val="000000"/>
                </a:solidFill>
                <a:latin typeface="Times New Roman" pitchFamily="65" charset="-122"/>
                <a:ea typeface="宋体" pitchFamily="65" charset="-122"/>
              </a:rPr>
              <a:t>和朋友师长的教益而形成的。中国的建筑,在中国整个环境总影响之下,虽各个时代各有其特</a:t>
            </a:r>
            <a:r>
              <a:t/>
            </a:r>
            <a:br/>
            <a:r>
              <a:rPr lang="zh-CN" altLang="en-US" sz="1530" kern="0" dirty="0" smtClean="0">
                <a:solidFill>
                  <a:srgbClr val="000000"/>
                </a:solidFill>
                <a:latin typeface="Times New Roman" pitchFamily="65" charset="-122"/>
                <a:ea typeface="宋体" pitchFamily="65" charset="-122"/>
              </a:rPr>
              <a:t>征,其基本的方法及原则,却始终一贯。数千年来的匠师们,在他们自己的潮流内顺流而下,如</a:t>
            </a:r>
            <a:r>
              <a:t/>
            </a:r>
            <a:br/>
            <a:r>
              <a:rPr lang="zh-CN" altLang="en-US" sz="1530" kern="0" dirty="0" smtClean="0">
                <a:solidFill>
                  <a:srgbClr val="000000"/>
                </a:solidFill>
                <a:latin typeface="Times New Roman" pitchFamily="65" charset="-122"/>
                <a:ea typeface="宋体" pitchFamily="65" charset="-122"/>
              </a:rPr>
              <a:t>同欧洲中世纪的匠师们一样,对于他们自己及他们的作品都没有一种自觉。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19世纪末叶及20 世纪初年,中国文化屡次屈辱于西方坚船利炮之下以后,中国却忽然到了“凡</a:t>
            </a:r>
            <a:r>
              <a:t/>
            </a:r>
            <a:br/>
            <a:r>
              <a:rPr lang="zh-CN" altLang="en-US" sz="1530" kern="0" dirty="0" smtClean="0">
                <a:solidFill>
                  <a:srgbClr val="000000"/>
                </a:solidFill>
                <a:latin typeface="Times New Roman" pitchFamily="65" charset="-122"/>
                <a:ea typeface="宋体" pitchFamily="65" charset="-122"/>
              </a:rPr>
              <a:t>是西方的都是好的”的段落,又因其先已有帝王骄奢好奇的游戏,如郎世宁辈在圆明园建造西</a:t>
            </a:r>
            <a:r>
              <a:t/>
            </a:r>
            <a:br/>
            <a:r>
              <a:rPr lang="zh-CN" altLang="en-US" sz="1530" kern="0" dirty="0" smtClean="0">
                <a:solidFill>
                  <a:srgbClr val="000000"/>
                </a:solidFill>
                <a:latin typeface="Times New Roman" pitchFamily="65" charset="-122"/>
                <a:ea typeface="宋体" pitchFamily="65" charset="-122"/>
              </a:rPr>
              <a:t>洋楼等事为先驱,于是“洋式楼房”“洋式门面”,如雨后春笋,酝酿出光宣以来建筑界的大混</a:t>
            </a:r>
            <a:r>
              <a:t/>
            </a:r>
            <a:br/>
            <a:r>
              <a:rPr lang="zh-CN" altLang="en-US" sz="1530" kern="0" dirty="0" smtClean="0">
                <a:solidFill>
                  <a:srgbClr val="000000"/>
                </a:solidFill>
                <a:latin typeface="Times New Roman" pitchFamily="65" charset="-122"/>
                <a:ea typeface="宋体" pitchFamily="65" charset="-122"/>
              </a:rPr>
              <a:t>乱。正在这个时期,有少数真正或略受过建筑训练的外国建筑家,在香港、上海、天津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乃</a:t>
            </a:r>
            <a:r>
              <a:t/>
            </a:r>
            <a:br/>
            <a:r>
              <a:rPr lang="zh-CN" altLang="en-US" sz="1530" kern="0" dirty="0" smtClean="0">
                <a:solidFill>
                  <a:srgbClr val="000000"/>
                </a:solidFill>
                <a:latin typeface="Times New Roman" pitchFamily="65" charset="-122"/>
                <a:ea typeface="宋体" pitchFamily="65" charset="-122"/>
              </a:rPr>
              <a:t>至许多内地都邑里,将他们的希腊罗马哥特等式样,似是而非地移植过来,同时还有早期的留学</a:t>
            </a:r>
            <a:endParaRPr lang="zh-CN" altLang="en-US"/>
          </a:p>
        </p:txBody>
      </p:sp>
    </p:spTree>
    <p:custDataLst>
      <p:custData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生,敬佩西洋城市间的高楼霄汉,帮助他们移植这种艺术。这可说是中国建筑术由匠人手中升</a:t>
            </a:r>
            <a:r>
              <a:t/>
            </a:r>
            <a:br/>
            <a:r>
              <a:rPr lang="zh-CN" altLang="en-US" sz="1530" kern="0" dirty="0" smtClean="0">
                <a:solidFill>
                  <a:srgbClr val="000000"/>
                </a:solidFill>
                <a:latin typeface="Times New Roman" pitchFamily="65" charset="-122"/>
                <a:ea typeface="宋体" pitchFamily="65" charset="-122"/>
              </a:rPr>
              <a:t>到“士大夫”手中之始;但是这几位先辈留学建筑师,多数却对于中国式建筑根本鄙视。近来</a:t>
            </a:r>
            <a:r>
              <a:t/>
            </a:r>
            <a:br/>
            <a:r>
              <a:rPr lang="zh-CN" altLang="en-US" sz="1530" kern="0" dirty="0" smtClean="0">
                <a:solidFill>
                  <a:srgbClr val="000000"/>
                </a:solidFill>
                <a:latin typeface="Times New Roman" pitchFamily="65" charset="-122"/>
                <a:ea typeface="宋体" pitchFamily="65" charset="-122"/>
              </a:rPr>
              <a:t>虽然有人对于中国建筑有相当兴趣,但也不过取一种神秘态度,或含糊地骄傲地用些抽象字句</a:t>
            </a:r>
            <a:r>
              <a:t/>
            </a:r>
            <a:br/>
            <a:r>
              <a:rPr lang="zh-CN" altLang="en-US" sz="1530" kern="0" dirty="0" smtClean="0">
                <a:solidFill>
                  <a:srgbClr val="000000"/>
                </a:solidFill>
                <a:latin typeface="Times New Roman" pitchFamily="65" charset="-122"/>
                <a:ea typeface="宋体" pitchFamily="65" charset="-122"/>
              </a:rPr>
              <a:t>来对外人颂扬它;至于其结构上的美德及真正的艺术上的成功,则仍非常缺乏了解。现在中国</a:t>
            </a:r>
            <a:r>
              <a:t/>
            </a:r>
            <a:br/>
            <a:r>
              <a:rPr lang="zh-CN" altLang="en-US" sz="1530" kern="0" dirty="0" smtClean="0">
                <a:solidFill>
                  <a:srgbClr val="000000"/>
                </a:solidFill>
                <a:latin typeface="Times New Roman" pitchFamily="65" charset="-122"/>
                <a:ea typeface="宋体" pitchFamily="65" charset="-122"/>
              </a:rPr>
              <a:t>各处“洋化”过的旧房子,竟有许多将洋式的短处,来替代中国式的长处,成了</a:t>
            </a:r>
            <a:r>
              <a:rPr lang="zh-CN" altLang="en-US" sz="1530" u="sng" kern="0" dirty="0" smtClean="0">
                <a:solidFill>
                  <a:srgbClr val="000000"/>
                </a:solidFill>
                <a:latin typeface="Times New Roman" pitchFamily="65" charset="-122"/>
                <a:ea typeface="宋体" pitchFamily="65" charset="-122"/>
              </a:rPr>
              <a:t>兼二者之短的</a:t>
            </a:r>
            <a:r>
              <a:t/>
            </a:r>
            <a:br/>
            <a:r>
              <a:rPr lang="zh-CN" altLang="en-US" sz="1530" u="sng" kern="0" dirty="0" smtClean="0">
                <a:solidFill>
                  <a:srgbClr val="000000"/>
                </a:solidFill>
                <a:latin typeface="Times New Roman" pitchFamily="65" charset="-122"/>
                <a:ea typeface="宋体" pitchFamily="65" charset="-122"/>
              </a:rPr>
              <a:t>“低能儿”</a:t>
            </a:r>
            <a:r>
              <a:rPr lang="zh-CN" altLang="en-US" sz="1530" kern="0" dirty="0" smtClean="0">
                <a:solidFill>
                  <a:srgbClr val="000000"/>
                </a:solidFill>
                <a:latin typeface="Times New Roman" pitchFamily="65" charset="-122"/>
                <a:ea typeface="宋体" pitchFamily="65" charset="-122"/>
              </a:rPr>
              <a:t>,这些亦正可表示出他们对于中国建筑的不了解态度了。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欧洲大战以后,艺潮汹涌,近来风行欧美的“国际式”新建筑,承认机械及新材料在我们生活中</a:t>
            </a:r>
            <a:r>
              <a:t/>
            </a:r>
            <a:br/>
            <a:r>
              <a:rPr lang="zh-CN" altLang="en-US" sz="1530" kern="0" dirty="0" smtClean="0">
                <a:solidFill>
                  <a:srgbClr val="000000"/>
                </a:solidFill>
                <a:latin typeface="Times New Roman" pitchFamily="65" charset="-122"/>
                <a:ea typeface="宋体" pitchFamily="65" charset="-122"/>
              </a:rPr>
              <a:t>已占据了主要地位。这些“国际式”建筑,名目虽然笼统,其精神观念,却是极诚实的。这种建</a:t>
            </a:r>
            <a:r>
              <a:t/>
            </a:r>
            <a:br/>
            <a:r>
              <a:rPr lang="zh-CN" altLang="en-US" sz="1530" kern="0" dirty="0" smtClean="0">
                <a:solidFill>
                  <a:srgbClr val="000000"/>
                </a:solidFill>
                <a:latin typeface="Times New Roman" pitchFamily="65" charset="-122"/>
                <a:ea typeface="宋体" pitchFamily="65" charset="-122"/>
              </a:rPr>
              <a:t>筑现在已传至中国各通商口岸,许多建筑师又全在抄袭或模仿那种形式。但是对于新建筑有</a:t>
            </a:r>
            <a:r>
              <a:t/>
            </a:r>
            <a:br/>
            <a:r>
              <a:rPr lang="zh-CN" altLang="en-US" sz="1530" kern="0" dirty="0" smtClean="0">
                <a:solidFill>
                  <a:srgbClr val="000000"/>
                </a:solidFill>
                <a:latin typeface="Times New Roman" pitchFamily="65" charset="-122"/>
                <a:ea typeface="宋体" pitchFamily="65" charset="-122"/>
              </a:rPr>
              <a:t>真正认识的人,都应知道现代最新的构架法,与中国固有建筑的构架法,所用材料不同,基本原</a:t>
            </a:r>
            <a:r>
              <a:t/>
            </a:r>
            <a:br/>
            <a:r>
              <a:rPr lang="zh-CN" altLang="en-US" sz="1530" kern="0" dirty="0" smtClean="0">
                <a:solidFill>
                  <a:srgbClr val="000000"/>
                </a:solidFill>
                <a:latin typeface="Times New Roman" pitchFamily="65" charset="-122"/>
                <a:ea typeface="宋体" pitchFamily="65" charset="-122"/>
              </a:rPr>
              <a:t>则却一样——都是先立骨架,次加墙壁的。这并不是他们故意抄袭我们的形式,乃因结构使</a:t>
            </a:r>
            <a:r>
              <a:t/>
            </a:r>
            <a:br/>
            <a:r>
              <a:rPr lang="zh-CN" altLang="en-US" sz="1530" kern="0" dirty="0" smtClean="0">
                <a:solidFill>
                  <a:srgbClr val="000000"/>
                </a:solidFill>
                <a:latin typeface="Times New Roman" pitchFamily="65" charset="-122"/>
                <a:ea typeface="宋体" pitchFamily="65" charset="-122"/>
              </a:rPr>
              <a:t>然。我们若是回顾到我们古代遗物,它们的每个部分莫不是内部结构坦率的表现,正合乎今日</a:t>
            </a:r>
            <a:r>
              <a:t/>
            </a:r>
            <a:br/>
            <a:r>
              <a:rPr lang="zh-CN" altLang="en-US" sz="1530" kern="0" dirty="0" smtClean="0">
                <a:solidFill>
                  <a:srgbClr val="000000"/>
                </a:solidFill>
                <a:latin typeface="Times New Roman" pitchFamily="65" charset="-122"/>
                <a:ea typeface="宋体" pitchFamily="65" charset="-122"/>
              </a:rPr>
              <a:t>建筑设计人所崇尚的途径。这样两种不同时代不同文化的艺术,竟融洽相类似,在文化史中确</a:t>
            </a:r>
            <a:r>
              <a:t/>
            </a:r>
            <a:br/>
            <a:r>
              <a:rPr lang="zh-CN" altLang="en-US" sz="1530" kern="0" dirty="0" smtClean="0">
                <a:solidFill>
                  <a:srgbClr val="000000"/>
                </a:solidFill>
                <a:latin typeface="Times New Roman" pitchFamily="65" charset="-122"/>
                <a:ea typeface="宋体" pitchFamily="65" charset="-122"/>
              </a:rPr>
              <a:t>是有趣的现象。</a:t>
            </a:r>
            <a:endParaRPr lang="zh-CN" altLang="en-US"/>
          </a:p>
        </p:txBody>
      </p:sp>
    </p:spTree>
    <p:custDataLst>
      <p:custData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我们这个时期,正该是中国建筑因新科学、材料、结构而又强旺更生的时期,也是中国新建筑</a:t>
            </a:r>
            <a:r>
              <a:t/>
            </a:r>
            <a:br/>
            <a:r>
              <a:rPr lang="zh-CN" altLang="en-US" sz="1530" kern="0" dirty="0" smtClean="0">
                <a:solidFill>
                  <a:srgbClr val="000000"/>
                </a:solidFill>
                <a:latin typeface="Times New Roman" pitchFamily="65" charset="-122"/>
                <a:ea typeface="宋体" pitchFamily="65" charset="-122"/>
              </a:rPr>
              <a:t>师产生的时期。他们自己在文化上的地位是他们自己所知道的;他们对于他们的工作是依其</a:t>
            </a:r>
            <a:r>
              <a:t/>
            </a:r>
            <a:br/>
            <a:r>
              <a:rPr lang="zh-CN" altLang="en-US" sz="1530" kern="0" dirty="0" smtClean="0">
                <a:solidFill>
                  <a:srgbClr val="000000"/>
                </a:solidFill>
                <a:latin typeface="Times New Roman" pitchFamily="65" charset="-122"/>
                <a:ea typeface="宋体" pitchFamily="65" charset="-122"/>
              </a:rPr>
              <a:t>意向而设计的;他们并不像古代的匠师,盲目地在海中漂泊,他们自己把定了舵,向着一定的目</a:t>
            </a:r>
            <a:r>
              <a:t/>
            </a:r>
            <a:br/>
            <a:r>
              <a:rPr lang="zh-CN" altLang="en-US" sz="1530" kern="0" dirty="0" smtClean="0">
                <a:solidFill>
                  <a:srgbClr val="000000"/>
                </a:solidFill>
                <a:latin typeface="Times New Roman" pitchFamily="65" charset="-122"/>
                <a:ea typeface="宋体" pitchFamily="65" charset="-122"/>
              </a:rPr>
              <a:t>标走。我认为,他们是最有希望的。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1.分析文中“兼二者之短的‘低能儿’”出现的原因。(6分)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2.文中“‘国际式’新建筑”的内涵是什么?(6分)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3.中国建筑的希望体现在哪些方面?请联系全文,简要概述。(6分)</a:t>
            </a:r>
            <a:endParaRPr lang="zh-CN" altLang="en-US"/>
          </a:p>
        </p:txBody>
      </p:sp>
    </p:spTree>
    <p:custDataLst>
      <p:custData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得出选项结论。D.根据文章第四段,“意义弹性”一旦减弱,肯定会影响城市的健康发展,但这</a:t>
            </a:r>
            <a:r>
              <a:rPr dirty="0"/>
              <a:t/>
            </a:r>
            <a:br>
              <a:rPr dirty="0"/>
            </a:br>
            <a:r>
              <a:rPr lang="zh-CN" altLang="en-US" sz="1530" kern="0" dirty="0" smtClean="0">
                <a:solidFill>
                  <a:srgbClr val="000000"/>
                </a:solidFill>
                <a:latin typeface="Times New Roman" pitchFamily="65" charset="-122"/>
                <a:ea typeface="宋体" pitchFamily="65" charset="-122"/>
              </a:rPr>
              <a:t>种影响并不是直接的。所以D项正确。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a:t>
            </a:r>
            <a:r>
              <a:rPr lang="zh-CN" altLang="en-US" sz="1530" kern="0" dirty="0" smtClean="0">
                <a:solidFill>
                  <a:srgbClr val="000000"/>
                </a:solidFill>
                <a:latin typeface="Times New Roman" pitchFamily="65" charset="-122"/>
                <a:ea typeface="宋体" pitchFamily="65" charset="-122"/>
              </a:rPr>
              <a:t>　对作品内容的理解,难在对原文的“推断”上,需在阅读文本的基础上向前再走一</a:t>
            </a:r>
            <a:r>
              <a:rPr dirty="0"/>
              <a:t/>
            </a:r>
            <a:br>
              <a:rPr dirty="0"/>
            </a:br>
            <a:r>
              <a:rPr lang="zh-CN" altLang="en-US" sz="1530" kern="0" dirty="0" smtClean="0">
                <a:solidFill>
                  <a:srgbClr val="000000"/>
                </a:solidFill>
                <a:latin typeface="Times New Roman" pitchFamily="65" charset="-122"/>
                <a:ea typeface="宋体" pitchFamily="65" charset="-122"/>
              </a:rPr>
              <a:t>步。“推断”出现失误的主要原因:一是对原文内容理解失当,特别是对材料和材料之间的相</a:t>
            </a:r>
            <a:r>
              <a:rPr dirty="0"/>
              <a:t/>
            </a:r>
            <a:br>
              <a:rPr dirty="0"/>
            </a:br>
            <a:r>
              <a:rPr lang="zh-CN" altLang="en-US" sz="1530" kern="0" dirty="0" smtClean="0">
                <a:solidFill>
                  <a:srgbClr val="000000"/>
                </a:solidFill>
                <a:latin typeface="Times New Roman" pitchFamily="65" charset="-122"/>
                <a:ea typeface="宋体" pitchFamily="65" charset="-122"/>
              </a:rPr>
              <a:t>关性缺少理解与把握;二是对表述推断关系的“敏感词”吃不准,如“相应”“因此”“直</a:t>
            </a:r>
            <a:r>
              <a:rPr dirty="0"/>
              <a:t/>
            </a:r>
            <a:br>
              <a:rPr dirty="0"/>
            </a:br>
            <a:r>
              <a:rPr lang="zh-CN" altLang="en-US" sz="1530" kern="0" dirty="0" smtClean="0">
                <a:solidFill>
                  <a:srgbClr val="000000"/>
                </a:solidFill>
                <a:latin typeface="Times New Roman" pitchFamily="65" charset="-122"/>
                <a:ea typeface="宋体" pitchFamily="65" charset="-122"/>
              </a:rPr>
              <a:t>接”“要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,应</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a:t>
            </a:r>
            <a:endParaRPr lang="zh-CN" altLang="en-US" dirty="0"/>
          </a:p>
        </p:txBody>
      </p:sp>
    </p:spTree>
    <p:custDataLst>
      <p:custData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社会上有崇洋媚外的风气;一部分建筑师对中国建筑存在鄙视;一部分建筑师虽对中</a:t>
            </a:r>
            <a:r>
              <a:rPr dirty="0"/>
              <a:t/>
            </a:r>
            <a:br>
              <a:rPr dirty="0"/>
            </a:br>
            <a:r>
              <a:rPr lang="zh-CN" altLang="en-US" sz="1530" kern="0" dirty="0" smtClean="0">
                <a:solidFill>
                  <a:srgbClr val="000000"/>
                </a:solidFill>
                <a:latin typeface="Times New Roman" pitchFamily="65" charset="-122"/>
                <a:ea typeface="宋体" pitchFamily="65" charset="-122"/>
              </a:rPr>
              <a:t>国建筑感兴趣,但缺乏真正的了解。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该句在文本第二段结尾,答题时可结合第二段的内容分析。由“中国却忽然到了‘凡</a:t>
            </a:r>
            <a:r>
              <a:rPr dirty="0"/>
              <a:t/>
            </a:r>
            <a:br>
              <a:rPr dirty="0"/>
            </a:br>
            <a:r>
              <a:rPr lang="zh-CN" altLang="en-US" sz="1530" kern="0" dirty="0" smtClean="0">
                <a:solidFill>
                  <a:srgbClr val="000000"/>
                </a:solidFill>
                <a:latin typeface="Times New Roman" pitchFamily="65" charset="-122"/>
                <a:ea typeface="宋体" pitchFamily="65" charset="-122"/>
              </a:rPr>
              <a:t>是西方的都是好的’的段落”,可概括出社会上有崇洋媚外的风气;由“这几位先辈留学建筑</a:t>
            </a:r>
            <a:r>
              <a:rPr dirty="0"/>
              <a:t/>
            </a:r>
            <a:br>
              <a:rPr dirty="0"/>
            </a:br>
            <a:r>
              <a:rPr lang="zh-CN" altLang="en-US" sz="1530" kern="0" dirty="0" smtClean="0">
                <a:solidFill>
                  <a:srgbClr val="000000"/>
                </a:solidFill>
                <a:latin typeface="Times New Roman" pitchFamily="65" charset="-122"/>
                <a:ea typeface="宋体" pitchFamily="65" charset="-122"/>
              </a:rPr>
              <a:t>师,多数却对于中国式建筑根本鄙视”,可概括出一部分建筑师对中国建筑存在鄙视;由“近来</a:t>
            </a:r>
            <a:r>
              <a:rPr dirty="0"/>
              <a:t/>
            </a:r>
            <a:br>
              <a:rPr dirty="0"/>
            </a:br>
            <a:r>
              <a:rPr lang="zh-CN" altLang="en-US" sz="1530" kern="0" dirty="0" smtClean="0">
                <a:solidFill>
                  <a:srgbClr val="000000"/>
                </a:solidFill>
                <a:latin typeface="Times New Roman" pitchFamily="65" charset="-122"/>
                <a:ea typeface="宋体" pitchFamily="65" charset="-122"/>
              </a:rPr>
              <a:t>虽然有人对于中国建筑有相当兴趣</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则仍非常缺乏了解”,可概括出一部分建筑师虽对中</a:t>
            </a:r>
            <a:r>
              <a:rPr dirty="0"/>
              <a:t/>
            </a:r>
            <a:br>
              <a:rPr dirty="0"/>
            </a:br>
            <a:r>
              <a:rPr lang="zh-CN" altLang="en-US" sz="1530" kern="0" dirty="0" smtClean="0">
                <a:solidFill>
                  <a:srgbClr val="000000"/>
                </a:solidFill>
                <a:latin typeface="Times New Roman" pitchFamily="65" charset="-122"/>
                <a:ea typeface="宋体" pitchFamily="65" charset="-122"/>
              </a:rPr>
              <a:t>国建筑感兴趣,但缺乏真正的了解。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承认机械及新材料的主要地位;有极诚实的精神观念;其构架法的基本原则是先立骨</a:t>
            </a:r>
            <a:r>
              <a:rPr dirty="0"/>
              <a:t/>
            </a:r>
            <a:br>
              <a:rPr dirty="0"/>
            </a:br>
            <a:r>
              <a:rPr lang="zh-CN" altLang="en-US" sz="1530" kern="0" dirty="0" smtClean="0">
                <a:solidFill>
                  <a:srgbClr val="000000"/>
                </a:solidFill>
                <a:latin typeface="Times New Roman" pitchFamily="65" charset="-122"/>
                <a:ea typeface="宋体" pitchFamily="65" charset="-122"/>
              </a:rPr>
              <a:t>架、次加墙壁。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本题相关信息集中在第三段。从第一句中可筛选出“承认机械及新材料在我们生活</a:t>
            </a:r>
            <a:r>
              <a:rPr dirty="0"/>
              <a:t/>
            </a:r>
            <a:br>
              <a:rPr dirty="0"/>
            </a:br>
            <a:r>
              <a:rPr lang="zh-CN" altLang="en-US" sz="1530" kern="0" dirty="0" smtClean="0">
                <a:solidFill>
                  <a:srgbClr val="000000"/>
                </a:solidFill>
                <a:latin typeface="Times New Roman" pitchFamily="65" charset="-122"/>
                <a:ea typeface="宋体" pitchFamily="65" charset="-122"/>
              </a:rPr>
              <a:t>中已占据了主要地位”;从第二句中可筛选出“其精神观念,却是极诚实的”;从第四句中可筛</a:t>
            </a:r>
            <a:r>
              <a:rPr dirty="0"/>
              <a:t/>
            </a:r>
            <a:br>
              <a:rPr dirty="0"/>
            </a:br>
            <a:r>
              <a:rPr lang="zh-CN" altLang="en-US" sz="1530" kern="0" dirty="0" smtClean="0">
                <a:solidFill>
                  <a:srgbClr val="000000"/>
                </a:solidFill>
                <a:latin typeface="Times New Roman" pitchFamily="65" charset="-122"/>
                <a:ea typeface="宋体" pitchFamily="65" charset="-122"/>
              </a:rPr>
              <a:t>选出“现代最新的构架法</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先立骨架,次加墙壁的”。整合信息作答即可。</a:t>
            </a:r>
            <a:endParaRPr lang="zh-CN" altLang="en-US" dirty="0"/>
          </a:p>
        </p:txBody>
      </p:sp>
    </p:spTree>
    <p:custDataLst>
      <p:custData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数千年来中国建筑取得了真正的艺术成就,有其一贯的基本方法及原则;中国建筑因</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新科学、材料、结构正赶上强旺更生的时期;拥有文化自信和自觉艺术追求的新建筑师群体</a:t>
            </a:r>
            <a:r>
              <a:rPr dirty="0"/>
              <a:t/>
            </a:r>
            <a:br>
              <a:rPr dirty="0"/>
            </a:br>
            <a:r>
              <a:rPr lang="zh-CN" altLang="en-US" sz="1530" kern="0" dirty="0" smtClean="0">
                <a:solidFill>
                  <a:srgbClr val="000000"/>
                </a:solidFill>
                <a:latin typeface="Times New Roman" pitchFamily="65" charset="-122"/>
                <a:ea typeface="宋体" pitchFamily="65" charset="-122"/>
              </a:rPr>
              <a:t>正在产生。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本题相关信息集中在文本的首尾两段。由第一段中“中国的建筑,在中国整个环境总</a:t>
            </a:r>
            <a:r>
              <a:rPr dirty="0"/>
              <a:t/>
            </a:r>
            <a:br>
              <a:rPr dirty="0"/>
            </a:br>
            <a:r>
              <a:rPr lang="zh-CN" altLang="en-US" sz="1530" kern="0" dirty="0" smtClean="0">
                <a:solidFill>
                  <a:srgbClr val="000000"/>
                </a:solidFill>
                <a:latin typeface="Times New Roman" pitchFamily="65" charset="-122"/>
                <a:ea typeface="宋体" pitchFamily="65" charset="-122"/>
              </a:rPr>
              <a:t>影响之下,虽各个时代各有其特征,其基本的方法及原则,却始终一贯”,可概括出第一点;由第</a:t>
            </a:r>
            <a:r>
              <a:rPr dirty="0"/>
              <a:t/>
            </a:r>
            <a:br>
              <a:rPr dirty="0"/>
            </a:br>
            <a:r>
              <a:rPr lang="zh-CN" altLang="en-US" sz="1530" kern="0" dirty="0" smtClean="0">
                <a:solidFill>
                  <a:srgbClr val="000000"/>
                </a:solidFill>
                <a:latin typeface="Times New Roman" pitchFamily="65" charset="-122"/>
                <a:ea typeface="宋体" pitchFamily="65" charset="-122"/>
              </a:rPr>
              <a:t>四段第一句“我们这个时期,正该是中国建筑因新科学、材料、结构而又强旺更生的时期,也</a:t>
            </a:r>
            <a:r>
              <a:rPr dirty="0"/>
              <a:t/>
            </a:r>
            <a:br>
              <a:rPr dirty="0"/>
            </a:br>
            <a:r>
              <a:rPr lang="zh-CN" altLang="en-US" sz="1530" kern="0" dirty="0" smtClean="0">
                <a:solidFill>
                  <a:srgbClr val="000000"/>
                </a:solidFill>
                <a:latin typeface="Times New Roman" pitchFamily="65" charset="-122"/>
                <a:ea typeface="宋体" pitchFamily="65" charset="-122"/>
              </a:rPr>
              <a:t>是中国新建筑师产生的时期”,可概括出第二点;由第四段第二句“他们自己在文化上的地位</a:t>
            </a:r>
            <a:r>
              <a:rPr dirty="0"/>
              <a:t/>
            </a:r>
            <a:br>
              <a:rPr dirty="0"/>
            </a:br>
            <a:r>
              <a:rPr lang="zh-CN" altLang="en-US" sz="1530" kern="0" dirty="0" smtClean="0">
                <a:solidFill>
                  <a:srgbClr val="000000"/>
                </a:solidFill>
                <a:latin typeface="Times New Roman" pitchFamily="65" charset="-122"/>
                <a:ea typeface="宋体" pitchFamily="65" charset="-122"/>
              </a:rPr>
              <a:t>是他们自己所知道的;他们对于他们的工作是依其意向而设计的;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他们自己把定了舵,向着</a:t>
            </a:r>
            <a:r>
              <a:rPr dirty="0"/>
              <a:t/>
            </a:r>
            <a:br>
              <a:rPr dirty="0"/>
            </a:br>
            <a:r>
              <a:rPr lang="zh-CN" altLang="en-US" sz="1530" kern="0" dirty="0" smtClean="0">
                <a:solidFill>
                  <a:srgbClr val="000000"/>
                </a:solidFill>
                <a:latin typeface="Times New Roman" pitchFamily="65" charset="-122"/>
                <a:ea typeface="宋体" pitchFamily="65" charset="-122"/>
              </a:rPr>
              <a:t>一定的目标走”,可概括出第三点。</a:t>
            </a:r>
            <a:endParaRPr lang="zh-CN" altLang="en-US" dirty="0"/>
          </a:p>
        </p:txBody>
      </p:sp>
    </p:spTree>
    <p:custDataLst>
      <p:custData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三、(2017天津,5—7,9分)阅读下面的文字,完成1—3题。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人类社会存在于一定的时间和空间中。空间是固定、具体的,而时间则需要通过某种办法加</a:t>
            </a:r>
            <a:r>
              <a:t/>
            </a:r>
            <a:br/>
            <a:r>
              <a:rPr lang="zh-CN" altLang="en-US" sz="1530" kern="0" dirty="0" smtClean="0">
                <a:solidFill>
                  <a:srgbClr val="000000"/>
                </a:solidFill>
                <a:latin typeface="Times New Roman" pitchFamily="65" charset="-122"/>
                <a:ea typeface="宋体" pitchFamily="65" charset="-122"/>
              </a:rPr>
              <a:t>以测定和标识。人们测定和标识时间的参照最初是感知和观察到的物候和气候的变化。什</a:t>
            </a:r>
            <a:r>
              <a:t/>
            </a:r>
            <a:br/>
            <a:r>
              <a:rPr lang="zh-CN" altLang="en-US" sz="1530" kern="0" dirty="0" smtClean="0">
                <a:solidFill>
                  <a:srgbClr val="000000"/>
                </a:solidFill>
                <a:latin typeface="Times New Roman" pitchFamily="65" charset="-122"/>
                <a:ea typeface="宋体" pitchFamily="65" charset="-122"/>
              </a:rPr>
              <a:t>么时间月圆了、月缺了,什么时候气候转暖,种子发芽、庄稼生长了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这些变化就被我们的</a:t>
            </a:r>
            <a:r>
              <a:t/>
            </a:r>
            <a:br/>
            <a:r>
              <a:rPr lang="zh-CN" altLang="en-US" sz="1530" kern="0" dirty="0" smtClean="0">
                <a:solidFill>
                  <a:srgbClr val="000000"/>
                </a:solidFill>
                <a:latin typeface="Times New Roman" pitchFamily="65" charset="-122"/>
                <a:ea typeface="宋体" pitchFamily="65" charset="-122"/>
              </a:rPr>
              <a:t>先人用来作为早期测定时间的依据。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时间是人类用以描述物质运动或事件发生过程的一个参数。人们为了更准确地衡量、计</a:t>
            </a:r>
            <a:r>
              <a:t/>
            </a:r>
            <a:br/>
            <a:r>
              <a:rPr lang="zh-CN" altLang="en-US" sz="1530" kern="0" dirty="0" smtClean="0">
                <a:solidFill>
                  <a:srgbClr val="000000"/>
                </a:solidFill>
                <a:latin typeface="Times New Roman" pitchFamily="65" charset="-122"/>
                <a:ea typeface="宋体" pitchFamily="65" charset="-122"/>
              </a:rPr>
              <a:t>算、记录时间,就要进一步选择具有普适性、恒久性和周期循环性的参照物。于是,太阳、月</a:t>
            </a:r>
            <a:r>
              <a:t/>
            </a:r>
            <a:br/>
            <a:r>
              <a:rPr lang="zh-CN" altLang="en-US" sz="1530" kern="0" dirty="0" smtClean="0">
                <a:solidFill>
                  <a:srgbClr val="000000"/>
                </a:solidFill>
                <a:latin typeface="Times New Roman" pitchFamily="65" charset="-122"/>
                <a:ea typeface="宋体" pitchFamily="65" charset="-122"/>
              </a:rPr>
              <a:t>亮、谷物的成熟期等,就成了优选的参照系。人类很早就学会观察日月星辰,用以测量时间。</a:t>
            </a:r>
            <a:r>
              <a:t/>
            </a:r>
            <a:br/>
            <a:r>
              <a:rPr lang="zh-CN" altLang="en-US" sz="1530" kern="0" dirty="0" smtClean="0">
                <a:solidFill>
                  <a:srgbClr val="000000"/>
                </a:solidFill>
                <a:latin typeface="Times New Roman" pitchFamily="65" charset="-122"/>
                <a:ea typeface="宋体" pitchFamily="65" charset="-122"/>
              </a:rPr>
              <a:t>大约在纪元前五千年,人们利用指时杆观察日影。纪元前11世纪,已经有了关于日晷和漏壶的</a:t>
            </a:r>
            <a:r>
              <a:t/>
            </a:r>
            <a:br/>
            <a:r>
              <a:rPr lang="zh-CN" altLang="en-US" sz="1530" kern="0" dirty="0" smtClean="0">
                <a:solidFill>
                  <a:srgbClr val="000000"/>
                </a:solidFill>
                <a:latin typeface="Times New Roman" pitchFamily="65" charset="-122"/>
                <a:ea typeface="宋体" pitchFamily="65" charset="-122"/>
              </a:rPr>
              <a:t>记载。详细记录时间的钟表的发明,大约是13世纪下半叶的事情了。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协调和规范各民族或国家群体内部公共时间制度的,是各国的特定历法。世界现行历法最为</a:t>
            </a:r>
            <a:r>
              <a:t/>
            </a:r>
            <a:br/>
            <a:r>
              <a:rPr lang="zh-CN" altLang="en-US" sz="1530" kern="0" dirty="0" smtClean="0">
                <a:solidFill>
                  <a:srgbClr val="000000"/>
                </a:solidFill>
                <a:latin typeface="Times New Roman" pitchFamily="65" charset="-122"/>
                <a:ea typeface="宋体" pitchFamily="65" charset="-122"/>
              </a:rPr>
              <a:t>普遍的有:以地球围绕太阳旋转的周期作为参照物的太阳历或称阳历,我国当今使用的公历就</a:t>
            </a:r>
            <a:r>
              <a:t/>
            </a:r>
            <a:br/>
            <a:r>
              <a:rPr lang="zh-CN" altLang="en-US" sz="1530" kern="0" dirty="0" smtClean="0">
                <a:solidFill>
                  <a:srgbClr val="000000"/>
                </a:solidFill>
                <a:latin typeface="Times New Roman" pitchFamily="65" charset="-122"/>
                <a:ea typeface="宋体" pitchFamily="65" charset="-122"/>
              </a:rPr>
              <a:t>是这一历法,作为我们传统时间制度组成部分的二十四节气的制定,实质上也是以地球围绕太</a:t>
            </a:r>
            <a:r>
              <a:t/>
            </a:r>
            <a:br/>
            <a:r>
              <a:rPr lang="zh-CN" altLang="en-US" sz="1530" kern="0" dirty="0" smtClean="0">
                <a:solidFill>
                  <a:srgbClr val="000000"/>
                </a:solidFill>
                <a:latin typeface="Times New Roman" pitchFamily="65" charset="-122"/>
                <a:ea typeface="宋体" pitchFamily="65" charset="-122"/>
              </a:rPr>
              <a:t>阳旋转的周期作为参照物的;还有以月球围绕地球旋转周期为参照物的太阴历或称阴历;我国</a:t>
            </a:r>
            <a:endParaRPr lang="zh-CN" altLang="en-US"/>
          </a:p>
        </p:txBody>
      </p:sp>
    </p:spTree>
    <p:custDataLst>
      <p:custData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自夏代开始使用、后经汉武帝太初元年修订的兼顾太阳历和太阴历确定的历法是阴阳合历,</a:t>
            </a:r>
            <a:r>
              <a:t/>
            </a:r>
            <a:br/>
            <a:r>
              <a:rPr lang="zh-CN" altLang="en-US" sz="1530" kern="0" dirty="0" smtClean="0">
                <a:solidFill>
                  <a:srgbClr val="000000"/>
                </a:solidFill>
                <a:latin typeface="Times New Roman" pitchFamily="65" charset="-122"/>
                <a:ea typeface="宋体" pitchFamily="65" charset="-122"/>
              </a:rPr>
              <a:t>即所谓“夏历”“农历”,或俗称的“阴历”“旧历”。这样说来,我们的夏历是既参照了对</a:t>
            </a:r>
            <a:r>
              <a:t/>
            </a:r>
            <a:br/>
            <a:r>
              <a:rPr lang="zh-CN" altLang="en-US" sz="1530" kern="0" dirty="0" smtClean="0">
                <a:solidFill>
                  <a:srgbClr val="000000"/>
                </a:solidFill>
                <a:latin typeface="Times New Roman" pitchFamily="65" charset="-122"/>
                <a:ea typeface="宋体" pitchFamily="65" charset="-122"/>
              </a:rPr>
              <a:t>月亮的观察,又参照了对太阳的观察而制定的。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我们的民间传统节日体系,例如春节、元宵节等都是依据过去千百年来通行的阴阳合历而确</a:t>
            </a:r>
            <a:r>
              <a:t/>
            </a:r>
            <a:br/>
            <a:r>
              <a:rPr lang="zh-CN" altLang="en-US" sz="1530" kern="0" dirty="0" smtClean="0">
                <a:solidFill>
                  <a:srgbClr val="000000"/>
                </a:solidFill>
                <a:latin typeface="Times New Roman" pitchFamily="65" charset="-122"/>
                <a:ea typeface="宋体" pitchFamily="65" charset="-122"/>
              </a:rPr>
              <a:t>立的。这种历法在我们的实践活动中依然占有重要地位。正像我们对光华照人的月亮以及</a:t>
            </a:r>
            <a:r>
              <a:t/>
            </a:r>
            <a:br/>
            <a:r>
              <a:rPr lang="zh-CN" altLang="en-US" sz="1530" kern="0" dirty="0" smtClean="0">
                <a:solidFill>
                  <a:srgbClr val="000000"/>
                </a:solidFill>
                <a:latin typeface="Times New Roman" pitchFamily="65" charset="-122"/>
                <a:ea typeface="宋体" pitchFamily="65" charset="-122"/>
              </a:rPr>
              <a:t>太阳倍感亲切一样,对使用了几千年的阴阳合历我们同样有着深深的钟情和依恋。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为了找到一个对农业生产极为重要、又准确标识寒暑往来规律的计时办法,人们将一年365天</a:t>
            </a:r>
            <a:r>
              <a:t/>
            </a:r>
            <a:br/>
            <a:r>
              <a:rPr lang="zh-CN" altLang="en-US" sz="1530" kern="0" dirty="0" smtClean="0">
                <a:solidFill>
                  <a:srgbClr val="000000"/>
                </a:solidFill>
                <a:latin typeface="Times New Roman" pitchFamily="65" charset="-122"/>
                <a:ea typeface="宋体" pitchFamily="65" charset="-122"/>
              </a:rPr>
              <a:t>平分为24等份,分别给予一个名称,如立春、雨水等,于是就形成了二十四节气的时间标识制</a:t>
            </a:r>
            <a:r>
              <a:t/>
            </a:r>
            <a:br/>
            <a:r>
              <a:rPr lang="zh-CN" altLang="en-US" sz="1530" kern="0" dirty="0" smtClean="0">
                <a:solidFill>
                  <a:srgbClr val="000000"/>
                </a:solidFill>
                <a:latin typeface="Times New Roman" pitchFamily="65" charset="-122"/>
                <a:ea typeface="宋体" pitchFamily="65" charset="-122"/>
              </a:rPr>
              <a:t>度。在某些历史时期,某些节气的名称与今或有不同,但在汉代刘安著《淮南子》中,就明确有</a:t>
            </a:r>
            <a:r>
              <a:t/>
            </a:r>
            <a:br/>
            <a:r>
              <a:rPr lang="zh-CN" altLang="en-US" sz="1530" kern="0" dirty="0" smtClean="0">
                <a:solidFill>
                  <a:srgbClr val="000000"/>
                </a:solidFill>
                <a:latin typeface="Times New Roman" pitchFamily="65" charset="-122"/>
                <a:ea typeface="宋体" pitchFamily="65" charset="-122"/>
              </a:rPr>
              <a:t>二十四节气名称的记载了。各个节气都有明显的“物候”作为标志,即二十四节气七十二物</a:t>
            </a:r>
            <a:r>
              <a:t/>
            </a:r>
            <a:br/>
            <a:r>
              <a:rPr lang="zh-CN" altLang="en-US" sz="1530" kern="0" dirty="0" smtClean="0">
                <a:solidFill>
                  <a:srgbClr val="000000"/>
                </a:solidFill>
                <a:latin typeface="Times New Roman" pitchFamily="65" charset="-122"/>
                <a:ea typeface="宋体" pitchFamily="65" charset="-122"/>
              </a:rPr>
              <a:t>候。我们的先人发明节气,把自然界的变化、动植物以及人体功能的状态和变化都反映出来</a:t>
            </a:r>
            <a:r>
              <a:t/>
            </a:r>
            <a:br/>
            <a:r>
              <a:rPr lang="zh-CN" altLang="en-US" sz="1530" kern="0" dirty="0" smtClean="0">
                <a:solidFill>
                  <a:srgbClr val="000000"/>
                </a:solidFill>
                <a:latin typeface="Times New Roman" pitchFamily="65" charset="-122"/>
                <a:ea typeface="宋体" pitchFamily="65" charset="-122"/>
              </a:rPr>
              <a:t>了,而且相当准确:雨水,草木萌动;立秋,凉风至等。这些都是从人们对自然界的细腻感觉出发</a:t>
            </a:r>
            <a:r>
              <a:t/>
            </a:r>
            <a:br/>
            <a:r>
              <a:rPr lang="zh-CN" altLang="en-US" sz="1530" kern="0" dirty="0" smtClean="0">
                <a:solidFill>
                  <a:srgbClr val="000000"/>
                </a:solidFill>
                <a:latin typeface="Times New Roman" pitchFamily="65" charset="-122"/>
                <a:ea typeface="宋体" pitchFamily="65" charset="-122"/>
              </a:rPr>
              <a:t>而形成的,体现出对客观规律的准确认知,相当科学。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以上在我们中国人生活中合并使用的阴历阳历时间制度,各有其科学依据、计算方法和历史</a:t>
            </a:r>
            <a:endParaRPr lang="zh-CN" altLang="en-US"/>
          </a:p>
        </p:txBody>
      </p:sp>
    </p:spTree>
    <p:custDataLst>
      <p:custData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发展进程。表面上看来似乎互不关联、彼此相悖,但在我们的生活中交错使用、互为补充,形</a:t>
            </a:r>
            <a:r>
              <a:rPr dirty="0"/>
              <a:t/>
            </a:r>
            <a:br>
              <a:rPr dirty="0"/>
            </a:br>
            <a:r>
              <a:rPr lang="zh-CN" altLang="en-US" sz="1530" kern="0" dirty="0" smtClean="0">
                <a:solidFill>
                  <a:srgbClr val="000000"/>
                </a:solidFill>
                <a:latin typeface="Times New Roman" pitchFamily="65" charset="-122"/>
                <a:ea typeface="宋体" pitchFamily="65" charset="-122"/>
              </a:rPr>
              <a:t>成了协调并用、多元而统一的时间计算体系。这个多元而统一的时间制度就是我们中国人</a:t>
            </a:r>
            <a:r>
              <a:rPr dirty="0"/>
              <a:t/>
            </a:r>
            <a:br>
              <a:rPr dirty="0"/>
            </a:br>
            <a:r>
              <a:rPr lang="zh-CN" altLang="en-US" sz="1530" kern="0" dirty="0" smtClean="0">
                <a:solidFill>
                  <a:srgbClr val="000000"/>
                </a:solidFill>
                <a:latin typeface="Times New Roman" pitchFamily="65" charset="-122"/>
                <a:ea typeface="宋体" pitchFamily="65" charset="-122"/>
              </a:rPr>
              <a:t>生产生活节律和节日体系的背景。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(刘魁立《中国人的时间制度》,有删改)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1.下列理解与原文</a:t>
            </a:r>
            <a:r>
              <a:rPr lang="zh-CN" altLang="en-US" sz="1530" u="sng" kern="0" dirty="0" smtClean="0">
                <a:solidFill>
                  <a:srgbClr val="000000"/>
                </a:solidFill>
                <a:latin typeface="Times New Roman" pitchFamily="65" charset="-122"/>
                <a:ea typeface="宋体" pitchFamily="65" charset="-122"/>
              </a:rPr>
              <a:t>不相符</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A.“阴历”也称“农历”“旧历”,即我国自夏代开始使用的“夏历”,是以月球围绕地球旋</a:t>
            </a:r>
            <a:r>
              <a:rPr dirty="0"/>
              <a:t/>
            </a:r>
            <a:br>
              <a:rPr dirty="0"/>
            </a:br>
            <a:r>
              <a:rPr lang="zh-CN" altLang="en-US" sz="1530" kern="0" dirty="0" smtClean="0">
                <a:solidFill>
                  <a:srgbClr val="000000"/>
                </a:solidFill>
                <a:latin typeface="Times New Roman" pitchFamily="65" charset="-122"/>
                <a:ea typeface="宋体" pitchFamily="65" charset="-122"/>
              </a:rPr>
              <a:t>转周期为参照物的太阴历。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B.从感知、观察物候和气候的变化,到选择具有普适性、恒久性和周期性的参照物,人们测定</a:t>
            </a:r>
            <a:r>
              <a:rPr dirty="0"/>
              <a:t/>
            </a:r>
            <a:br>
              <a:rPr dirty="0"/>
            </a:br>
            <a:r>
              <a:rPr lang="zh-CN" altLang="en-US" sz="1530" kern="0" dirty="0" smtClean="0">
                <a:solidFill>
                  <a:srgbClr val="000000"/>
                </a:solidFill>
                <a:latin typeface="Times New Roman" pitchFamily="65" charset="-122"/>
                <a:ea typeface="宋体" pitchFamily="65" charset="-122"/>
              </a:rPr>
              <a:t>和标识时间的方法不断改进。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C.端午、中秋等传统节日是以过去千百年以来通行的阴阳合历为依据而确立的,是我们民俗</a:t>
            </a:r>
            <a:r>
              <a:rPr dirty="0"/>
              <a:t/>
            </a:r>
            <a:br>
              <a:rPr dirty="0"/>
            </a:br>
            <a:r>
              <a:rPr lang="zh-CN" altLang="en-US" sz="1530" kern="0" dirty="0" smtClean="0">
                <a:solidFill>
                  <a:srgbClr val="000000"/>
                </a:solidFill>
                <a:latin typeface="Times New Roman" pitchFamily="65" charset="-122"/>
                <a:ea typeface="宋体" pitchFamily="65" charset="-122"/>
              </a:rPr>
              <a:t>传统的一部分。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D.二十四节气都有明显的物候标志,作为一种时间标识制度,它有利于人们的农业生产和日常</a:t>
            </a:r>
            <a:r>
              <a:rPr dirty="0"/>
              <a:t/>
            </a:r>
            <a:br>
              <a:rPr dirty="0"/>
            </a:br>
            <a:r>
              <a:rPr lang="zh-CN" altLang="en-US" sz="1530" kern="0" dirty="0" smtClean="0">
                <a:solidFill>
                  <a:srgbClr val="000000"/>
                </a:solidFill>
                <a:latin typeface="Times New Roman" pitchFamily="65" charset="-122"/>
                <a:ea typeface="宋体" pitchFamily="65" charset="-122"/>
              </a:rPr>
              <a:t>生活。</a:t>
            </a:r>
            <a:endParaRPr lang="zh-CN" altLang="en-US" dirty="0"/>
          </a:p>
        </p:txBody>
      </p:sp>
    </p:spTree>
    <p:custDataLst>
      <p:custData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2781"/>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2.下列对“时间制度”相关内容的理解,与原文观点</a:t>
            </a:r>
            <a:r>
              <a:rPr lang="zh-CN" altLang="en-US" sz="1530" u="sng" kern="0" dirty="0" smtClean="0">
                <a:solidFill>
                  <a:srgbClr val="000000"/>
                </a:solidFill>
                <a:latin typeface="Times New Roman" pitchFamily="65" charset="-122"/>
                <a:ea typeface="宋体" pitchFamily="65" charset="-122"/>
              </a:rPr>
              <a:t>不一致</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A.各民族或国家群体内部公共时间制度的形成经历了漫长的过程,公共时间制度的实施靠各</a:t>
            </a:r>
            <a:r>
              <a:rPr dirty="0"/>
              <a:t/>
            </a:r>
            <a:br>
              <a:rPr dirty="0"/>
            </a:br>
            <a:r>
              <a:rPr lang="zh-CN" altLang="en-US" sz="1530" kern="0" dirty="0" smtClean="0">
                <a:solidFill>
                  <a:srgbClr val="000000"/>
                </a:solidFill>
                <a:latin typeface="Times New Roman" pitchFamily="65" charset="-122"/>
                <a:ea typeface="宋体" pitchFamily="65" charset="-122"/>
              </a:rPr>
              <a:t>国特定的历法协调和规范。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B.历法是时间制度的重要内容,根据参照物的不同,世界上目前普遍分为太阳历或阳历、太阴</a:t>
            </a:r>
            <a:r>
              <a:rPr dirty="0"/>
              <a:t/>
            </a:r>
            <a:br>
              <a:rPr dirty="0"/>
            </a:br>
            <a:r>
              <a:rPr lang="zh-CN" altLang="en-US" sz="1530" kern="0" dirty="0" smtClean="0">
                <a:solidFill>
                  <a:srgbClr val="000000"/>
                </a:solidFill>
                <a:latin typeface="Times New Roman" pitchFamily="65" charset="-122"/>
                <a:ea typeface="宋体" pitchFamily="65" charset="-122"/>
              </a:rPr>
              <a:t>历或阴历、阴阳合历三种。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C.作为传统时间制度组成部分的二十四节气,在某些历史时期某些节气有不同的名称,这种情</a:t>
            </a:r>
            <a:r>
              <a:rPr dirty="0"/>
              <a:t/>
            </a:r>
            <a:br>
              <a:rPr dirty="0"/>
            </a:br>
            <a:r>
              <a:rPr lang="zh-CN" altLang="en-US" sz="1530" kern="0" dirty="0" smtClean="0">
                <a:solidFill>
                  <a:srgbClr val="000000"/>
                </a:solidFill>
                <a:latin typeface="Times New Roman" pitchFamily="65" charset="-122"/>
                <a:ea typeface="宋体" pitchFamily="65" charset="-122"/>
              </a:rPr>
              <a:t>况在《淮南子》中已有记载。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D.时间制度中阴历阳历各有科学依据、计算方法和历史发展进程,中国人合并使用,构成生产</a:t>
            </a:r>
            <a:r>
              <a:rPr dirty="0"/>
              <a:t/>
            </a:r>
            <a:br>
              <a:rPr dirty="0"/>
            </a:br>
            <a:r>
              <a:rPr lang="zh-CN" altLang="en-US" sz="1530" kern="0" dirty="0" smtClean="0">
                <a:solidFill>
                  <a:srgbClr val="000000"/>
                </a:solidFill>
                <a:latin typeface="Times New Roman" pitchFamily="65" charset="-122"/>
                <a:ea typeface="宋体" pitchFamily="65" charset="-122"/>
              </a:rPr>
              <a:t>生活节律和节日体系的背景。</a:t>
            </a:r>
            <a:endParaRPr lang="zh-CN" altLang="en-US" dirty="0"/>
          </a:p>
        </p:txBody>
      </p:sp>
    </p:spTree>
    <p:custDataLst>
      <p:custData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下列理解和推断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与原文内容相符的一项是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为了更准确地衡量、计算、记录时间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人们制造出指时杆、日晷、漏壶等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作为描述物质运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动或事件发生过程的参数。</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阴阳合历是我们确立传统节日体系的依据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这是因为我国的传统节日有的依据太阳历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依据太阴历。</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我国传统的二十四节气是古人根据太阳、月亮一年内的位置变化及其引起的地面气候的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演变次序而制定的。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D.我国阴历阳历合并使用的时间制度,符合月球围绕地球旋转、地球围绕太阳旋转的周期性</a:t>
            </a:r>
            <a:r>
              <a:rPr dirty="0"/>
              <a:t/>
            </a:r>
            <a:br>
              <a:rPr dirty="0"/>
            </a:br>
            <a:r>
              <a:rPr lang="zh-CN" altLang="en-US" sz="1530" kern="0" dirty="0" smtClean="0">
                <a:solidFill>
                  <a:srgbClr val="000000"/>
                </a:solidFill>
                <a:latin typeface="Times New Roman" pitchFamily="65" charset="-122"/>
                <a:ea typeface="宋体" pitchFamily="65" charset="-122"/>
              </a:rPr>
              <a:t>变化,能够反映寒暑往来的自然规律。</a:t>
            </a:r>
            <a:endParaRPr lang="zh-CN" altLang="en-US" dirty="0"/>
          </a:p>
        </p:txBody>
      </p:sp>
    </p:spTree>
    <p:custDataLst>
      <p:custData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“是以月球围绕地球旋转周期为参照物的太阴历”错,由原文第三段“兼顾太阳</a:t>
            </a:r>
            <a:r>
              <a:rPr dirty="0"/>
              <a:t/>
            </a:r>
            <a:br>
              <a:rPr dirty="0"/>
            </a:br>
            <a:r>
              <a:rPr lang="zh-CN" altLang="en-US" sz="1530" kern="0" dirty="0" smtClean="0">
                <a:solidFill>
                  <a:srgbClr val="000000"/>
                </a:solidFill>
                <a:latin typeface="Times New Roman" pitchFamily="65" charset="-122"/>
                <a:ea typeface="宋体" pitchFamily="65" charset="-122"/>
              </a:rPr>
              <a:t>历和太阴历确定的历法是阴阳合历”可知,概念理解错误。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审题方法</a:t>
            </a:r>
            <a:r>
              <a:rPr lang="zh-CN" altLang="en-US" sz="1530" kern="0" dirty="0" smtClean="0">
                <a:solidFill>
                  <a:srgbClr val="000000"/>
                </a:solidFill>
                <a:latin typeface="Times New Roman" pitchFamily="65" charset="-122"/>
                <a:ea typeface="宋体" pitchFamily="65" charset="-122"/>
              </a:rPr>
              <a:t>　论述类文本阅读的命题主要从概念、判断、推理三个角度命题,概念类注意“内</a:t>
            </a:r>
            <a:r>
              <a:rPr dirty="0"/>
              <a:t/>
            </a:r>
            <a:br>
              <a:rPr dirty="0"/>
            </a:br>
            <a:r>
              <a:rPr lang="zh-CN" altLang="en-US" sz="1530" kern="0" dirty="0" smtClean="0">
                <a:solidFill>
                  <a:srgbClr val="000000"/>
                </a:solidFill>
                <a:latin typeface="Times New Roman" pitchFamily="65" charset="-122"/>
                <a:ea typeface="宋体" pitchFamily="65" charset="-122"/>
              </a:rPr>
              <a:t>涵、外延不准”“偷换概念”“误划类别”“张冠李戴”等错误;判断类注意“范围不当”</a:t>
            </a:r>
            <a:r>
              <a:rPr dirty="0"/>
              <a:t/>
            </a:r>
            <a:br>
              <a:rPr dirty="0"/>
            </a:br>
            <a:r>
              <a:rPr lang="zh-CN" altLang="en-US" sz="1530" kern="0" dirty="0" smtClean="0">
                <a:solidFill>
                  <a:srgbClr val="000000"/>
                </a:solidFill>
                <a:latin typeface="Times New Roman" pitchFamily="65" charset="-122"/>
                <a:ea typeface="宋体" pitchFamily="65" charset="-122"/>
              </a:rPr>
              <a:t>“曲解文意”等错误;推理类注意“强加因果”等错误。答题时首先阅读题干,在文中找到题</a:t>
            </a:r>
            <a:r>
              <a:rPr dirty="0"/>
              <a:t/>
            </a:r>
            <a:br>
              <a:rPr dirty="0"/>
            </a:br>
            <a:r>
              <a:rPr lang="zh-CN" altLang="en-US" sz="1530" kern="0" dirty="0" smtClean="0">
                <a:solidFill>
                  <a:srgbClr val="000000"/>
                </a:solidFill>
                <a:latin typeface="Times New Roman" pitchFamily="65" charset="-122"/>
                <a:ea typeface="宋体" pitchFamily="65" charset="-122"/>
              </a:rPr>
              <a:t>干对应的区间,然后仔细分析。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由原文第五段“但在汉代刘安著《淮南子》中,就明确有二十四节气名称的记载</a:t>
            </a:r>
            <a:r>
              <a:rPr dirty="0"/>
              <a:t/>
            </a:r>
            <a:br>
              <a:rPr dirty="0"/>
            </a:br>
            <a:r>
              <a:rPr lang="zh-CN" altLang="en-US" sz="1530" kern="0" dirty="0" smtClean="0">
                <a:solidFill>
                  <a:srgbClr val="000000"/>
                </a:solidFill>
                <a:latin typeface="Times New Roman" pitchFamily="65" charset="-122"/>
                <a:ea typeface="宋体" pitchFamily="65" charset="-122"/>
              </a:rPr>
              <a:t>了”可知,《淮南子》记载的不是“在某些历史时期某些节气有不同的名称”。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本题考查信息推断能力。A.由第二段可知,指时杆、日晷、漏壶等并非参数。B.</a:t>
            </a:r>
            <a:r>
              <a:rPr dirty="0"/>
              <a:t/>
            </a:r>
            <a:br>
              <a:rPr dirty="0"/>
            </a:br>
            <a:r>
              <a:rPr lang="zh-CN" altLang="en-US" sz="1530" kern="0" dirty="0" smtClean="0">
                <a:solidFill>
                  <a:srgbClr val="000000"/>
                </a:solidFill>
                <a:latin typeface="Times New Roman" pitchFamily="65" charset="-122"/>
                <a:ea typeface="宋体" pitchFamily="65" charset="-122"/>
              </a:rPr>
              <a:t>强加因果。C.由第三段“二十四节气的制定,实质上也是以地球围绕太阳旋转的周期作为参</a:t>
            </a:r>
            <a:r>
              <a:rPr dirty="0"/>
              <a:t/>
            </a:r>
            <a:br>
              <a:rPr dirty="0"/>
            </a:br>
            <a:r>
              <a:rPr lang="zh-CN" altLang="en-US" sz="1530" kern="0" dirty="0" smtClean="0">
                <a:solidFill>
                  <a:srgbClr val="000000"/>
                </a:solidFill>
                <a:latin typeface="Times New Roman" pitchFamily="65" charset="-122"/>
                <a:ea typeface="宋体" pitchFamily="65" charset="-122"/>
              </a:rPr>
              <a:t>照物的”可知,二十四节气并非古人根据“太阳、月亮一年内的位置变化”制定的。</a:t>
            </a:r>
            <a:endParaRPr lang="zh-CN" altLang="en-US" dirty="0"/>
          </a:p>
        </p:txBody>
      </p:sp>
    </p:spTree>
    <p:custDataLst>
      <p:custData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88347"/>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一、(2013课标全国Ⅱ,1—3,9分)阅读下面的文字,完成1—3 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20世纪后期,陕西凤雏村出土了刻有“凤”字的甲骨四片,这些“凤”字的形体大致相同,均为</a:t>
            </a:r>
            <a:r>
              <a:rPr dirty="0"/>
              <a:t/>
            </a:r>
            <a:br>
              <a:rPr dirty="0"/>
            </a:br>
            <a:r>
              <a:rPr lang="zh-CN" altLang="en-US" sz="1530" kern="0" dirty="0" smtClean="0">
                <a:solidFill>
                  <a:srgbClr val="000000"/>
                </a:solidFill>
                <a:latin typeface="Times New Roman" pitchFamily="65" charset="-122"/>
                <a:ea typeface="宋体" pitchFamily="65" charset="-122"/>
              </a:rPr>
              <a:t>头上带有象征神权或王权的抽象化了的毛角的短尾鸟。东汉许慎《说文解字》云:“</a:t>
            </a:r>
            <a:r>
              <a:rPr lang="zh-CN" altLang="en-US" sz="1151" kern="0" spc="273" dirty="0" smtClean="0">
                <a:solidFill>
                  <a:srgbClr val="000000"/>
                </a:solidFill>
                <a:latin typeface="Times New Roman" pitchFamily="65" charset="-122"/>
                <a:ea typeface="宋体" pitchFamily="65" charset="-122"/>
              </a:rPr>
              <a:t> </a:t>
            </a:r>
            <a:r>
              <a:rPr lang="zh-CN" altLang="en-US" sz="1090" kern="0" spc="184"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属,神鸟也。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江中有</a:t>
            </a:r>
            <a:r>
              <a:rPr lang="zh-CN" altLang="en-US" sz="1151" kern="0" spc="273" dirty="0" smtClean="0">
                <a:solidFill>
                  <a:srgbClr val="000000"/>
                </a:solidFill>
                <a:latin typeface="Times New Roman" pitchFamily="65" charset="-122"/>
                <a:ea typeface="宋体" pitchFamily="65" charset="-122"/>
              </a:rPr>
              <a:t> </a:t>
            </a:r>
            <a:r>
              <a:rPr lang="zh-CN" altLang="en-US" sz="1090" kern="0" spc="184"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,似凫而大,赤目。”据此,古代传说中鸣于岐山、兆示周王朝兴起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的神鸟凤凰,其原型应该是一种形象普通、类似水鸭的短尾水鸟。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那么,普通的短尾鸟“凤”为何在周代变为华冠长尾、祥瑞美丽的神鸟了呢?我们看到,在商</a:t>
            </a:r>
            <a:r>
              <a:rPr dirty="0"/>
              <a:t/>
            </a:r>
            <a:br>
              <a:rPr dirty="0"/>
            </a:br>
            <a:r>
              <a:rPr lang="zh-CN" altLang="en-US" sz="1530" kern="0" dirty="0" smtClean="0">
                <a:solidFill>
                  <a:srgbClr val="000000"/>
                </a:solidFill>
                <a:latin typeface="Times New Roman" pitchFamily="65" charset="-122"/>
                <a:ea typeface="宋体" pitchFamily="65" charset="-122"/>
              </a:rPr>
              <a:t>代早期和中期的青铜器纹饰中,只有鸟纹而没有凤纹,真正的凤形直到殷商晚期才出现,而且此</a:t>
            </a:r>
            <a:r>
              <a:rPr dirty="0"/>
              <a:t/>
            </a:r>
            <a:br>
              <a:rPr dirty="0"/>
            </a:br>
            <a:r>
              <a:rPr lang="zh-CN" altLang="en-US" sz="1530" kern="0" dirty="0" smtClean="0">
                <a:solidFill>
                  <a:srgbClr val="000000"/>
                </a:solidFill>
                <a:latin typeface="Times New Roman" pitchFamily="65" charset="-122"/>
                <a:ea typeface="宋体" pitchFamily="65" charset="-122"/>
              </a:rPr>
              <a:t>时是华冠短尾鸟和华丽而饰有眼翎的长尾鸟同时出现,可见“凤”是由鸟演变而来的。综观</a:t>
            </a:r>
            <a:r>
              <a:rPr dirty="0"/>
              <a:t/>
            </a:r>
            <a:br>
              <a:rPr dirty="0"/>
            </a:br>
            <a:r>
              <a:rPr lang="zh-CN" altLang="en-US" sz="1530" kern="0" dirty="0" smtClean="0">
                <a:solidFill>
                  <a:srgbClr val="000000"/>
                </a:solidFill>
                <a:latin typeface="Times New Roman" pitchFamily="65" charset="-122"/>
                <a:ea typeface="宋体" pitchFamily="65" charset="-122"/>
              </a:rPr>
              <a:t>甲骨文和商代青铜器,凤鸟的演变应该是鸟在先,凤在后,贯穿整个商代的不是凤而是鸟。“天</a:t>
            </a:r>
            <a:r>
              <a:rPr dirty="0"/>
              <a:t/>
            </a:r>
            <a:br>
              <a:rPr dirty="0"/>
            </a:br>
            <a:r>
              <a:rPr lang="zh-CN" altLang="en-US" sz="1530" kern="0" dirty="0" smtClean="0">
                <a:solidFill>
                  <a:srgbClr val="000000"/>
                </a:solidFill>
                <a:latin typeface="Times New Roman" pitchFamily="65" charset="-122"/>
                <a:ea typeface="宋体" pitchFamily="65" charset="-122"/>
              </a:rPr>
              <a:t>命玄鸟,降而生商”,在商人的历史中鸟始终扮演着图腾始祖的重要角色。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《左传》记载郯子说:“我高祖少皞挚之立也,凤鸟适至,故纪于鸟,为鸟师而鸟名。凤鸟氏历</a:t>
            </a:r>
            <a:r>
              <a:rPr dirty="0"/>
              <a:t/>
            </a:r>
            <a:br>
              <a:rPr dirty="0"/>
            </a:br>
            <a:r>
              <a:rPr lang="zh-CN" altLang="en-US" sz="1530" kern="0" dirty="0" smtClean="0">
                <a:solidFill>
                  <a:srgbClr val="000000"/>
                </a:solidFill>
                <a:latin typeface="Times New Roman" pitchFamily="65" charset="-122"/>
                <a:ea typeface="宋体" pitchFamily="65" charset="-122"/>
              </a:rPr>
              <a:t>正也,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九扈为九农正。”凤鸟氏成为“历正”之官,是由于它知天时,九扈成为“九农</a:t>
            </a:r>
            <a:r>
              <a:rPr dirty="0"/>
              <a:t/>
            </a:r>
            <a:br>
              <a:rPr dirty="0"/>
            </a:br>
            <a:r>
              <a:rPr lang="zh-CN" altLang="en-US" sz="1530" kern="0" dirty="0" smtClean="0">
                <a:solidFill>
                  <a:srgbClr val="000000"/>
                </a:solidFill>
                <a:latin typeface="Times New Roman" pitchFamily="65" charset="-122"/>
                <a:ea typeface="宋体" pitchFamily="65" charset="-122"/>
              </a:rPr>
              <a:t>正”,也是由于它们带来了耕种、耘田和收获的信息。殷人先祖之所以“鸟师而鸟名”,应该</a:t>
            </a:r>
            <a:endParaRPr lang="zh-CN" altLang="en-US" dirty="0"/>
          </a:p>
        </p:txBody>
      </p:sp>
      <p:pic>
        <p:nvPicPr>
          <p:cNvPr id="3" name="图片 3" descr="textimage1.jpeg"/>
          <p:cNvPicPr>
            <a:picLocks noChangeAspect="1"/>
          </p:cNvPicPr>
          <p:nvPr/>
        </p:nvPicPr>
        <p:blipFill>
          <a:blip r:embed="rId4"/>
          <a:stretch>
            <a:fillRect/>
          </a:stretch>
        </p:blipFill>
        <p:spPr>
          <a:xfrm>
            <a:off x="7592410" y="2227840"/>
            <a:ext cx="180975" cy="180975"/>
          </a:xfrm>
          <a:prstGeom prst="rect">
            <a:avLst/>
          </a:prstGeom>
        </p:spPr>
      </p:pic>
      <p:pic>
        <p:nvPicPr>
          <p:cNvPr id="4" name="图片 4" descr="textimage2.jpeg"/>
          <p:cNvPicPr>
            <a:picLocks noChangeAspect="1"/>
          </p:cNvPicPr>
          <p:nvPr/>
        </p:nvPicPr>
        <p:blipFill>
          <a:blip r:embed="rId5"/>
          <a:stretch>
            <a:fillRect/>
          </a:stretch>
        </p:blipFill>
        <p:spPr>
          <a:xfrm>
            <a:off x="7773385" y="2232603"/>
            <a:ext cx="161925" cy="171449"/>
          </a:xfrm>
          <a:prstGeom prst="rect">
            <a:avLst/>
          </a:prstGeom>
        </p:spPr>
      </p:pic>
      <p:pic>
        <p:nvPicPr>
          <p:cNvPr id="5" name="图片 5" descr="textimage3.jpeg"/>
          <p:cNvPicPr>
            <a:picLocks noChangeAspect="1"/>
          </p:cNvPicPr>
          <p:nvPr/>
        </p:nvPicPr>
        <p:blipFill>
          <a:blip r:embed="rId4"/>
          <a:stretch>
            <a:fillRect/>
          </a:stretch>
        </p:blipFill>
        <p:spPr>
          <a:xfrm>
            <a:off x="2532600" y="2581648"/>
            <a:ext cx="180975" cy="180975"/>
          </a:xfrm>
          <a:prstGeom prst="rect">
            <a:avLst/>
          </a:prstGeom>
        </p:spPr>
      </p:pic>
      <p:pic>
        <p:nvPicPr>
          <p:cNvPr id="6" name="图片 6" descr="textimage4.jpeg"/>
          <p:cNvPicPr>
            <a:picLocks noChangeAspect="1"/>
          </p:cNvPicPr>
          <p:nvPr/>
        </p:nvPicPr>
        <p:blipFill>
          <a:blip r:embed="rId5"/>
          <a:stretch>
            <a:fillRect/>
          </a:stretch>
        </p:blipFill>
        <p:spPr>
          <a:xfrm>
            <a:off x="2713575" y="2586410"/>
            <a:ext cx="161925" cy="171450"/>
          </a:xfrm>
          <a:prstGeom prst="rect">
            <a:avLst/>
          </a:prstGeom>
        </p:spPr>
      </p:pic>
      <p:sp>
        <p:nvSpPr>
          <p:cNvPr id="7" name="TextBox 11"/>
          <p:cNvSpPr txBox="1"/>
          <p:nvPr/>
        </p:nvSpPr>
        <p:spPr>
          <a:xfrm>
            <a:off x="3048476" y="1062815"/>
            <a:ext cx="2380780"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lang="en-US" altLang="zh-CN" sz="2000" b="1" dirty="0" smtClean="0">
              <a:latin typeface="黑体" panose="02010609060101010101" pitchFamily="49" charset="-122"/>
              <a:ea typeface="黑体" panose="02010609060101010101" pitchFamily="49" charset="-122"/>
            </a:endParaRPr>
          </a:p>
        </p:txBody>
      </p:sp>
    </p:spTree>
    <p:custDataLst>
      <p:custData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是由于这些随着信风迁徙的鸟,给以少皞为首的商人的农业生产带来了四季节令的消息。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对凤鸟的崇拜起于商代,其鼎盛却在周代。正是在周代,“凤”完成了其发展程序中最后也是</a:t>
            </a:r>
            <a:r>
              <a:rPr dirty="0"/>
              <a:t/>
            </a:r>
            <a:br>
              <a:rPr dirty="0"/>
            </a:br>
            <a:r>
              <a:rPr lang="zh-CN" altLang="en-US" sz="1530" kern="0" dirty="0" smtClean="0">
                <a:solidFill>
                  <a:srgbClr val="000000"/>
                </a:solidFill>
                <a:latin typeface="Times New Roman" pitchFamily="65" charset="-122"/>
                <a:ea typeface="宋体" pitchFamily="65" charset="-122"/>
              </a:rPr>
              <a:t>最重要的环节:变为神鸟凤凰。许多历史资料记载了周王室在克商前后对“天命”的重视。</a:t>
            </a:r>
            <a:r>
              <a:rPr dirty="0"/>
              <a:t/>
            </a:r>
            <a:br>
              <a:rPr dirty="0"/>
            </a:br>
            <a:r>
              <a:rPr lang="zh-CN" altLang="en-US" sz="1530" kern="0" dirty="0" smtClean="0">
                <a:solidFill>
                  <a:srgbClr val="000000"/>
                </a:solidFill>
                <a:latin typeface="Times New Roman" pitchFamily="65" charset="-122"/>
                <a:ea typeface="宋体" pitchFamily="65" charset="-122"/>
              </a:rPr>
              <a:t>《尚书》“周书”十二篇中大量出现的“命”字多指天命,“殷革夏命”也是常见的语句。</a:t>
            </a:r>
            <a:r>
              <a:rPr dirty="0"/>
              <a:t/>
            </a:r>
            <a:br>
              <a:rPr dirty="0"/>
            </a:br>
            <a:r>
              <a:rPr lang="zh-CN" altLang="en-US" sz="1530" kern="0" dirty="0" smtClean="0">
                <a:solidFill>
                  <a:srgbClr val="000000"/>
                </a:solidFill>
                <a:latin typeface="Times New Roman" pitchFamily="65" charset="-122"/>
                <a:ea typeface="宋体" pitchFamily="65" charset="-122"/>
              </a:rPr>
              <a:t>武王在甲子日牧野之战结束后,紧接着就“不革服”“格于庙”(来不及换衣服就到神庙参</a:t>
            </a:r>
            <a:r>
              <a:rPr dirty="0"/>
              <a:t/>
            </a:r>
            <a:br>
              <a:rPr dirty="0"/>
            </a:br>
            <a:r>
              <a:rPr lang="zh-CN" altLang="en-US" sz="1530" kern="0" dirty="0" smtClean="0">
                <a:solidFill>
                  <a:srgbClr val="000000"/>
                </a:solidFill>
                <a:latin typeface="Times New Roman" pitchFamily="65" charset="-122"/>
                <a:ea typeface="宋体" pitchFamily="65" charset="-122"/>
              </a:rPr>
              <a:t>拜),这个“庙”自然不可能是周庙,而是商人的神庙。这说明周王室急于把商人的正统接过</a:t>
            </a:r>
            <a:r>
              <a:rPr dirty="0"/>
              <a:t/>
            </a:r>
            <a:br>
              <a:rPr dirty="0"/>
            </a:br>
            <a:r>
              <a:rPr lang="zh-CN" altLang="en-US" sz="1530" kern="0" dirty="0" smtClean="0">
                <a:solidFill>
                  <a:srgbClr val="000000"/>
                </a:solidFill>
                <a:latin typeface="Times New Roman" pitchFamily="65" charset="-122"/>
                <a:ea typeface="宋体" pitchFamily="65" charset="-122"/>
              </a:rPr>
              <a:t>来,成为中原合法的统治者。周人之所以宣扬天命,归根结底在于强调“周改殷命”是出自天</a:t>
            </a:r>
            <a:r>
              <a:rPr dirty="0"/>
              <a:t/>
            </a:r>
            <a:br>
              <a:rPr dirty="0"/>
            </a:br>
            <a:r>
              <a:rPr lang="zh-CN" altLang="en-US" sz="1530" kern="0" dirty="0" smtClean="0">
                <a:solidFill>
                  <a:srgbClr val="000000"/>
                </a:solidFill>
                <a:latin typeface="Times New Roman" pitchFamily="65" charset="-122"/>
                <a:ea typeface="宋体" pitchFamily="65" charset="-122"/>
              </a:rPr>
              <a:t>的意志和抉择。那么有谁能给周人带来“上天之命”呢?根据当时的社会共识,最合适的就应</a:t>
            </a:r>
            <a:r>
              <a:rPr dirty="0"/>
              <a:t/>
            </a:r>
            <a:br>
              <a:rPr dirty="0"/>
            </a:br>
            <a:r>
              <a:rPr lang="zh-CN" altLang="en-US" sz="1530" kern="0" dirty="0" smtClean="0">
                <a:solidFill>
                  <a:srgbClr val="000000"/>
                </a:solidFill>
                <a:latin typeface="Times New Roman" pitchFamily="65" charset="-122"/>
                <a:ea typeface="宋体" pitchFamily="65" charset="-122"/>
              </a:rPr>
              <a:t>该是“天的使者”——凤鸟。《国语》云:“昔武王伐殷,岁在鹑火。”岁即岁星,鹑火即柳</a:t>
            </a:r>
            <a:r>
              <a:rPr dirty="0"/>
              <a:t/>
            </a:r>
            <a:br>
              <a:rPr dirty="0"/>
            </a:br>
            <a:r>
              <a:rPr lang="zh-CN" altLang="en-US" sz="1530" kern="0" dirty="0" smtClean="0">
                <a:solidFill>
                  <a:srgbClr val="000000"/>
                </a:solidFill>
                <a:latin typeface="Times New Roman" pitchFamily="65" charset="-122"/>
                <a:ea typeface="宋体" pitchFamily="65" charset="-122"/>
              </a:rPr>
              <a:t>宿。古人把赤凤叫作鹑,看来周人选择克商的时间也是寓有深意的。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(摘编自何丹《试论中国凤文化的“历史素地”及其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在文化类型学上的深层涵义》)</a:t>
            </a:r>
            <a:endParaRPr lang="zh-CN" altLang="en-US" dirty="0"/>
          </a:p>
        </p:txBody>
      </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二、(2017课标全国Ⅲ,1—3,9分)阅读下面的文字,完成1—3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“让居民望得见山、看得见水、记得住乡愁”,这是以人为核心的新型城镇化建设的要求,也</a:t>
            </a:r>
            <a:r>
              <a:t/>
            </a:r>
            <a:br/>
            <a:r>
              <a:rPr lang="zh-CN" altLang="en-US" sz="1530" kern="0" dirty="0" smtClean="0">
                <a:solidFill>
                  <a:srgbClr val="000000"/>
                </a:solidFill>
                <a:latin typeface="Times New Roman" pitchFamily="65" charset="-122"/>
                <a:ea typeface="宋体" pitchFamily="65" charset="-122"/>
              </a:rPr>
              <a:t>戳中了一些地方城镇化的软肋。一些乡村在变为城镇的过程中,虽然面貌焕然一新,但很多曾</a:t>
            </a:r>
            <a:r>
              <a:t/>
            </a:r>
            <a:br/>
            <a:r>
              <a:rPr lang="zh-CN" altLang="en-US" sz="1530" kern="0" dirty="0" smtClean="0">
                <a:solidFill>
                  <a:srgbClr val="000000"/>
                </a:solidFill>
                <a:latin typeface="Times New Roman" pitchFamily="65" charset="-122"/>
                <a:ea typeface="宋体" pitchFamily="65" charset="-122"/>
              </a:rPr>
              <a:t>经让人留恋的东西却荡然无存。人们或多或少有这样的担忧:快速的、大规模的城镇化会不</a:t>
            </a:r>
            <a:r>
              <a:t/>
            </a:r>
            <a:br/>
            <a:r>
              <a:rPr lang="zh-CN" altLang="en-US" sz="1530" kern="0" dirty="0" smtClean="0">
                <a:solidFill>
                  <a:srgbClr val="000000"/>
                </a:solidFill>
                <a:latin typeface="Times New Roman" pitchFamily="65" charset="-122"/>
                <a:ea typeface="宋体" pitchFamily="65" charset="-122"/>
              </a:rPr>
              <a:t>会使“乡愁”无处安放?要在城镇化进程中留住乡愁,不让“乡愁”变成“乡痛”,一个重要</a:t>
            </a:r>
            <a:r>
              <a:t/>
            </a:r>
            <a:br/>
            <a:r>
              <a:rPr lang="zh-CN" altLang="en-US" sz="1530" kern="0" dirty="0" smtClean="0">
                <a:solidFill>
                  <a:srgbClr val="000000"/>
                </a:solidFill>
                <a:latin typeface="Times New Roman" pitchFamily="65" charset="-122"/>
                <a:ea typeface="宋体" pitchFamily="65" charset="-122"/>
              </a:rPr>
              <a:t>措施是要留住、呵护并活化乡村记忆。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乡村记忆是乡愁的载体,主要包括两个方面:一方面是物质文化记忆,如日常生活用品、公共活</a:t>
            </a:r>
            <a:r>
              <a:t/>
            </a:r>
            <a:br/>
            <a:r>
              <a:rPr lang="zh-CN" altLang="en-US" sz="1530" kern="0" dirty="0" smtClean="0">
                <a:solidFill>
                  <a:srgbClr val="000000"/>
                </a:solidFill>
                <a:latin typeface="Times New Roman" pitchFamily="65" charset="-122"/>
                <a:ea typeface="宋体" pitchFamily="65" charset="-122"/>
              </a:rPr>
              <a:t>动场所、传统民居建筑等“记忆场所”;另一方面是非物质文化记忆,如村规民约、传统习</a:t>
            </a:r>
            <a:r>
              <a:t/>
            </a:r>
            <a:br/>
            <a:r>
              <a:rPr lang="zh-CN" altLang="en-US" sz="1530" kern="0" dirty="0" smtClean="0">
                <a:solidFill>
                  <a:srgbClr val="000000"/>
                </a:solidFill>
                <a:latin typeface="Times New Roman" pitchFamily="65" charset="-122"/>
                <a:ea typeface="宋体" pitchFamily="65" charset="-122"/>
              </a:rPr>
              <a:t>俗、传统技艺以及具有地方特色的生产生活模式等。乡村物质文化记忆与非物质文化记忆</a:t>
            </a:r>
            <a:r>
              <a:t/>
            </a:r>
            <a:br/>
            <a:r>
              <a:rPr lang="zh-CN" altLang="en-US" sz="1530" kern="0" dirty="0" smtClean="0">
                <a:solidFill>
                  <a:srgbClr val="000000"/>
                </a:solidFill>
                <a:latin typeface="Times New Roman" pitchFamily="65" charset="-122"/>
                <a:ea typeface="宋体" pitchFamily="65" charset="-122"/>
              </a:rPr>
              <a:t>常常相互融合渗透,构成一个有机整体。这些乡村记忆是人们认知家园空间、乡土历史与传</a:t>
            </a:r>
            <a:r>
              <a:t/>
            </a:r>
            <a:br/>
            <a:r>
              <a:rPr lang="zh-CN" altLang="en-US" sz="1530" kern="0" dirty="0" smtClean="0">
                <a:solidFill>
                  <a:srgbClr val="000000"/>
                </a:solidFill>
                <a:latin typeface="Times New Roman" pitchFamily="65" charset="-122"/>
                <a:ea typeface="宋体" pitchFamily="65" charset="-122"/>
              </a:rPr>
              <a:t>统礼仪的主要载体。在城镇化过程中留住它们,才能留住乡愁。这实质上是对人的情感的尊</a:t>
            </a:r>
            <a:r>
              <a:t/>
            </a:r>
            <a:br/>
            <a:r>
              <a:rPr lang="zh-CN" altLang="en-US" sz="1530" kern="0" dirty="0" smtClean="0">
                <a:solidFill>
                  <a:srgbClr val="000000"/>
                </a:solidFill>
                <a:latin typeface="Times New Roman" pitchFamily="65" charset="-122"/>
                <a:ea typeface="宋体" pitchFamily="65" charset="-122"/>
              </a:rPr>
              <a:t>重。至于哪些乡村记忆真正值得保留,这一方面可以借助一些科学的评价体系进行合理评估,</a:t>
            </a:r>
            <a:r>
              <a:t/>
            </a:r>
            <a:br/>
            <a:r>
              <a:rPr lang="zh-CN" altLang="en-US" sz="1530" kern="0" dirty="0" smtClean="0">
                <a:solidFill>
                  <a:srgbClr val="000000"/>
                </a:solidFill>
                <a:latin typeface="Times New Roman" pitchFamily="65" charset="-122"/>
                <a:ea typeface="宋体" pitchFamily="65" charset="-122"/>
              </a:rPr>
              <a:t>另一方面可以广泛听取民意,然后进行综合甄选。在新型城镇化建设过程中,需要做好这方面</a:t>
            </a:r>
            <a:r>
              <a:t/>
            </a:r>
            <a:br/>
            <a:r>
              <a:rPr lang="zh-CN" altLang="en-US" sz="1530" kern="0" dirty="0" smtClean="0">
                <a:solidFill>
                  <a:srgbClr val="000000"/>
                </a:solidFill>
                <a:latin typeface="Times New Roman" pitchFamily="65" charset="-122"/>
                <a:ea typeface="宋体" pitchFamily="65" charset="-122"/>
              </a:rPr>
              <a:t>的前期规划。</a:t>
            </a:r>
            <a:endParaRPr lang="zh-CN" altLang="en-US"/>
          </a:p>
        </p:txBody>
      </p:sp>
    </p:spTree>
    <p:custDataLst>
      <p:custData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1.下列关于凤的形象的表述,不正确的一项是(3分)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A.20世纪后期在陕西凤雏村出土的甲骨文中,凤都表现为短尾鸟的形象。</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B.在东汉许慎的《说文解字》中,作为凤属的</a:t>
            </a:r>
            <a:r>
              <a:rPr lang="zh-CN" altLang="en-US" sz="1124" kern="0" spc="225" dirty="0" smtClean="0">
                <a:solidFill>
                  <a:srgbClr val="000000"/>
                </a:solidFill>
                <a:latin typeface="Times New Roman" pitchFamily="65" charset="-122"/>
                <a:ea typeface="宋体" pitchFamily="65" charset="-122"/>
              </a:rPr>
              <a:t> </a:t>
            </a:r>
            <a:r>
              <a:rPr lang="zh-CN" altLang="en-US" sz="1184" kern="0" spc="315"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是跟凫一般大的红眼睛水鸟。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C.综合甲骨文和上古文献记载看,凤的原型是一种类似水鸭的普通短尾水鸟。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D.在周代文化中,凤已经从短尾水鸟变成一种华冠长尾、祥瑞美丽的神鸟。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2.下列表述,不符合原文意思的一项是(3分)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A.在商代晚期的青铜器纹饰中,华丽而饰有眼翎的长尾鸟形状的凤纹还没有出现。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B.从青铜器纹饰和“天命玄鸟,降而生商”这句话看,鸟是殷商人传说中的图腾始祖。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C.凤鸟知天时,九扈带来耕种、耘田和收获的信息,所以殷人先祖“鸟师而鸟名”。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D.周人的凤崇拜是从商人那里沿袭而来的,而周人的崇凤热甚至超过了商人。</a:t>
            </a:r>
            <a:endParaRPr lang="zh-CN" altLang="en-US" dirty="0"/>
          </a:p>
        </p:txBody>
      </p:sp>
      <p:pic>
        <p:nvPicPr>
          <p:cNvPr id="3" name="图片 3" descr="textimage5.jpeg"/>
          <p:cNvPicPr>
            <a:picLocks noChangeAspect="1"/>
          </p:cNvPicPr>
          <p:nvPr/>
        </p:nvPicPr>
        <p:blipFill>
          <a:blip r:embed="rId4"/>
          <a:stretch>
            <a:fillRect/>
          </a:stretch>
        </p:blipFill>
        <p:spPr>
          <a:xfrm>
            <a:off x="4266063" y="1166416"/>
            <a:ext cx="171450" cy="180975"/>
          </a:xfrm>
          <a:prstGeom prst="rect">
            <a:avLst/>
          </a:prstGeom>
        </p:spPr>
      </p:pic>
      <p:pic>
        <p:nvPicPr>
          <p:cNvPr id="4" name="图片 4" descr="textimage6.jpeg"/>
          <p:cNvPicPr>
            <a:picLocks noChangeAspect="1"/>
          </p:cNvPicPr>
          <p:nvPr/>
        </p:nvPicPr>
        <p:blipFill>
          <a:blip r:embed="rId5"/>
          <a:stretch>
            <a:fillRect/>
          </a:stretch>
        </p:blipFill>
        <p:spPr>
          <a:xfrm>
            <a:off x="4437513" y="1161654"/>
            <a:ext cx="190499" cy="190499"/>
          </a:xfrm>
          <a:prstGeom prst="rect">
            <a:avLst/>
          </a:prstGeom>
        </p:spPr>
      </p:pic>
    </p:spTree>
    <p:custDataLst>
      <p:custData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下列理解和分析不正确的一项是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后代所见的“凤”并不是自然界的一种鸟。在中国文化史上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凤的形象最为重要的演变开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始于殷商晚期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最终完成于周代。</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周文王、周武王都曾称臣于商纣王。为了表明自己是商朝先王的臣下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周武王在甲子日牧</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野之战结束后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马上就参拜了商人的神庙。</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尚书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周书”是记载周王朝史事之书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在“周书”十二篇中大量宣传天命、“殷革夏</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命”,实际上就是在宣传“周改殷命”。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D.周人之所以把牧野之战克商的时间定在甲子日,即岁星在鹑火的时候,就是因为鹑是赤凤,而</a:t>
            </a:r>
            <a:r>
              <a:rPr dirty="0"/>
              <a:t/>
            </a:r>
            <a:br>
              <a:rPr dirty="0"/>
            </a:br>
            <a:r>
              <a:rPr lang="zh-CN" altLang="en-US" sz="1530" kern="0" dirty="0" smtClean="0">
                <a:solidFill>
                  <a:srgbClr val="000000"/>
                </a:solidFill>
                <a:latin typeface="Times New Roman" pitchFamily="65" charset="-122"/>
                <a:ea typeface="宋体" pitchFamily="65" charset="-122"/>
              </a:rPr>
              <a:t>赤凤将带来“上天之命”。</a:t>
            </a:r>
            <a:endParaRPr lang="zh-CN" altLang="en-US" dirty="0"/>
          </a:p>
        </p:txBody>
      </p:sp>
      <p:sp>
        <p:nvSpPr>
          <p:cNvPr id="3" name="TextBox 2"/>
          <p:cNvSpPr txBox="1"/>
          <p:nvPr/>
        </p:nvSpPr>
        <p:spPr>
          <a:xfrm>
            <a:off x="540000" y="4117464"/>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根据首段“江中有</a:t>
            </a:r>
            <a:r>
              <a:rPr lang="zh-CN" altLang="en-US" sz="1056" kern="0" spc="143" dirty="0" smtClean="0">
                <a:solidFill>
                  <a:srgbClr val="000000"/>
                </a:solidFill>
                <a:latin typeface="Times New Roman" pitchFamily="65" charset="-122"/>
                <a:ea typeface="宋体" pitchFamily="65" charset="-122"/>
              </a:rPr>
              <a:t> </a:t>
            </a:r>
            <a:r>
              <a:rPr lang="zh-CN" altLang="en-US" sz="1118" kern="0" spc="231"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,似凫而大,赤目”可知,“跟凫一般大”不正确。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根据原文第二段,“在商代早期和中期的青铜器纹饰中,只有鸟纹而没有凤纹,真</a:t>
            </a:r>
            <a:r>
              <a:rPr dirty="0"/>
              <a:t/>
            </a:r>
            <a:br>
              <a:rPr dirty="0"/>
            </a:br>
            <a:r>
              <a:rPr lang="zh-CN" altLang="en-US" sz="1530" kern="0" dirty="0" smtClean="0">
                <a:solidFill>
                  <a:srgbClr val="000000"/>
                </a:solidFill>
                <a:latin typeface="Times New Roman" pitchFamily="65" charset="-122"/>
                <a:ea typeface="宋体" pitchFamily="65" charset="-122"/>
              </a:rPr>
              <a:t>正的凤形直到殷商晚期才出现,而且此时是华冠短尾鸟和华丽而饰有眼翎的长尾鸟同时出</a:t>
            </a:r>
            <a:r>
              <a:rPr dirty="0"/>
              <a:t/>
            </a:r>
            <a:br>
              <a:rPr dirty="0"/>
            </a:br>
            <a:r>
              <a:rPr lang="zh-CN" altLang="en-US" sz="1530" kern="0" dirty="0" smtClean="0">
                <a:solidFill>
                  <a:srgbClr val="000000"/>
                </a:solidFill>
                <a:latin typeface="Times New Roman" pitchFamily="65" charset="-122"/>
                <a:ea typeface="宋体" pitchFamily="65" charset="-122"/>
              </a:rPr>
              <a:t>现”,可以推知该项错误。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据原文最后一段,“这说明周王室急于把商人的正统接过来,成为中原合法的统</a:t>
            </a:r>
            <a:r>
              <a:rPr dirty="0"/>
              <a:t/>
            </a:r>
            <a:br>
              <a:rPr dirty="0"/>
            </a:br>
            <a:r>
              <a:rPr lang="zh-CN" altLang="en-US" sz="1530" kern="0" dirty="0" smtClean="0">
                <a:solidFill>
                  <a:srgbClr val="000000"/>
                </a:solidFill>
                <a:latin typeface="Times New Roman" pitchFamily="65" charset="-122"/>
                <a:ea typeface="宋体" pitchFamily="65" charset="-122"/>
              </a:rPr>
              <a:t>治者”,可知“为了表明自己是商朝先王的臣下”是错误的。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二、(2013课标全国Ⅰ,1—3,9分)阅读下面的文字,完成1—3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老子其人其书的时代,自司马迁《史记》以来即有异说。清代学者崇尚考据,对此议论纷纷,如</a:t>
            </a:r>
            <a:r>
              <a:t/>
            </a:r>
            <a:br/>
            <a:r>
              <a:rPr lang="zh-CN" altLang="en-US" sz="1530" kern="0" dirty="0" smtClean="0">
                <a:solidFill>
                  <a:srgbClr val="000000"/>
                </a:solidFill>
                <a:latin typeface="Times New Roman" pitchFamily="65" charset="-122"/>
                <a:ea typeface="宋体" pitchFamily="65" charset="-122"/>
              </a:rPr>
              <a:t>汪中作《老子考异》,力主老子为战国时人,益启争端。钱穆先生说:“老子伪迹不彰,真相不</a:t>
            </a:r>
            <a:r>
              <a:t/>
            </a:r>
            <a:br/>
            <a:r>
              <a:rPr lang="zh-CN" altLang="en-US" sz="1530" kern="0" dirty="0" smtClean="0">
                <a:solidFill>
                  <a:srgbClr val="000000"/>
                </a:solidFill>
                <a:latin typeface="Times New Roman" pitchFamily="65" charset="-122"/>
                <a:ea typeface="宋体" pitchFamily="65" charset="-122"/>
              </a:rPr>
              <a:t>白,则先秦诸子学术思想之系统条贯始终不明,其源流派别终无可言。”大家都期待这个问题</a:t>
            </a:r>
            <a:r>
              <a:t/>
            </a:r>
            <a:br/>
            <a:r>
              <a:rPr lang="zh-CN" altLang="en-US" sz="1530" kern="0" dirty="0" smtClean="0">
                <a:solidFill>
                  <a:srgbClr val="000000"/>
                </a:solidFill>
                <a:latin typeface="Times New Roman" pitchFamily="65" charset="-122"/>
                <a:ea typeface="宋体" pitchFamily="65" charset="-122"/>
              </a:rPr>
              <a:t>有新的解决线索。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过去对于古书真伪及年代的讨论,只能以纸上材料证明纸上材料,没有其他的衡量标准,因而难</a:t>
            </a:r>
            <a:r>
              <a:t/>
            </a:r>
            <a:br/>
            <a:r>
              <a:rPr lang="zh-CN" altLang="en-US" sz="1530" kern="0" dirty="0" smtClean="0">
                <a:solidFill>
                  <a:srgbClr val="000000"/>
                </a:solidFill>
                <a:latin typeface="Times New Roman" pitchFamily="65" charset="-122"/>
                <a:ea typeface="宋体" pitchFamily="65" charset="-122"/>
              </a:rPr>
              <a:t>有定论。用来印证《老子》的古书,大多受到辨伪家的怀疑,年代确不可移的,恐怕要数到《韩</a:t>
            </a:r>
            <a:r>
              <a:t/>
            </a:r>
            <a:br/>
            <a:r>
              <a:rPr lang="zh-CN" altLang="en-US" sz="1530" kern="0" dirty="0" smtClean="0">
                <a:solidFill>
                  <a:srgbClr val="000000"/>
                </a:solidFill>
                <a:latin typeface="Times New Roman" pitchFamily="65" charset="-122"/>
                <a:ea typeface="宋体" pitchFamily="65" charset="-122"/>
              </a:rPr>
              <a:t>非子》《吕氏春秋》和《淮南子》,但这几本书成书太晚,没有多少作用。近年战国秦汉简帛</a:t>
            </a:r>
            <a:r>
              <a:t/>
            </a:r>
            <a:br/>
            <a:r>
              <a:rPr lang="zh-CN" altLang="en-US" sz="1530" kern="0" dirty="0" smtClean="0">
                <a:solidFill>
                  <a:srgbClr val="000000"/>
                </a:solidFill>
                <a:latin typeface="Times New Roman" pitchFamily="65" charset="-122"/>
                <a:ea typeface="宋体" pitchFamily="65" charset="-122"/>
              </a:rPr>
              <a:t>佚籍大量出土,为学术界提供了许多前所未见的地下材料,这使我们有可能重新考虑《老子》</a:t>
            </a:r>
            <a:r>
              <a:t/>
            </a:r>
            <a:br/>
            <a:r>
              <a:rPr lang="zh-CN" altLang="en-US" sz="1530" kern="0" dirty="0" smtClean="0">
                <a:solidFill>
                  <a:srgbClr val="000000"/>
                </a:solidFill>
                <a:latin typeface="Times New Roman" pitchFamily="65" charset="-122"/>
                <a:ea typeface="宋体" pitchFamily="65" charset="-122"/>
              </a:rPr>
              <a:t>的时代问题。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1973年长沙马王堆三号汉墓出土的帛书,内有《老子》两种版本,甲本字体较早,不避汉高祖</a:t>
            </a:r>
            <a:r>
              <a:t/>
            </a:r>
            <a:br/>
            <a:r>
              <a:rPr lang="zh-CN" altLang="en-US" sz="1530" kern="0" dirty="0" smtClean="0">
                <a:solidFill>
                  <a:srgbClr val="000000"/>
                </a:solidFill>
                <a:latin typeface="Times New Roman" pitchFamily="65" charset="-122"/>
                <a:ea typeface="宋体" pitchFamily="65" charset="-122"/>
              </a:rPr>
              <a:t>讳,应抄写于高祖即帝位前,乙本避高祖讳,可能抄写于文帝初。这两本《老子》抄写年代都</a:t>
            </a:r>
            <a:r>
              <a:t/>
            </a:r>
            <a:br/>
            <a:r>
              <a:rPr lang="zh-CN" altLang="en-US" sz="1530" kern="0" dirty="0" smtClean="0">
                <a:solidFill>
                  <a:srgbClr val="000000"/>
                </a:solidFill>
                <a:latin typeface="Times New Roman" pitchFamily="65" charset="-122"/>
                <a:ea typeface="宋体" pitchFamily="65" charset="-122"/>
              </a:rPr>
              <a:t>晚,无益于《老子》著作年代的推定,但乙本前面有《黄帝书》四篇,系“黄”“老”合抄之</a:t>
            </a:r>
            <a:r>
              <a:t/>
            </a:r>
            <a:br/>
            <a:r>
              <a:rPr lang="zh-CN" altLang="en-US" sz="1530" kern="0" dirty="0" smtClean="0">
                <a:solidFill>
                  <a:srgbClr val="000000"/>
                </a:solidFill>
                <a:latin typeface="Times New Roman" pitchFamily="65" charset="-122"/>
                <a:ea typeface="宋体" pitchFamily="65" charset="-122"/>
              </a:rPr>
              <a:t>本,则从根本上改变了学术界对早期道家的认识。</a:t>
            </a:r>
            <a:endParaRPr lang="zh-CN" altLang="en-US"/>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郭沫若先生曾指出,道家都是以“发明黄老道德意”为其指归,故也可称之为黄老学派。《老</a:t>
            </a:r>
            <a:r>
              <a:t/>
            </a:r>
            <a:br/>
            <a:r>
              <a:rPr lang="zh-CN" altLang="en-US" sz="1530" kern="0" dirty="0" smtClean="0">
                <a:solidFill>
                  <a:srgbClr val="000000"/>
                </a:solidFill>
                <a:latin typeface="Times New Roman" pitchFamily="65" charset="-122"/>
                <a:ea typeface="宋体" pitchFamily="65" charset="-122"/>
              </a:rPr>
              <a:t>子》和《黄帝书》是道家的经典,在汉初被抄写在《老子》前面的《黄帝书》显然在当时公</a:t>
            </a:r>
            <a:r>
              <a:t/>
            </a:r>
            <a:br/>
            <a:r>
              <a:rPr lang="zh-CN" altLang="en-US" sz="1530" kern="0" dirty="0" smtClean="0">
                <a:solidFill>
                  <a:srgbClr val="000000"/>
                </a:solidFill>
                <a:latin typeface="Times New Roman" pitchFamily="65" charset="-122"/>
                <a:ea typeface="宋体" pitchFamily="65" charset="-122"/>
              </a:rPr>
              <a:t>众心目中已据有崇高位置,不会是刚刚撰就的作品。同时,《黄帝书》与《申子》《慎子》</a:t>
            </a:r>
            <a:r>
              <a:t/>
            </a:r>
            <a:br/>
            <a:r>
              <a:rPr lang="zh-CN" altLang="en-US" sz="1530" kern="0" dirty="0" smtClean="0">
                <a:solidFill>
                  <a:srgbClr val="000000"/>
                </a:solidFill>
                <a:latin typeface="Times New Roman" pitchFamily="65" charset="-122"/>
                <a:ea typeface="宋体" pitchFamily="65" charset="-122"/>
              </a:rPr>
              <a:t>《韩非子》等有许多共通文句,而申不害、慎到、韩非三人均曾学黄老之术,这些共通之处可</a:t>
            </a:r>
            <a:r>
              <a:t/>
            </a:r>
            <a:br/>
            <a:r>
              <a:rPr lang="zh-CN" altLang="en-US" sz="1530" kern="0" dirty="0" smtClean="0">
                <a:solidFill>
                  <a:srgbClr val="000000"/>
                </a:solidFill>
                <a:latin typeface="Times New Roman" pitchFamily="65" charset="-122"/>
                <a:ea typeface="宋体" pitchFamily="65" charset="-122"/>
              </a:rPr>
              <a:t>认作对《黄帝书》的引用阐发。申不害和慎到的年代,前人推为战国中期,《黄帝书》不应更</a:t>
            </a:r>
            <a:r>
              <a:t/>
            </a:r>
            <a:br/>
            <a:r>
              <a:rPr lang="zh-CN" altLang="en-US" sz="1530" kern="0" dirty="0" smtClean="0">
                <a:solidFill>
                  <a:srgbClr val="000000"/>
                </a:solidFill>
                <a:latin typeface="Times New Roman" pitchFamily="65" charset="-122"/>
                <a:ea typeface="宋体" pitchFamily="65" charset="-122"/>
              </a:rPr>
              <a:t>晚。至于《黄帝书》与《老子》的共通之处也甚多,如《黄帝书·经法》篇云“王天下者有玄</a:t>
            </a:r>
            <a:r>
              <a:t/>
            </a:r>
            <a:br/>
            <a:r>
              <a:rPr lang="zh-CN" altLang="en-US" sz="1530" kern="0" dirty="0" smtClean="0">
                <a:solidFill>
                  <a:srgbClr val="000000"/>
                </a:solidFill>
                <a:latin typeface="Times New Roman" pitchFamily="65" charset="-122"/>
                <a:ea typeface="宋体" pitchFamily="65" charset="-122"/>
              </a:rPr>
              <a:t>德”,什么是“玄德”,文中未见解释。查《老子》五十一章:“生而不有,为而不恃,长而不宰,</a:t>
            </a:r>
            <a:r>
              <a:t/>
            </a:r>
            <a:br/>
            <a:r>
              <a:rPr lang="zh-CN" altLang="en-US" sz="1530" kern="0" dirty="0" smtClean="0">
                <a:solidFill>
                  <a:srgbClr val="000000"/>
                </a:solidFill>
                <a:latin typeface="Times New Roman" pitchFamily="65" charset="-122"/>
                <a:ea typeface="宋体" pitchFamily="65" charset="-122"/>
              </a:rPr>
              <a:t>是谓玄德。”帛书所讲“玄德”显然由此而来。此例甚多,那么为《黄帝书》所称引的《老</a:t>
            </a:r>
            <a:r>
              <a:t/>
            </a:r>
            <a:br/>
            <a:r>
              <a:rPr lang="zh-CN" altLang="en-US" sz="1530" kern="0" dirty="0" smtClean="0">
                <a:solidFill>
                  <a:srgbClr val="000000"/>
                </a:solidFill>
                <a:latin typeface="Times New Roman" pitchFamily="65" charset="-122"/>
                <a:ea typeface="宋体" pitchFamily="65" charset="-122"/>
              </a:rPr>
              <a:t>子》必须再早上一个时期,也就是不会晚于战国早期。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古书中有关老子和孔子关系的记述很多,但矛盾和可疑之点不少。近来有陈鼓应先生《老学</a:t>
            </a:r>
            <a:r>
              <a:t/>
            </a:r>
            <a:br/>
            <a:r>
              <a:rPr lang="zh-CN" altLang="en-US" sz="1530" kern="0" dirty="0" smtClean="0">
                <a:solidFill>
                  <a:srgbClr val="000000"/>
                </a:solidFill>
                <a:latin typeface="Times New Roman" pitchFamily="65" charset="-122"/>
                <a:ea typeface="宋体" pitchFamily="65" charset="-122"/>
              </a:rPr>
              <a:t>先于孔学》一文,专门讨论《论语》受《老子》的影响,用以证成“《老子》成书早于《论</a:t>
            </a:r>
            <a:r>
              <a:t/>
            </a:r>
            <a:br/>
            <a:r>
              <a:rPr lang="zh-CN" altLang="en-US" sz="1530" kern="0" dirty="0" smtClean="0">
                <a:solidFill>
                  <a:srgbClr val="000000"/>
                </a:solidFill>
                <a:latin typeface="Times New Roman" pitchFamily="65" charset="-122"/>
                <a:ea typeface="宋体" pitchFamily="65" charset="-122"/>
              </a:rPr>
              <a:t>语》”。如《论语·卫灵公》:“子曰:‘无为而治者,其舜也与?夫何为哉?恭己正南面而已</a:t>
            </a:r>
            <a:r>
              <a:t/>
            </a:r>
            <a:br/>
            <a:r>
              <a:rPr lang="zh-CN" altLang="en-US" sz="1530" kern="0" dirty="0" smtClean="0">
                <a:solidFill>
                  <a:srgbClr val="000000"/>
                </a:solidFill>
                <a:latin typeface="Times New Roman" pitchFamily="65" charset="-122"/>
                <a:ea typeface="宋体" pitchFamily="65" charset="-122"/>
              </a:rPr>
              <a:t>矣。’”“无为而治”是老子的学说,细味孔子的话,是讲唯有舜称得起无为而治,很像是针对</a:t>
            </a:r>
            <a:r>
              <a:t/>
            </a:r>
            <a:br/>
            <a:r>
              <a:rPr lang="zh-CN" altLang="en-US" sz="1530" kern="0" dirty="0" smtClean="0">
                <a:solidFill>
                  <a:srgbClr val="000000"/>
                </a:solidFill>
                <a:latin typeface="Times New Roman" pitchFamily="65" charset="-122"/>
                <a:ea typeface="宋体" pitchFamily="65" charset="-122"/>
              </a:rPr>
              <a:t>已有的学说而发。《论语·宪问》:“或曰:‘以德报怨,何如?’子曰:‘何以报德?以直报怨,以</a:t>
            </a:r>
            <a:endParaRPr lang="zh-CN" altLang="en-US"/>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德报德。’”朱熹指出:“或人所称今见《老子》书。”因此这一条是《论语》引用《老</a:t>
            </a:r>
            <a:r>
              <a:rPr dirty="0"/>
              <a:t/>
            </a:r>
            <a:br>
              <a:rPr dirty="0"/>
            </a:br>
            <a:r>
              <a:rPr lang="zh-CN" altLang="en-US" sz="1530" kern="0" dirty="0" smtClean="0">
                <a:solidFill>
                  <a:srgbClr val="000000"/>
                </a:solidFill>
                <a:latin typeface="Times New Roman" pitchFamily="65" charset="-122"/>
                <a:ea typeface="宋体" pitchFamily="65" charset="-122"/>
              </a:rPr>
              <a:t>子》的铁证,而且是对《老子》的批评。从这些情形来看,古书所记老子长于孔子,可以认为是</a:t>
            </a:r>
            <a:r>
              <a:rPr dirty="0"/>
              <a:t/>
            </a:r>
            <a:br>
              <a:rPr dirty="0"/>
            </a:br>
            <a:r>
              <a:rPr lang="zh-CN" altLang="en-US" sz="1530" kern="0" dirty="0" smtClean="0">
                <a:solidFill>
                  <a:srgbClr val="000000"/>
                </a:solidFill>
                <a:latin typeface="Times New Roman" pitchFamily="65" charset="-122"/>
                <a:ea typeface="宋体" pitchFamily="65" charset="-122"/>
              </a:rPr>
              <a:t>确实可信的。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(摘编自李学勤《&lt;老子&gt;的年代》)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1.下列关于作者写作本文的原因的表述,不符合原文意思的一项是(3分)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A.从司马迁《史记》开始,关于老子和《老子》一书的时代问题就有不同说法。清代汪中作</a:t>
            </a:r>
            <a:r>
              <a:rPr dirty="0"/>
              <a:t/>
            </a:r>
            <a:br>
              <a:rPr dirty="0"/>
            </a:br>
            <a:r>
              <a:rPr lang="zh-CN" altLang="en-US" sz="1530" kern="0" dirty="0" smtClean="0">
                <a:solidFill>
                  <a:srgbClr val="000000"/>
                </a:solidFill>
                <a:latin typeface="Times New Roman" pitchFamily="65" charset="-122"/>
                <a:ea typeface="宋体" pitchFamily="65" charset="-122"/>
              </a:rPr>
              <a:t>《老子考异》以后,学者们更加纷争不已。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B.钱穆说过:如果老子其人其书的时代不明,那么先秦诸子学术思想的联系和发展就无法弄清,</a:t>
            </a:r>
            <a:r>
              <a:rPr dirty="0"/>
              <a:t/>
            </a:r>
            <a:br>
              <a:rPr dirty="0"/>
            </a:br>
            <a:r>
              <a:rPr lang="zh-CN" altLang="en-US" sz="1530" kern="0" dirty="0" smtClean="0">
                <a:solidFill>
                  <a:srgbClr val="000000"/>
                </a:solidFill>
                <a:latin typeface="Times New Roman" pitchFamily="65" charset="-122"/>
                <a:ea typeface="宋体" pitchFamily="65" charset="-122"/>
              </a:rPr>
              <a:t>《老子》和道家的源流、派别也无从谈起。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C.以前用来印证《老子》的古书,大多本身就被人指为伪书。《韩非子》《吕氏春秋》等虽</a:t>
            </a:r>
            <a:r>
              <a:rPr dirty="0"/>
              <a:t/>
            </a:r>
            <a:br>
              <a:rPr dirty="0"/>
            </a:br>
            <a:r>
              <a:rPr lang="zh-CN" altLang="en-US" sz="1530" kern="0" dirty="0" smtClean="0">
                <a:solidFill>
                  <a:srgbClr val="000000"/>
                </a:solidFill>
                <a:latin typeface="Times New Roman" pitchFamily="65" charset="-122"/>
                <a:ea typeface="宋体" pitchFamily="65" charset="-122"/>
              </a:rPr>
              <a:t>然年代确凿无疑,但是成书太晚,也无济于事。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D.近年来战国秦汉简帛文献大量出土,给学术界提供了许多纸上材料以外的东西,这使得老子</a:t>
            </a:r>
            <a:r>
              <a:rPr dirty="0"/>
              <a:t/>
            </a:r>
            <a:br>
              <a:rPr dirty="0"/>
            </a:br>
            <a:r>
              <a:rPr lang="zh-CN" altLang="en-US" sz="1530" kern="0" dirty="0" smtClean="0">
                <a:solidFill>
                  <a:srgbClr val="000000"/>
                </a:solidFill>
                <a:latin typeface="Times New Roman" pitchFamily="65" charset="-122"/>
                <a:ea typeface="宋体" pitchFamily="65" charset="-122"/>
              </a:rPr>
              <a:t>和《老子》一书的时代问题有了解决的可能。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2.下列理解和分析,不符合原文意思的一项是(3分)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A.虽然从字体和避讳来看,马王堆汉墓《老子》帛书甲本和乙本的抄写年代可以大致确认,但</a:t>
            </a:r>
            <a:r>
              <a:rPr dirty="0"/>
              <a:t/>
            </a:r>
            <a:br>
              <a:rPr dirty="0"/>
            </a:br>
            <a:r>
              <a:rPr lang="zh-CN" altLang="en-US" sz="1530" kern="0" dirty="0" smtClean="0">
                <a:solidFill>
                  <a:srgbClr val="000000"/>
                </a:solidFill>
                <a:latin typeface="Times New Roman" pitchFamily="65" charset="-122"/>
                <a:ea typeface="宋体" pitchFamily="65" charset="-122"/>
              </a:rPr>
              <a:t>是这对于《老子》著作年代的推定没什么用处。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B.《黄帝书》和《老子》有许多相同相似的语句,但许多名词的解释只见于《老子》而不见</a:t>
            </a:r>
            <a:r>
              <a:rPr dirty="0"/>
              <a:t/>
            </a:r>
            <a:br>
              <a:rPr dirty="0"/>
            </a:br>
            <a:r>
              <a:rPr lang="zh-CN" altLang="en-US" sz="1530" kern="0" dirty="0" smtClean="0">
                <a:solidFill>
                  <a:srgbClr val="000000"/>
                </a:solidFill>
                <a:latin typeface="Times New Roman" pitchFamily="65" charset="-122"/>
                <a:ea typeface="宋体" pitchFamily="65" charset="-122"/>
              </a:rPr>
              <a:t>于《黄帝书》,所以《老子》成书应该早于《黄帝书》。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C.陈鼓应曾撰写《老学先于孔学》一文,指出《论语》中多有受到《老子》影响之处,其目的</a:t>
            </a:r>
            <a:r>
              <a:rPr dirty="0"/>
              <a:t/>
            </a:r>
            <a:br>
              <a:rPr dirty="0"/>
            </a:br>
            <a:r>
              <a:rPr lang="zh-CN" altLang="en-US" sz="1530" kern="0" dirty="0" smtClean="0">
                <a:solidFill>
                  <a:srgbClr val="000000"/>
                </a:solidFill>
                <a:latin typeface="Times New Roman" pitchFamily="65" charset="-122"/>
                <a:ea typeface="宋体" pitchFamily="65" charset="-122"/>
              </a:rPr>
              <a:t>是证明《老子》一书的产生比《论语》早。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D.《老子》有“以德报怨”之说,所以“子曰:‘何以报德?以直报怨,以德报德。’”一句应</a:t>
            </a:r>
            <a:r>
              <a:rPr dirty="0"/>
              <a:t/>
            </a:r>
            <a:br>
              <a:rPr dirty="0"/>
            </a:br>
            <a:r>
              <a:rPr lang="zh-CN" altLang="en-US" sz="1530" kern="0" dirty="0" smtClean="0">
                <a:solidFill>
                  <a:srgbClr val="000000"/>
                </a:solidFill>
                <a:latin typeface="Times New Roman" pitchFamily="65" charset="-122"/>
                <a:ea typeface="宋体" pitchFamily="65" charset="-122"/>
              </a:rPr>
              <a:t>该是《论语》引用《老子》的铁证,并且是对《老子》的批评。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根据原文内容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下列理解和分析不正确的一项是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对于古书真伪和年代问题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本文采用了两方面的证据来证明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即不但有古书上的材料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还加上</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了考古发掘的地下材料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从而增强了论证的力量。</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道家以“发明黄老道德意”为其指归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马王堆汉墓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老子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帛书乙本是“黄”“老”合抄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之本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这证明在西汉初年黄老学派已经形成。</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申不害、慎到、韩非都学过黄老之术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他们著作的语句与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黄帝书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也多有相同相似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可见</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这三人的引用阐发,与《黄帝书》后来享有崇高地位极有关系。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D.《论语》引用老子“无为而治”等意见,并加以阐发,这不但证明老子年长于孔子,大概也能</a:t>
            </a:r>
            <a:r>
              <a:rPr dirty="0"/>
              <a:t/>
            </a:r>
            <a:br>
              <a:rPr dirty="0"/>
            </a:br>
            <a:r>
              <a:rPr lang="zh-CN" altLang="en-US" sz="1530" kern="0" dirty="0" smtClean="0">
                <a:solidFill>
                  <a:srgbClr val="000000"/>
                </a:solidFill>
                <a:latin typeface="Times New Roman" pitchFamily="65" charset="-122"/>
                <a:ea typeface="宋体" pitchFamily="65" charset="-122"/>
              </a:rPr>
              <a:t>印证史书上孔子曾经问学于老子一事。</a:t>
            </a:r>
            <a:endParaRPr lang="zh-CN" altLang="en-US" dirty="0"/>
          </a:p>
        </p:txBody>
      </p:sp>
      <p:sp>
        <p:nvSpPr>
          <p:cNvPr id="3" name="TextBox 2"/>
          <p:cNvSpPr txBox="1"/>
          <p:nvPr/>
        </p:nvSpPr>
        <p:spPr>
          <a:xfrm>
            <a:off x="540000" y="4074141"/>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参看第1段第3句,原文“其源流派别终无可言”中的“其”并非指代《老子》和</a:t>
            </a:r>
            <a:r>
              <a:rPr dirty="0"/>
              <a:t/>
            </a:r>
            <a:br>
              <a:rPr dirty="0"/>
            </a:br>
            <a:r>
              <a:rPr lang="zh-CN" altLang="en-US" sz="1530" kern="0" dirty="0" smtClean="0">
                <a:solidFill>
                  <a:srgbClr val="000000"/>
                </a:solidFill>
                <a:latin typeface="Times New Roman" pitchFamily="65" charset="-122"/>
                <a:ea typeface="宋体" pitchFamily="65" charset="-122"/>
              </a:rPr>
              <a:t>道家的源流、派别,该项改变了原意。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“或曰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”整个引文是《论语》引用《老子》的铁证,而“子曰:‘何以报德?</a:t>
            </a:r>
            <a:r>
              <a:rPr dirty="0"/>
              <a:t/>
            </a:r>
            <a:br>
              <a:rPr dirty="0"/>
            </a:br>
            <a:r>
              <a:rPr lang="zh-CN" altLang="en-US" sz="1530" kern="0" dirty="0" smtClean="0">
                <a:solidFill>
                  <a:srgbClr val="000000"/>
                </a:solidFill>
                <a:latin typeface="Times New Roman" pitchFamily="65" charset="-122"/>
                <a:ea typeface="宋体" pitchFamily="65" charset="-122"/>
              </a:rPr>
              <a:t>以直报怨,以德报德’”才是对《老子》的批评。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“可见这三人的引用阐发,与《黄帝书》后来享有崇高地位极有关系”不正确,从第4段可知,引用阐发的目的是论证《黄帝书》产生的时代,进而推知《老子》一书形成的时代。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554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三、(2012课标全国,1—3,9分)阅读下面的文字,完成1—3 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“黑箱”是控制论中的概念,意为在认识上主体对其内部情况全然不知的对象。“科技黑</a:t>
            </a:r>
            <a:r>
              <a:rPr dirty="0"/>
              <a:t/>
            </a:r>
            <a:br>
              <a:rPr dirty="0"/>
            </a:br>
            <a:r>
              <a:rPr lang="zh-CN" altLang="en-US" sz="1530" kern="0" dirty="0" smtClean="0">
                <a:solidFill>
                  <a:srgbClr val="000000"/>
                </a:solidFill>
                <a:latin typeface="Times New Roman" pitchFamily="65" charset="-122"/>
                <a:ea typeface="宋体" pitchFamily="65" charset="-122"/>
              </a:rPr>
              <a:t>箱”的含义与此有所不同,它是一种特殊的存贮知识、运行知识的设施或过程,使用者如同面</a:t>
            </a:r>
            <a:r>
              <a:rPr dirty="0"/>
              <a:t/>
            </a:r>
            <a:br>
              <a:rPr dirty="0"/>
            </a:br>
            <a:r>
              <a:rPr lang="zh-CN" altLang="en-US" sz="1530" kern="0" dirty="0" smtClean="0">
                <a:solidFill>
                  <a:srgbClr val="000000"/>
                </a:solidFill>
                <a:latin typeface="Times New Roman" pitchFamily="65" charset="-122"/>
                <a:ea typeface="宋体" pitchFamily="65" charset="-122"/>
              </a:rPr>
              <a:t>对黑箱,不必打开,也不必理解和掌握其中的知识,只需按规则操作即可得到预期的结果。例如</a:t>
            </a:r>
            <a:r>
              <a:rPr dirty="0"/>
              <a:t/>
            </a:r>
            <a:br>
              <a:rPr dirty="0"/>
            </a:br>
            <a:r>
              <a:rPr lang="zh-CN" altLang="en-US" sz="1530" kern="0" dirty="0" smtClean="0">
                <a:solidFill>
                  <a:srgbClr val="000000"/>
                </a:solidFill>
                <a:latin typeface="Times New Roman" pitchFamily="65" charset="-122"/>
                <a:ea typeface="宋体" pitchFamily="65" charset="-122"/>
              </a:rPr>
              <a:t>电脑、手机、摄像机、芯片,以及药品等,可以说,几乎技术的全部中间和最终成果都是科技黑</a:t>
            </a:r>
            <a:r>
              <a:rPr dirty="0"/>
              <a:t/>
            </a:r>
            <a:br>
              <a:rPr dirty="0"/>
            </a:br>
            <a:r>
              <a:rPr lang="zh-CN" altLang="en-US" sz="1530" kern="0" dirty="0" smtClean="0">
                <a:solidFill>
                  <a:srgbClr val="000000"/>
                </a:solidFill>
                <a:latin typeface="Times New Roman" pitchFamily="65" charset="-122"/>
                <a:ea typeface="宋体" pitchFamily="65" charset="-122"/>
              </a:rPr>
              <a:t>箱。在科技黑箱的生产过程中,科学知识是基础,价值观和伦理道德则对科学知识进行选择。</a:t>
            </a:r>
            <a:r>
              <a:rPr dirty="0"/>
              <a:t/>
            </a:r>
            <a:br>
              <a:rPr dirty="0"/>
            </a:br>
            <a:r>
              <a:rPr lang="zh-CN" altLang="en-US" sz="1530" kern="0" dirty="0" smtClean="0">
                <a:solidFill>
                  <a:srgbClr val="000000"/>
                </a:solidFill>
                <a:latin typeface="Times New Roman" pitchFamily="65" charset="-122"/>
                <a:ea typeface="宋体" pitchFamily="65" charset="-122"/>
              </a:rPr>
              <a:t>除此以外,科技黑箱中还整合了大量人文的、社会的知识,并且或多或少渗透了企业文化和理</a:t>
            </a:r>
            <a:r>
              <a:rPr dirty="0"/>
              <a:t/>
            </a:r>
            <a:br>
              <a:rPr dirty="0"/>
            </a:br>
            <a:r>
              <a:rPr lang="zh-CN" altLang="en-US" sz="1530" kern="0" dirty="0" smtClean="0">
                <a:solidFill>
                  <a:srgbClr val="000000"/>
                </a:solidFill>
                <a:latin typeface="Times New Roman" pitchFamily="65" charset="-122"/>
                <a:ea typeface="宋体" pitchFamily="65" charset="-122"/>
              </a:rPr>
              <a:t>念。这样,在电脑或手机中就集成了物理学、计算机科学、管理学、经济学、美学,以及对市</a:t>
            </a:r>
            <a:r>
              <a:rPr dirty="0"/>
              <a:t/>
            </a:r>
            <a:br>
              <a:rPr dirty="0"/>
            </a:br>
            <a:r>
              <a:rPr lang="zh-CN" altLang="en-US" sz="1530" kern="0" dirty="0" smtClean="0">
                <a:solidFill>
                  <a:srgbClr val="000000"/>
                </a:solidFill>
                <a:latin typeface="Times New Roman" pitchFamily="65" charset="-122"/>
                <a:ea typeface="宋体" pitchFamily="65" charset="-122"/>
              </a:rPr>
              <a:t>场的调研和政府的相关政策等知识。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科技黑箱是特殊的传播与共享知识的媒体,具有三大特点。首先,它使得每一个使用者——不</a:t>
            </a:r>
            <a:r>
              <a:rPr dirty="0"/>
              <a:t/>
            </a:r>
            <a:br>
              <a:rPr dirty="0"/>
            </a:br>
            <a:r>
              <a:rPr lang="zh-CN" altLang="en-US" sz="1530" kern="0" dirty="0" smtClean="0">
                <a:solidFill>
                  <a:srgbClr val="000000"/>
                </a:solidFill>
                <a:latin typeface="Times New Roman" pitchFamily="65" charset="-122"/>
                <a:ea typeface="宋体" pitchFamily="65" charset="-122"/>
              </a:rPr>
              <a:t>仅牛顿,都能直接“站在巨人的肩上”继续前进。试想,如果要全世界的电脑使用者都透彻掌</a:t>
            </a:r>
            <a:r>
              <a:rPr dirty="0"/>
              <a:t/>
            </a:r>
            <a:br>
              <a:rPr dirty="0"/>
            </a:br>
            <a:r>
              <a:rPr lang="zh-CN" altLang="en-US" sz="1530" kern="0" dirty="0" smtClean="0">
                <a:solidFill>
                  <a:srgbClr val="000000"/>
                </a:solidFill>
                <a:latin typeface="Times New Roman" pitchFamily="65" charset="-122"/>
                <a:ea typeface="宋体" pitchFamily="65" charset="-122"/>
              </a:rPr>
              <a:t>握电脑的工作原理,掌握芯片上的电子理论,那需要多少时间?知识正是通过科技黑箱这一途</a:t>
            </a:r>
            <a:r>
              <a:rPr dirty="0"/>
              <a:t/>
            </a:r>
            <a:br>
              <a:rPr dirty="0"/>
            </a:br>
            <a:r>
              <a:rPr lang="zh-CN" altLang="en-US" sz="1530" kern="0" dirty="0" smtClean="0">
                <a:solidFill>
                  <a:srgbClr val="000000"/>
                </a:solidFill>
                <a:latin typeface="Times New Roman" pitchFamily="65" charset="-122"/>
                <a:ea typeface="宋体" pitchFamily="65" charset="-122"/>
              </a:rPr>
              <a:t>径而达到最大限度的共享。如今,计算机天才、黑客的年龄越来越小,神童不断出现,他们未必</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理解计算机的制作过程就能编写软件、破译密码。每一代新科技黑箱的出现,就为相对“无</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知识”的年轻一代的崛起与赶超提供了机会。其次,处在相对低端的科技黑箱往往与语境和</a:t>
            </a:r>
            <a:r>
              <a:rPr dirty="0"/>
              <a:t/>
            </a:r>
            <a:br>
              <a:rPr dirty="0"/>
            </a:br>
            <a:r>
              <a:rPr lang="zh-CN" altLang="en-US" sz="1530" kern="0" dirty="0" smtClean="0">
                <a:solidFill>
                  <a:srgbClr val="000000"/>
                </a:solidFill>
                <a:latin typeface="Times New Roman" pitchFamily="65" charset="-122"/>
                <a:ea typeface="宋体" pitchFamily="65" charset="-122"/>
              </a:rPr>
              <a:t>主体无关,而处于高端的科技黑箱则需满足特定主体在特定场合乃至心理的需要。人们很少</a:t>
            </a:r>
            <a:r>
              <a:rPr dirty="0"/>
              <a:t/>
            </a:r>
            <a:br>
              <a:rPr dirty="0"/>
            </a:br>
            <a:r>
              <a:rPr lang="zh-CN" altLang="en-US" sz="1530" kern="0" dirty="0" smtClean="0">
                <a:solidFill>
                  <a:srgbClr val="000000"/>
                </a:solidFill>
                <a:latin typeface="Times New Roman" pitchFamily="65" charset="-122"/>
                <a:ea typeface="宋体" pitchFamily="65" charset="-122"/>
              </a:rPr>
              <a:t>能对一把锤子做什么改进,而使用一个月后的电脑则已经深深地打上了个人的印记,这就说明,</a:t>
            </a:r>
            <a:r>
              <a:rPr dirty="0"/>
              <a:t/>
            </a:r>
            <a:br>
              <a:rPr dirty="0"/>
            </a:br>
            <a:r>
              <a:rPr lang="zh-CN" altLang="en-US" sz="1530" kern="0" dirty="0" smtClean="0">
                <a:solidFill>
                  <a:srgbClr val="000000"/>
                </a:solidFill>
                <a:latin typeface="Times New Roman" pitchFamily="65" charset="-122"/>
                <a:ea typeface="宋体" pitchFamily="65" charset="-122"/>
              </a:rPr>
              <a:t>在认识变得简单易行之时,实践变得复杂和重要。最后,当科技为我们打开一扇又一扇门的时</a:t>
            </a:r>
            <a:r>
              <a:rPr dirty="0"/>
              <a:t/>
            </a:r>
            <a:br>
              <a:rPr dirty="0"/>
            </a:br>
            <a:r>
              <a:rPr lang="zh-CN" altLang="en-US" sz="1530" kern="0" dirty="0" smtClean="0">
                <a:solidFill>
                  <a:srgbClr val="000000"/>
                </a:solidFill>
                <a:latin typeface="Times New Roman" pitchFamily="65" charset="-122"/>
                <a:ea typeface="宋体" pitchFamily="65" charset="-122"/>
              </a:rPr>
              <a:t>候,我们能拒绝它的诱惑不进去吗?而一旦进去,我们的行为能不受制于房间和走道的形状吗?</a:t>
            </a:r>
            <a:r>
              <a:rPr dirty="0"/>
              <a:t/>
            </a:r>
            <a:br>
              <a:rPr dirty="0"/>
            </a:br>
            <a:r>
              <a:rPr lang="zh-CN" altLang="en-US" sz="1530" kern="0" dirty="0" smtClean="0">
                <a:solidFill>
                  <a:srgbClr val="000000"/>
                </a:solidFill>
                <a:latin typeface="Times New Roman" pitchFamily="65" charset="-122"/>
                <a:ea typeface="宋体" pitchFamily="65" charset="-122"/>
              </a:rPr>
              <a:t>表面上是使用者在支配科技黑箱,然而科技黑箱却正在使用者“不知情”的情况下,对使用者</a:t>
            </a:r>
            <a:r>
              <a:rPr dirty="0"/>
              <a:t/>
            </a:r>
            <a:br>
              <a:rPr dirty="0"/>
            </a:br>
            <a:r>
              <a:rPr lang="zh-CN" altLang="en-US" sz="1530" kern="0" dirty="0" smtClean="0">
                <a:solidFill>
                  <a:srgbClr val="000000"/>
                </a:solidFill>
                <a:latin typeface="Times New Roman" pitchFamily="65" charset="-122"/>
                <a:ea typeface="宋体" pitchFamily="65" charset="-122"/>
              </a:rPr>
              <a:t>施加潜移默化的影响,也就是说使用者被生产方对象化了。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值得注意的是,科技黑箱在使科技知识被使用者广泛共享之时,也往往使这部分知识因共享而</a:t>
            </a:r>
            <a:r>
              <a:rPr dirty="0"/>
              <a:t/>
            </a:r>
            <a:br>
              <a:rPr dirty="0"/>
            </a:br>
            <a:r>
              <a:rPr lang="zh-CN" altLang="en-US" sz="1530" kern="0" dirty="0" smtClean="0">
                <a:solidFill>
                  <a:srgbClr val="000000"/>
                </a:solidFill>
                <a:latin typeface="Times New Roman" pitchFamily="65" charset="-122"/>
                <a:ea typeface="宋体" pitchFamily="65" charset="-122"/>
              </a:rPr>
              <a:t>贬值甚至被人遗忘。那么还要不要学习集成于科技黑箱中已经贬值的科技知识,例如电磁理</a:t>
            </a:r>
            <a:r>
              <a:rPr dirty="0"/>
              <a:t/>
            </a:r>
            <a:br>
              <a:rPr dirty="0"/>
            </a:br>
            <a:r>
              <a:rPr lang="zh-CN" altLang="en-US" sz="1530" kern="0" dirty="0" smtClean="0">
                <a:solidFill>
                  <a:srgbClr val="000000"/>
                </a:solidFill>
                <a:latin typeface="Times New Roman" pitchFamily="65" charset="-122"/>
                <a:ea typeface="宋体" pitchFamily="65" charset="-122"/>
              </a:rPr>
              <a:t>论、牛顿力学,甚至四则运算?这是一个很有意思的问题。技术所构成的平台还有一个历史维</a:t>
            </a:r>
            <a:r>
              <a:rPr dirty="0"/>
              <a:t/>
            </a:r>
            <a:br>
              <a:rPr dirty="0"/>
            </a:br>
            <a:r>
              <a:rPr lang="zh-CN" altLang="en-US" sz="1530" kern="0" dirty="0" smtClean="0">
                <a:solidFill>
                  <a:srgbClr val="000000"/>
                </a:solidFill>
                <a:latin typeface="Times New Roman" pitchFamily="65" charset="-122"/>
                <a:ea typeface="宋体" pitchFamily="65" charset="-122"/>
              </a:rPr>
              <a:t>度。时至今日,历史上的很多技术已经失传或过时,但是也有相当多的技术流传至今,例如中国</a:t>
            </a:r>
            <a:r>
              <a:rPr dirty="0"/>
              <a:t/>
            </a:r>
            <a:br>
              <a:rPr dirty="0"/>
            </a:br>
            <a:r>
              <a:rPr lang="zh-CN" altLang="en-US" sz="1530" kern="0" dirty="0" smtClean="0">
                <a:solidFill>
                  <a:srgbClr val="000000"/>
                </a:solidFill>
                <a:latin typeface="Times New Roman" pitchFamily="65" charset="-122"/>
                <a:ea typeface="宋体" pitchFamily="65" charset="-122"/>
              </a:rPr>
              <a:t>的针灸,以及散落在各古老民族中的特殊技法等科技黑箱都是如此。这提示我们,对于历史上</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存在过的知识应予宽容。此外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由于使用者不必从头学起即可操作科技黑箱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于是就可能发生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对科技黑箱的滥用。科学技术是一把双刃剑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科技黑箱无疑会使得双刃剑的哪一刃都变得更为锋利。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(摘编自吕乃基《行进于世界3的技术》)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1.下列对于科技黑箱的理解,不正确的一项是(3分)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A.黑箱,在认识上主体对其内部情况全然不知;而科技黑箱,则至少它的设计者理解和掌握其中</a:t>
            </a:r>
            <a:r>
              <a:rPr dirty="0"/>
              <a:t/>
            </a:r>
            <a:br>
              <a:rPr dirty="0"/>
            </a:br>
            <a:r>
              <a:rPr lang="zh-CN" altLang="en-US" sz="1530" kern="0" dirty="0" smtClean="0">
                <a:solidFill>
                  <a:srgbClr val="000000"/>
                </a:solidFill>
                <a:latin typeface="Times New Roman" pitchFamily="65" charset="-122"/>
                <a:ea typeface="宋体" pitchFamily="65" charset="-122"/>
              </a:rPr>
              <a:t>所含有的知识。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B.与黑箱不同,科技黑箱的操作是可控的,使用者不必透彻掌握其工作原理,只需按规则操作即</a:t>
            </a:r>
            <a:r>
              <a:rPr dirty="0"/>
              <a:t/>
            </a:r>
            <a:br>
              <a:rPr dirty="0"/>
            </a:br>
            <a:r>
              <a:rPr lang="zh-CN" altLang="en-US" sz="1530" kern="0" dirty="0" smtClean="0">
                <a:solidFill>
                  <a:srgbClr val="000000"/>
                </a:solidFill>
                <a:latin typeface="Times New Roman" pitchFamily="65" charset="-122"/>
                <a:ea typeface="宋体" pitchFamily="65" charset="-122"/>
              </a:rPr>
              <a:t>可得到预期的结果。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C.科技黑箱是一种特殊的存贮知识、运行知识的设施或过程,在科技黑箱的生产过程中,价值</a:t>
            </a:r>
            <a:r>
              <a:rPr dirty="0"/>
              <a:t/>
            </a:r>
            <a:br>
              <a:rPr dirty="0"/>
            </a:br>
            <a:r>
              <a:rPr lang="zh-CN" altLang="en-US" sz="1530" kern="0" dirty="0" smtClean="0">
                <a:solidFill>
                  <a:srgbClr val="000000"/>
                </a:solidFill>
                <a:latin typeface="Times New Roman" pitchFamily="65" charset="-122"/>
                <a:ea typeface="宋体" pitchFamily="65" charset="-122"/>
              </a:rPr>
              <a:t>观和伦理道德对科学知识进行了修正。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D.几乎技术的全部中间成果和最终成果,如电脑、手机,都集成了物理学、计算机科学等知识,</a:t>
            </a:r>
            <a:r>
              <a:rPr dirty="0"/>
              <a:t/>
            </a:r>
            <a:br>
              <a:rPr dirty="0"/>
            </a:br>
            <a:r>
              <a:rPr lang="zh-CN" altLang="en-US" sz="1530" kern="0" dirty="0" smtClean="0">
                <a:solidFill>
                  <a:srgbClr val="000000"/>
                </a:solidFill>
                <a:latin typeface="Times New Roman" pitchFamily="65" charset="-122"/>
                <a:ea typeface="宋体" pitchFamily="65" charset="-122"/>
              </a:rPr>
              <a:t>可以说,是科技造就了科技黑箱。</a:t>
            </a:r>
            <a:endParaRPr lang="zh-CN" altLang="en-US"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18.xml.rels><?xml version="1.0" encoding="UTF-8" standalone="yes"?>
<Relationships xmlns="http://schemas.openxmlformats.org/package/2006/relationships"><Relationship Id="rId1" Type="http://schemas.openxmlformats.org/officeDocument/2006/relationships/customXmlProps" Target="itemProps218.xml"/></Relationships>
</file>

<file path=customXml/_rels/item219.xml.rels><?xml version="1.0" encoding="UTF-8" standalone="yes"?>
<Relationships xmlns="http://schemas.openxmlformats.org/package/2006/relationships"><Relationship Id="rId1" Type="http://schemas.openxmlformats.org/officeDocument/2006/relationships/customXmlProps" Target="itemProps219.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20.xml.rels><?xml version="1.0" encoding="UTF-8" standalone="yes"?>
<Relationships xmlns="http://schemas.openxmlformats.org/package/2006/relationships"><Relationship Id="rId1" Type="http://schemas.openxmlformats.org/officeDocument/2006/relationships/customXmlProps" Target="itemProps220.xml"/></Relationships>
</file>

<file path=customXml/_rels/item221.xml.rels><?xml version="1.0" encoding="UTF-8" standalone="yes"?>
<Relationships xmlns="http://schemas.openxmlformats.org/package/2006/relationships"><Relationship Id="rId1" Type="http://schemas.openxmlformats.org/officeDocument/2006/relationships/customXmlProps" Target="itemProps221.xml"/></Relationships>
</file>

<file path=customXml/_rels/item222.xml.rels><?xml version="1.0" encoding="UTF-8" standalone="yes"?>
<Relationships xmlns="http://schemas.openxmlformats.org/package/2006/relationships"><Relationship Id="rId1" Type="http://schemas.openxmlformats.org/officeDocument/2006/relationships/customXmlProps" Target="itemProps222.xml"/></Relationships>
</file>

<file path=customXml/_rels/item223.xml.rels><?xml version="1.0" encoding="UTF-8" standalone="yes"?>
<Relationships xmlns="http://schemas.openxmlformats.org/package/2006/relationships"><Relationship Id="rId1" Type="http://schemas.openxmlformats.org/officeDocument/2006/relationships/customXmlProps" Target="itemProps223.xml"/></Relationships>
</file>

<file path=customXml/_rels/item224.xml.rels><?xml version="1.0" encoding="UTF-8" standalone="yes"?>
<Relationships xmlns="http://schemas.openxmlformats.org/package/2006/relationships"><Relationship Id="rId1" Type="http://schemas.openxmlformats.org/officeDocument/2006/relationships/customXmlProps" Target="itemProps224.xml"/></Relationships>
</file>

<file path=customXml/_rels/item225.xml.rels><?xml version="1.0" encoding="UTF-8" standalone="yes"?>
<Relationships xmlns="http://schemas.openxmlformats.org/package/2006/relationships"><Relationship Id="rId1" Type="http://schemas.openxmlformats.org/officeDocument/2006/relationships/customXmlProps" Target="itemProps225.xml"/></Relationships>
</file>

<file path=customXml/_rels/item226.xml.rels><?xml version="1.0" encoding="UTF-8" standalone="yes"?>
<Relationships xmlns="http://schemas.openxmlformats.org/package/2006/relationships"><Relationship Id="rId1" Type="http://schemas.openxmlformats.org/officeDocument/2006/relationships/customXmlProps" Target="itemProps226.xml"/></Relationships>
</file>

<file path=customXml/_rels/item227.xml.rels><?xml version="1.0" encoding="UTF-8" standalone="yes"?>
<Relationships xmlns="http://schemas.openxmlformats.org/package/2006/relationships"><Relationship Id="rId1" Type="http://schemas.openxmlformats.org/officeDocument/2006/relationships/customXmlProps" Target="itemProps227.xml"/></Relationships>
</file>

<file path=customXml/_rels/item228.xml.rels><?xml version="1.0" encoding="UTF-8" standalone="yes"?>
<Relationships xmlns="http://schemas.openxmlformats.org/package/2006/relationships"><Relationship Id="rId1" Type="http://schemas.openxmlformats.org/officeDocument/2006/relationships/customXmlProps" Target="itemProps228.xml"/></Relationships>
</file>

<file path=customXml/_rels/item229.xml.rels><?xml version="1.0" encoding="UTF-8" standalone="yes"?>
<Relationships xmlns="http://schemas.openxmlformats.org/package/2006/relationships"><Relationship Id="rId1" Type="http://schemas.openxmlformats.org/officeDocument/2006/relationships/customXmlProps" Target="itemProps229.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30.xml.rels><?xml version="1.0" encoding="UTF-8" standalone="yes"?>
<Relationships xmlns="http://schemas.openxmlformats.org/package/2006/relationships"><Relationship Id="rId1" Type="http://schemas.openxmlformats.org/officeDocument/2006/relationships/customXmlProps" Target="itemProps230.xml"/></Relationships>
</file>

<file path=customXml/_rels/item231.xml.rels><?xml version="1.0" encoding="UTF-8" standalone="yes"?>
<Relationships xmlns="http://schemas.openxmlformats.org/package/2006/relationships"><Relationship Id="rId1" Type="http://schemas.openxmlformats.org/officeDocument/2006/relationships/customXmlProps" Target="itemProps231.xml"/></Relationships>
</file>

<file path=customXml/_rels/item232.xml.rels><?xml version="1.0" encoding="UTF-8" standalone="yes"?>
<Relationships xmlns="http://schemas.openxmlformats.org/package/2006/relationships"><Relationship Id="rId1" Type="http://schemas.openxmlformats.org/officeDocument/2006/relationships/customXmlProps" Target="itemProps232.xml"/></Relationships>
</file>

<file path=customXml/_rels/item233.xml.rels><?xml version="1.0" encoding="UTF-8" standalone="yes"?>
<Relationships xmlns="http://schemas.openxmlformats.org/package/2006/relationships"><Relationship Id="rId1" Type="http://schemas.openxmlformats.org/officeDocument/2006/relationships/customXmlProps" Target="itemProps233.xml"/></Relationships>
</file>

<file path=customXml/_rels/item234.xml.rels><?xml version="1.0" encoding="UTF-8" standalone="yes"?>
<Relationships xmlns="http://schemas.openxmlformats.org/package/2006/relationships"><Relationship Id="rId1" Type="http://schemas.openxmlformats.org/officeDocument/2006/relationships/customXmlProps" Target="itemProps234.xml"/></Relationships>
</file>

<file path=customXml/_rels/item235.xml.rels><?xml version="1.0" encoding="UTF-8" standalone="yes"?>
<Relationships xmlns="http://schemas.openxmlformats.org/package/2006/relationships"><Relationship Id="rId1" Type="http://schemas.openxmlformats.org/officeDocument/2006/relationships/customXmlProps" Target="itemProps235.xml"/></Relationships>
</file>

<file path=customXml/_rels/item236.xml.rels><?xml version="1.0" encoding="UTF-8" standalone="yes"?>
<Relationships xmlns="http://schemas.openxmlformats.org/package/2006/relationships"><Relationship Id="rId1" Type="http://schemas.openxmlformats.org/officeDocument/2006/relationships/customXmlProps" Target="itemProps236.xml"/></Relationships>
</file>

<file path=customXml/_rels/item237.xml.rels><?xml version="1.0" encoding="UTF-8" standalone="yes"?>
<Relationships xmlns="http://schemas.openxmlformats.org/package/2006/relationships"><Relationship Id="rId1" Type="http://schemas.openxmlformats.org/officeDocument/2006/relationships/customXmlProps" Target="itemProps237.xml"/></Relationships>
</file>

<file path=customXml/_rels/item238.xml.rels><?xml version="1.0" encoding="UTF-8" standalone="yes"?>
<Relationships xmlns="http://schemas.openxmlformats.org/package/2006/relationships"><Relationship Id="rId1" Type="http://schemas.openxmlformats.org/officeDocument/2006/relationships/customXmlProps" Target="itemProps238.xml"/></Relationships>
</file>

<file path=customXml/_rels/item239.xml.rels><?xml version="1.0" encoding="UTF-8" standalone="yes"?>
<Relationships xmlns="http://schemas.openxmlformats.org/package/2006/relationships"><Relationship Id="rId1" Type="http://schemas.openxmlformats.org/officeDocument/2006/relationships/customXmlProps" Target="itemProps239.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40.xml.rels><?xml version="1.0" encoding="UTF-8" standalone="yes"?>
<Relationships xmlns="http://schemas.openxmlformats.org/package/2006/relationships"><Relationship Id="rId1" Type="http://schemas.openxmlformats.org/officeDocument/2006/relationships/customXmlProps" Target="itemProps240.xml"/></Relationships>
</file>

<file path=customXml/_rels/item241.xml.rels><?xml version="1.0" encoding="UTF-8" standalone="yes"?>
<Relationships xmlns="http://schemas.openxmlformats.org/package/2006/relationships"><Relationship Id="rId1" Type="http://schemas.openxmlformats.org/officeDocument/2006/relationships/customXmlProps" Target="itemProps241.xml"/></Relationships>
</file>

<file path=customXml/_rels/item242.xml.rels><?xml version="1.0" encoding="UTF-8" standalone="yes"?>
<Relationships xmlns="http://schemas.openxmlformats.org/package/2006/relationships"><Relationship Id="rId1" Type="http://schemas.openxmlformats.org/officeDocument/2006/relationships/customXmlProps" Target="itemProps242.xml"/></Relationships>
</file>

<file path=customXml/_rels/item243.xml.rels><?xml version="1.0" encoding="UTF-8" standalone="yes"?>
<Relationships xmlns="http://schemas.openxmlformats.org/package/2006/relationships"><Relationship Id="rId1" Type="http://schemas.openxmlformats.org/officeDocument/2006/relationships/customXmlProps" Target="itemProps243.xml"/></Relationships>
</file>

<file path=customXml/_rels/item244.xml.rels><?xml version="1.0" encoding="UTF-8" standalone="yes"?>
<Relationships xmlns="http://schemas.openxmlformats.org/package/2006/relationships"><Relationship Id="rId1" Type="http://schemas.openxmlformats.org/officeDocument/2006/relationships/customXmlProps" Target="itemProps244.xml"/></Relationships>
</file>

<file path=customXml/_rels/item245.xml.rels><?xml version="1.0" encoding="UTF-8" standalone="yes"?>
<Relationships xmlns="http://schemas.openxmlformats.org/package/2006/relationships"><Relationship Id="rId1" Type="http://schemas.openxmlformats.org/officeDocument/2006/relationships/customXmlProps" Target="itemProps245.xml"/></Relationships>
</file>

<file path=customXml/_rels/item246.xml.rels><?xml version="1.0" encoding="UTF-8" standalone="yes"?>
<Relationships xmlns="http://schemas.openxmlformats.org/package/2006/relationships"><Relationship Id="rId1" Type="http://schemas.openxmlformats.org/officeDocument/2006/relationships/customXmlProps" Target="itemProps246.xml"/></Relationships>
</file>

<file path=customXml/_rels/item247.xml.rels><?xml version="1.0" encoding="UTF-8" standalone="yes"?>
<Relationships xmlns="http://schemas.openxmlformats.org/package/2006/relationships"><Relationship Id="rId1" Type="http://schemas.openxmlformats.org/officeDocument/2006/relationships/customXmlProps" Target="itemProps247.xml"/></Relationships>
</file>

<file path=customXml/_rels/item248.xml.rels><?xml version="1.0" encoding="UTF-8" standalone="yes"?>
<Relationships xmlns="http://schemas.openxmlformats.org/package/2006/relationships"><Relationship Id="rId1" Type="http://schemas.openxmlformats.org/officeDocument/2006/relationships/customXmlProps" Target="itemProps248.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194.xml><?xml version="1.0" encoding="utf-8"?>
<CustomerInfo>
  <UserName>Administrator</UserName>
  <CompanyName>www.xjghost.com</CompanyName>
  <MachineID>A888</MachineID>
  <ToolID>ljRTAAAAKGU=</ToolID>
  <Data><![CDATA[bGpSVEFBQUFLR1U9]]></Data>
</CustomerInfo>
</file>

<file path=customXml/item195.xml><?xml version="1.0" encoding="utf-8"?>
<CustomerInfo>
  <UserName>Administrator</UserName>
  <CompanyName>www.xjghost.com</CompanyName>
  <MachineID>A888</MachineID>
  <ToolID>ljRTAAAAKGU=</ToolID>
  <Data><![CDATA[bGpSVEFBQUFLR1U9]]></Data>
</CustomerInfo>
</file>

<file path=customXml/item196.xml><?xml version="1.0" encoding="utf-8"?>
<CustomerInfo>
  <UserName>Administrator</UserName>
  <CompanyName>www.xjghost.com</CompanyName>
  <MachineID>A888</MachineID>
  <ToolID>ljRTAAAAKGU=</ToolID>
  <Data><![CDATA[bGpSVEFBQUFLR1U9]]></Data>
</CustomerInfo>
</file>

<file path=customXml/item197.xml><?xml version="1.0" encoding="utf-8"?>
<CustomerInfo>
  <UserName>Administrator</UserName>
  <CompanyName>www.xjghost.com</CompanyName>
  <MachineID>A888</MachineID>
  <ToolID>ljRTAAAAKGU=</ToolID>
  <Data><![CDATA[bGpSVEFBQUFLR1U9]]></Data>
</CustomerInfo>
</file>

<file path=customXml/item198.xml><?xml version="1.0" encoding="utf-8"?>
<CustomerInfo>
  <UserName>Administrator</UserName>
  <CompanyName>www.xjghost.com</CompanyName>
  <MachineID>A888</MachineID>
  <ToolID>ljRTAAAAKGU=</ToolID>
  <Data><![CDATA[bGpSVEFBQUFLR1U9]]></Data>
</CustomerInfo>
</file>

<file path=customXml/item19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00.xml><?xml version="1.0" encoding="utf-8"?>
<CustomerInfo>
  <UserName>Administrator</UserName>
  <CompanyName>www.xjghost.com</CompanyName>
  <MachineID>A888</MachineID>
  <ToolID>ljRTAAAAKGU=</ToolID>
  <Data><![CDATA[bGpSVEFBQUFLR1U9]]></Data>
</CustomerInfo>
</file>

<file path=customXml/item201.xml><?xml version="1.0" encoding="utf-8"?>
<CustomerInfo>
  <UserName>Administrator</UserName>
  <CompanyName>www.xjghost.com</CompanyName>
  <MachineID>A888</MachineID>
  <ToolID>ljRTAAAAKGU=</ToolID>
  <Data><![CDATA[bGpSVEFBQUFLR1U9]]></Data>
</CustomerInfo>
</file>

<file path=customXml/item202.xml><?xml version="1.0" encoding="utf-8"?>
<CustomerInfo>
  <UserName>Administrator</UserName>
  <CompanyName>www.xjghost.com</CompanyName>
  <MachineID>A888</MachineID>
  <ToolID>ljRTAAAAKGU=</ToolID>
  <Data><![CDATA[bGpSVEFBQUFLR1U9]]></Data>
</CustomerInfo>
</file>

<file path=customXml/item203.xml><?xml version="1.0" encoding="utf-8"?>
<CustomerInfo>
  <UserName>Administrator</UserName>
  <CompanyName>www.xjghost.com</CompanyName>
  <MachineID>A888</MachineID>
  <ToolID>ljRTAAAAKGU=</ToolID>
  <Data><![CDATA[bGpSVEFBQUFLR1U9]]></Data>
</CustomerInfo>
</file>

<file path=customXml/item204.xml><?xml version="1.0" encoding="utf-8"?>
<CustomerInfo>
  <UserName>Administrator</UserName>
  <CompanyName>www.xjghost.com</CompanyName>
  <MachineID>A888</MachineID>
  <ToolID>ljRTAAAAKGU=</ToolID>
  <Data><![CDATA[bGpSVEFBQUFLR1U9]]></Data>
</CustomerInfo>
</file>

<file path=customXml/item205.xml><?xml version="1.0" encoding="utf-8"?>
<CustomerInfo>
  <UserName>Administrator</UserName>
  <CompanyName>www.xjghost.com</CompanyName>
  <MachineID>A888</MachineID>
  <ToolID>ljRTAAAAKGU=</ToolID>
  <Data><![CDATA[bGpSVEFBQUFLR1U9]]></Data>
</CustomerInfo>
</file>

<file path=customXml/item206.xml><?xml version="1.0" encoding="utf-8"?>
<CustomerInfo>
  <UserName>Administrator</UserName>
  <CompanyName>www.xjghost.com</CompanyName>
  <MachineID>A888</MachineID>
  <ToolID>ljRTAAAAKGU=</ToolID>
  <Data><![CDATA[bGpSVEFBQUFLR1U9]]></Data>
</CustomerInfo>
</file>

<file path=customXml/item207.xml><?xml version="1.0" encoding="utf-8"?>
<CustomerInfo>
  <UserName>Administrator</UserName>
  <CompanyName>www.xjghost.com</CompanyName>
  <MachineID>A888</MachineID>
  <ToolID>ljRTAAAAKGU=</ToolID>
  <Data><![CDATA[bGpSVEFBQUFLR1U9]]></Data>
</CustomerInfo>
</file>

<file path=customXml/item208.xml><?xml version="1.0" encoding="utf-8"?>
<CustomerInfo>
  <UserName>Administrator</UserName>
  <CompanyName>www.xjghost.com</CompanyName>
  <MachineID>A888</MachineID>
  <ToolID>ljRTAAAAKGU=</ToolID>
  <Data><![CDATA[bGpSVEFBQUFLR1U9]]></Data>
</CustomerInfo>
</file>

<file path=customXml/item209.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10.xml><?xml version="1.0" encoding="utf-8"?>
<CustomerInfo>
  <UserName>Administrator</UserName>
  <CompanyName>www.xjghost.com</CompanyName>
  <MachineID>A888</MachineID>
  <ToolID>ljRTAAAAKGU=</ToolID>
  <Data><![CDATA[bGpSVEFBQUFLR1U9]]></Data>
</CustomerInfo>
</file>

<file path=customXml/item211.xml><?xml version="1.0" encoding="utf-8"?>
<CustomerInfo>
  <UserName>Administrator</UserName>
  <CompanyName>www.xjghost.com</CompanyName>
  <MachineID>A888</MachineID>
  <ToolID>ljRTAAAAKGU=</ToolID>
  <Data><![CDATA[bGpSVEFBQUFLR1U9]]></Data>
</CustomerInfo>
</file>

<file path=customXml/item212.xml><?xml version="1.0" encoding="utf-8"?>
<CustomerInfo>
  <UserName>Administrator</UserName>
  <CompanyName>www.xjghost.com</CompanyName>
  <MachineID>A888</MachineID>
  <ToolID>ljRTAAAAKGU=</ToolID>
  <Data><![CDATA[bGpSVEFBQUFLR1U9]]></Data>
</CustomerInfo>
</file>

<file path=customXml/item213.xml><?xml version="1.0" encoding="utf-8"?>
<CustomerInfo>
  <UserName>Administrator</UserName>
  <CompanyName>www.xjghost.com</CompanyName>
  <MachineID>A888</MachineID>
  <ToolID>ljRTAAAAKGU=</ToolID>
  <Data><![CDATA[bGpSVEFBQUFLR1U9]]></Data>
</CustomerInfo>
</file>

<file path=customXml/item214.xml><?xml version="1.0" encoding="utf-8"?>
<CustomerInfo>
  <UserName>Administrator</UserName>
  <CompanyName>www.xjghost.com</CompanyName>
  <MachineID>A888</MachineID>
  <ToolID>ljRTAAAAKGU=</ToolID>
  <Data><![CDATA[bGpSVEFBQUFLR1U9]]></Data>
</CustomerInfo>
</file>

<file path=customXml/item215.xml><?xml version="1.0" encoding="utf-8"?>
<CustomerInfo>
  <UserName>Administrator</UserName>
  <CompanyName>www.xjghost.com</CompanyName>
  <MachineID>A888</MachineID>
  <ToolID>ljRTAAAAKGU=</ToolID>
  <Data><![CDATA[bGpSVEFBQUFLR1U9]]></Data>
</CustomerInfo>
</file>

<file path=customXml/item216.xml><?xml version="1.0" encoding="utf-8"?>
<CustomerInfo>
  <UserName>Administrator</UserName>
  <CompanyName>www.xjghost.com</CompanyName>
  <MachineID>A888</MachineID>
  <ToolID>ljRTAAAAKGU=</ToolID>
  <Data><![CDATA[bGpSVEFBQUFLR1U9]]></Data>
</CustomerInfo>
</file>

<file path=customXml/item217.xml><?xml version="1.0" encoding="utf-8"?>
<CustomerInfo>
  <UserName>Administrator</UserName>
  <CompanyName>www.xjghost.com</CompanyName>
  <MachineID>A888</MachineID>
  <ToolID>ljRTAAAAKGU=</ToolID>
  <Data><![CDATA[bGpSVEFBQUFLR1U9]]></Data>
</CustomerInfo>
</file>

<file path=customXml/item218.xml><?xml version="1.0" encoding="utf-8"?>
<CustomerInfo>
  <UserName>Administrator</UserName>
  <CompanyName>www.xjghost.com</CompanyName>
  <MachineID>A888</MachineID>
  <ToolID>ljRTAAAAKGU=</ToolID>
  <Data><![CDATA[bGpSVEFBQUFLR1U9]]></Data>
</CustomerInfo>
</file>

<file path=customXml/item219.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20.xml><?xml version="1.0" encoding="utf-8"?>
<CustomerInfo>
  <UserName>Administrator</UserName>
  <CompanyName>www.xjghost.com</CompanyName>
  <MachineID>A888</MachineID>
  <ToolID>ljRTAAAAKGU=</ToolID>
  <Data><![CDATA[bGpSVEFBQUFLR1U9]]></Data>
</CustomerInfo>
</file>

<file path=customXml/item221.xml><?xml version="1.0" encoding="utf-8"?>
<CustomerInfo>
  <UserName>Administrator</UserName>
  <CompanyName>www.xjghost.com</CompanyName>
  <MachineID>A888</MachineID>
  <ToolID>ljRTAAAAKGU=</ToolID>
  <Data><![CDATA[bGpSVEFBQUFLR1U9]]></Data>
</CustomerInfo>
</file>

<file path=customXml/item222.xml><?xml version="1.0" encoding="utf-8"?>
<CustomerInfo>
  <UserName>Administrator</UserName>
  <CompanyName>www.xjghost.com</CompanyName>
  <MachineID>A888</MachineID>
  <ToolID>ljRTAAAAKGU=</ToolID>
  <Data><![CDATA[bGpSVEFBQUFLR1U9]]></Data>
</CustomerInfo>
</file>

<file path=customXml/item223.xml><?xml version="1.0" encoding="utf-8"?>
<CustomerInfo>
  <UserName>Administrator</UserName>
  <CompanyName>www.xjghost.com</CompanyName>
  <MachineID>A888</MachineID>
  <ToolID>ljRTAAAAKGU=</ToolID>
  <Data><![CDATA[bGpSVEFBQUFLR1U9]]></Data>
</CustomerInfo>
</file>

<file path=customXml/item224.xml><?xml version="1.0" encoding="utf-8"?>
<CustomerInfo>
  <UserName>Administrator</UserName>
  <CompanyName>www.xjghost.com</CompanyName>
  <MachineID>A888</MachineID>
  <ToolID>ljRTAAAAKGU=</ToolID>
  <Data><![CDATA[bGpSVEFBQUFLR1U9]]></Data>
</CustomerInfo>
</file>

<file path=customXml/item225.xml><?xml version="1.0" encoding="utf-8"?>
<CustomerInfo>
  <UserName>Administrator</UserName>
  <CompanyName>www.xjghost.com</CompanyName>
  <MachineID>A888</MachineID>
  <ToolID>ljRTAAAAKGU=</ToolID>
  <Data><![CDATA[bGpSVEFBQUFLR1U9]]></Data>
</CustomerInfo>
</file>

<file path=customXml/item226.xml><?xml version="1.0" encoding="utf-8"?>
<CustomerInfo>
  <UserName>Administrator</UserName>
  <CompanyName>www.xjghost.com</CompanyName>
  <MachineID>A888</MachineID>
  <ToolID>ljRTAAAAKGU=</ToolID>
  <Data><![CDATA[bGpSVEFBQUFLR1U9]]></Data>
</CustomerInfo>
</file>

<file path=customXml/item227.xml><?xml version="1.0" encoding="utf-8"?>
<CustomerInfo>
  <UserName>Administrator</UserName>
  <CompanyName>www.xjghost.com</CompanyName>
  <MachineID>A888</MachineID>
  <ToolID>ljRTAAAAKGU=</ToolID>
  <Data><![CDATA[bGpSVEFBQUFLR1U9]]></Data>
</CustomerInfo>
</file>

<file path=customXml/item228.xml><?xml version="1.0" encoding="utf-8"?>
<CustomerInfo>
  <UserName>Administrator</UserName>
  <CompanyName>www.xjghost.com</CompanyName>
  <MachineID>A888</MachineID>
  <ToolID>ljRTAAAAKGU=</ToolID>
  <Data><![CDATA[bGpSVEFBQUFLR1U9]]></Data>
</CustomerInfo>
</file>

<file path=customXml/item229.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30.xml><?xml version="1.0" encoding="utf-8"?>
<CustomerInfo>
  <UserName>Administrator</UserName>
  <CompanyName>www.xjghost.com</CompanyName>
  <MachineID>A888</MachineID>
  <ToolID>ljRTAAAAKGU=</ToolID>
  <Data><![CDATA[bGpSVEFBQUFLR1U9]]></Data>
</CustomerInfo>
</file>

<file path=customXml/item231.xml><?xml version="1.0" encoding="utf-8"?>
<CustomerInfo>
  <UserName>Administrator</UserName>
  <CompanyName>www.xjghost.com</CompanyName>
  <MachineID>A888</MachineID>
  <ToolID>ljRTAAAAKGU=</ToolID>
  <Data><![CDATA[bGpSVEFBQUFLR1U9]]></Data>
</CustomerInfo>
</file>

<file path=customXml/item232.xml><?xml version="1.0" encoding="utf-8"?>
<CustomerInfo>
  <UserName>Administrator</UserName>
  <CompanyName>www.xjghost.com</CompanyName>
  <MachineID>A888</MachineID>
  <ToolID>ljRTAAAAKGU=</ToolID>
  <Data><![CDATA[bGpSVEFBQUFLR1U9]]></Data>
</CustomerInfo>
</file>

<file path=customXml/item233.xml><?xml version="1.0" encoding="utf-8"?>
<CustomerInfo>
  <UserName>Administrator</UserName>
  <CompanyName>www.xjghost.com</CompanyName>
  <MachineID>A888</MachineID>
  <ToolID>ljRTAAAAKGU=</ToolID>
  <Data><![CDATA[bGpSVEFBQUFLR1U9]]></Data>
</CustomerInfo>
</file>

<file path=customXml/item234.xml><?xml version="1.0" encoding="utf-8"?>
<CustomerInfo>
  <UserName>Administrator</UserName>
  <CompanyName>www.xjghost.com</CompanyName>
  <MachineID>A888</MachineID>
  <ToolID>ljRTAAAAKGU=</ToolID>
  <Data><![CDATA[bGpSVEFBQUFLR1U9]]></Data>
</CustomerInfo>
</file>

<file path=customXml/item235.xml><?xml version="1.0" encoding="utf-8"?>
<CustomerInfo>
  <UserName>Administrator</UserName>
  <CompanyName>www.xjghost.com</CompanyName>
  <MachineID>A888</MachineID>
  <ToolID>ljRTAAAAKGU=</ToolID>
  <Data><![CDATA[bGpSVEFBQUFLR1U9]]></Data>
</CustomerInfo>
</file>

<file path=customXml/item236.xml><?xml version="1.0" encoding="utf-8"?>
<CustomerInfo>
  <UserName>Administrator</UserName>
  <CompanyName>www.xjghost.com</CompanyName>
  <MachineID>A888</MachineID>
  <ToolID>ljRTAAAAKGU=</ToolID>
  <Data><![CDATA[bGpSVEFBQUFLR1U9]]></Data>
</CustomerInfo>
</file>

<file path=customXml/item237.xml><?xml version="1.0" encoding="utf-8"?>
<CustomerInfo>
  <UserName>Administrator</UserName>
  <CompanyName>www.xjghost.com</CompanyName>
  <MachineID>A888</MachineID>
  <ToolID>ljRTAAAAKGU=</ToolID>
  <Data><![CDATA[bGpSVEFBQUFLR1U9]]></Data>
</CustomerInfo>
</file>

<file path=customXml/item238.xml><?xml version="1.0" encoding="utf-8"?>
<CustomerInfo>
  <UserName>Administrator</UserName>
  <CompanyName>www.xjghost.com</CompanyName>
  <MachineID>A888</MachineID>
  <ToolID>ljRTAAAAKGU=</ToolID>
  <Data><![CDATA[bGpSVEFBQUFLR1U9]]></Data>
</CustomerInfo>
</file>

<file path=customXml/item239.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40.xml><?xml version="1.0" encoding="utf-8"?>
<CustomerInfo>
  <UserName>Administrator</UserName>
  <CompanyName>www.xjghost.com</CompanyName>
  <MachineID>A888</MachineID>
  <ToolID>ljRTAAAAKGU=</ToolID>
  <Data><![CDATA[bGpSVEFBQUFLR1U9]]></Data>
</CustomerInfo>
</file>

<file path=customXml/item241.xml><?xml version="1.0" encoding="utf-8"?>
<CustomerInfo>
  <UserName>Administrator</UserName>
  <CompanyName>www.xjghost.com</CompanyName>
  <MachineID>A888</MachineID>
  <ToolID>ljRTAAAAKGU=</ToolID>
  <Data><![CDATA[bGpSVEFBQUFLR1U9]]></Data>
</CustomerInfo>
</file>

<file path=customXml/item242.xml><?xml version="1.0" encoding="utf-8"?>
<CustomerInfo>
  <UserName>Administrator</UserName>
  <CompanyName>www.xjghost.com</CompanyName>
  <MachineID>A888</MachineID>
  <ToolID>ljRTAAAAKGU=</ToolID>
  <Data><![CDATA[bGpSVEFBQUFLR1U9]]></Data>
</CustomerInfo>
</file>

<file path=customXml/item243.xml><?xml version="1.0" encoding="utf-8"?>
<CustomerInfo>
  <UserName>Administrator</UserName>
  <CompanyName>www.xjghost.com</CompanyName>
  <MachineID>A888</MachineID>
  <ToolID>ljRTAAAAKGU=</ToolID>
  <Data><![CDATA[bGpSVEFBQUFLR1U9]]></Data>
</CustomerInfo>
</file>

<file path=customXml/item244.xml><?xml version="1.0" encoding="utf-8"?>
<CustomerInfo>
  <UserName>Administrator</UserName>
  <CompanyName>www.xjghost.com</CompanyName>
  <MachineID>A888</MachineID>
  <ToolID>ljRTAAAAKGU=</ToolID>
  <Data><![CDATA[bGpSVEFBQUFLR1U9]]></Data>
</CustomerInfo>
</file>

<file path=customXml/item245.xml><?xml version="1.0" encoding="utf-8"?>
<CustomerInfo>
  <UserName>Administrator</UserName>
  <CompanyName>www.xjghost.com</CompanyName>
  <MachineID>A888</MachineID>
  <ToolID>ljRTAAAAKGU=</ToolID>
  <Data><![CDATA[bGpSVEFBQUFLR1U9]]></Data>
</CustomerInfo>
</file>

<file path=customXml/item246.xml><?xml version="1.0" encoding="utf-8"?>
<CustomerInfo>
  <UserName>Administrator</UserName>
  <CompanyName>www.xjghost.com</CompanyName>
  <MachineID>A888</MachineID>
  <ToolID>ljRTAAAAKGU=</ToolID>
  <Data><![CDATA[bGpSVEFBQUFLR1U9]]></Data>
</CustomerInfo>
</file>

<file path=customXml/item247.xml><?xml version="1.0" encoding="utf-8"?>
<CustomerInfo>
  <UserName>Administrator</UserName>
  <CompanyName>www.xjghost.com</CompanyName>
  <MachineID>A888</MachineID>
  <ToolID>ljRTAAAAKGU=</ToolID>
  <Data><![CDATA[bGpSVEFBQUFLR1U9]]></Data>
</CustomerInfo>
</file>

<file path=customXml/item248.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9B2BE9B9-25DE-4188-ADB4-847E626278AE}">
  <ds:schemaRefs/>
</ds:datastoreItem>
</file>

<file path=customXml/itemProps10.xml><?xml version="1.0" encoding="utf-8"?>
<ds:datastoreItem xmlns:ds="http://schemas.openxmlformats.org/officeDocument/2006/customXml" ds:itemID="{14A61349-AE4E-423F-844E-35F2FEBEE971}">
  <ds:schemaRefs/>
</ds:datastoreItem>
</file>

<file path=customXml/itemProps100.xml><?xml version="1.0" encoding="utf-8"?>
<ds:datastoreItem xmlns:ds="http://schemas.openxmlformats.org/officeDocument/2006/customXml" ds:itemID="{6AAD69D8-C391-423A-89AB-4005ECC067C3}">
  <ds:schemaRefs/>
</ds:datastoreItem>
</file>

<file path=customXml/itemProps101.xml><?xml version="1.0" encoding="utf-8"?>
<ds:datastoreItem xmlns:ds="http://schemas.openxmlformats.org/officeDocument/2006/customXml" ds:itemID="{140A5DD8-0CE9-448A-A519-630E05EC4AF0}">
  <ds:schemaRefs/>
</ds:datastoreItem>
</file>

<file path=customXml/itemProps102.xml><?xml version="1.0" encoding="utf-8"?>
<ds:datastoreItem xmlns:ds="http://schemas.openxmlformats.org/officeDocument/2006/customXml" ds:itemID="{57A5B339-9912-48AF-9227-68264CF78A6E}">
  <ds:schemaRefs/>
</ds:datastoreItem>
</file>

<file path=customXml/itemProps103.xml><?xml version="1.0" encoding="utf-8"?>
<ds:datastoreItem xmlns:ds="http://schemas.openxmlformats.org/officeDocument/2006/customXml" ds:itemID="{DC607233-8B0D-4F7A-ABD3-B5FA57500194}">
  <ds:schemaRefs/>
</ds:datastoreItem>
</file>

<file path=customXml/itemProps104.xml><?xml version="1.0" encoding="utf-8"?>
<ds:datastoreItem xmlns:ds="http://schemas.openxmlformats.org/officeDocument/2006/customXml" ds:itemID="{AF4229A1-854A-4F82-A615-55E28FD5142B}">
  <ds:schemaRefs/>
</ds:datastoreItem>
</file>

<file path=customXml/itemProps105.xml><?xml version="1.0" encoding="utf-8"?>
<ds:datastoreItem xmlns:ds="http://schemas.openxmlformats.org/officeDocument/2006/customXml" ds:itemID="{BCBE8AA3-164C-4DB2-A3AB-CDCD0582B48D}">
  <ds:schemaRefs/>
</ds:datastoreItem>
</file>

<file path=customXml/itemProps106.xml><?xml version="1.0" encoding="utf-8"?>
<ds:datastoreItem xmlns:ds="http://schemas.openxmlformats.org/officeDocument/2006/customXml" ds:itemID="{8E873C0C-C349-4727-A746-41B619C1A738}">
  <ds:schemaRefs/>
</ds:datastoreItem>
</file>

<file path=customXml/itemProps107.xml><?xml version="1.0" encoding="utf-8"?>
<ds:datastoreItem xmlns:ds="http://schemas.openxmlformats.org/officeDocument/2006/customXml" ds:itemID="{BCC1821B-4E0A-4E61-87E8-2E6B6524769E}">
  <ds:schemaRefs/>
</ds:datastoreItem>
</file>

<file path=customXml/itemProps108.xml><?xml version="1.0" encoding="utf-8"?>
<ds:datastoreItem xmlns:ds="http://schemas.openxmlformats.org/officeDocument/2006/customXml" ds:itemID="{670788AE-0854-4F8F-BE0B-8F11D4607A3F}">
  <ds:schemaRefs/>
</ds:datastoreItem>
</file>

<file path=customXml/itemProps109.xml><?xml version="1.0" encoding="utf-8"?>
<ds:datastoreItem xmlns:ds="http://schemas.openxmlformats.org/officeDocument/2006/customXml" ds:itemID="{F824D84E-1B28-4186-83FC-336C395A75A3}">
  <ds:schemaRefs/>
</ds:datastoreItem>
</file>

<file path=customXml/itemProps11.xml><?xml version="1.0" encoding="utf-8"?>
<ds:datastoreItem xmlns:ds="http://schemas.openxmlformats.org/officeDocument/2006/customXml" ds:itemID="{1063F9E9-92A5-49DD-844D-E4FDF2129743}">
  <ds:schemaRefs/>
</ds:datastoreItem>
</file>

<file path=customXml/itemProps110.xml><?xml version="1.0" encoding="utf-8"?>
<ds:datastoreItem xmlns:ds="http://schemas.openxmlformats.org/officeDocument/2006/customXml" ds:itemID="{8765DF08-FC7F-4F8C-B2ED-7F3A25C0D72C}">
  <ds:schemaRefs/>
</ds:datastoreItem>
</file>

<file path=customXml/itemProps111.xml><?xml version="1.0" encoding="utf-8"?>
<ds:datastoreItem xmlns:ds="http://schemas.openxmlformats.org/officeDocument/2006/customXml" ds:itemID="{A85EB2ED-154F-4054-B206-D63E2EF3B055}">
  <ds:schemaRefs/>
</ds:datastoreItem>
</file>

<file path=customXml/itemProps112.xml><?xml version="1.0" encoding="utf-8"?>
<ds:datastoreItem xmlns:ds="http://schemas.openxmlformats.org/officeDocument/2006/customXml" ds:itemID="{325855BD-3A9E-46B7-B35B-1AC084D328DC}">
  <ds:schemaRefs/>
</ds:datastoreItem>
</file>

<file path=customXml/itemProps113.xml><?xml version="1.0" encoding="utf-8"?>
<ds:datastoreItem xmlns:ds="http://schemas.openxmlformats.org/officeDocument/2006/customXml" ds:itemID="{93D08FD7-34F2-43D1-804C-C569D8253FE9}">
  <ds:schemaRefs/>
</ds:datastoreItem>
</file>

<file path=customXml/itemProps114.xml><?xml version="1.0" encoding="utf-8"?>
<ds:datastoreItem xmlns:ds="http://schemas.openxmlformats.org/officeDocument/2006/customXml" ds:itemID="{2A292332-510A-4D66-AF0A-93C27B0D8AF5}">
  <ds:schemaRefs/>
</ds:datastoreItem>
</file>

<file path=customXml/itemProps115.xml><?xml version="1.0" encoding="utf-8"?>
<ds:datastoreItem xmlns:ds="http://schemas.openxmlformats.org/officeDocument/2006/customXml" ds:itemID="{64F7371B-1282-4122-8790-C53E0AE28B1D}">
  <ds:schemaRefs/>
</ds:datastoreItem>
</file>

<file path=customXml/itemProps116.xml><?xml version="1.0" encoding="utf-8"?>
<ds:datastoreItem xmlns:ds="http://schemas.openxmlformats.org/officeDocument/2006/customXml" ds:itemID="{FFAAE45E-F566-409F-AE89-0E9035C42F38}">
  <ds:schemaRefs/>
</ds:datastoreItem>
</file>

<file path=customXml/itemProps117.xml><?xml version="1.0" encoding="utf-8"?>
<ds:datastoreItem xmlns:ds="http://schemas.openxmlformats.org/officeDocument/2006/customXml" ds:itemID="{2DE71D4C-5EA9-46E7-843D-F3DB5537E192}">
  <ds:schemaRefs/>
</ds:datastoreItem>
</file>

<file path=customXml/itemProps118.xml><?xml version="1.0" encoding="utf-8"?>
<ds:datastoreItem xmlns:ds="http://schemas.openxmlformats.org/officeDocument/2006/customXml" ds:itemID="{9EEF67C6-17D6-49EC-8191-63ADBB753F25}">
  <ds:schemaRefs/>
</ds:datastoreItem>
</file>

<file path=customXml/itemProps119.xml><?xml version="1.0" encoding="utf-8"?>
<ds:datastoreItem xmlns:ds="http://schemas.openxmlformats.org/officeDocument/2006/customXml" ds:itemID="{5B2AAB11-0178-45B9-81D3-7E116E3B6BB5}">
  <ds:schemaRefs/>
</ds:datastoreItem>
</file>

<file path=customXml/itemProps12.xml><?xml version="1.0" encoding="utf-8"?>
<ds:datastoreItem xmlns:ds="http://schemas.openxmlformats.org/officeDocument/2006/customXml" ds:itemID="{A37BE798-49CD-4BA4-8E30-86BFF7FBD1F7}">
  <ds:schemaRefs/>
</ds:datastoreItem>
</file>

<file path=customXml/itemProps120.xml><?xml version="1.0" encoding="utf-8"?>
<ds:datastoreItem xmlns:ds="http://schemas.openxmlformats.org/officeDocument/2006/customXml" ds:itemID="{17F7D9F2-B3D7-4074-8B8C-77221F7FF9E1}">
  <ds:schemaRefs/>
</ds:datastoreItem>
</file>

<file path=customXml/itemProps121.xml><?xml version="1.0" encoding="utf-8"?>
<ds:datastoreItem xmlns:ds="http://schemas.openxmlformats.org/officeDocument/2006/customXml" ds:itemID="{43A7A5F4-50FB-4A64-B888-7BEE7BA82ABB}">
  <ds:schemaRefs/>
</ds:datastoreItem>
</file>

<file path=customXml/itemProps122.xml><?xml version="1.0" encoding="utf-8"?>
<ds:datastoreItem xmlns:ds="http://schemas.openxmlformats.org/officeDocument/2006/customXml" ds:itemID="{FDDDCF51-84A2-492A-80BD-B51C06F56FE0}">
  <ds:schemaRefs/>
</ds:datastoreItem>
</file>

<file path=customXml/itemProps123.xml><?xml version="1.0" encoding="utf-8"?>
<ds:datastoreItem xmlns:ds="http://schemas.openxmlformats.org/officeDocument/2006/customXml" ds:itemID="{1988BE12-8D8F-4114-9B7D-ABF789EE43E9}">
  <ds:schemaRefs/>
</ds:datastoreItem>
</file>

<file path=customXml/itemProps124.xml><?xml version="1.0" encoding="utf-8"?>
<ds:datastoreItem xmlns:ds="http://schemas.openxmlformats.org/officeDocument/2006/customXml" ds:itemID="{5EADB44D-E5F4-4B1E-BAF3-46A68431ABE0}">
  <ds:schemaRefs/>
</ds:datastoreItem>
</file>

<file path=customXml/itemProps125.xml><?xml version="1.0" encoding="utf-8"?>
<ds:datastoreItem xmlns:ds="http://schemas.openxmlformats.org/officeDocument/2006/customXml" ds:itemID="{FC9A96E2-58BA-4D42-979D-9BC5F57ABC04}">
  <ds:schemaRefs/>
</ds:datastoreItem>
</file>

<file path=customXml/itemProps126.xml><?xml version="1.0" encoding="utf-8"?>
<ds:datastoreItem xmlns:ds="http://schemas.openxmlformats.org/officeDocument/2006/customXml" ds:itemID="{A0D4F181-B376-4CCF-98F4-F25546C7282B}">
  <ds:schemaRefs/>
</ds:datastoreItem>
</file>

<file path=customXml/itemProps127.xml><?xml version="1.0" encoding="utf-8"?>
<ds:datastoreItem xmlns:ds="http://schemas.openxmlformats.org/officeDocument/2006/customXml" ds:itemID="{263C494C-0802-41F8-B7CE-0F9ED39821DE}">
  <ds:schemaRefs/>
</ds:datastoreItem>
</file>

<file path=customXml/itemProps128.xml><?xml version="1.0" encoding="utf-8"?>
<ds:datastoreItem xmlns:ds="http://schemas.openxmlformats.org/officeDocument/2006/customXml" ds:itemID="{2388A26D-E05E-4C8C-8E04-4D0A2104E52D}">
  <ds:schemaRefs/>
</ds:datastoreItem>
</file>

<file path=customXml/itemProps129.xml><?xml version="1.0" encoding="utf-8"?>
<ds:datastoreItem xmlns:ds="http://schemas.openxmlformats.org/officeDocument/2006/customXml" ds:itemID="{2FF73DB6-C643-4C09-AD73-35A2B63C91F8}">
  <ds:schemaRefs/>
</ds:datastoreItem>
</file>

<file path=customXml/itemProps13.xml><?xml version="1.0" encoding="utf-8"?>
<ds:datastoreItem xmlns:ds="http://schemas.openxmlformats.org/officeDocument/2006/customXml" ds:itemID="{D7F59E90-2395-405A-8B47-EFE44B878370}">
  <ds:schemaRefs/>
</ds:datastoreItem>
</file>

<file path=customXml/itemProps130.xml><?xml version="1.0" encoding="utf-8"?>
<ds:datastoreItem xmlns:ds="http://schemas.openxmlformats.org/officeDocument/2006/customXml" ds:itemID="{EFD8F3F9-264B-415A-AE50-4264DC3D73A8}">
  <ds:schemaRefs/>
</ds:datastoreItem>
</file>

<file path=customXml/itemProps131.xml><?xml version="1.0" encoding="utf-8"?>
<ds:datastoreItem xmlns:ds="http://schemas.openxmlformats.org/officeDocument/2006/customXml" ds:itemID="{5FA1D7C4-C7A1-4DAD-948B-0F59120FE6D2}">
  <ds:schemaRefs/>
</ds:datastoreItem>
</file>

<file path=customXml/itemProps132.xml><?xml version="1.0" encoding="utf-8"?>
<ds:datastoreItem xmlns:ds="http://schemas.openxmlformats.org/officeDocument/2006/customXml" ds:itemID="{F1C41588-938F-47F1-BD64-B9A573623DB1}">
  <ds:schemaRefs/>
</ds:datastoreItem>
</file>

<file path=customXml/itemProps133.xml><?xml version="1.0" encoding="utf-8"?>
<ds:datastoreItem xmlns:ds="http://schemas.openxmlformats.org/officeDocument/2006/customXml" ds:itemID="{62B98B1E-5748-4631-AC85-831FA395289D}">
  <ds:schemaRefs/>
</ds:datastoreItem>
</file>

<file path=customXml/itemProps134.xml><?xml version="1.0" encoding="utf-8"?>
<ds:datastoreItem xmlns:ds="http://schemas.openxmlformats.org/officeDocument/2006/customXml" ds:itemID="{F6DAEF2D-AA12-47F3-8D61-545CE9831B85}">
  <ds:schemaRefs/>
</ds:datastoreItem>
</file>

<file path=customXml/itemProps135.xml><?xml version="1.0" encoding="utf-8"?>
<ds:datastoreItem xmlns:ds="http://schemas.openxmlformats.org/officeDocument/2006/customXml" ds:itemID="{D1DB163D-931B-46D4-9EC3-B7EE669EF456}">
  <ds:schemaRefs/>
</ds:datastoreItem>
</file>

<file path=customXml/itemProps136.xml><?xml version="1.0" encoding="utf-8"?>
<ds:datastoreItem xmlns:ds="http://schemas.openxmlformats.org/officeDocument/2006/customXml" ds:itemID="{9C75CE5C-D868-453F-890C-6BBC05FA8915}">
  <ds:schemaRefs/>
</ds:datastoreItem>
</file>

<file path=customXml/itemProps137.xml><?xml version="1.0" encoding="utf-8"?>
<ds:datastoreItem xmlns:ds="http://schemas.openxmlformats.org/officeDocument/2006/customXml" ds:itemID="{457E9938-600D-4341-BA91-813C4150A166}">
  <ds:schemaRefs/>
</ds:datastoreItem>
</file>

<file path=customXml/itemProps138.xml><?xml version="1.0" encoding="utf-8"?>
<ds:datastoreItem xmlns:ds="http://schemas.openxmlformats.org/officeDocument/2006/customXml" ds:itemID="{D63FA252-D7D5-4500-B7D9-75FCC69D84A3}">
  <ds:schemaRefs/>
</ds:datastoreItem>
</file>

<file path=customXml/itemProps139.xml><?xml version="1.0" encoding="utf-8"?>
<ds:datastoreItem xmlns:ds="http://schemas.openxmlformats.org/officeDocument/2006/customXml" ds:itemID="{C57D6479-452C-457A-90A6-100A2E0B876D}">
  <ds:schemaRefs/>
</ds:datastoreItem>
</file>

<file path=customXml/itemProps14.xml><?xml version="1.0" encoding="utf-8"?>
<ds:datastoreItem xmlns:ds="http://schemas.openxmlformats.org/officeDocument/2006/customXml" ds:itemID="{D131D9F8-23A2-4744-8D69-E220691E4C1C}">
  <ds:schemaRefs/>
</ds:datastoreItem>
</file>

<file path=customXml/itemProps140.xml><?xml version="1.0" encoding="utf-8"?>
<ds:datastoreItem xmlns:ds="http://schemas.openxmlformats.org/officeDocument/2006/customXml" ds:itemID="{8DBC8242-8631-4851-8868-206FD10DC7F8}">
  <ds:schemaRefs/>
</ds:datastoreItem>
</file>

<file path=customXml/itemProps141.xml><?xml version="1.0" encoding="utf-8"?>
<ds:datastoreItem xmlns:ds="http://schemas.openxmlformats.org/officeDocument/2006/customXml" ds:itemID="{DB3FB2F2-BFF3-4859-9570-2843B7872D33}">
  <ds:schemaRefs/>
</ds:datastoreItem>
</file>

<file path=customXml/itemProps142.xml><?xml version="1.0" encoding="utf-8"?>
<ds:datastoreItem xmlns:ds="http://schemas.openxmlformats.org/officeDocument/2006/customXml" ds:itemID="{536DAC83-DA27-4F73-8C11-9FED38793CB5}">
  <ds:schemaRefs/>
</ds:datastoreItem>
</file>

<file path=customXml/itemProps143.xml><?xml version="1.0" encoding="utf-8"?>
<ds:datastoreItem xmlns:ds="http://schemas.openxmlformats.org/officeDocument/2006/customXml" ds:itemID="{92788FC5-9059-4BD2-8EC9-0E15569291B8}">
  <ds:schemaRefs/>
</ds:datastoreItem>
</file>

<file path=customXml/itemProps144.xml><?xml version="1.0" encoding="utf-8"?>
<ds:datastoreItem xmlns:ds="http://schemas.openxmlformats.org/officeDocument/2006/customXml" ds:itemID="{BB77FE8A-89B7-49B0-81E9-7D75F366E964}">
  <ds:schemaRefs/>
</ds:datastoreItem>
</file>

<file path=customXml/itemProps145.xml><?xml version="1.0" encoding="utf-8"?>
<ds:datastoreItem xmlns:ds="http://schemas.openxmlformats.org/officeDocument/2006/customXml" ds:itemID="{60B7AC6D-06ED-4A01-9690-854B4B5F05A1}">
  <ds:schemaRefs/>
</ds:datastoreItem>
</file>

<file path=customXml/itemProps146.xml><?xml version="1.0" encoding="utf-8"?>
<ds:datastoreItem xmlns:ds="http://schemas.openxmlformats.org/officeDocument/2006/customXml" ds:itemID="{D0AFF089-FDFE-4AF2-9BF5-156DEAD95BA9}">
  <ds:schemaRefs/>
</ds:datastoreItem>
</file>

<file path=customXml/itemProps147.xml><?xml version="1.0" encoding="utf-8"?>
<ds:datastoreItem xmlns:ds="http://schemas.openxmlformats.org/officeDocument/2006/customXml" ds:itemID="{1B36CCE4-10C3-4525-ABBD-7AEEBC0EDBDB}">
  <ds:schemaRefs/>
</ds:datastoreItem>
</file>

<file path=customXml/itemProps148.xml><?xml version="1.0" encoding="utf-8"?>
<ds:datastoreItem xmlns:ds="http://schemas.openxmlformats.org/officeDocument/2006/customXml" ds:itemID="{5C69A54A-8B29-4A03-BF9D-8F4C56C2EC2D}">
  <ds:schemaRefs/>
</ds:datastoreItem>
</file>

<file path=customXml/itemProps149.xml><?xml version="1.0" encoding="utf-8"?>
<ds:datastoreItem xmlns:ds="http://schemas.openxmlformats.org/officeDocument/2006/customXml" ds:itemID="{44C60CAE-50B2-409C-9D76-08AD5542796E}">
  <ds:schemaRefs/>
</ds:datastoreItem>
</file>

<file path=customXml/itemProps15.xml><?xml version="1.0" encoding="utf-8"?>
<ds:datastoreItem xmlns:ds="http://schemas.openxmlformats.org/officeDocument/2006/customXml" ds:itemID="{DE0BD76C-585F-461D-84C2-4CCB00E5074F}">
  <ds:schemaRefs/>
</ds:datastoreItem>
</file>

<file path=customXml/itemProps150.xml><?xml version="1.0" encoding="utf-8"?>
<ds:datastoreItem xmlns:ds="http://schemas.openxmlformats.org/officeDocument/2006/customXml" ds:itemID="{193C252C-ACED-4FDE-83FF-77B703C7BCEC}">
  <ds:schemaRefs/>
</ds:datastoreItem>
</file>

<file path=customXml/itemProps151.xml><?xml version="1.0" encoding="utf-8"?>
<ds:datastoreItem xmlns:ds="http://schemas.openxmlformats.org/officeDocument/2006/customXml" ds:itemID="{F3E27F99-3974-461C-AA61-E6A2F7E7E47F}">
  <ds:schemaRefs/>
</ds:datastoreItem>
</file>

<file path=customXml/itemProps152.xml><?xml version="1.0" encoding="utf-8"?>
<ds:datastoreItem xmlns:ds="http://schemas.openxmlformats.org/officeDocument/2006/customXml" ds:itemID="{43222DD5-984C-4812-A030-52C63343BAE2}">
  <ds:schemaRefs/>
</ds:datastoreItem>
</file>

<file path=customXml/itemProps153.xml><?xml version="1.0" encoding="utf-8"?>
<ds:datastoreItem xmlns:ds="http://schemas.openxmlformats.org/officeDocument/2006/customXml" ds:itemID="{448FFFA9-F205-4297-A37A-8C5C0D752078}">
  <ds:schemaRefs/>
</ds:datastoreItem>
</file>

<file path=customXml/itemProps154.xml><?xml version="1.0" encoding="utf-8"?>
<ds:datastoreItem xmlns:ds="http://schemas.openxmlformats.org/officeDocument/2006/customXml" ds:itemID="{234026B7-D4C4-4366-804A-1256753B255D}">
  <ds:schemaRefs/>
</ds:datastoreItem>
</file>

<file path=customXml/itemProps155.xml><?xml version="1.0" encoding="utf-8"?>
<ds:datastoreItem xmlns:ds="http://schemas.openxmlformats.org/officeDocument/2006/customXml" ds:itemID="{348A7EA5-7D90-40F4-9838-CDC7ED1729F3}">
  <ds:schemaRefs/>
</ds:datastoreItem>
</file>

<file path=customXml/itemProps156.xml><?xml version="1.0" encoding="utf-8"?>
<ds:datastoreItem xmlns:ds="http://schemas.openxmlformats.org/officeDocument/2006/customXml" ds:itemID="{BC27F514-C8E0-4DBA-86BC-EAB76E51436C}">
  <ds:schemaRefs/>
</ds:datastoreItem>
</file>

<file path=customXml/itemProps157.xml><?xml version="1.0" encoding="utf-8"?>
<ds:datastoreItem xmlns:ds="http://schemas.openxmlformats.org/officeDocument/2006/customXml" ds:itemID="{019FE027-70CA-4C6A-AE5D-50C6C8939E41}">
  <ds:schemaRefs/>
</ds:datastoreItem>
</file>

<file path=customXml/itemProps158.xml><?xml version="1.0" encoding="utf-8"?>
<ds:datastoreItem xmlns:ds="http://schemas.openxmlformats.org/officeDocument/2006/customXml" ds:itemID="{81DD1DC8-DB4D-4AB6-98A3-C93BC2CCD39D}">
  <ds:schemaRefs/>
</ds:datastoreItem>
</file>

<file path=customXml/itemProps159.xml><?xml version="1.0" encoding="utf-8"?>
<ds:datastoreItem xmlns:ds="http://schemas.openxmlformats.org/officeDocument/2006/customXml" ds:itemID="{EC027E1A-8BC5-43CC-83C0-91AB552A3051}">
  <ds:schemaRefs/>
</ds:datastoreItem>
</file>

<file path=customXml/itemProps16.xml><?xml version="1.0" encoding="utf-8"?>
<ds:datastoreItem xmlns:ds="http://schemas.openxmlformats.org/officeDocument/2006/customXml" ds:itemID="{88EFBE15-E9EE-4A01-A22A-7575579962D4}">
  <ds:schemaRefs/>
</ds:datastoreItem>
</file>

<file path=customXml/itemProps160.xml><?xml version="1.0" encoding="utf-8"?>
<ds:datastoreItem xmlns:ds="http://schemas.openxmlformats.org/officeDocument/2006/customXml" ds:itemID="{04B67B3C-6CA9-4C05-8FF6-5C65C34C4FB6}">
  <ds:schemaRefs/>
</ds:datastoreItem>
</file>

<file path=customXml/itemProps161.xml><?xml version="1.0" encoding="utf-8"?>
<ds:datastoreItem xmlns:ds="http://schemas.openxmlformats.org/officeDocument/2006/customXml" ds:itemID="{FA7BBD77-2ECB-4224-B58F-F18C26866F99}">
  <ds:schemaRefs/>
</ds:datastoreItem>
</file>

<file path=customXml/itemProps162.xml><?xml version="1.0" encoding="utf-8"?>
<ds:datastoreItem xmlns:ds="http://schemas.openxmlformats.org/officeDocument/2006/customXml" ds:itemID="{801508E8-2D7B-4AC6-A96F-9FDB5A1F85A7}">
  <ds:schemaRefs/>
</ds:datastoreItem>
</file>

<file path=customXml/itemProps163.xml><?xml version="1.0" encoding="utf-8"?>
<ds:datastoreItem xmlns:ds="http://schemas.openxmlformats.org/officeDocument/2006/customXml" ds:itemID="{8DA934F6-CEA4-4969-BD11-01423D63177A}">
  <ds:schemaRefs/>
</ds:datastoreItem>
</file>

<file path=customXml/itemProps164.xml><?xml version="1.0" encoding="utf-8"?>
<ds:datastoreItem xmlns:ds="http://schemas.openxmlformats.org/officeDocument/2006/customXml" ds:itemID="{30FBEBE8-C2BD-4169-BCE6-517E6F8B6A2C}">
  <ds:schemaRefs/>
</ds:datastoreItem>
</file>

<file path=customXml/itemProps165.xml><?xml version="1.0" encoding="utf-8"?>
<ds:datastoreItem xmlns:ds="http://schemas.openxmlformats.org/officeDocument/2006/customXml" ds:itemID="{6CDA96B2-F349-484A-ABAA-6C2872853C87}">
  <ds:schemaRefs/>
</ds:datastoreItem>
</file>

<file path=customXml/itemProps166.xml><?xml version="1.0" encoding="utf-8"?>
<ds:datastoreItem xmlns:ds="http://schemas.openxmlformats.org/officeDocument/2006/customXml" ds:itemID="{BA58081B-4DEA-495C-A33D-77B2F5A4FB41}">
  <ds:schemaRefs/>
</ds:datastoreItem>
</file>

<file path=customXml/itemProps167.xml><?xml version="1.0" encoding="utf-8"?>
<ds:datastoreItem xmlns:ds="http://schemas.openxmlformats.org/officeDocument/2006/customXml" ds:itemID="{3A1CFF77-6508-4E06-988C-FCA5D6C3A0A8}">
  <ds:schemaRefs/>
</ds:datastoreItem>
</file>

<file path=customXml/itemProps168.xml><?xml version="1.0" encoding="utf-8"?>
<ds:datastoreItem xmlns:ds="http://schemas.openxmlformats.org/officeDocument/2006/customXml" ds:itemID="{E0A46781-C827-490F-BEE6-0CBF9AEEBDB2}">
  <ds:schemaRefs/>
</ds:datastoreItem>
</file>

<file path=customXml/itemProps169.xml><?xml version="1.0" encoding="utf-8"?>
<ds:datastoreItem xmlns:ds="http://schemas.openxmlformats.org/officeDocument/2006/customXml" ds:itemID="{FC5404FC-EA87-484F-AC78-B63F955AACE6}">
  <ds:schemaRefs/>
</ds:datastoreItem>
</file>

<file path=customXml/itemProps17.xml><?xml version="1.0" encoding="utf-8"?>
<ds:datastoreItem xmlns:ds="http://schemas.openxmlformats.org/officeDocument/2006/customXml" ds:itemID="{431A2CD9-C486-4ABC-BF1C-C5C4906EC09C}">
  <ds:schemaRefs/>
</ds:datastoreItem>
</file>

<file path=customXml/itemProps170.xml><?xml version="1.0" encoding="utf-8"?>
<ds:datastoreItem xmlns:ds="http://schemas.openxmlformats.org/officeDocument/2006/customXml" ds:itemID="{5E15D6FA-513B-4E82-9B97-057A3D9E85D0}">
  <ds:schemaRefs/>
</ds:datastoreItem>
</file>

<file path=customXml/itemProps171.xml><?xml version="1.0" encoding="utf-8"?>
<ds:datastoreItem xmlns:ds="http://schemas.openxmlformats.org/officeDocument/2006/customXml" ds:itemID="{D4AB458F-B087-452B-9375-1B4DF5EDFBA9}">
  <ds:schemaRefs/>
</ds:datastoreItem>
</file>

<file path=customXml/itemProps172.xml><?xml version="1.0" encoding="utf-8"?>
<ds:datastoreItem xmlns:ds="http://schemas.openxmlformats.org/officeDocument/2006/customXml" ds:itemID="{8BF39B40-A9AB-401F-8EA6-3C91426E1284}">
  <ds:schemaRefs/>
</ds:datastoreItem>
</file>

<file path=customXml/itemProps173.xml><?xml version="1.0" encoding="utf-8"?>
<ds:datastoreItem xmlns:ds="http://schemas.openxmlformats.org/officeDocument/2006/customXml" ds:itemID="{24475ECE-2928-4159-A3C4-3A9015E48FAE}">
  <ds:schemaRefs/>
</ds:datastoreItem>
</file>

<file path=customXml/itemProps174.xml><?xml version="1.0" encoding="utf-8"?>
<ds:datastoreItem xmlns:ds="http://schemas.openxmlformats.org/officeDocument/2006/customXml" ds:itemID="{DA8D5B6F-384C-4BF1-B26A-92B90C8975A9}">
  <ds:schemaRefs/>
</ds:datastoreItem>
</file>

<file path=customXml/itemProps175.xml><?xml version="1.0" encoding="utf-8"?>
<ds:datastoreItem xmlns:ds="http://schemas.openxmlformats.org/officeDocument/2006/customXml" ds:itemID="{ABAF2FED-606D-49B6-9553-FA310D405BE4}">
  <ds:schemaRefs/>
</ds:datastoreItem>
</file>

<file path=customXml/itemProps176.xml><?xml version="1.0" encoding="utf-8"?>
<ds:datastoreItem xmlns:ds="http://schemas.openxmlformats.org/officeDocument/2006/customXml" ds:itemID="{5CA40076-31DF-4C44-A48F-1135169AEC24}">
  <ds:schemaRefs/>
</ds:datastoreItem>
</file>

<file path=customXml/itemProps177.xml><?xml version="1.0" encoding="utf-8"?>
<ds:datastoreItem xmlns:ds="http://schemas.openxmlformats.org/officeDocument/2006/customXml" ds:itemID="{210B6AD2-132C-4233-BE2D-D8F007A0B484}">
  <ds:schemaRefs/>
</ds:datastoreItem>
</file>

<file path=customXml/itemProps178.xml><?xml version="1.0" encoding="utf-8"?>
<ds:datastoreItem xmlns:ds="http://schemas.openxmlformats.org/officeDocument/2006/customXml" ds:itemID="{51A33FA9-EEA4-433A-B875-051ACDDFDEB1}">
  <ds:schemaRefs/>
</ds:datastoreItem>
</file>

<file path=customXml/itemProps179.xml><?xml version="1.0" encoding="utf-8"?>
<ds:datastoreItem xmlns:ds="http://schemas.openxmlformats.org/officeDocument/2006/customXml" ds:itemID="{9985A2A4-C9CC-446A-8CB0-599ABEB34EAE}">
  <ds:schemaRefs/>
</ds:datastoreItem>
</file>

<file path=customXml/itemProps18.xml><?xml version="1.0" encoding="utf-8"?>
<ds:datastoreItem xmlns:ds="http://schemas.openxmlformats.org/officeDocument/2006/customXml" ds:itemID="{71CD0949-D9E8-4942-BBEE-254D765BDE08}">
  <ds:schemaRefs/>
</ds:datastoreItem>
</file>

<file path=customXml/itemProps180.xml><?xml version="1.0" encoding="utf-8"?>
<ds:datastoreItem xmlns:ds="http://schemas.openxmlformats.org/officeDocument/2006/customXml" ds:itemID="{B635A9F9-1769-437F-8EA3-1706A52F52CD}">
  <ds:schemaRefs/>
</ds:datastoreItem>
</file>

<file path=customXml/itemProps181.xml><?xml version="1.0" encoding="utf-8"?>
<ds:datastoreItem xmlns:ds="http://schemas.openxmlformats.org/officeDocument/2006/customXml" ds:itemID="{154AFD74-4777-4D6E-A6E0-8F1D8B2FC207}">
  <ds:schemaRefs/>
</ds:datastoreItem>
</file>

<file path=customXml/itemProps182.xml><?xml version="1.0" encoding="utf-8"?>
<ds:datastoreItem xmlns:ds="http://schemas.openxmlformats.org/officeDocument/2006/customXml" ds:itemID="{1ECF5026-3222-40F3-AE13-821B17736498}">
  <ds:schemaRefs/>
</ds:datastoreItem>
</file>

<file path=customXml/itemProps183.xml><?xml version="1.0" encoding="utf-8"?>
<ds:datastoreItem xmlns:ds="http://schemas.openxmlformats.org/officeDocument/2006/customXml" ds:itemID="{8BE4A3BA-C9FF-4AF7-8C4A-B37985BD8781}">
  <ds:schemaRefs/>
</ds:datastoreItem>
</file>

<file path=customXml/itemProps184.xml><?xml version="1.0" encoding="utf-8"?>
<ds:datastoreItem xmlns:ds="http://schemas.openxmlformats.org/officeDocument/2006/customXml" ds:itemID="{61D49BFF-5665-49D9-B0EC-9066AFC6434C}">
  <ds:schemaRefs/>
</ds:datastoreItem>
</file>

<file path=customXml/itemProps185.xml><?xml version="1.0" encoding="utf-8"?>
<ds:datastoreItem xmlns:ds="http://schemas.openxmlformats.org/officeDocument/2006/customXml" ds:itemID="{80EA3324-9E15-4A28-8BB0-022B68BABF48}">
  <ds:schemaRefs/>
</ds:datastoreItem>
</file>

<file path=customXml/itemProps186.xml><?xml version="1.0" encoding="utf-8"?>
<ds:datastoreItem xmlns:ds="http://schemas.openxmlformats.org/officeDocument/2006/customXml" ds:itemID="{FEAC49B3-1217-41F5-899A-62FF0D487C41}">
  <ds:schemaRefs/>
</ds:datastoreItem>
</file>

<file path=customXml/itemProps187.xml><?xml version="1.0" encoding="utf-8"?>
<ds:datastoreItem xmlns:ds="http://schemas.openxmlformats.org/officeDocument/2006/customXml" ds:itemID="{5BBA91C7-091F-42E5-A3DA-87B8D71BFC8F}">
  <ds:schemaRefs/>
</ds:datastoreItem>
</file>

<file path=customXml/itemProps188.xml><?xml version="1.0" encoding="utf-8"?>
<ds:datastoreItem xmlns:ds="http://schemas.openxmlformats.org/officeDocument/2006/customXml" ds:itemID="{49F102A3-A400-4A73-AD36-C65116D4068F}">
  <ds:schemaRefs/>
</ds:datastoreItem>
</file>

<file path=customXml/itemProps189.xml><?xml version="1.0" encoding="utf-8"?>
<ds:datastoreItem xmlns:ds="http://schemas.openxmlformats.org/officeDocument/2006/customXml" ds:itemID="{9D0D19B9-B77D-41FD-A0BF-E1054C1687EC}">
  <ds:schemaRefs/>
</ds:datastoreItem>
</file>

<file path=customXml/itemProps19.xml><?xml version="1.0" encoding="utf-8"?>
<ds:datastoreItem xmlns:ds="http://schemas.openxmlformats.org/officeDocument/2006/customXml" ds:itemID="{4FDA5B4E-0EF2-47A3-8384-C02452A7DE8D}">
  <ds:schemaRefs/>
</ds:datastoreItem>
</file>

<file path=customXml/itemProps190.xml><?xml version="1.0" encoding="utf-8"?>
<ds:datastoreItem xmlns:ds="http://schemas.openxmlformats.org/officeDocument/2006/customXml" ds:itemID="{C17D7235-A3CD-4048-A8B1-A4C5DA3D948C}">
  <ds:schemaRefs/>
</ds:datastoreItem>
</file>

<file path=customXml/itemProps191.xml><?xml version="1.0" encoding="utf-8"?>
<ds:datastoreItem xmlns:ds="http://schemas.openxmlformats.org/officeDocument/2006/customXml" ds:itemID="{1BE8372A-22D1-486B-91F3-4E1B768A8F7F}">
  <ds:schemaRefs/>
</ds:datastoreItem>
</file>

<file path=customXml/itemProps192.xml><?xml version="1.0" encoding="utf-8"?>
<ds:datastoreItem xmlns:ds="http://schemas.openxmlformats.org/officeDocument/2006/customXml" ds:itemID="{D1BA16A4-EB1B-464A-8B78-50DA7276673E}">
  <ds:schemaRefs/>
</ds:datastoreItem>
</file>

<file path=customXml/itemProps193.xml><?xml version="1.0" encoding="utf-8"?>
<ds:datastoreItem xmlns:ds="http://schemas.openxmlformats.org/officeDocument/2006/customXml" ds:itemID="{87113487-7C3F-49AD-A863-D83E09190464}">
  <ds:schemaRefs/>
</ds:datastoreItem>
</file>

<file path=customXml/itemProps194.xml><?xml version="1.0" encoding="utf-8"?>
<ds:datastoreItem xmlns:ds="http://schemas.openxmlformats.org/officeDocument/2006/customXml" ds:itemID="{BC2B1A87-A9C8-4FCC-8518-0383F2000480}">
  <ds:schemaRefs/>
</ds:datastoreItem>
</file>

<file path=customXml/itemProps195.xml><?xml version="1.0" encoding="utf-8"?>
<ds:datastoreItem xmlns:ds="http://schemas.openxmlformats.org/officeDocument/2006/customXml" ds:itemID="{A21DDDED-F986-4FBD-A4AB-2A4A031D9F0E}">
  <ds:schemaRefs/>
</ds:datastoreItem>
</file>

<file path=customXml/itemProps196.xml><?xml version="1.0" encoding="utf-8"?>
<ds:datastoreItem xmlns:ds="http://schemas.openxmlformats.org/officeDocument/2006/customXml" ds:itemID="{D04ACD69-790F-445C-8C2B-24A98DFD285A}">
  <ds:schemaRefs/>
</ds:datastoreItem>
</file>

<file path=customXml/itemProps197.xml><?xml version="1.0" encoding="utf-8"?>
<ds:datastoreItem xmlns:ds="http://schemas.openxmlformats.org/officeDocument/2006/customXml" ds:itemID="{DAD4786B-E6F2-4879-B561-3F1767D9F92E}">
  <ds:schemaRefs/>
</ds:datastoreItem>
</file>

<file path=customXml/itemProps198.xml><?xml version="1.0" encoding="utf-8"?>
<ds:datastoreItem xmlns:ds="http://schemas.openxmlformats.org/officeDocument/2006/customXml" ds:itemID="{8F7F4B7A-AB34-434C-8529-93A946F8F8BF}">
  <ds:schemaRefs/>
</ds:datastoreItem>
</file>

<file path=customXml/itemProps199.xml><?xml version="1.0" encoding="utf-8"?>
<ds:datastoreItem xmlns:ds="http://schemas.openxmlformats.org/officeDocument/2006/customXml" ds:itemID="{A56ED334-5B28-4610-891D-C3F5492FFF1F}">
  <ds:schemaRefs/>
</ds:datastoreItem>
</file>

<file path=customXml/itemProps2.xml><?xml version="1.0" encoding="utf-8"?>
<ds:datastoreItem xmlns:ds="http://schemas.openxmlformats.org/officeDocument/2006/customXml" ds:itemID="{59D8EAC4-F42B-4ADF-906C-B63E4C7C19AD}">
  <ds:schemaRefs/>
</ds:datastoreItem>
</file>

<file path=customXml/itemProps20.xml><?xml version="1.0" encoding="utf-8"?>
<ds:datastoreItem xmlns:ds="http://schemas.openxmlformats.org/officeDocument/2006/customXml" ds:itemID="{19EA1BAF-03B0-4847-84F2-64D080B7A553}">
  <ds:schemaRefs/>
</ds:datastoreItem>
</file>

<file path=customXml/itemProps200.xml><?xml version="1.0" encoding="utf-8"?>
<ds:datastoreItem xmlns:ds="http://schemas.openxmlformats.org/officeDocument/2006/customXml" ds:itemID="{5CE946C4-5305-41C3-808A-CA049B26CDB3}">
  <ds:schemaRefs/>
</ds:datastoreItem>
</file>

<file path=customXml/itemProps201.xml><?xml version="1.0" encoding="utf-8"?>
<ds:datastoreItem xmlns:ds="http://schemas.openxmlformats.org/officeDocument/2006/customXml" ds:itemID="{1B2D8F74-34C2-4654-935D-37E5D8BCD6FD}">
  <ds:schemaRefs/>
</ds:datastoreItem>
</file>

<file path=customXml/itemProps202.xml><?xml version="1.0" encoding="utf-8"?>
<ds:datastoreItem xmlns:ds="http://schemas.openxmlformats.org/officeDocument/2006/customXml" ds:itemID="{88A64E3B-A1BD-4F79-872C-B096EEE5B237}">
  <ds:schemaRefs/>
</ds:datastoreItem>
</file>

<file path=customXml/itemProps203.xml><?xml version="1.0" encoding="utf-8"?>
<ds:datastoreItem xmlns:ds="http://schemas.openxmlformats.org/officeDocument/2006/customXml" ds:itemID="{6A98D5E4-93C0-4917-8D24-C3D21AF9FC56}">
  <ds:schemaRefs/>
</ds:datastoreItem>
</file>

<file path=customXml/itemProps204.xml><?xml version="1.0" encoding="utf-8"?>
<ds:datastoreItem xmlns:ds="http://schemas.openxmlformats.org/officeDocument/2006/customXml" ds:itemID="{7843A716-6F90-4251-B6FE-0FD808A12B8D}">
  <ds:schemaRefs/>
</ds:datastoreItem>
</file>

<file path=customXml/itemProps205.xml><?xml version="1.0" encoding="utf-8"?>
<ds:datastoreItem xmlns:ds="http://schemas.openxmlformats.org/officeDocument/2006/customXml" ds:itemID="{D22D7099-1107-4BBC-B771-302AF3D7BF2B}">
  <ds:schemaRefs/>
</ds:datastoreItem>
</file>

<file path=customXml/itemProps206.xml><?xml version="1.0" encoding="utf-8"?>
<ds:datastoreItem xmlns:ds="http://schemas.openxmlformats.org/officeDocument/2006/customXml" ds:itemID="{9F5F11F5-BACD-4C20-92D5-C62CD5CAEB38}">
  <ds:schemaRefs/>
</ds:datastoreItem>
</file>

<file path=customXml/itemProps207.xml><?xml version="1.0" encoding="utf-8"?>
<ds:datastoreItem xmlns:ds="http://schemas.openxmlformats.org/officeDocument/2006/customXml" ds:itemID="{F7F15FFA-FF52-4AF4-84E9-FDD3759D6431}">
  <ds:schemaRefs/>
</ds:datastoreItem>
</file>

<file path=customXml/itemProps208.xml><?xml version="1.0" encoding="utf-8"?>
<ds:datastoreItem xmlns:ds="http://schemas.openxmlformats.org/officeDocument/2006/customXml" ds:itemID="{42DD3F5A-F248-4D6A-AF6B-879363D48C5F}">
  <ds:schemaRefs/>
</ds:datastoreItem>
</file>

<file path=customXml/itemProps209.xml><?xml version="1.0" encoding="utf-8"?>
<ds:datastoreItem xmlns:ds="http://schemas.openxmlformats.org/officeDocument/2006/customXml" ds:itemID="{4CA7D1FC-A019-4730-AA73-2732F4AA9B1D}">
  <ds:schemaRefs/>
</ds:datastoreItem>
</file>

<file path=customXml/itemProps21.xml><?xml version="1.0" encoding="utf-8"?>
<ds:datastoreItem xmlns:ds="http://schemas.openxmlformats.org/officeDocument/2006/customXml" ds:itemID="{1BBCE9A1-3C3C-421E-BCFE-8C11F4030252}">
  <ds:schemaRefs/>
</ds:datastoreItem>
</file>

<file path=customXml/itemProps210.xml><?xml version="1.0" encoding="utf-8"?>
<ds:datastoreItem xmlns:ds="http://schemas.openxmlformats.org/officeDocument/2006/customXml" ds:itemID="{F996083B-B204-4884-97E1-C9013F912F85}">
  <ds:schemaRefs/>
</ds:datastoreItem>
</file>

<file path=customXml/itemProps211.xml><?xml version="1.0" encoding="utf-8"?>
<ds:datastoreItem xmlns:ds="http://schemas.openxmlformats.org/officeDocument/2006/customXml" ds:itemID="{C86F46B6-5F6E-4C0B-B0F4-4E46B177C3BA}">
  <ds:schemaRefs/>
</ds:datastoreItem>
</file>

<file path=customXml/itemProps212.xml><?xml version="1.0" encoding="utf-8"?>
<ds:datastoreItem xmlns:ds="http://schemas.openxmlformats.org/officeDocument/2006/customXml" ds:itemID="{753AAA4F-8F67-4831-AA96-DB26012356F1}">
  <ds:schemaRefs/>
</ds:datastoreItem>
</file>

<file path=customXml/itemProps213.xml><?xml version="1.0" encoding="utf-8"?>
<ds:datastoreItem xmlns:ds="http://schemas.openxmlformats.org/officeDocument/2006/customXml" ds:itemID="{7F07B9F3-15DA-4378-B1F1-DD9618BEB3E9}">
  <ds:schemaRefs/>
</ds:datastoreItem>
</file>

<file path=customXml/itemProps214.xml><?xml version="1.0" encoding="utf-8"?>
<ds:datastoreItem xmlns:ds="http://schemas.openxmlformats.org/officeDocument/2006/customXml" ds:itemID="{F86839AC-B16C-498C-A0FB-25D8E316CAED}">
  <ds:schemaRefs/>
</ds:datastoreItem>
</file>

<file path=customXml/itemProps215.xml><?xml version="1.0" encoding="utf-8"?>
<ds:datastoreItem xmlns:ds="http://schemas.openxmlformats.org/officeDocument/2006/customXml" ds:itemID="{69A6FB41-76AC-4721-B8F9-0F5E7C59843E}">
  <ds:schemaRefs/>
</ds:datastoreItem>
</file>

<file path=customXml/itemProps216.xml><?xml version="1.0" encoding="utf-8"?>
<ds:datastoreItem xmlns:ds="http://schemas.openxmlformats.org/officeDocument/2006/customXml" ds:itemID="{41CFC67E-075D-48FD-A5A3-EB8097AA4973}">
  <ds:schemaRefs/>
</ds:datastoreItem>
</file>

<file path=customXml/itemProps217.xml><?xml version="1.0" encoding="utf-8"?>
<ds:datastoreItem xmlns:ds="http://schemas.openxmlformats.org/officeDocument/2006/customXml" ds:itemID="{05D63259-D819-49DB-9E7B-E357672BBDF4}">
  <ds:schemaRefs/>
</ds:datastoreItem>
</file>

<file path=customXml/itemProps218.xml><?xml version="1.0" encoding="utf-8"?>
<ds:datastoreItem xmlns:ds="http://schemas.openxmlformats.org/officeDocument/2006/customXml" ds:itemID="{A4F75C01-DEF8-41FD-BAC6-4022A366C4AC}">
  <ds:schemaRefs/>
</ds:datastoreItem>
</file>

<file path=customXml/itemProps219.xml><?xml version="1.0" encoding="utf-8"?>
<ds:datastoreItem xmlns:ds="http://schemas.openxmlformats.org/officeDocument/2006/customXml" ds:itemID="{BEF709E7-05F5-40B1-91FB-05638352AEE8}">
  <ds:schemaRefs/>
</ds:datastoreItem>
</file>

<file path=customXml/itemProps22.xml><?xml version="1.0" encoding="utf-8"?>
<ds:datastoreItem xmlns:ds="http://schemas.openxmlformats.org/officeDocument/2006/customXml" ds:itemID="{A328F166-A788-46DB-A18D-87546FCA4A6A}">
  <ds:schemaRefs/>
</ds:datastoreItem>
</file>

<file path=customXml/itemProps220.xml><?xml version="1.0" encoding="utf-8"?>
<ds:datastoreItem xmlns:ds="http://schemas.openxmlformats.org/officeDocument/2006/customXml" ds:itemID="{DAC4E9CB-59CE-466F-9114-9F290C2BC744}">
  <ds:schemaRefs/>
</ds:datastoreItem>
</file>

<file path=customXml/itemProps221.xml><?xml version="1.0" encoding="utf-8"?>
<ds:datastoreItem xmlns:ds="http://schemas.openxmlformats.org/officeDocument/2006/customXml" ds:itemID="{612F2771-F2B0-461E-AC4C-506D5BE46594}">
  <ds:schemaRefs/>
</ds:datastoreItem>
</file>

<file path=customXml/itemProps222.xml><?xml version="1.0" encoding="utf-8"?>
<ds:datastoreItem xmlns:ds="http://schemas.openxmlformats.org/officeDocument/2006/customXml" ds:itemID="{F4E9185F-A076-4B9F-9D3F-23180C03CF2C}">
  <ds:schemaRefs/>
</ds:datastoreItem>
</file>

<file path=customXml/itemProps223.xml><?xml version="1.0" encoding="utf-8"?>
<ds:datastoreItem xmlns:ds="http://schemas.openxmlformats.org/officeDocument/2006/customXml" ds:itemID="{6EBFB117-496D-4159-8760-BE7DFD83592A}">
  <ds:schemaRefs/>
</ds:datastoreItem>
</file>

<file path=customXml/itemProps224.xml><?xml version="1.0" encoding="utf-8"?>
<ds:datastoreItem xmlns:ds="http://schemas.openxmlformats.org/officeDocument/2006/customXml" ds:itemID="{6123B9F8-6800-40C3-BBF6-5D5B935EE7C5}">
  <ds:schemaRefs/>
</ds:datastoreItem>
</file>

<file path=customXml/itemProps225.xml><?xml version="1.0" encoding="utf-8"?>
<ds:datastoreItem xmlns:ds="http://schemas.openxmlformats.org/officeDocument/2006/customXml" ds:itemID="{5DA24D5B-B0B3-4BB4-A30D-6D5911A4831E}">
  <ds:schemaRefs/>
</ds:datastoreItem>
</file>

<file path=customXml/itemProps226.xml><?xml version="1.0" encoding="utf-8"?>
<ds:datastoreItem xmlns:ds="http://schemas.openxmlformats.org/officeDocument/2006/customXml" ds:itemID="{F4FDD9DF-C6B0-46BA-9AA7-E45AA1EC2D40}">
  <ds:schemaRefs/>
</ds:datastoreItem>
</file>

<file path=customXml/itemProps227.xml><?xml version="1.0" encoding="utf-8"?>
<ds:datastoreItem xmlns:ds="http://schemas.openxmlformats.org/officeDocument/2006/customXml" ds:itemID="{4277B5CC-DF72-4591-937C-FF060380FFF8}">
  <ds:schemaRefs/>
</ds:datastoreItem>
</file>

<file path=customXml/itemProps228.xml><?xml version="1.0" encoding="utf-8"?>
<ds:datastoreItem xmlns:ds="http://schemas.openxmlformats.org/officeDocument/2006/customXml" ds:itemID="{8100C6A4-CB61-4743-8852-7435379A22AF}">
  <ds:schemaRefs/>
</ds:datastoreItem>
</file>

<file path=customXml/itemProps229.xml><?xml version="1.0" encoding="utf-8"?>
<ds:datastoreItem xmlns:ds="http://schemas.openxmlformats.org/officeDocument/2006/customXml" ds:itemID="{26343F52-92F6-4529-89FC-6EDDD136DD12}">
  <ds:schemaRefs/>
</ds:datastoreItem>
</file>

<file path=customXml/itemProps23.xml><?xml version="1.0" encoding="utf-8"?>
<ds:datastoreItem xmlns:ds="http://schemas.openxmlformats.org/officeDocument/2006/customXml" ds:itemID="{EE3C5905-0CF6-4ED1-BB8C-F6153C6312ED}">
  <ds:schemaRefs/>
</ds:datastoreItem>
</file>

<file path=customXml/itemProps230.xml><?xml version="1.0" encoding="utf-8"?>
<ds:datastoreItem xmlns:ds="http://schemas.openxmlformats.org/officeDocument/2006/customXml" ds:itemID="{C9B7C8D0-B746-4548-AF23-890D7AB2AFE4}">
  <ds:schemaRefs/>
</ds:datastoreItem>
</file>

<file path=customXml/itemProps231.xml><?xml version="1.0" encoding="utf-8"?>
<ds:datastoreItem xmlns:ds="http://schemas.openxmlformats.org/officeDocument/2006/customXml" ds:itemID="{89A60C21-98CF-415D-8B1C-BD4188FA290D}">
  <ds:schemaRefs/>
</ds:datastoreItem>
</file>

<file path=customXml/itemProps232.xml><?xml version="1.0" encoding="utf-8"?>
<ds:datastoreItem xmlns:ds="http://schemas.openxmlformats.org/officeDocument/2006/customXml" ds:itemID="{7752A9BD-5190-4419-823D-8778D42B4364}">
  <ds:schemaRefs/>
</ds:datastoreItem>
</file>

<file path=customXml/itemProps233.xml><?xml version="1.0" encoding="utf-8"?>
<ds:datastoreItem xmlns:ds="http://schemas.openxmlformats.org/officeDocument/2006/customXml" ds:itemID="{BE42C225-4448-4E84-9A92-55028399F8BF}">
  <ds:schemaRefs/>
</ds:datastoreItem>
</file>

<file path=customXml/itemProps234.xml><?xml version="1.0" encoding="utf-8"?>
<ds:datastoreItem xmlns:ds="http://schemas.openxmlformats.org/officeDocument/2006/customXml" ds:itemID="{87E46570-2427-415F-8B57-DB325FB8ACC9}">
  <ds:schemaRefs/>
</ds:datastoreItem>
</file>

<file path=customXml/itemProps235.xml><?xml version="1.0" encoding="utf-8"?>
<ds:datastoreItem xmlns:ds="http://schemas.openxmlformats.org/officeDocument/2006/customXml" ds:itemID="{D7769D34-D496-4AF9-B788-E20C33F84B4F}">
  <ds:schemaRefs/>
</ds:datastoreItem>
</file>

<file path=customXml/itemProps236.xml><?xml version="1.0" encoding="utf-8"?>
<ds:datastoreItem xmlns:ds="http://schemas.openxmlformats.org/officeDocument/2006/customXml" ds:itemID="{EF4072E9-C70F-48A6-97DF-E7959FEDCA47}">
  <ds:schemaRefs/>
</ds:datastoreItem>
</file>

<file path=customXml/itemProps237.xml><?xml version="1.0" encoding="utf-8"?>
<ds:datastoreItem xmlns:ds="http://schemas.openxmlformats.org/officeDocument/2006/customXml" ds:itemID="{F2188240-05C7-4F4B-BAF5-8CE6C3BCCB6B}">
  <ds:schemaRefs/>
</ds:datastoreItem>
</file>

<file path=customXml/itemProps238.xml><?xml version="1.0" encoding="utf-8"?>
<ds:datastoreItem xmlns:ds="http://schemas.openxmlformats.org/officeDocument/2006/customXml" ds:itemID="{CF1D168B-52C7-4D29-A6CA-EF9B79F1B62A}">
  <ds:schemaRefs/>
</ds:datastoreItem>
</file>

<file path=customXml/itemProps239.xml><?xml version="1.0" encoding="utf-8"?>
<ds:datastoreItem xmlns:ds="http://schemas.openxmlformats.org/officeDocument/2006/customXml" ds:itemID="{FED6F58E-0DAF-4DDD-8CEC-977FEB18A827}">
  <ds:schemaRefs/>
</ds:datastoreItem>
</file>

<file path=customXml/itemProps24.xml><?xml version="1.0" encoding="utf-8"?>
<ds:datastoreItem xmlns:ds="http://schemas.openxmlformats.org/officeDocument/2006/customXml" ds:itemID="{AA161302-083E-4302-89BB-59C65C399E64}">
  <ds:schemaRefs/>
</ds:datastoreItem>
</file>

<file path=customXml/itemProps240.xml><?xml version="1.0" encoding="utf-8"?>
<ds:datastoreItem xmlns:ds="http://schemas.openxmlformats.org/officeDocument/2006/customXml" ds:itemID="{B2CE2E98-4AC1-404B-8274-54F58B6D278C}">
  <ds:schemaRefs/>
</ds:datastoreItem>
</file>

<file path=customXml/itemProps241.xml><?xml version="1.0" encoding="utf-8"?>
<ds:datastoreItem xmlns:ds="http://schemas.openxmlformats.org/officeDocument/2006/customXml" ds:itemID="{ECEB9F4D-7D30-4D85-8BAC-32D5A109ED18}">
  <ds:schemaRefs/>
</ds:datastoreItem>
</file>

<file path=customXml/itemProps242.xml><?xml version="1.0" encoding="utf-8"?>
<ds:datastoreItem xmlns:ds="http://schemas.openxmlformats.org/officeDocument/2006/customXml" ds:itemID="{BA66F550-D29E-40B1-8E13-441BE4D3778A}">
  <ds:schemaRefs/>
</ds:datastoreItem>
</file>

<file path=customXml/itemProps243.xml><?xml version="1.0" encoding="utf-8"?>
<ds:datastoreItem xmlns:ds="http://schemas.openxmlformats.org/officeDocument/2006/customXml" ds:itemID="{C53F25B9-AA86-491A-AE4F-F7BD55EE9F37}">
  <ds:schemaRefs/>
</ds:datastoreItem>
</file>

<file path=customXml/itemProps244.xml><?xml version="1.0" encoding="utf-8"?>
<ds:datastoreItem xmlns:ds="http://schemas.openxmlformats.org/officeDocument/2006/customXml" ds:itemID="{E410EAB9-67D6-487A-8082-F6A490E8844E}">
  <ds:schemaRefs/>
</ds:datastoreItem>
</file>

<file path=customXml/itemProps245.xml><?xml version="1.0" encoding="utf-8"?>
<ds:datastoreItem xmlns:ds="http://schemas.openxmlformats.org/officeDocument/2006/customXml" ds:itemID="{EEA7AA73-C482-4F13-A16F-A5448DC45A00}">
  <ds:schemaRefs/>
</ds:datastoreItem>
</file>

<file path=customXml/itemProps246.xml><?xml version="1.0" encoding="utf-8"?>
<ds:datastoreItem xmlns:ds="http://schemas.openxmlformats.org/officeDocument/2006/customXml" ds:itemID="{B80D9242-7887-48C6-94A1-F0F9364D2EEC}">
  <ds:schemaRefs/>
</ds:datastoreItem>
</file>

<file path=customXml/itemProps247.xml><?xml version="1.0" encoding="utf-8"?>
<ds:datastoreItem xmlns:ds="http://schemas.openxmlformats.org/officeDocument/2006/customXml" ds:itemID="{39762391-276D-43D5-87AF-1C703C54E00B}">
  <ds:schemaRefs/>
</ds:datastoreItem>
</file>

<file path=customXml/itemProps248.xml><?xml version="1.0" encoding="utf-8"?>
<ds:datastoreItem xmlns:ds="http://schemas.openxmlformats.org/officeDocument/2006/customXml" ds:itemID="{ADDF7846-57D3-4E41-85CA-4410E8BC37A6}">
  <ds:schemaRefs/>
</ds:datastoreItem>
</file>

<file path=customXml/itemProps25.xml><?xml version="1.0" encoding="utf-8"?>
<ds:datastoreItem xmlns:ds="http://schemas.openxmlformats.org/officeDocument/2006/customXml" ds:itemID="{56E41D19-6B25-477D-B231-0549D4C1EB3C}">
  <ds:schemaRefs/>
</ds:datastoreItem>
</file>

<file path=customXml/itemProps26.xml><?xml version="1.0" encoding="utf-8"?>
<ds:datastoreItem xmlns:ds="http://schemas.openxmlformats.org/officeDocument/2006/customXml" ds:itemID="{020F15BF-CA25-4AE9-8A7D-59A419E10E32}">
  <ds:schemaRefs/>
</ds:datastoreItem>
</file>

<file path=customXml/itemProps27.xml><?xml version="1.0" encoding="utf-8"?>
<ds:datastoreItem xmlns:ds="http://schemas.openxmlformats.org/officeDocument/2006/customXml" ds:itemID="{7578F656-08C7-4FD2-92BB-567E6580AEFC}">
  <ds:schemaRefs/>
</ds:datastoreItem>
</file>

<file path=customXml/itemProps28.xml><?xml version="1.0" encoding="utf-8"?>
<ds:datastoreItem xmlns:ds="http://schemas.openxmlformats.org/officeDocument/2006/customXml" ds:itemID="{346E32A9-EB1B-4BDB-83AF-37FBD3BD3DB0}">
  <ds:schemaRefs/>
</ds:datastoreItem>
</file>

<file path=customXml/itemProps29.xml><?xml version="1.0" encoding="utf-8"?>
<ds:datastoreItem xmlns:ds="http://schemas.openxmlformats.org/officeDocument/2006/customXml" ds:itemID="{A1584719-357C-47CC-A1BE-A894A6C57C46}">
  <ds:schemaRefs/>
</ds:datastoreItem>
</file>

<file path=customXml/itemProps3.xml><?xml version="1.0" encoding="utf-8"?>
<ds:datastoreItem xmlns:ds="http://schemas.openxmlformats.org/officeDocument/2006/customXml" ds:itemID="{030AC43B-CB9F-4C4D-8AEC-14B190162971}">
  <ds:schemaRefs/>
</ds:datastoreItem>
</file>

<file path=customXml/itemProps30.xml><?xml version="1.0" encoding="utf-8"?>
<ds:datastoreItem xmlns:ds="http://schemas.openxmlformats.org/officeDocument/2006/customXml" ds:itemID="{CEE89334-9354-4611-A531-F15B67608C7F}">
  <ds:schemaRefs/>
</ds:datastoreItem>
</file>

<file path=customXml/itemProps31.xml><?xml version="1.0" encoding="utf-8"?>
<ds:datastoreItem xmlns:ds="http://schemas.openxmlformats.org/officeDocument/2006/customXml" ds:itemID="{59EC2B4C-FBC9-4C53-B598-9EF449542086}">
  <ds:schemaRefs/>
</ds:datastoreItem>
</file>

<file path=customXml/itemProps32.xml><?xml version="1.0" encoding="utf-8"?>
<ds:datastoreItem xmlns:ds="http://schemas.openxmlformats.org/officeDocument/2006/customXml" ds:itemID="{81254EAB-4DF4-4BEA-B777-4F66CA85B124}">
  <ds:schemaRefs/>
</ds:datastoreItem>
</file>

<file path=customXml/itemProps33.xml><?xml version="1.0" encoding="utf-8"?>
<ds:datastoreItem xmlns:ds="http://schemas.openxmlformats.org/officeDocument/2006/customXml" ds:itemID="{982C0AF7-9F72-49D1-AE5F-EAC64EF616B2}">
  <ds:schemaRefs/>
</ds:datastoreItem>
</file>

<file path=customXml/itemProps34.xml><?xml version="1.0" encoding="utf-8"?>
<ds:datastoreItem xmlns:ds="http://schemas.openxmlformats.org/officeDocument/2006/customXml" ds:itemID="{184BE496-67B1-4FB2-861E-7C67E75A5B11}">
  <ds:schemaRefs/>
</ds:datastoreItem>
</file>

<file path=customXml/itemProps35.xml><?xml version="1.0" encoding="utf-8"?>
<ds:datastoreItem xmlns:ds="http://schemas.openxmlformats.org/officeDocument/2006/customXml" ds:itemID="{3F6A3291-283B-473C-AB75-C7E19409620D}">
  <ds:schemaRefs/>
</ds:datastoreItem>
</file>

<file path=customXml/itemProps36.xml><?xml version="1.0" encoding="utf-8"?>
<ds:datastoreItem xmlns:ds="http://schemas.openxmlformats.org/officeDocument/2006/customXml" ds:itemID="{94EFEA46-DE64-4048-B5CC-FFB7BDE86555}">
  <ds:schemaRefs/>
</ds:datastoreItem>
</file>

<file path=customXml/itemProps37.xml><?xml version="1.0" encoding="utf-8"?>
<ds:datastoreItem xmlns:ds="http://schemas.openxmlformats.org/officeDocument/2006/customXml" ds:itemID="{3B55E436-2335-4320-B358-10992B148B3B}">
  <ds:schemaRefs/>
</ds:datastoreItem>
</file>

<file path=customXml/itemProps38.xml><?xml version="1.0" encoding="utf-8"?>
<ds:datastoreItem xmlns:ds="http://schemas.openxmlformats.org/officeDocument/2006/customXml" ds:itemID="{A75C78D5-C510-489A-99E1-D0F0D5592DBB}">
  <ds:schemaRefs/>
</ds:datastoreItem>
</file>

<file path=customXml/itemProps39.xml><?xml version="1.0" encoding="utf-8"?>
<ds:datastoreItem xmlns:ds="http://schemas.openxmlformats.org/officeDocument/2006/customXml" ds:itemID="{09AF361C-F34E-40A5-91AC-8389F3DEA2DE}">
  <ds:schemaRefs/>
</ds:datastoreItem>
</file>

<file path=customXml/itemProps4.xml><?xml version="1.0" encoding="utf-8"?>
<ds:datastoreItem xmlns:ds="http://schemas.openxmlformats.org/officeDocument/2006/customXml" ds:itemID="{36DD5D2C-03EF-46DF-99E0-D2F4085495D3}">
  <ds:schemaRefs/>
</ds:datastoreItem>
</file>

<file path=customXml/itemProps40.xml><?xml version="1.0" encoding="utf-8"?>
<ds:datastoreItem xmlns:ds="http://schemas.openxmlformats.org/officeDocument/2006/customXml" ds:itemID="{437DB38B-32F0-46F8-BE7D-9B52E868C68E}">
  <ds:schemaRefs/>
</ds:datastoreItem>
</file>

<file path=customXml/itemProps41.xml><?xml version="1.0" encoding="utf-8"?>
<ds:datastoreItem xmlns:ds="http://schemas.openxmlformats.org/officeDocument/2006/customXml" ds:itemID="{3A83AFDE-6AE4-4B7C-9F58-32A4045ECF66}">
  <ds:schemaRefs/>
</ds:datastoreItem>
</file>

<file path=customXml/itemProps42.xml><?xml version="1.0" encoding="utf-8"?>
<ds:datastoreItem xmlns:ds="http://schemas.openxmlformats.org/officeDocument/2006/customXml" ds:itemID="{9B8D0373-43B7-406A-8A3F-75A15F29EA5E}">
  <ds:schemaRefs/>
</ds:datastoreItem>
</file>

<file path=customXml/itemProps43.xml><?xml version="1.0" encoding="utf-8"?>
<ds:datastoreItem xmlns:ds="http://schemas.openxmlformats.org/officeDocument/2006/customXml" ds:itemID="{CF6056FC-18B8-4E6F-B0E7-79691FCB29D0}">
  <ds:schemaRefs/>
</ds:datastoreItem>
</file>

<file path=customXml/itemProps44.xml><?xml version="1.0" encoding="utf-8"?>
<ds:datastoreItem xmlns:ds="http://schemas.openxmlformats.org/officeDocument/2006/customXml" ds:itemID="{2814836B-0C29-4264-948B-DF8DE67B3E57}">
  <ds:schemaRefs/>
</ds:datastoreItem>
</file>

<file path=customXml/itemProps45.xml><?xml version="1.0" encoding="utf-8"?>
<ds:datastoreItem xmlns:ds="http://schemas.openxmlformats.org/officeDocument/2006/customXml" ds:itemID="{536C0511-9788-4B7E-BB1D-4498C237CAA8}">
  <ds:schemaRefs/>
</ds:datastoreItem>
</file>

<file path=customXml/itemProps46.xml><?xml version="1.0" encoding="utf-8"?>
<ds:datastoreItem xmlns:ds="http://schemas.openxmlformats.org/officeDocument/2006/customXml" ds:itemID="{E7F6789C-BDBE-4643-BAB5-B38B15BA3D8D}">
  <ds:schemaRefs/>
</ds:datastoreItem>
</file>

<file path=customXml/itemProps47.xml><?xml version="1.0" encoding="utf-8"?>
<ds:datastoreItem xmlns:ds="http://schemas.openxmlformats.org/officeDocument/2006/customXml" ds:itemID="{B50AB032-A5BE-4FF0-8C90-410AB2C1614D}">
  <ds:schemaRefs/>
</ds:datastoreItem>
</file>

<file path=customXml/itemProps48.xml><?xml version="1.0" encoding="utf-8"?>
<ds:datastoreItem xmlns:ds="http://schemas.openxmlformats.org/officeDocument/2006/customXml" ds:itemID="{E578CA13-06BB-409C-9ACA-44A4CC8A75A8}">
  <ds:schemaRefs/>
</ds:datastoreItem>
</file>

<file path=customXml/itemProps49.xml><?xml version="1.0" encoding="utf-8"?>
<ds:datastoreItem xmlns:ds="http://schemas.openxmlformats.org/officeDocument/2006/customXml" ds:itemID="{8E0C1721-4DD6-42B0-8550-FA73015DF592}">
  <ds:schemaRefs/>
</ds:datastoreItem>
</file>

<file path=customXml/itemProps5.xml><?xml version="1.0" encoding="utf-8"?>
<ds:datastoreItem xmlns:ds="http://schemas.openxmlformats.org/officeDocument/2006/customXml" ds:itemID="{3B281603-53A4-44D8-8832-4DFB086D264B}">
  <ds:schemaRefs/>
</ds:datastoreItem>
</file>

<file path=customXml/itemProps50.xml><?xml version="1.0" encoding="utf-8"?>
<ds:datastoreItem xmlns:ds="http://schemas.openxmlformats.org/officeDocument/2006/customXml" ds:itemID="{0056FE97-0E17-4975-A3DF-2BB198FB9E71}">
  <ds:schemaRefs/>
</ds:datastoreItem>
</file>

<file path=customXml/itemProps51.xml><?xml version="1.0" encoding="utf-8"?>
<ds:datastoreItem xmlns:ds="http://schemas.openxmlformats.org/officeDocument/2006/customXml" ds:itemID="{627CD816-73B4-4AFF-8CE2-100F94BACADA}">
  <ds:schemaRefs/>
</ds:datastoreItem>
</file>

<file path=customXml/itemProps52.xml><?xml version="1.0" encoding="utf-8"?>
<ds:datastoreItem xmlns:ds="http://schemas.openxmlformats.org/officeDocument/2006/customXml" ds:itemID="{3898BC07-24A3-4704-A0D1-3028D058EFC8}">
  <ds:schemaRefs/>
</ds:datastoreItem>
</file>

<file path=customXml/itemProps53.xml><?xml version="1.0" encoding="utf-8"?>
<ds:datastoreItem xmlns:ds="http://schemas.openxmlformats.org/officeDocument/2006/customXml" ds:itemID="{EFCED6C2-9D2D-4EE1-8FCE-8173CE67B836}">
  <ds:schemaRefs/>
</ds:datastoreItem>
</file>

<file path=customXml/itemProps54.xml><?xml version="1.0" encoding="utf-8"?>
<ds:datastoreItem xmlns:ds="http://schemas.openxmlformats.org/officeDocument/2006/customXml" ds:itemID="{386DDE1A-8F9C-4B5B-BC0A-EB1BAB784648}">
  <ds:schemaRefs/>
</ds:datastoreItem>
</file>

<file path=customXml/itemProps55.xml><?xml version="1.0" encoding="utf-8"?>
<ds:datastoreItem xmlns:ds="http://schemas.openxmlformats.org/officeDocument/2006/customXml" ds:itemID="{4B94E330-373C-44AB-AB90-512657EE0847}">
  <ds:schemaRefs/>
</ds:datastoreItem>
</file>

<file path=customXml/itemProps56.xml><?xml version="1.0" encoding="utf-8"?>
<ds:datastoreItem xmlns:ds="http://schemas.openxmlformats.org/officeDocument/2006/customXml" ds:itemID="{9856E8D3-1BC5-4183-B656-F9235D65ABE9}">
  <ds:schemaRefs/>
</ds:datastoreItem>
</file>

<file path=customXml/itemProps57.xml><?xml version="1.0" encoding="utf-8"?>
<ds:datastoreItem xmlns:ds="http://schemas.openxmlformats.org/officeDocument/2006/customXml" ds:itemID="{534CB9E0-A1FF-4B73-AA3B-957E1B0098BB}">
  <ds:schemaRefs/>
</ds:datastoreItem>
</file>

<file path=customXml/itemProps58.xml><?xml version="1.0" encoding="utf-8"?>
<ds:datastoreItem xmlns:ds="http://schemas.openxmlformats.org/officeDocument/2006/customXml" ds:itemID="{04AF5870-0AE8-4338-88B4-AF0D8548D441}">
  <ds:schemaRefs/>
</ds:datastoreItem>
</file>

<file path=customXml/itemProps59.xml><?xml version="1.0" encoding="utf-8"?>
<ds:datastoreItem xmlns:ds="http://schemas.openxmlformats.org/officeDocument/2006/customXml" ds:itemID="{8A7160A3-771C-494B-8FB7-09FBFAC0EA39}">
  <ds:schemaRefs/>
</ds:datastoreItem>
</file>

<file path=customXml/itemProps6.xml><?xml version="1.0" encoding="utf-8"?>
<ds:datastoreItem xmlns:ds="http://schemas.openxmlformats.org/officeDocument/2006/customXml" ds:itemID="{BC76AB99-741D-4620-B126-9B958B21EBA4}">
  <ds:schemaRefs/>
</ds:datastoreItem>
</file>

<file path=customXml/itemProps60.xml><?xml version="1.0" encoding="utf-8"?>
<ds:datastoreItem xmlns:ds="http://schemas.openxmlformats.org/officeDocument/2006/customXml" ds:itemID="{E9DDE3DC-841A-4609-96FC-6BDD3F285661}">
  <ds:schemaRefs/>
</ds:datastoreItem>
</file>

<file path=customXml/itemProps61.xml><?xml version="1.0" encoding="utf-8"?>
<ds:datastoreItem xmlns:ds="http://schemas.openxmlformats.org/officeDocument/2006/customXml" ds:itemID="{785CD5C8-D8FB-4930-ACF6-FC6B6BA8AEB2}">
  <ds:schemaRefs/>
</ds:datastoreItem>
</file>

<file path=customXml/itemProps62.xml><?xml version="1.0" encoding="utf-8"?>
<ds:datastoreItem xmlns:ds="http://schemas.openxmlformats.org/officeDocument/2006/customXml" ds:itemID="{6D731E62-CB14-45EB-9AB0-F68B3DEDD15C}">
  <ds:schemaRefs/>
</ds:datastoreItem>
</file>

<file path=customXml/itemProps63.xml><?xml version="1.0" encoding="utf-8"?>
<ds:datastoreItem xmlns:ds="http://schemas.openxmlformats.org/officeDocument/2006/customXml" ds:itemID="{A50588C0-1498-4B17-B90E-3546296AA545}">
  <ds:schemaRefs/>
</ds:datastoreItem>
</file>

<file path=customXml/itemProps64.xml><?xml version="1.0" encoding="utf-8"?>
<ds:datastoreItem xmlns:ds="http://schemas.openxmlformats.org/officeDocument/2006/customXml" ds:itemID="{B691A0A4-C9C7-43FD-A276-AC7E415F9AFE}">
  <ds:schemaRefs/>
</ds:datastoreItem>
</file>

<file path=customXml/itemProps65.xml><?xml version="1.0" encoding="utf-8"?>
<ds:datastoreItem xmlns:ds="http://schemas.openxmlformats.org/officeDocument/2006/customXml" ds:itemID="{81CE1A0E-D843-4974-8E83-0C638285821F}">
  <ds:schemaRefs/>
</ds:datastoreItem>
</file>

<file path=customXml/itemProps66.xml><?xml version="1.0" encoding="utf-8"?>
<ds:datastoreItem xmlns:ds="http://schemas.openxmlformats.org/officeDocument/2006/customXml" ds:itemID="{612FF31F-C76A-48DC-A50A-3D3F2A154B04}">
  <ds:schemaRefs/>
</ds:datastoreItem>
</file>

<file path=customXml/itemProps67.xml><?xml version="1.0" encoding="utf-8"?>
<ds:datastoreItem xmlns:ds="http://schemas.openxmlformats.org/officeDocument/2006/customXml" ds:itemID="{7BF0E9F1-389E-4CF2-8A33-7259AFC24F93}">
  <ds:schemaRefs/>
</ds:datastoreItem>
</file>

<file path=customXml/itemProps68.xml><?xml version="1.0" encoding="utf-8"?>
<ds:datastoreItem xmlns:ds="http://schemas.openxmlformats.org/officeDocument/2006/customXml" ds:itemID="{2CDB91F3-48EA-4904-BF64-CA6BF53AFE5E}">
  <ds:schemaRefs/>
</ds:datastoreItem>
</file>

<file path=customXml/itemProps69.xml><?xml version="1.0" encoding="utf-8"?>
<ds:datastoreItem xmlns:ds="http://schemas.openxmlformats.org/officeDocument/2006/customXml" ds:itemID="{8D6EF4C0-653B-4141-B9C0-BFDB3605D34A}">
  <ds:schemaRefs/>
</ds:datastoreItem>
</file>

<file path=customXml/itemProps7.xml><?xml version="1.0" encoding="utf-8"?>
<ds:datastoreItem xmlns:ds="http://schemas.openxmlformats.org/officeDocument/2006/customXml" ds:itemID="{B3124144-103D-4A6A-BAAC-F1D18AC5A844}">
  <ds:schemaRefs/>
</ds:datastoreItem>
</file>

<file path=customXml/itemProps70.xml><?xml version="1.0" encoding="utf-8"?>
<ds:datastoreItem xmlns:ds="http://schemas.openxmlformats.org/officeDocument/2006/customXml" ds:itemID="{58DE62DA-D93F-4856-AFB2-133369407F24}">
  <ds:schemaRefs/>
</ds:datastoreItem>
</file>

<file path=customXml/itemProps71.xml><?xml version="1.0" encoding="utf-8"?>
<ds:datastoreItem xmlns:ds="http://schemas.openxmlformats.org/officeDocument/2006/customXml" ds:itemID="{E7C3809B-D289-4A29-8006-D09D6ED48149}">
  <ds:schemaRefs/>
</ds:datastoreItem>
</file>

<file path=customXml/itemProps72.xml><?xml version="1.0" encoding="utf-8"?>
<ds:datastoreItem xmlns:ds="http://schemas.openxmlformats.org/officeDocument/2006/customXml" ds:itemID="{84E208D3-4009-4362-BA18-32B1CA6CAEA9}">
  <ds:schemaRefs/>
</ds:datastoreItem>
</file>

<file path=customXml/itemProps73.xml><?xml version="1.0" encoding="utf-8"?>
<ds:datastoreItem xmlns:ds="http://schemas.openxmlformats.org/officeDocument/2006/customXml" ds:itemID="{CC24045C-BFD1-42BA-BAF7-E1E622FEC145}">
  <ds:schemaRefs/>
</ds:datastoreItem>
</file>

<file path=customXml/itemProps74.xml><?xml version="1.0" encoding="utf-8"?>
<ds:datastoreItem xmlns:ds="http://schemas.openxmlformats.org/officeDocument/2006/customXml" ds:itemID="{E26E5175-A400-40FF-9A35-FF15AAC4516D}">
  <ds:schemaRefs/>
</ds:datastoreItem>
</file>

<file path=customXml/itemProps75.xml><?xml version="1.0" encoding="utf-8"?>
<ds:datastoreItem xmlns:ds="http://schemas.openxmlformats.org/officeDocument/2006/customXml" ds:itemID="{81C7EB45-4663-427A-804F-F737836CC404}">
  <ds:schemaRefs/>
</ds:datastoreItem>
</file>

<file path=customXml/itemProps76.xml><?xml version="1.0" encoding="utf-8"?>
<ds:datastoreItem xmlns:ds="http://schemas.openxmlformats.org/officeDocument/2006/customXml" ds:itemID="{B5AFFDE8-5C04-4359-A866-5AF9102E1AE8}">
  <ds:schemaRefs/>
</ds:datastoreItem>
</file>

<file path=customXml/itemProps77.xml><?xml version="1.0" encoding="utf-8"?>
<ds:datastoreItem xmlns:ds="http://schemas.openxmlformats.org/officeDocument/2006/customXml" ds:itemID="{27A8A412-2ACF-4D01-A269-76DFC78E222D}">
  <ds:schemaRefs/>
</ds:datastoreItem>
</file>

<file path=customXml/itemProps78.xml><?xml version="1.0" encoding="utf-8"?>
<ds:datastoreItem xmlns:ds="http://schemas.openxmlformats.org/officeDocument/2006/customXml" ds:itemID="{164A5F53-488E-433C-B552-0FD2633EDD4B}">
  <ds:schemaRefs/>
</ds:datastoreItem>
</file>

<file path=customXml/itemProps79.xml><?xml version="1.0" encoding="utf-8"?>
<ds:datastoreItem xmlns:ds="http://schemas.openxmlformats.org/officeDocument/2006/customXml" ds:itemID="{32A89767-5BCC-46ED-87AE-9C253A765FE5}">
  <ds:schemaRefs/>
</ds:datastoreItem>
</file>

<file path=customXml/itemProps8.xml><?xml version="1.0" encoding="utf-8"?>
<ds:datastoreItem xmlns:ds="http://schemas.openxmlformats.org/officeDocument/2006/customXml" ds:itemID="{8FB55B0B-6FA0-4FA6-8381-6DF11E1E9E75}">
  <ds:schemaRefs/>
</ds:datastoreItem>
</file>

<file path=customXml/itemProps80.xml><?xml version="1.0" encoding="utf-8"?>
<ds:datastoreItem xmlns:ds="http://schemas.openxmlformats.org/officeDocument/2006/customXml" ds:itemID="{E01B8063-6DA1-4F1C-954B-2E45A2BEC2C7}">
  <ds:schemaRefs/>
</ds:datastoreItem>
</file>

<file path=customXml/itemProps81.xml><?xml version="1.0" encoding="utf-8"?>
<ds:datastoreItem xmlns:ds="http://schemas.openxmlformats.org/officeDocument/2006/customXml" ds:itemID="{E66E9668-77EE-4C38-9AAC-10EE23E08D30}">
  <ds:schemaRefs/>
</ds:datastoreItem>
</file>

<file path=customXml/itemProps82.xml><?xml version="1.0" encoding="utf-8"?>
<ds:datastoreItem xmlns:ds="http://schemas.openxmlformats.org/officeDocument/2006/customXml" ds:itemID="{DA6DD064-E78D-4889-90EC-35060758B93A}">
  <ds:schemaRefs/>
</ds:datastoreItem>
</file>

<file path=customXml/itemProps83.xml><?xml version="1.0" encoding="utf-8"?>
<ds:datastoreItem xmlns:ds="http://schemas.openxmlformats.org/officeDocument/2006/customXml" ds:itemID="{20E0A317-AC5C-4F0C-94DE-B8FE1CDDCCFA}">
  <ds:schemaRefs/>
</ds:datastoreItem>
</file>

<file path=customXml/itemProps84.xml><?xml version="1.0" encoding="utf-8"?>
<ds:datastoreItem xmlns:ds="http://schemas.openxmlformats.org/officeDocument/2006/customXml" ds:itemID="{CCF3A76E-DDB4-4DAB-8743-2989A37F72F9}">
  <ds:schemaRefs/>
</ds:datastoreItem>
</file>

<file path=customXml/itemProps85.xml><?xml version="1.0" encoding="utf-8"?>
<ds:datastoreItem xmlns:ds="http://schemas.openxmlformats.org/officeDocument/2006/customXml" ds:itemID="{C9B266FE-06F2-4F89-AB17-7F0130D2EB0F}">
  <ds:schemaRefs/>
</ds:datastoreItem>
</file>

<file path=customXml/itemProps86.xml><?xml version="1.0" encoding="utf-8"?>
<ds:datastoreItem xmlns:ds="http://schemas.openxmlformats.org/officeDocument/2006/customXml" ds:itemID="{179E5ADB-0044-459D-B032-06BBFD116BF1}">
  <ds:schemaRefs/>
</ds:datastoreItem>
</file>

<file path=customXml/itemProps87.xml><?xml version="1.0" encoding="utf-8"?>
<ds:datastoreItem xmlns:ds="http://schemas.openxmlformats.org/officeDocument/2006/customXml" ds:itemID="{A045EE5B-4BD7-4C12-A23E-00DAB46A12D9}">
  <ds:schemaRefs/>
</ds:datastoreItem>
</file>

<file path=customXml/itemProps88.xml><?xml version="1.0" encoding="utf-8"?>
<ds:datastoreItem xmlns:ds="http://schemas.openxmlformats.org/officeDocument/2006/customXml" ds:itemID="{3725C4AD-430B-48BA-8DC7-00F4469569ED}">
  <ds:schemaRefs/>
</ds:datastoreItem>
</file>

<file path=customXml/itemProps89.xml><?xml version="1.0" encoding="utf-8"?>
<ds:datastoreItem xmlns:ds="http://schemas.openxmlformats.org/officeDocument/2006/customXml" ds:itemID="{D07C11BB-E42F-4C38-83F8-F7253CED7EB7}">
  <ds:schemaRefs/>
</ds:datastoreItem>
</file>

<file path=customXml/itemProps9.xml><?xml version="1.0" encoding="utf-8"?>
<ds:datastoreItem xmlns:ds="http://schemas.openxmlformats.org/officeDocument/2006/customXml" ds:itemID="{BA0C07A6-4B96-4CEC-9326-311DC4FC4FB2}">
  <ds:schemaRefs/>
</ds:datastoreItem>
</file>

<file path=customXml/itemProps90.xml><?xml version="1.0" encoding="utf-8"?>
<ds:datastoreItem xmlns:ds="http://schemas.openxmlformats.org/officeDocument/2006/customXml" ds:itemID="{D50133F6-D8D6-4671-AEB2-48E409508758}">
  <ds:schemaRefs/>
</ds:datastoreItem>
</file>

<file path=customXml/itemProps91.xml><?xml version="1.0" encoding="utf-8"?>
<ds:datastoreItem xmlns:ds="http://schemas.openxmlformats.org/officeDocument/2006/customXml" ds:itemID="{D15EE388-441E-469F-9746-803E15BB5957}">
  <ds:schemaRefs/>
</ds:datastoreItem>
</file>

<file path=customXml/itemProps92.xml><?xml version="1.0" encoding="utf-8"?>
<ds:datastoreItem xmlns:ds="http://schemas.openxmlformats.org/officeDocument/2006/customXml" ds:itemID="{F4FD4834-B6B7-44A8-8E57-E1E764883612}">
  <ds:schemaRefs/>
</ds:datastoreItem>
</file>

<file path=customXml/itemProps93.xml><?xml version="1.0" encoding="utf-8"?>
<ds:datastoreItem xmlns:ds="http://schemas.openxmlformats.org/officeDocument/2006/customXml" ds:itemID="{C1EDD3BC-31BC-4312-8618-D37AB6AB564C}">
  <ds:schemaRefs/>
</ds:datastoreItem>
</file>

<file path=customXml/itemProps94.xml><?xml version="1.0" encoding="utf-8"?>
<ds:datastoreItem xmlns:ds="http://schemas.openxmlformats.org/officeDocument/2006/customXml" ds:itemID="{492B0AE4-2B69-429D-9324-051770D0DA3B}">
  <ds:schemaRefs/>
</ds:datastoreItem>
</file>

<file path=customXml/itemProps95.xml><?xml version="1.0" encoding="utf-8"?>
<ds:datastoreItem xmlns:ds="http://schemas.openxmlformats.org/officeDocument/2006/customXml" ds:itemID="{81DE30F3-6A63-4E7C-BECB-B5918B797E7E}">
  <ds:schemaRefs/>
</ds:datastoreItem>
</file>

<file path=customXml/itemProps96.xml><?xml version="1.0" encoding="utf-8"?>
<ds:datastoreItem xmlns:ds="http://schemas.openxmlformats.org/officeDocument/2006/customXml" ds:itemID="{7D5E3EA7-3A3F-4DE0-A2EE-7CF2981DDD88}">
  <ds:schemaRefs/>
</ds:datastoreItem>
</file>

<file path=customXml/itemProps97.xml><?xml version="1.0" encoding="utf-8"?>
<ds:datastoreItem xmlns:ds="http://schemas.openxmlformats.org/officeDocument/2006/customXml" ds:itemID="{8B121D57-4450-43C7-BED2-7CDCC43D183F}">
  <ds:schemaRefs/>
</ds:datastoreItem>
</file>

<file path=customXml/itemProps98.xml><?xml version="1.0" encoding="utf-8"?>
<ds:datastoreItem xmlns:ds="http://schemas.openxmlformats.org/officeDocument/2006/customXml" ds:itemID="{5BFB1894-291F-4F7D-950A-504BFF562574}">
  <ds:schemaRefs/>
</ds:datastoreItem>
</file>

<file path=customXml/itemProps99.xml><?xml version="1.0" encoding="utf-8"?>
<ds:datastoreItem xmlns:ds="http://schemas.openxmlformats.org/officeDocument/2006/customXml" ds:itemID="{E848D151-7EC0-4C9D-A511-86236F0E04C7}">
  <ds:schemaRefs/>
</ds:datastoreItem>
</file>

<file path=docProps/app.xml><?xml version="1.0" encoding="utf-8"?>
<Properties xmlns="http://schemas.openxmlformats.org/officeDocument/2006/extended-properties" xmlns:vt="http://schemas.openxmlformats.org/officeDocument/2006/docPropsVTypes">
  <Template>主题1</Template>
  <TotalTime>132</TotalTime>
  <Words>7442</Words>
  <PresentationFormat>自定义</PresentationFormat>
  <Paragraphs>1396</Paragraphs>
  <Slides>247</Slides>
  <Notes>246</Notes>
  <HiddenSlides>0</HiddenSlides>
  <MMClips>0</MMClips>
  <ScaleCrop>false</ScaleCrop>
  <HeadingPairs>
    <vt:vector size="4" baseType="variant">
      <vt:variant>
        <vt:lpstr>主题</vt:lpstr>
      </vt:variant>
      <vt:variant>
        <vt:i4>1</vt:i4>
      </vt:variant>
      <vt:variant>
        <vt:lpstr>幻灯片标题</vt:lpstr>
      </vt:variant>
      <vt:variant>
        <vt:i4>247</vt:i4>
      </vt:variant>
    </vt:vector>
  </HeadingPairs>
  <TitlesOfParts>
    <vt:vector size="248" baseType="lpstr">
      <vt:lpstr>主题1</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289</cp:revision>
  <dcterms:modified xsi:type="dcterms:W3CDTF">2019-03-06T08:38:32Z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