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7" r:id="rId2"/>
    <p:sldId id="278" r:id="rId3"/>
    <p:sldId id="305" r:id="rId4"/>
    <p:sldId id="279" r:id="rId5"/>
    <p:sldId id="266" r:id="rId6"/>
    <p:sldId id="306" r:id="rId7"/>
    <p:sldId id="307" r:id="rId8"/>
    <p:sldId id="308" r:id="rId9"/>
    <p:sldId id="309" r:id="rId10"/>
    <p:sldId id="310" r:id="rId11"/>
    <p:sldId id="311" r:id="rId12"/>
    <p:sldId id="312" r:id="rId13"/>
    <p:sldId id="313" r:id="rId14"/>
    <p:sldId id="284" r:id="rId15"/>
    <p:sldId id="314" r:id="rId16"/>
    <p:sldId id="315" r:id="rId17"/>
    <p:sldId id="28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286" r:id="rId32"/>
    <p:sldId id="329" r:id="rId33"/>
    <p:sldId id="330" r:id="rId34"/>
    <p:sldId id="331" r:id="rId35"/>
    <p:sldId id="332" r:id="rId36"/>
    <p:sldId id="333" r:id="rId37"/>
    <p:sldId id="334" r:id="rId38"/>
    <p:sldId id="335" r:id="rId39"/>
    <p:sldId id="336" r:id="rId40"/>
    <p:sldId id="337" r:id="rId4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5.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31.xml"/><Relationship Id="rId5" Type="http://schemas.openxmlformats.org/officeDocument/2006/relationships/slide" Target="slide17.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5.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31.xml"/><Relationship Id="rId5" Type="http://schemas.openxmlformats.org/officeDocument/2006/relationships/slide" Target="slide17.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5.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31.xml"/><Relationship Id="rId5" Type="http://schemas.openxmlformats.org/officeDocument/2006/relationships/slide" Target="slide17.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5.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31.xml"/><Relationship Id="rId5" Type="http://schemas.openxmlformats.org/officeDocument/2006/relationships/slide" Target="slide17.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3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十九</a:t>
            </a:r>
            <a:r>
              <a:rPr lang="en-US" altLang="zh-CN" b="1" dirty="0" smtClean="0"/>
              <a:t>  </a:t>
            </a:r>
            <a:r>
              <a:rPr lang="zh-CN" altLang="zh-CN" b="1" dirty="0" smtClean="0"/>
              <a:t>深</a:t>
            </a:r>
            <a:r>
              <a:rPr lang="zh-CN" altLang="zh-CN" b="1" dirty="0"/>
              <a:t>　　刻</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评价之道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不过贬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不过</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褒</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随着各类媒体的出现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他人的生活更多地出现在我们视线之内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免不了要做一些评价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评价的水平却有高低。评价的做出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一定程度上决定于人的价值观。基于此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我们对不同的评价会有不同的感受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价值观的碰撞也会促使我们更好地升华自己。所以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评价是大可以做的。但是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评价要用什么样的方法呢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于我看来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评价他人既不能过于贬斥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也不能过于谄媚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要始终有一道准线来进行衡量。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4843935"/>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假设一个场景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你在朋友圈中发现了朋友的一条发言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你认为不对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那你该如何做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是直接于大庭广众下斥责他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还是私下说明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前者无异于打朋友的脸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让他在众人面前难堪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那么彼此间的关系也会出现裂痕。相比起来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后者更照顾了朋友的脸面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又表明了自己的观点。孰强孰弱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当见分晓。但很多人不懂这一点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四处挑刺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四处吐槽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最后只能落得个不被别人待见的下场。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他人的生活是属于他人的私人空间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胡乱评价他人的生活无异于侵犯别人的私人空间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这在道义上也是不允许的。有些人非常在乎他人的看法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他们就像在橱窗里的模特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一举一动都是为了别人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这种人被称为橱窗人。但是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谁又敢说橱窗人的出现不是由于一些人毫无顾忌的评价呢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0448461"/>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鲁迅先生说过一句话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我们中国人对于不是自己的东西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或即将不属于自己的东西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总是要破坏的。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这句话从一定程度上可以反映有些人做出的评价毫无道理的原因。看到别人出去旅游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不想着祝贺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却说这是在炫富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看到别人考研成功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不想着恭喜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却说人家是书呆子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看到别人事业有成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不想着进取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却说别人富二代出身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纵使他根本不知道对方的家世。过度贬斥他人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或许能说某人桀骜不驯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但若是过于谄媚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却又是更不可取的了。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克罗奇说过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一切历史都是当代史。历史长河中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无数朝代因臣民谄媚对上而走上绝路。明朝嘉靖时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严嵩独揽大权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面对嘉靖一心修道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他没有直接指出这是错的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反而为了权力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竭力支持修道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甚至为嘉靖炼制仙丹。他和徐阶都贪图钱财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但是后世对徐阶的评价却要远远超过他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徐的敢于直言便是其中原因之一。反观当下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你又是否为了讨好上司而让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世俗礼法如粪土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3257763"/>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品一壶清茶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言茶之醇香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听一首琴曲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言曲之婉转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观一幅画卷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言画之传神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甚好。评价之道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一是见解深刻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认识独到。本文考生的成功之处在于精心分析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朋友圈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橱窗人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等专业名词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分析其中的利弊与因果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给作文以高大上的感觉。名言的运用切合主旨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看得出考生的厚积薄发。二是标题鲜明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观点突出。文章题目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既能切合材料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又能表达辩证思想。考生从媒体和不同的评价现象入手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分析透彻。从观点看出是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有我文章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的体现。三是辩证分析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有思想。这是一篇颇具思想的好文章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无论是从开篇的导入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还是中间的议论分析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亦或是结尾的深入剖析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读来都令人感到深入内心。但所举明朝事例并不十分契合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这对于这篇文章来说是一个硬伤。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7570773"/>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口辩者其言深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笔敏者其文沉。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王充《论衡》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就是指善辩能文方能言论深刻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文思凝重。文章富含哲理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见解独到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思维缜密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逻辑性强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探本溯源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深度挖掘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含蕴深刻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的表现。一篇文章的深刻与否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与文章作者的思想认识、文化底蕴、阅读视野等息息相关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更与作者对当下生活的观察体悟有直接关系。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67795438"/>
              </p:ext>
            </p:extLst>
          </p:nvPr>
        </p:nvGraphicFramePr>
        <p:xfrm>
          <a:off x="508000" y="3492951"/>
          <a:ext cx="8128000" cy="3053175"/>
        </p:xfrm>
        <a:graphic>
          <a:graphicData uri="http://schemas.openxmlformats.org/presentationml/2006/ole">
            <mc:AlternateContent xmlns:mc="http://schemas.openxmlformats.org/markup-compatibility/2006">
              <mc:Choice xmlns:v="urn:schemas-microsoft-com:vml" Requires="v">
                <p:oleObj spid="_x0000_s2054" name="文档" r:id="rId7" imgW="4053423" imgH="1521992" progId="Word.Document.12">
                  <p:embed/>
                </p:oleObj>
              </mc:Choice>
              <mc:Fallback>
                <p:oleObj name="文档" r:id="rId7" imgW="4053423" imgH="1521992" progId="Word.Document.12">
                  <p:embed/>
                  <p:pic>
                    <p:nvPicPr>
                      <p:cNvPr id="0" name=""/>
                      <p:cNvPicPr/>
                      <p:nvPr/>
                    </p:nvPicPr>
                    <p:blipFill>
                      <a:blip r:embed="rId8"/>
                      <a:stretch>
                        <a:fillRect/>
                      </a:stretch>
                    </p:blipFill>
                    <p:spPr>
                      <a:xfrm>
                        <a:off x="508000" y="3492951"/>
                        <a:ext cx="8128000" cy="3053175"/>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19789849"/>
              </p:ext>
            </p:extLst>
          </p:nvPr>
        </p:nvGraphicFramePr>
        <p:xfrm>
          <a:off x="508000" y="1081614"/>
          <a:ext cx="8128000" cy="5629310"/>
        </p:xfrm>
        <a:graphic>
          <a:graphicData uri="http://schemas.openxmlformats.org/presentationml/2006/ole">
            <mc:AlternateContent xmlns:mc="http://schemas.openxmlformats.org/markup-compatibility/2006">
              <mc:Choice xmlns:v="urn:schemas-microsoft-com:vml" Requires="v">
                <p:oleObj spid="_x0000_s3078" name="文档" r:id="rId7" imgW="4001567" imgH="2771054" progId="Word.Document.12">
                  <p:embed/>
                </p:oleObj>
              </mc:Choice>
              <mc:Fallback>
                <p:oleObj name="文档" r:id="rId7" imgW="4001567" imgH="2771054" progId="Word.Document.12">
                  <p:embed/>
                  <p:pic>
                    <p:nvPicPr>
                      <p:cNvPr id="0" name=""/>
                      <p:cNvPicPr/>
                      <p:nvPr/>
                    </p:nvPicPr>
                    <p:blipFill>
                      <a:blip r:embed="rId8"/>
                      <a:stretch>
                        <a:fillRect/>
                      </a:stretch>
                    </p:blipFill>
                    <p:spPr>
                      <a:xfrm>
                        <a:off x="508000" y="1081614"/>
                        <a:ext cx="8128000" cy="5629310"/>
                      </a:xfrm>
                      <a:prstGeom prst="rect">
                        <a:avLst/>
                      </a:prstGeom>
                    </p:spPr>
                  </p:pic>
                </p:oleObj>
              </mc:Fallback>
            </mc:AlternateContent>
          </a:graphicData>
        </a:graphic>
      </p:graphicFrame>
    </p:spTree>
    <p:extLst>
      <p:ext uri="{BB962C8B-B14F-4D97-AF65-F5344CB8AC3E}">
        <p14:creationId xmlns:p14="http://schemas.microsoft.com/office/powerpoint/2010/main" val="785637906"/>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46994625"/>
              </p:ext>
            </p:extLst>
          </p:nvPr>
        </p:nvGraphicFramePr>
        <p:xfrm>
          <a:off x="508000" y="1268760"/>
          <a:ext cx="8128000" cy="4788294"/>
        </p:xfrm>
        <a:graphic>
          <a:graphicData uri="http://schemas.openxmlformats.org/presentationml/2006/ole">
            <mc:AlternateContent xmlns:mc="http://schemas.openxmlformats.org/markup-compatibility/2006">
              <mc:Choice xmlns:v="urn:schemas-microsoft-com:vml" Requires="v">
                <p:oleObj spid="_x0000_s4102" name="文档" r:id="rId7" imgW="4053423" imgH="2386866" progId="Word.Document.12">
                  <p:embed/>
                </p:oleObj>
              </mc:Choice>
              <mc:Fallback>
                <p:oleObj name="文档" r:id="rId7" imgW="4053423" imgH="2386866" progId="Word.Document.12">
                  <p:embed/>
                  <p:pic>
                    <p:nvPicPr>
                      <p:cNvPr id="0" name=""/>
                      <p:cNvPicPr/>
                      <p:nvPr/>
                    </p:nvPicPr>
                    <p:blipFill>
                      <a:blip r:embed="rId8"/>
                      <a:stretch>
                        <a:fillRect/>
                      </a:stretch>
                    </p:blipFill>
                    <p:spPr>
                      <a:xfrm>
                        <a:off x="508000" y="1268760"/>
                        <a:ext cx="8128000" cy="4788294"/>
                      </a:xfrm>
                      <a:prstGeom prst="rect">
                        <a:avLst/>
                      </a:prstGeom>
                    </p:spPr>
                  </p:pic>
                </p:oleObj>
              </mc:Fallback>
            </mc:AlternateContent>
          </a:graphicData>
        </a:graphic>
      </p:graphicFrame>
    </p:spTree>
    <p:extLst>
      <p:ext uri="{BB962C8B-B14F-4D97-AF65-F5344CB8AC3E}">
        <p14:creationId xmlns:p14="http://schemas.microsoft.com/office/powerpoint/2010/main" val="1630473112"/>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多重联想显深刻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分为纵向与横向联想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以联系点为媒介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可使文思活跃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深化文章主旨。具体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一是阅读体验与生活场景的结合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二是正面和反面的结合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决定内容的广度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则决定思想的深度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四是抽象和形象的结合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即理性思维和理论的分析要借助形象表达。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自小生来好抚琴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高山流水觅知音。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钟子期与俞伯牙的相遇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留给后人以和谐之美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绿茵场上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各个位置上的球员紧密合作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智慧与速度的碰撞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给人以力量之美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各条战线上的人们为圆华夏千年以来的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互助合作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给人以精神美。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合作产生美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无论何处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无际的草原上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火势蔓延着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火舌似乎要将一切吞噬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在滚滚的浓烟中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出现了这样一幅景象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一群蚂蚁滚成一个黑球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无畏地冲出火海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火无情地燃烧着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噼里啪啦地发出销毁生命的声音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没有一种天籁比这更惊心动魄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表层的蚂蚁刹那间化为孤魂一缕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这个蚂蚁团成的黑球冲出了火海。无数弱小的生命携手合作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以个体的牺牲换取了种族的延续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那是一种伟大而惊心动魄的生命之美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89769"/>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你们是九天下凡的仙女吗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还是传说中敦煌的飞天女神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抑或是千手的观音菩萨再生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在一片炫目的金光中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宛如仙女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蹁跹下凡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舒展开纤纤素手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配以古典的梵乐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在雅典残奥会上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将爱与希望洒向人间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将中华文明播撒到世间的每一个角落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在无声的世界里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你们无间的合作带给世人视觉美的盛宴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相信即使观世音菩萨降临凡世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也将为你们倾倒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6407490"/>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651189"/>
            <a:ext cx="8128000" cy="2496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深刻的重点在于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透过所给的材料看清本质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体会材料想要表达的深层次内容。看到题目第一眼也许心中便有了想法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但是就这样匆匆下笔去写有可能是危险的。下笔之前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不妨问自己一句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这个材料中心的意义是什么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与现实社会有什么契合点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高考作为选拔人才的一种方式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其作文材料的中心一定是积极的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一定是带有思考性的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一定是符合社会主流的意识形态深层次指引正能量的。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472592" y="733531"/>
            <a:ext cx="2198815" cy="2917658"/>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外国教育家的眼眶湿润了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这个实验竟然成功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一个简单的游戏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一个窄口瓶。七只彩球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瓶口小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每次仅允许通过一只彩球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绳子握在七个孩子的手上。假设瓶子是一幢失火的楼房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彩球是屋里的人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只有在规定时间内逃出才能生存。哨音一响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只见七个同学一个接一个抽出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仅用三秒钟。而在其他国家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孩子们争先恐后地抽出彩球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结果全卡在瓶口。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七名孩子以合作的方式留给外国教育专家以互助美。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《后汉书》有语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共舆而驰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同舟共济。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在现代物质文明越来越发达的今天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国与国、民族与民族、人与人都应加强彼此间的合作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因为合作才能产生美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1195439"/>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合作的意义何在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作者避而不答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却巧妙地联想到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精神之美、生命之美、艺术之美、创造之美。合作能产生美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这是一种独特的发现。作者从精选的故事入手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以叙事的方式解读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通过联想把互不牵连的事和物串在一起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于是一切事实和思想都腾飞起来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联类无穷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思想方能驰骋不已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使文章的说理方式别开生面。如此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论证已属多余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美好故事已经能打动读者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给读者以启迪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让读者于无意间领悟到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7595343"/>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开凿发掘自深刻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语高而旨深。若要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必须立足多个角度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去发掘立意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以使文章达到新颖、深刻。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一是剖析概念求准确。剖析概念即指辨析概念的内涵与外延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内涵揭示本质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常用下定义的方法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而外延则表示范围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常用分类、举例、比附、诠释等。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二是分析特性显差异。特性指事物特有的性质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是事物在其现象、本质、发展过程等层面上与其他事物的不同之处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包括现象分析、过程分析、本质分析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要点在于还原事物本相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揭示事物本质。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0097288"/>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三是比较鉴别求界定。比较即求同存异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借助比较分析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能够引出事物的共性与个性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比较分析可从现象与本质、数量与功能、作用与过程、原因与结果等角度切入。具体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对比辨析。主要用于两种对立的事物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有横比与纵比之分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横比是将两个事物的不同方面作比较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纵比是将同一事物在不同发展阶段上的情况进行比较。</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同类作比。主要用于现象、本质相同的同类事物之间的比附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呈现出由个别到个别、由特殊到特殊的思维方式。</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同中求异。即揭示相近事物之间的不同之处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尤其是相同现象之中包孕的本质不同。</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异中求同。现象不同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本质相同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用以界定事物的本质。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四是定量分析示本相。定量分析是基于数据、模型、图表等载体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揭示一定数量掩盖下的事物本质。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6229093"/>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07143"/>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五是联想纵横求拓展。联想可分为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相似联想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由树木、森林、气候想到个人、集体、社会风气。</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由刚强想到柔弱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议论文中反面例子即是对比联想的产物。</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接近联想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两事物在时间、空间上的接近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由荷塘想到采莲。</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因果联想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由因联想到果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或由果联想到因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或一叶知秋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由收获想到耕耘。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74698113"/>
              </p:ext>
            </p:extLst>
          </p:nvPr>
        </p:nvGraphicFramePr>
        <p:xfrm>
          <a:off x="508000" y="3402130"/>
          <a:ext cx="8128000" cy="2413525"/>
        </p:xfrm>
        <a:graphic>
          <a:graphicData uri="http://schemas.openxmlformats.org/presentationml/2006/ole">
            <mc:AlternateContent xmlns:mc="http://schemas.openxmlformats.org/markup-compatibility/2006">
              <mc:Choice xmlns:v="urn:schemas-microsoft-com:vml" Requires="v">
                <p:oleObj spid="_x0000_s5124" name="文档" r:id="rId7" imgW="3839157" imgH="1139243" progId="Word.Document.12">
                  <p:embed/>
                </p:oleObj>
              </mc:Choice>
              <mc:Fallback>
                <p:oleObj name="文档" r:id="rId7" imgW="3839157" imgH="1139243" progId="Word.Document.12">
                  <p:embed/>
                  <p:pic>
                    <p:nvPicPr>
                      <p:cNvPr id="0" name=""/>
                      <p:cNvPicPr/>
                      <p:nvPr/>
                    </p:nvPicPr>
                    <p:blipFill>
                      <a:blip r:embed="rId8"/>
                      <a:stretch>
                        <a:fillRect/>
                      </a:stretch>
                    </p:blipFill>
                    <p:spPr>
                      <a:xfrm>
                        <a:off x="508000" y="3402130"/>
                        <a:ext cx="8128000" cy="2413525"/>
                      </a:xfrm>
                      <a:prstGeom prst="rect">
                        <a:avLst/>
                      </a:prstGeom>
                    </p:spPr>
                  </p:pic>
                </p:oleObj>
              </mc:Fallback>
            </mc:AlternateContent>
          </a:graphicData>
        </a:graphic>
      </p:graphicFrame>
    </p:spTree>
    <p:extLst>
      <p:ext uri="{BB962C8B-B14F-4D97-AF65-F5344CB8AC3E}">
        <p14:creationId xmlns:p14="http://schemas.microsoft.com/office/powerpoint/2010/main" val="886783391"/>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天涯倦客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人生不外是加法与减法而已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加法少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减法多。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忘了名字的鱼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人就像行路一般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背负的东西越少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感觉就越畅快。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读完上述两句话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你有何感悟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可以讲述故事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也可以发表见解。要求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角度自选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立意自定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除诗歌外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文体不限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392819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本题由两则言论组成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言论的核心是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材料极富思辨性。一是要由体察概念入手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透析核心概念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意味着富足、成就、收获等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则意味着简单、平淡、从容等。二是要由此及彼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联想引申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是贯串于生活中的一种理念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一种为人处事的态度方式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一种人生进程中的思维智慧等。三是联想比附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辩证解读。或崇尚加法生活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或推崇减法生活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或立足辩证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有加有减。四是文章可写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加减法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可立足于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可着眼于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国家民族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也可辩证解读。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6888186"/>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追因求果方深刻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就叙事类材料而言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文章想立意深刻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浮于事实表象是不行的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需要深挖本质。首先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叙述类材料最大的特征是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把握情节之间最核心、最重要的关联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才能准确理解材料的内涵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从而能准确立意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作文立意要深刻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对材料的理解浮于表象是不行的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由表及里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去追寻事物之间的因果关系。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5778975"/>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一只品种优良的猎狗追赶一只枪下余生的狐狸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追捕的过程十分紧张。就奔跑速度来看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狐狸是跑不过猎狗的。眼看就要被追上了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狐狸一个大转身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蹿到了另一条小路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猎狗撞到了树上。于是猎狗就想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为什么追得这么累呢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即使追不到狐狸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主人也不会让我饿肚子。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猎狗就停止了追赶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狐狸也就逃了。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猎狗没能捕获狐狸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一是狐狸太狡猾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二是猎狗撞上了树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三是主人赏罚不明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导致猎狗懈怠。究竟哪一个才是真正的原因呢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为什么追得这么累呢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即使追不到狐狸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主人也不会让我饿肚子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。这样一想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猎狗就停止了追赶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狐狸也就逃了。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因为猎狗有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无须卖命追赶猎物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所以没能捕获狐狸。因此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留有退路导致失败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勇往直前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不留退路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方显深刻。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6697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要联系社会、时代背景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寻找并分析事件、现象与社会背景之间的隐形因果关联。如果仅立足于事件本身的逻辑关系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就事论事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立意难免浅表。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据央视报道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江苏扬州扬大附中的一名中学生在骑车上学途中不慎刮蹭到一辆路边的轿车。他在原地等了半小时没等到车主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就留了一张字条说明情况并留下了联系方式。字条上写道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尊敬的车主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我是扬大附中的一名学生。今天中午上学途中不小心弄坏了您的车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我无法及时赔偿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车主凌先生说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这件事让他非常震撼也非常感动。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此事被发到微博上后引起网友热议。据悉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留字条的男孩叫徐砺寒。他说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做错了事就要承担责任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这是很自然的。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4728308"/>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如果你看到的只是一个人尽皆知的真理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那么下笔之前还请三思。其实在高考中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留给作文的思考时间是很有限的。按一般的时间规划来讲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纯粹不动笔去揣摩材料也只有六七分钟的时间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如此短的时间有时很难弄清楚材料更深层次想表达的内容。我比较倾向发下语文试卷大约五分钟不让动笔的时候先看作文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构思立意。这时材料在心里有了大致的印象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再经过一个多小时做前面的题目的间隔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到正式写作文审题的时候有种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在进行构思时对材料的理解便会更加深刻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也避免了做到作文时突然看到读不懂的材料而慌乱失措。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山东大学哲学与社会发展学院　李艺文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3189095"/>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很多同学将立意局限于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这只是表面原因。一起普通的刮蹭事件为什么会在网络上引起这么大的反响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为什么会引来央视等权威媒体的报道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难道仅仅是因为徐砺寒的诚信与担当吗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恐怕没有那么简单。徐砺寒自己都说做错了事承担责任是很自然的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这么自然的事情却引起这么大的反响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说明它一定是击中了人们的内心。联系当下的社会、时代背景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我们会发现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这种自然而然的行为时常被媒体报道、被人们称赞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恰恰说明这种行为在现实生活中的稀缺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由此切入立意才不失深刻。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2811801"/>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皖北协作体二联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依据《环境保护法》及《大气污染防治法》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月将当地政府告上法院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认为后者治霾不作为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未严格履行大气污染防治法定职责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并请求判令后者赔偿其购买口罩相关费用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元。因霾状告政府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小孙并不是第一人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年李先生曾因霾将环保局告上法院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雾霾第一案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喊第一嗓子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他曾如是说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我是抱着一个善良的愿望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借此诉讼行为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欲推动全社会对雾霾防治有一个新认识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并进行有效的治理。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对此你有怎样的看法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综合材料的内容及含意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这则材料属于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里面涉及公民个人、政府、法院等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立意也可以多方面来考虑。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因霾状告政府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代表一个群体的权利诉求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值得称赞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维护自己的权益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有公民法治意识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因霾状告政府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小题大做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政府应注重民意诉求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认真履行义务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对雾霾进行有效的治理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善良的愿望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15858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江西九校一模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宁波雅戈尔动物园发生一起老虎咬人事件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被咬游客经抢救无效死亡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伤人的其中一只老虎被击毙。据悉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死者张某为了逃票翻越了动物园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米高的外围墙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又无视园区警示标识钻过铁丝网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再爬上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米高的内围墙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穿过围墙顶部的铁栅栏进入老虎散放区的。该事件在网上引发了广泛关注和激烈讨论。有人谴责死者而为老虎喊冤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也有人认为死者值得同情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还有人认为动物园也有责任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对于以上事情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你怎么看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请表明你的态度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阐述你的看法。要求选好角度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365183"/>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本题为指令型作文材料。核心是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对这一事件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发表看法。因此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应该在理清事件概貌、整体把握材料的基础上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多角度立意。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一是可以从游客角度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信守规则。漠视规则者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。敬畏规则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往往也是种自我保护。</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生命堪悯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但规则更当守。尽管张某离世令人悲痛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但其命丧虎口的直接原因就是不守规则、逃票入园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是非曲直必须厘清。二是从网友角度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力挺规则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但不可崇拜暴力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一颗悲悯之心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要比口诛笔伐更文明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张某违反规则固然有错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但错不至死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骂其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活该报应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者崇拜的并不是规则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而是暴力。三是从动物园角度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管理责任大于天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切不可掉以轻心。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228375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湖北黄冈三模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深圳作家罗尔为不幸得了白血病的女儿罗一笑写的《罗一笑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你给我站住》的文章刷爆朋友圈。罗尔称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女儿身患白血病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他和一家公司商定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自己写的文章每转发一次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公司就会为罗一笑捐赠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元钱。随之各种质疑声开始发酵。有网友爆料罗尔家并不贫穷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三套房两台车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另有网友称罗一笑参加了医保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治病报销比例超过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罗尔接受北京青年报记者采访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表示如果有人觉得被骗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提出来会退钱。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于是方方面面对此事展开了讨论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有人认为罗尔的爱女之心可以理解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有人认为捐赠者的爱心受到了欺骗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义愤填膺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也有网友认为大众是愚蠢的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每一个传播者应该理性判断。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0455002"/>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你如何看待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罗一笑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请写一篇文章表达你的看法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体现你的思考。要求不得脱离材料内容及含意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本题为指令型作文。其核心是就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罗尔救女募捐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发表自己的看法。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19533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一是从罗尔的角度看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罗尔的行为有违行善者该有的本心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把公众的善心变为一种营销手段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把慈善变成一块资本的遮羞布。二是从网友的角度看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传播者应该理性判断。真正的善良不应只是从随手而为的转发、打赏中寻求到的心理满足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而是需要付出精力去了解、关注、跟进的真正慈善。三是从信息如何透明的角度立意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整个事件的核心还是在于信息的不对称、不透明。罗一笑患病是真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但其家庭状况、善款流向在早期仍是模糊不清的。为杜绝一叶障目情况的再次发生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我们除了依靠网络人肉的检举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还需要更多的技术手段。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8573438"/>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安徽安庆二模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来自上海复旦附中的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岁小姑娘武亦姝最近成了网络名人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日央视推出的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中国诗词大会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第二季比赛决赛中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她以最高成绩摘得桂冠。她的出色表现不仅赢得了大赛评委的赞誉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更被网友夸赞为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满足了我们对古代才女的所有幻想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摘自《中国文化报》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每值圣诞节来临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商场、饭店、宾馆摆放起圣诞树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网络、报刊、电视、电台充斥着各种圣诞信息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平安夜里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人们聚众狂欢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流连忘返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凡此种种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表明我们社会正在逐渐演变成一个被西洋文化主导的社会。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摘自《走出文化集体无意识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挺立中国文化主体性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5874262"/>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请根据上述两则材料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针对近年来社会上一边是国学热、一边是洋节热的现象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阐述你的看法和理由。自选角度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标题自拟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本题为任务驱动型作文。两则材料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两种文化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材料的实质是如何对待中西文化的问题。故审读材料的时候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必须兼顾两者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围绕如何看待文化现象背后的实质展开论述。唐诗宋词等国学是中华文化的名片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继承国学文化遗产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当代中国人尤其是青少年自然责无旁贷。圣诞节等洋节是西方文化的表征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具有独特的文化内涵与魅力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它被当代中国人尤其是青少年热捧似乎也无可厚非。可是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热捧不问初衷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崇拜只为赶潮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那就失去了追随的意义。由于中西文化并存交织、乱象丛生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如何对待就势必成为现实关切。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84841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是作文发展等级首条要求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是考场作文体现出的见识、观点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也是文章承载的丰富思想及文章语言所包孕的丰富内涵。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是文章层次与品位的标志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一篇有品位的文章一定是见解深刻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有积淀的文章。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有三个要点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透过现象深入本质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揭示事物的内在关系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观点具有启发作用。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一类立意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分析传统与时尚、国学与西方文化的辩证关系。如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让传统文化融入时尚生活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可以洋为中用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改造文化传统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在坚持国学传统基础上吸收西方文化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吸收西方先进文化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增强中国文化软实力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国学与西方文化兼容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传统与时尚共生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各美其美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美人之美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美美与共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和而不同等等。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二类立意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只片面强调传统、国学或时尚、西化等重要性。如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弘扬文化传统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反对追求时尚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时代在发展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时尚是必然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月亮不是西方圆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文化还是国学好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坚守国学是故步自封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大胆西化是与时俱进等等。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三类立意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只就事论事评论武亦姝或圣诞节。如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武亦姝用唐诗宋词点亮了人生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背诵唐诗宋词可增进文化修养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背唐诗宋词不能让中国现代化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萝卜青菜各有所爱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过圣诞无可非议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圣诞节是西方人节日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中国人过圣诞是崇洋媚外等等。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2695432"/>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透过一层是妙境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随着现代社会的发展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人们的生活更容易进入大众视野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评价他人生活变得越来越常见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这些评价对个人和社会的影响也越来越大。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这种现象的看法不尽相同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谈谈你对这种现象的思考。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在深度和思辨上做文章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从关系角度分析对个人和社会的影响。基于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对他人的评价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进而分析对自己的影响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这本身就带有思辨色彩。首先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从思维品质入手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剖析评价他人的意义和作用。我们应该不应该评价他人的生活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评价他人遵循什么底线和原则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评价背后所折射的现象又是什么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多进行设问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就能让作文更加具有写作意义和写作价值。其次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从选材层面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这道考题也在倡导考生选择最新的时事热点进行评论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而万能素材、历史素材则显得相对很难切中题目的立意所在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很难写出有思想深度的文字。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2148300"/>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智能手机、网络、微博、微信普及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人们对彼此生活的介入超过以前任何一个时代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随之而来的评价判断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也是前所未有的活跃。再次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从写作拓展的角度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可以从评价的目的和评价的方法来展开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评价他人生活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仁者见仁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智者见智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那么如何对他人生活进行评价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可以从评价目的和评价方式等方面入手。写评价的目的如对真善美的倡导、对公风良序的追求等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写评价方式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比如善意、温和的而非恶意、粗暴的方式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治病救人的而不是单纯惩戒的方式等。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6857599"/>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事事关心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评价他人生活就是对身边事件的关注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这种评价本身就是一种主人翁的姿态。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实际上也是在加强社会舆论的力度。他人生活的对与错、他人生活的善与恶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正因为有了评价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人们的是非标准才更加鲜明。</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择其善者而从之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其不善者而改之。对他人生活的评价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实际上也是人们不断完善自我、不断提升个人素养的表现。</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每人有自己的一片天空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每人都有自己的生活方式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有人向往富贵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有人渴望平静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有人生活追求轰轰烈烈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有人生活讲究安安稳稳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我们不应该对让他人的生活妄加评论。</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反向思考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面对他人的评价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我们应该采取什么样的态度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应该继续坚持走自己的路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还是根据别人的提示不断修正和完善自己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抑或兼而有之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896250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【高手警示】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不是为了评价而评价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更重要的是突出辩证思维。有考生在写作时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容易犯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偷换概念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的毛病。主要表现在写作时只写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坚持自己的主张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或者只写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学会合理评价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3646104"/>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89</TotalTime>
  <Words>6121</Words>
  <Application>Microsoft Office PowerPoint</Application>
  <PresentationFormat>全屏显示(4:3)</PresentationFormat>
  <Paragraphs>265</Paragraphs>
  <Slides>40</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3"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Microsoft Word 文档</vt:lpstr>
      <vt:lpstr>专题十九  深　　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2017-06-17T05:21:13Z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