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5" r:id="rId2"/>
    <p:sldId id="274" r:id="rId3"/>
    <p:sldId id="277" r:id="rId4"/>
    <p:sldId id="276" r:id="rId5"/>
    <p:sldId id="256" r:id="rId6"/>
    <p:sldId id="258" r:id="rId7"/>
    <p:sldId id="257" r:id="rId8"/>
    <p:sldId id="259" r:id="rId9"/>
    <p:sldId id="264" r:id="rId10"/>
    <p:sldId id="263" r:id="rId11"/>
    <p:sldId id="262" r:id="rId12"/>
    <p:sldId id="261" r:id="rId13"/>
    <p:sldId id="265" r:id="rId14"/>
    <p:sldId id="266" r:id="rId15"/>
    <p:sldId id="267" r:id="rId16"/>
    <p:sldId id="268" r:id="rId17"/>
    <p:sldId id="270" r:id="rId18"/>
    <p:sldId id="272" r:id="rId19"/>
    <p:sldId id="271" r:id="rId20"/>
    <p:sldId id="273" r:id="rId21"/>
    <p:sldId id="260"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8" d="100"/>
          <a:sy n="48" d="100"/>
        </p:scale>
        <p:origin x="-1315"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2">
        <a:schemeClr val="bg1"/>
      </p:bgRef>
    </p:bg>
    <p:spTree>
      <p:nvGrpSpPr>
        <p:cNvPr id="1" name=""/>
        <p:cNvGrpSpPr/>
        <p:nvPr/>
      </p:nvGrpSpPr>
      <p:grpSpPr>
        <a:xfrm>
          <a:off x="0" y="0"/>
          <a:ext cx="0" cy="0"/>
          <a:chOff x="0" y="0"/>
          <a:chExt cx="0" cy="0"/>
        </a:xfrm>
      </p:grpSpPr>
      <p:sp>
        <p:nvSpPr>
          <p:cNvPr id="8" name="矩形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直接连接符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标题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zh-CN" altLang="en-US" smtClean="0"/>
              <a:t>单击此处编辑母版标题样式</a:t>
            </a:r>
            <a:endParaRPr kumimoji="0" lang="en-US"/>
          </a:p>
        </p:txBody>
      </p:sp>
      <p:sp>
        <p:nvSpPr>
          <p:cNvPr id="25" name="副标题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31" name="日期占位符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A0C6B3EC-60B7-49CB-BD5D-D905587FE082}" type="datetimeFigureOut">
              <a:rPr lang="zh-CN" altLang="en-US" smtClean="0"/>
              <a:t>2015/4/6</a:t>
            </a:fld>
            <a:endParaRPr lang="zh-CN" altLang="en-US"/>
          </a:p>
        </p:txBody>
      </p:sp>
      <p:sp>
        <p:nvSpPr>
          <p:cNvPr id="18" name="页脚占位符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zh-CN" altLang="en-US"/>
          </a:p>
        </p:txBody>
      </p:sp>
      <p:sp>
        <p:nvSpPr>
          <p:cNvPr id="29" name="灯片编号占位符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01C27EB7-21B2-4277-9B1C-427C9BA8F51F}"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A0C6B3EC-60B7-49CB-BD5D-D905587FE082}" type="datetimeFigureOut">
              <a:rPr lang="zh-CN" altLang="en-US" smtClean="0"/>
              <a:t>2015/4/6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1C27EB7-21B2-4277-9B1C-427C9BA8F51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53200" y="274955"/>
            <a:ext cx="1524000" cy="5851525"/>
          </a:xfrm>
        </p:spPr>
        <p:txBody>
          <a:bodyPr vert="eaVert" ancho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2"/>
            <a:ext cx="60198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242816" y="6557946"/>
            <a:ext cx="2002464" cy="226902"/>
          </a:xfrm>
        </p:spPr>
        <p:txBody>
          <a:bodyPr/>
          <a:lstStyle>
            <a:extLst/>
          </a:lstStyle>
          <a:p>
            <a:fld id="{A0C6B3EC-60B7-49CB-BD5D-D905587FE082}" type="datetimeFigureOut">
              <a:rPr lang="zh-CN" altLang="en-US" smtClean="0"/>
              <a:t>2015/4/6</a:t>
            </a:fld>
            <a:endParaRPr lang="zh-CN" altLang="en-US"/>
          </a:p>
        </p:txBody>
      </p:sp>
      <p:sp>
        <p:nvSpPr>
          <p:cNvPr id="5" name="页脚占位符 4"/>
          <p:cNvSpPr>
            <a:spLocks noGrp="1"/>
          </p:cNvSpPr>
          <p:nvPr>
            <p:ph type="ftr" sz="quarter" idx="11"/>
          </p:nvPr>
        </p:nvSpPr>
        <p:spPr>
          <a:xfrm>
            <a:off x="457200" y="6556248"/>
            <a:ext cx="3657600" cy="228600"/>
          </a:xfrm>
        </p:spPr>
        <p:txBody>
          <a:bodyPr/>
          <a:lstStyle>
            <a:extLst/>
          </a:lstStyle>
          <a:p>
            <a:endParaRPr lang="zh-CN" altLang="en-US"/>
          </a:p>
        </p:txBody>
      </p:sp>
      <p:sp>
        <p:nvSpPr>
          <p:cNvPr id="6" name="灯片编号占位符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01C27EB7-21B2-4277-9B1C-427C9BA8F51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A0C6B3EC-60B7-49CB-BD5D-D905587FE082}" type="datetimeFigureOut">
              <a:rPr lang="zh-CN" altLang="en-US" smtClean="0"/>
              <a:t>2015/4/6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1C27EB7-21B2-4277-9B1C-427C9BA8F51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A0C6B3EC-60B7-49CB-BD5D-D905587FE082}" type="datetimeFigureOut">
              <a:rPr lang="zh-CN" altLang="en-US" smtClean="0"/>
              <a:t>2015/4/6</a:t>
            </a:fld>
            <a:endParaRPr lang="zh-CN" altLang="en-US"/>
          </a:p>
        </p:txBody>
      </p:sp>
      <p:sp>
        <p:nvSpPr>
          <p:cNvPr id="5" name="页脚占位符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zh-CN" altLang="en-US"/>
          </a:p>
        </p:txBody>
      </p:sp>
      <p:sp>
        <p:nvSpPr>
          <p:cNvPr id="6" name="灯片编号占位符 5"/>
          <p:cNvSpPr>
            <a:spLocks noGrp="1"/>
          </p:cNvSpPr>
          <p:nvPr>
            <p:ph type="sldNum" sz="quarter" idx="12"/>
          </p:nvPr>
        </p:nvSpPr>
        <p:spPr>
          <a:xfrm>
            <a:off x="6733952" y="6555112"/>
            <a:ext cx="588336" cy="228600"/>
          </a:xfrm>
        </p:spPr>
        <p:txBody>
          <a:bodyPr/>
          <a:lstStyle>
            <a:extLst/>
          </a:lstStyle>
          <a:p>
            <a:fld id="{01C27EB7-21B2-4277-9B1C-427C9BA8F51F}"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A0C6B3EC-60B7-49CB-BD5D-D905587FE082}" type="datetimeFigureOut">
              <a:rPr lang="zh-CN" altLang="en-US" smtClean="0"/>
              <a:t>2015/4/6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1C27EB7-21B2-4277-9B1C-427C9BA8F51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nchor="b"/>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A0C6B3EC-60B7-49CB-BD5D-D905587FE082}" type="datetimeFigureOut">
              <a:rPr lang="zh-CN" altLang="en-US" smtClean="0"/>
              <a:t>2015/4/6</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1C27EB7-21B2-4277-9B1C-427C9BA8F51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A0C6B3EC-60B7-49CB-BD5D-D905587FE082}" type="datetimeFigureOut">
              <a:rPr lang="zh-CN" altLang="en-US" smtClean="0"/>
              <a:t>2015/4/6</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1C27EB7-21B2-4277-9B1C-427C9BA8F51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solidFill>
                  <a:schemeClr val="tx2"/>
                </a:solidFill>
              </a:defRPr>
            </a:lvl1pPr>
            <a:extLst/>
          </a:lstStyle>
          <a:p>
            <a:fld id="{A0C6B3EC-60B7-49CB-BD5D-D905587FE082}" type="datetimeFigureOut">
              <a:rPr lang="zh-CN" altLang="en-US" smtClean="0"/>
              <a:t>2015/4/6</a:t>
            </a:fld>
            <a:endParaRPr lang="zh-CN" altLang="en-US"/>
          </a:p>
        </p:txBody>
      </p:sp>
      <p:sp>
        <p:nvSpPr>
          <p:cNvPr id="3" name="页脚占位符 2"/>
          <p:cNvSpPr>
            <a:spLocks noGrp="1"/>
          </p:cNvSpPr>
          <p:nvPr>
            <p:ph type="ftr" sz="quarter" idx="11"/>
          </p:nvPr>
        </p:nvSpPr>
        <p:spPr/>
        <p:txBody>
          <a:bodyPr/>
          <a:lstStyle>
            <a:lvl1pPr>
              <a:defRPr>
                <a:solidFill>
                  <a:schemeClr val="tx2"/>
                </a:solidFill>
              </a:defRPr>
            </a:lvl1pPr>
            <a:extLst/>
          </a:lstStyle>
          <a:p>
            <a:endParaRPr lang="zh-CN" altLang="en-US"/>
          </a:p>
        </p:txBody>
      </p:sp>
      <p:sp>
        <p:nvSpPr>
          <p:cNvPr id="4" name="灯片编号占位符 3"/>
          <p:cNvSpPr>
            <a:spLocks noGrp="1"/>
          </p:cNvSpPr>
          <p:nvPr>
            <p:ph type="sldNum" sz="quarter" idx="12"/>
          </p:nvPr>
        </p:nvSpPr>
        <p:spPr/>
        <p:txBody>
          <a:bodyPr/>
          <a:lstStyle>
            <a:extLst/>
          </a:lstStyle>
          <a:p>
            <a:fld id="{01C27EB7-21B2-4277-9B1C-427C9BA8F51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A0C6B3EC-60B7-49CB-BD5D-D905587FE082}" type="datetimeFigureOut">
              <a:rPr lang="zh-CN" altLang="en-US" smtClean="0"/>
              <a:t>2015/4/6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1C27EB7-21B2-4277-9B1C-427C9BA8F51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2"/>
      </p:bgRef>
    </p:bg>
    <p:spTree>
      <p:nvGrpSpPr>
        <p:cNvPr id="1" name=""/>
        <p:cNvGrpSpPr/>
        <p:nvPr/>
      </p:nvGrpSpPr>
      <p:grpSpPr>
        <a:xfrm>
          <a:off x="0" y="0"/>
          <a:ext cx="0" cy="0"/>
          <a:chOff x="0" y="0"/>
          <a:chExt cx="0" cy="0"/>
        </a:xfrm>
      </p:grpSpPr>
      <p:sp>
        <p:nvSpPr>
          <p:cNvPr id="8" name="矩形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矩形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标题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zh-CN" altLang="en-US" smtClean="0"/>
              <a:t>单击此处编辑母版标题样式</a:t>
            </a:r>
            <a:endParaRPr kumimoji="0" lang="en-US" dirty="0"/>
          </a:p>
        </p:txBody>
      </p:sp>
      <p:sp>
        <p:nvSpPr>
          <p:cNvPr id="4" name="文本占位符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zh-CN" altLang="en-US" smtClean="0"/>
              <a:t>单击此处编辑母版文本样式</a:t>
            </a:r>
          </a:p>
        </p:txBody>
      </p:sp>
      <p:sp>
        <p:nvSpPr>
          <p:cNvPr id="5" name="日期占位符 4"/>
          <p:cNvSpPr>
            <a:spLocks noGrp="1"/>
          </p:cNvSpPr>
          <p:nvPr>
            <p:ph type="dt" sz="half" idx="10"/>
          </p:nvPr>
        </p:nvSpPr>
        <p:spPr/>
        <p:txBody>
          <a:bodyPr/>
          <a:lstStyle>
            <a:extLst/>
          </a:lstStyle>
          <a:p>
            <a:fld id="{A0C6B3EC-60B7-49CB-BD5D-D905587FE082}" type="datetimeFigureOut">
              <a:rPr lang="zh-CN" altLang="en-US" smtClean="0"/>
              <a:t>2015/4/6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1C27EB7-21B2-4277-9B1C-427C9BA8F51F}" type="slidenum">
              <a:rPr lang="zh-CN" altLang="en-US" smtClean="0"/>
              <a:t>‹#›</a:t>
            </a:fld>
            <a:endParaRPr lang="zh-CN" altLang="en-US"/>
          </a:p>
        </p:txBody>
      </p:sp>
      <p:sp>
        <p:nvSpPr>
          <p:cNvPr id="10" name="图片占位符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zh-CN" altLang="en-US" smtClean="0"/>
              <a:t>单击图标添加图片</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标题占位符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zh-CN" altLang="en-US" smtClean="0"/>
              <a:t>单击此处编辑母版标题样式</a:t>
            </a:r>
            <a:endParaRPr kumimoji="0" lang="en-US"/>
          </a:p>
        </p:txBody>
      </p:sp>
      <p:sp>
        <p:nvSpPr>
          <p:cNvPr id="31" name="文本占位符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7" name="日期占位符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A0C6B3EC-60B7-49CB-BD5D-D905587FE082}" type="datetimeFigureOut">
              <a:rPr lang="zh-CN" altLang="en-US" smtClean="0"/>
              <a:t>2015/4/6</a:t>
            </a:fld>
            <a:endParaRPr lang="zh-CN" altLang="en-US"/>
          </a:p>
        </p:txBody>
      </p:sp>
      <p:sp>
        <p:nvSpPr>
          <p:cNvPr id="4" name="页脚占位符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zh-CN" altLang="en-US"/>
          </a:p>
        </p:txBody>
      </p:sp>
      <p:sp>
        <p:nvSpPr>
          <p:cNvPr id="16" name="灯片编号占位符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01C27EB7-21B2-4277-9B1C-427C9BA8F51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2.wav"/><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竖排标题 1"/>
          <p:cNvSpPr>
            <a:spLocks noGrp="1"/>
          </p:cNvSpPr>
          <p:nvPr>
            <p:ph type="title" orient="vert"/>
          </p:nvPr>
        </p:nvSpPr>
        <p:spPr/>
        <p:txBody>
          <a:bodyPr/>
          <a:lstStyle/>
          <a:p>
            <a:endParaRPr lang="zh-CN" altLang="en-US"/>
          </a:p>
        </p:txBody>
      </p:sp>
      <p:sp>
        <p:nvSpPr>
          <p:cNvPr id="3" name="竖排文字占位符 2"/>
          <p:cNvSpPr>
            <a:spLocks noGrp="1"/>
          </p:cNvSpPr>
          <p:nvPr>
            <p:ph type="body" orient="vert" idx="1"/>
          </p:nvPr>
        </p:nvSpPr>
        <p:spPr/>
        <p:txBody>
          <a:bodyPr/>
          <a:lstStyle/>
          <a:p>
            <a:endParaRPr lang="zh-CN" altLang="en-US"/>
          </a:p>
        </p:txBody>
      </p:sp>
      <p:pic>
        <p:nvPicPr>
          <p:cNvPr id="44034" name="Picture 2" descr="c:\users\aijuan\appdata\roaming\360se6\User Data\temp\t011c17d56494de16a9.jpg"/>
          <p:cNvPicPr>
            <a:picLocks noChangeAspect="1" noChangeArrowheads="1"/>
          </p:cNvPicPr>
          <p:nvPr/>
        </p:nvPicPr>
        <p:blipFill>
          <a:blip r:embed="rId3" cstate="print"/>
          <a:srcRect/>
          <a:stretch>
            <a:fillRect/>
          </a:stretch>
        </p:blipFill>
        <p:spPr bwMode="auto">
          <a:xfrm>
            <a:off x="0" y="0"/>
            <a:ext cx="9173206" cy="6858000"/>
          </a:xfrm>
          <a:prstGeom prst="rect">
            <a:avLst/>
          </a:prstGeom>
          <a:noFill/>
        </p:spPr>
      </p:pic>
    </p:spTree>
  </p:cSld>
  <p:clrMapOvr>
    <a:masterClrMapping/>
  </p:clrMapOvr>
  <p:transition spd="slow">
    <p:wipe dir="d"/>
    <p:sndAc>
      <p:stSnd>
        <p:snd r:embed="rId2" name="wind.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ijuan\appdata\roaming\360se6\User Data\temp\t01edd8e43552e35a3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标题 5"/>
          <p:cNvSpPr>
            <a:spLocks noGrp="1"/>
          </p:cNvSpPr>
          <p:nvPr>
            <p:ph type="title"/>
          </p:nvPr>
        </p:nvSpPr>
        <p:spPr>
          <a:xfrm>
            <a:off x="457200" y="320040"/>
            <a:ext cx="7239000" cy="876712"/>
          </a:xfrm>
        </p:spPr>
        <p:txBody>
          <a:bodyPr/>
          <a:lstStyle/>
          <a:p>
            <a:pPr algn="l"/>
            <a:r>
              <a:rPr lang="en-US" altLang="zh-CN" b="1" dirty="0" smtClean="0">
                <a:solidFill>
                  <a:srgbClr val="FFC000"/>
                </a:solidFill>
                <a:latin typeface="黑体" pitchFamily="49" charset="-122"/>
                <a:ea typeface="黑体" pitchFamily="49" charset="-122"/>
              </a:rPr>
              <a:t>《</a:t>
            </a:r>
            <a:r>
              <a:rPr lang="zh-CN" altLang="en-US" b="1" dirty="0" smtClean="0">
                <a:solidFill>
                  <a:srgbClr val="FFC000"/>
                </a:solidFill>
                <a:latin typeface="黑体" pitchFamily="49" charset="-122"/>
                <a:ea typeface="黑体" pitchFamily="49" charset="-122"/>
              </a:rPr>
              <a:t>致大海</a:t>
            </a:r>
            <a:r>
              <a:rPr lang="en-US" altLang="zh-CN" b="1" dirty="0" smtClean="0">
                <a:solidFill>
                  <a:srgbClr val="FFC000"/>
                </a:solidFill>
                <a:latin typeface="黑体" pitchFamily="49" charset="-122"/>
                <a:ea typeface="黑体" pitchFamily="49" charset="-122"/>
              </a:rPr>
              <a:t>》</a:t>
            </a:r>
            <a:r>
              <a:rPr lang="zh-CN" altLang="en-US" b="1" dirty="0" smtClean="0">
                <a:solidFill>
                  <a:srgbClr val="FFC000"/>
                </a:solidFill>
                <a:latin typeface="黑体" pitchFamily="49" charset="-122"/>
                <a:ea typeface="黑体" pitchFamily="49" charset="-122"/>
              </a:rPr>
              <a:t>写作背景</a:t>
            </a:r>
            <a:endParaRPr lang="zh-CN" altLang="en-US" dirty="0">
              <a:solidFill>
                <a:srgbClr val="FFC000"/>
              </a:solidFill>
            </a:endParaRPr>
          </a:p>
        </p:txBody>
      </p:sp>
      <p:sp>
        <p:nvSpPr>
          <p:cNvPr id="7" name="内容占位符 6"/>
          <p:cNvSpPr>
            <a:spLocks noGrp="1"/>
          </p:cNvSpPr>
          <p:nvPr>
            <p:ph idx="1"/>
          </p:nvPr>
        </p:nvSpPr>
        <p:spPr/>
        <p:txBody>
          <a:bodyPr/>
          <a:lstStyle/>
          <a:p>
            <a:endParaRPr lang="zh-CN" altLang="en-US" dirty="0"/>
          </a:p>
        </p:txBody>
      </p:sp>
      <p:sp>
        <p:nvSpPr>
          <p:cNvPr id="5" name="矩形 4"/>
          <p:cNvSpPr/>
          <p:nvPr/>
        </p:nvSpPr>
        <p:spPr>
          <a:xfrm>
            <a:off x="539552" y="1556793"/>
            <a:ext cx="8136904" cy="4524315"/>
          </a:xfrm>
          <a:prstGeom prst="rect">
            <a:avLst/>
          </a:prstGeom>
        </p:spPr>
        <p:txBody>
          <a:bodyPr wrap="square">
            <a:spAutoFit/>
          </a:bodyPr>
          <a:lstStyle/>
          <a:p>
            <a:r>
              <a:rPr lang="en-US" altLang="zh-CN" sz="3200" b="1" dirty="0" smtClean="0">
                <a:solidFill>
                  <a:srgbClr val="0000FF"/>
                </a:solidFill>
                <a:latin typeface="黑体" pitchFamily="49" charset="-122"/>
                <a:ea typeface="黑体" pitchFamily="49" charset="-122"/>
              </a:rPr>
              <a:t>  《</a:t>
            </a:r>
            <a:r>
              <a:rPr lang="zh-CN" altLang="en-US" sz="3200" b="1" dirty="0" smtClean="0">
                <a:solidFill>
                  <a:srgbClr val="0000FF"/>
                </a:solidFill>
                <a:latin typeface="黑体" pitchFamily="49" charset="-122"/>
                <a:ea typeface="黑体" pitchFamily="49" charset="-122"/>
              </a:rPr>
              <a:t>致大海</a:t>
            </a:r>
            <a:r>
              <a:rPr lang="en-US" altLang="zh-CN" sz="3200" b="1" dirty="0" smtClean="0">
                <a:solidFill>
                  <a:srgbClr val="0000FF"/>
                </a:solidFill>
                <a:latin typeface="黑体" pitchFamily="49" charset="-122"/>
                <a:ea typeface="黑体" pitchFamily="49" charset="-122"/>
              </a:rPr>
              <a:t>》</a:t>
            </a:r>
            <a:r>
              <a:rPr lang="zh-CN" altLang="en-US" sz="3200" b="1" dirty="0" smtClean="0">
                <a:solidFill>
                  <a:srgbClr val="0000FF"/>
                </a:solidFill>
                <a:latin typeface="黑体" pitchFamily="49" charset="-122"/>
                <a:ea typeface="黑体" pitchFamily="49" charset="-122"/>
              </a:rPr>
              <a:t>写于</a:t>
            </a:r>
            <a:r>
              <a:rPr lang="en-US" altLang="zh-CN" sz="3200" b="1" dirty="0" smtClean="0">
                <a:solidFill>
                  <a:srgbClr val="FF3300"/>
                </a:solidFill>
                <a:effectLst>
                  <a:outerShdw blurRad="38100" dist="38100" dir="2700000" algn="tl">
                    <a:srgbClr val="000000"/>
                  </a:outerShdw>
                </a:effectLst>
                <a:latin typeface="黑体" pitchFamily="49" charset="-122"/>
                <a:ea typeface="黑体" pitchFamily="49" charset="-122"/>
              </a:rPr>
              <a:t>1824</a:t>
            </a:r>
            <a:r>
              <a:rPr lang="zh-CN" altLang="en-US" sz="3200" b="1" dirty="0" smtClean="0">
                <a:solidFill>
                  <a:srgbClr val="FF3300"/>
                </a:solidFill>
                <a:effectLst>
                  <a:outerShdw blurRad="38100" dist="38100" dir="2700000" algn="tl">
                    <a:srgbClr val="000000"/>
                  </a:outerShdw>
                </a:effectLst>
                <a:latin typeface="黑体" pitchFamily="49" charset="-122"/>
                <a:ea typeface="黑体" pitchFamily="49" charset="-122"/>
              </a:rPr>
              <a:t>年</a:t>
            </a:r>
            <a:r>
              <a:rPr lang="zh-CN" altLang="en-US" sz="3200" b="1" dirty="0" smtClean="0">
                <a:solidFill>
                  <a:srgbClr val="0000FF"/>
                </a:solidFill>
                <a:latin typeface="黑体" pitchFamily="49" charset="-122"/>
                <a:ea typeface="黑体" pitchFamily="49" charset="-122"/>
              </a:rPr>
              <a:t>。</a:t>
            </a:r>
            <a:r>
              <a:rPr lang="en-US" altLang="zh-CN" sz="3200" b="1" dirty="0" smtClean="0">
                <a:solidFill>
                  <a:srgbClr val="0000FF"/>
                </a:solidFill>
                <a:latin typeface="黑体" pitchFamily="49" charset="-122"/>
                <a:ea typeface="黑体" pitchFamily="49" charset="-122"/>
              </a:rPr>
              <a:t>1820</a:t>
            </a:r>
            <a:r>
              <a:rPr lang="zh-CN" altLang="en-US" sz="3200" b="1" dirty="0" smtClean="0">
                <a:solidFill>
                  <a:srgbClr val="0000FF"/>
                </a:solidFill>
                <a:latin typeface="黑体" pitchFamily="49" charset="-122"/>
                <a:ea typeface="黑体" pitchFamily="49" charset="-122"/>
              </a:rPr>
              <a:t>年，年仅</a:t>
            </a:r>
            <a:r>
              <a:rPr lang="en-US" altLang="zh-CN" sz="3200" b="1" dirty="0" smtClean="0">
                <a:solidFill>
                  <a:srgbClr val="0000FF"/>
                </a:solidFill>
                <a:latin typeface="黑体" pitchFamily="49" charset="-122"/>
                <a:ea typeface="黑体" pitchFamily="49" charset="-122"/>
              </a:rPr>
              <a:t>21</a:t>
            </a:r>
            <a:r>
              <a:rPr lang="zh-CN" altLang="en-US" sz="3200" b="1" dirty="0" smtClean="0">
                <a:solidFill>
                  <a:srgbClr val="0000FF"/>
                </a:solidFill>
                <a:latin typeface="黑体" pitchFamily="49" charset="-122"/>
                <a:ea typeface="黑体" pitchFamily="49" charset="-122"/>
              </a:rPr>
              <a:t>岁的普希金因创作了大量反对专制暴政和歌颂自由民主的政治诗而引起沙皇的惊恐，被沙皇政府放逐到</a:t>
            </a:r>
            <a:r>
              <a:rPr lang="zh-CN" altLang="en-US" sz="3200" b="1" dirty="0" smtClean="0">
                <a:solidFill>
                  <a:srgbClr val="FF3300"/>
                </a:solidFill>
                <a:effectLst>
                  <a:outerShdw blurRad="38100" dist="38100" dir="2700000" algn="tl">
                    <a:srgbClr val="000000"/>
                  </a:outerShdw>
                </a:effectLst>
                <a:latin typeface="黑体" pitchFamily="49" charset="-122"/>
                <a:ea typeface="黑体" pitchFamily="49" charset="-122"/>
              </a:rPr>
              <a:t>南高加索</a:t>
            </a:r>
            <a:r>
              <a:rPr lang="zh-CN" altLang="en-US" sz="3200" b="1" dirty="0" smtClean="0">
                <a:solidFill>
                  <a:srgbClr val="0000FF"/>
                </a:solidFill>
                <a:latin typeface="黑体" pitchFamily="49" charset="-122"/>
                <a:ea typeface="黑体" pitchFamily="49" charset="-122"/>
              </a:rPr>
              <a:t>。由于他热爱自由，不愿阿谀逢迎奥德萨总督，于</a:t>
            </a:r>
            <a:r>
              <a:rPr lang="en-US" altLang="zh-CN" sz="3200" b="1" dirty="0" smtClean="0">
                <a:solidFill>
                  <a:srgbClr val="0000FF"/>
                </a:solidFill>
                <a:latin typeface="黑体" pitchFamily="49" charset="-122"/>
                <a:ea typeface="黑体" pitchFamily="49" charset="-122"/>
              </a:rPr>
              <a:t>1824</a:t>
            </a:r>
            <a:r>
              <a:rPr lang="zh-CN" altLang="en-US" sz="3200" b="1" dirty="0" smtClean="0">
                <a:solidFill>
                  <a:srgbClr val="0000FF"/>
                </a:solidFill>
                <a:latin typeface="黑体" pitchFamily="49" charset="-122"/>
                <a:ea typeface="黑体" pitchFamily="49" charset="-122"/>
              </a:rPr>
              <a:t>年又革职遣送回乡（第二次流放）。临别前夕，诗人登上高加索海边的岩石，面对波涛汹涌的大海，想起与大海有关的英雄，不禁思绪起伏，写下了这首诗篇。 </a:t>
            </a:r>
            <a:endParaRPr lang="zh-CN" altLang="en-US" sz="3200" dirty="0"/>
          </a:p>
        </p:txBody>
      </p:sp>
    </p:spTree>
  </p:cSld>
  <p:clrMapOvr>
    <a:masterClrMapping/>
  </p:clrMapOvr>
  <p:transition spd="med">
    <p:split orient="vert"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6146" name="Picture 2" descr="c:\users\aijuan\appdata\roaming\360se6\User Data\temp\t01edd8e43552e35a34.jpg"/>
          <p:cNvPicPr>
            <a:picLocks noChangeAspect="1" noChangeArrowheads="1"/>
          </p:cNvPicPr>
          <p:nvPr/>
        </p:nvPicPr>
        <p:blipFill>
          <a:blip r:embed="rId2" cstate="print"/>
          <a:srcRect/>
          <a:stretch>
            <a:fillRect/>
          </a:stretch>
        </p:blipFill>
        <p:spPr bwMode="auto">
          <a:xfrm>
            <a:off x="0" y="0"/>
            <a:ext cx="9139940" cy="6858000"/>
          </a:xfrm>
          <a:prstGeom prst="rect">
            <a:avLst/>
          </a:prstGeom>
          <a:noFill/>
        </p:spPr>
      </p:pic>
      <p:sp>
        <p:nvSpPr>
          <p:cNvPr id="6" name="Text Box 5"/>
          <p:cNvSpPr txBox="1">
            <a:spLocks noChangeArrowheads="1"/>
          </p:cNvSpPr>
          <p:nvPr/>
        </p:nvSpPr>
        <p:spPr bwMode="auto">
          <a:xfrm>
            <a:off x="533400" y="1066800"/>
            <a:ext cx="8001000" cy="4616648"/>
          </a:xfrm>
          <a:prstGeom prst="rect">
            <a:avLst/>
          </a:prstGeom>
          <a:solidFill>
            <a:srgbClr val="FFFFCC">
              <a:alpha val="50000"/>
            </a:srgbClr>
          </a:solidFill>
          <a:ln w="76200">
            <a:solidFill>
              <a:srgbClr val="00FFFF"/>
            </a:solidFill>
            <a:miter lim="800000"/>
            <a:headEnd/>
            <a:tailEnd/>
          </a:ln>
          <a:effectLst/>
        </p:spPr>
        <p:txBody>
          <a:bodyPr>
            <a:spAutoFit/>
          </a:bodyPr>
          <a:lstStyle/>
          <a:p>
            <a:pPr>
              <a:spcBef>
                <a:spcPct val="50000"/>
              </a:spcBef>
            </a:pPr>
            <a:r>
              <a:rPr lang="zh-CN" altLang="en-US" sz="6000" b="1" dirty="0">
                <a:solidFill>
                  <a:srgbClr val="FF00FF"/>
                </a:solidFill>
                <a:effectLst>
                  <a:outerShdw blurRad="38100" dist="38100" dir="2700000" algn="tl">
                    <a:srgbClr val="000000"/>
                  </a:outerShdw>
                </a:effectLst>
                <a:ea typeface="华文新魏" pitchFamily="2" charset="-122"/>
              </a:rPr>
              <a:t>朗诵、思考</a:t>
            </a:r>
            <a:r>
              <a:rPr lang="zh-CN" altLang="en-US" sz="6000" b="1" dirty="0" smtClean="0">
                <a:solidFill>
                  <a:srgbClr val="FF00FF"/>
                </a:solidFill>
                <a:effectLst>
                  <a:outerShdw blurRad="38100" dist="38100" dir="2700000" algn="tl">
                    <a:srgbClr val="000000"/>
                  </a:outerShdw>
                </a:effectLst>
                <a:ea typeface="华文新魏" pitchFamily="2" charset="-122"/>
              </a:rPr>
              <a:t>：</a:t>
            </a:r>
            <a:endParaRPr lang="zh-CN" altLang="en-US" sz="4000" b="1" dirty="0">
              <a:solidFill>
                <a:srgbClr val="FF3300"/>
              </a:solidFill>
              <a:effectLst>
                <a:outerShdw blurRad="38100" dist="38100" dir="2700000" algn="tl">
                  <a:srgbClr val="000000"/>
                </a:outerShdw>
              </a:effectLst>
              <a:latin typeface="黑体" pitchFamily="49" charset="-122"/>
              <a:ea typeface="黑体" pitchFamily="49" charset="-122"/>
            </a:endParaRPr>
          </a:p>
          <a:p>
            <a:pPr>
              <a:spcBef>
                <a:spcPct val="50000"/>
              </a:spcBef>
            </a:pPr>
            <a:r>
              <a:rPr lang="en-US" altLang="zh-CN" sz="3600" b="1" dirty="0">
                <a:solidFill>
                  <a:srgbClr val="0000FF"/>
                </a:solidFill>
                <a:effectLst>
                  <a:outerShdw blurRad="38100" dist="38100" dir="2700000" algn="tl">
                    <a:srgbClr val="000000"/>
                  </a:outerShdw>
                </a:effectLst>
                <a:latin typeface="黑体" pitchFamily="49" charset="-122"/>
                <a:ea typeface="黑体" pitchFamily="49" charset="-122"/>
              </a:rPr>
              <a:t>1</a:t>
            </a:r>
            <a:r>
              <a:rPr lang="zh-CN" altLang="en-US" sz="3600" b="1" dirty="0" smtClean="0">
                <a:solidFill>
                  <a:srgbClr val="0000FF"/>
                </a:solidFill>
                <a:effectLst>
                  <a:outerShdw blurRad="38100" dist="38100" dir="2700000" algn="tl">
                    <a:srgbClr val="000000"/>
                  </a:outerShdw>
                </a:effectLst>
                <a:latin typeface="黑体" pitchFamily="49" charset="-122"/>
                <a:ea typeface="黑体" pitchFamily="49" charset="-122"/>
              </a:rPr>
              <a:t>、</a:t>
            </a:r>
            <a:r>
              <a:rPr lang="zh-CN" altLang="en-US" sz="3600" b="1" dirty="0" smtClean="0">
                <a:solidFill>
                  <a:srgbClr val="0000FF"/>
                </a:solidFill>
                <a:effectLst>
                  <a:outerShdw blurRad="38100" dist="38100" dir="2700000" algn="tl">
                    <a:srgbClr val="000000"/>
                  </a:outerShdw>
                </a:effectLst>
                <a:latin typeface="黑体" pitchFamily="49" charset="-122"/>
                <a:ea typeface="黑体" pitchFamily="49" charset="-122"/>
              </a:rPr>
              <a:t>诗人为什么如此热爱大海？大海有什么象征意义？</a:t>
            </a:r>
            <a:endParaRPr lang="zh-CN" altLang="en-US" sz="3600" b="1" dirty="0">
              <a:solidFill>
                <a:srgbClr val="0000FF"/>
              </a:solidFill>
              <a:effectLst>
                <a:outerShdw blurRad="38100" dist="38100" dir="2700000" algn="tl">
                  <a:srgbClr val="000000"/>
                </a:outerShdw>
              </a:effectLst>
              <a:latin typeface="黑体" pitchFamily="49" charset="-122"/>
              <a:ea typeface="黑体" pitchFamily="49" charset="-122"/>
            </a:endParaRPr>
          </a:p>
          <a:p>
            <a:pPr>
              <a:spcBef>
                <a:spcPct val="50000"/>
              </a:spcBef>
            </a:pPr>
            <a:r>
              <a:rPr lang="en-US" altLang="zh-CN" sz="3600" b="1" dirty="0">
                <a:solidFill>
                  <a:srgbClr val="0000FF"/>
                </a:solidFill>
                <a:effectLst>
                  <a:outerShdw blurRad="38100" dist="38100" dir="2700000" algn="tl">
                    <a:srgbClr val="000000"/>
                  </a:outerShdw>
                </a:effectLst>
                <a:latin typeface="黑体" pitchFamily="49" charset="-122"/>
                <a:ea typeface="黑体" pitchFamily="49" charset="-122"/>
              </a:rPr>
              <a:t>2</a:t>
            </a:r>
            <a:r>
              <a:rPr lang="zh-CN" altLang="en-US" sz="3600" b="1" dirty="0" smtClean="0">
                <a:solidFill>
                  <a:srgbClr val="0000FF"/>
                </a:solidFill>
                <a:effectLst>
                  <a:outerShdw blurRad="38100" dist="38100" dir="2700000" algn="tl">
                    <a:srgbClr val="000000"/>
                  </a:outerShdw>
                </a:effectLst>
                <a:latin typeface="黑体" pitchFamily="49" charset="-122"/>
                <a:ea typeface="黑体" pitchFamily="49" charset="-122"/>
              </a:rPr>
              <a:t>、</a:t>
            </a:r>
            <a:r>
              <a:rPr lang="zh-CN" altLang="en-US" sz="3600" b="1" dirty="0" smtClean="0">
                <a:solidFill>
                  <a:srgbClr val="0000FF"/>
                </a:solidFill>
                <a:effectLst>
                  <a:outerShdw blurRad="38100" dist="38100" dir="2700000" algn="tl">
                    <a:srgbClr val="000000"/>
                  </a:outerShdw>
                </a:effectLst>
                <a:latin typeface="黑体" pitchFamily="49" charset="-122"/>
                <a:ea typeface="黑体" pitchFamily="49" charset="-122"/>
              </a:rPr>
              <a:t>诗人是通过什么把全诗的材料贯穿起来的？</a:t>
            </a:r>
            <a:endParaRPr lang="zh-CN" altLang="en-US" sz="3600" b="1" dirty="0">
              <a:solidFill>
                <a:srgbClr val="0000FF"/>
              </a:solidFill>
              <a:effectLst>
                <a:outerShdw blurRad="38100" dist="38100" dir="2700000" algn="tl">
                  <a:srgbClr val="000000"/>
                </a:outerShdw>
              </a:effectLst>
              <a:latin typeface="黑体" pitchFamily="49" charset="-122"/>
              <a:ea typeface="黑体" pitchFamily="49" charset="-122"/>
            </a:endParaRPr>
          </a:p>
          <a:p>
            <a:pPr>
              <a:spcBef>
                <a:spcPct val="50000"/>
              </a:spcBef>
            </a:pPr>
            <a:r>
              <a:rPr lang="en-US" altLang="zh-CN" sz="3600" b="1" dirty="0">
                <a:solidFill>
                  <a:srgbClr val="0000FF"/>
                </a:solidFill>
                <a:effectLst>
                  <a:outerShdw blurRad="38100" dist="38100" dir="2700000" algn="tl">
                    <a:srgbClr val="000000"/>
                  </a:outerShdw>
                </a:effectLst>
                <a:latin typeface="黑体" pitchFamily="49" charset="-122"/>
                <a:ea typeface="黑体" pitchFamily="49" charset="-122"/>
              </a:rPr>
              <a:t>3</a:t>
            </a:r>
            <a:r>
              <a:rPr lang="zh-CN" altLang="en-US" sz="3600" b="1" dirty="0">
                <a:solidFill>
                  <a:srgbClr val="0000FF"/>
                </a:solidFill>
                <a:effectLst>
                  <a:outerShdw blurRad="38100" dist="38100" dir="2700000" algn="tl">
                    <a:srgbClr val="000000"/>
                  </a:outerShdw>
                </a:effectLst>
                <a:latin typeface="黑体" pitchFamily="49" charset="-122"/>
                <a:ea typeface="黑体" pitchFamily="49" charset="-122"/>
              </a:rPr>
              <a:t>、划分诗歌的大致结构？</a:t>
            </a:r>
          </a:p>
        </p:txBody>
      </p:sp>
    </p:spTree>
  </p:cSld>
  <p:clrMapOvr>
    <a:masterClrMapping/>
  </p:clrMapOvr>
  <p:transition spd="slow">
    <p:comb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ijuan\appdata\roaming\360se6\User Data\temp\t01edd8e43552e35a34.jpg"/>
          <p:cNvPicPr>
            <a:picLocks noChangeAspect="1" noChangeArrowheads="1"/>
          </p:cNvPicPr>
          <p:nvPr/>
        </p:nvPicPr>
        <p:blipFill>
          <a:blip r:embed="rId3" cstate="print"/>
          <a:srcRect/>
          <a:stretch>
            <a:fillRect/>
          </a:stretch>
        </p:blipFill>
        <p:spPr bwMode="auto">
          <a:xfrm>
            <a:off x="0" y="0"/>
            <a:ext cx="9139940" cy="6858000"/>
          </a:xfrm>
          <a:prstGeom prst="rect">
            <a:avLst/>
          </a:prstGeom>
          <a:noFill/>
        </p:spPr>
      </p:pic>
      <p:sp>
        <p:nvSpPr>
          <p:cNvPr id="2" name="标题 1"/>
          <p:cNvSpPr>
            <a:spLocks noGrp="1"/>
          </p:cNvSpPr>
          <p:nvPr>
            <p:ph type="title"/>
          </p:nvPr>
        </p:nvSpPr>
        <p:spPr>
          <a:xfrm>
            <a:off x="457200" y="320040"/>
            <a:ext cx="7239000" cy="804704"/>
          </a:xfrm>
        </p:spPr>
        <p:txBody>
          <a:bodyPr/>
          <a:lstStyle/>
          <a:p>
            <a:r>
              <a:rPr lang="zh-CN" altLang="en-US" dirty="0" smtClean="0"/>
              <a:t>梳理内容</a:t>
            </a:r>
            <a:endParaRPr lang="zh-CN" altLang="en-US" dirty="0"/>
          </a:p>
        </p:txBody>
      </p:sp>
      <p:sp>
        <p:nvSpPr>
          <p:cNvPr id="3" name="内容占位符 2"/>
          <p:cNvSpPr>
            <a:spLocks noGrp="1"/>
          </p:cNvSpPr>
          <p:nvPr>
            <p:ph idx="1"/>
          </p:nvPr>
        </p:nvSpPr>
        <p:spPr/>
        <p:txBody>
          <a:bodyPr/>
          <a:lstStyle/>
          <a:p>
            <a:endParaRPr lang="zh-CN" altLang="en-US"/>
          </a:p>
        </p:txBody>
      </p:sp>
      <p:sp>
        <p:nvSpPr>
          <p:cNvPr id="5" name="矩形 4"/>
          <p:cNvSpPr/>
          <p:nvPr/>
        </p:nvSpPr>
        <p:spPr>
          <a:xfrm>
            <a:off x="611560" y="1412776"/>
            <a:ext cx="8064896" cy="4893647"/>
          </a:xfrm>
          <a:prstGeom prst="rect">
            <a:avLst/>
          </a:prstGeom>
        </p:spPr>
        <p:txBody>
          <a:bodyPr wrap="square">
            <a:spAutoFit/>
          </a:bodyPr>
          <a:lstStyle/>
          <a:p>
            <a:pPr>
              <a:spcBef>
                <a:spcPts val="1200"/>
              </a:spcBef>
              <a:spcAft>
                <a:spcPts val="1200"/>
              </a:spcAft>
            </a:pPr>
            <a:r>
              <a:rPr lang="zh-CN" altLang="en-US" sz="3600" b="1" dirty="0" smtClean="0">
                <a:solidFill>
                  <a:schemeClr val="accent2">
                    <a:lumMod val="75000"/>
                  </a:schemeClr>
                </a:solidFill>
              </a:rPr>
              <a:t>   大海</a:t>
            </a:r>
            <a:r>
              <a:rPr lang="zh-CN" altLang="en-US" sz="3600" b="1" dirty="0">
                <a:solidFill>
                  <a:schemeClr val="accent2">
                    <a:lumMod val="75000"/>
                  </a:schemeClr>
                </a:solidFill>
              </a:rPr>
              <a:t>有广阔的胸怀、惊人的威力、壮丽的景色</a:t>
            </a:r>
            <a:r>
              <a:rPr lang="zh-CN" altLang="en-US" sz="3600" b="1" dirty="0" smtClean="0">
                <a:solidFill>
                  <a:schemeClr val="accent2">
                    <a:lumMod val="75000"/>
                  </a:schemeClr>
                </a:solidFill>
              </a:rPr>
              <a:t>。</a:t>
            </a:r>
            <a:endParaRPr lang="en-US" altLang="zh-CN" sz="3600" b="1" dirty="0" smtClean="0">
              <a:solidFill>
                <a:schemeClr val="accent2">
                  <a:lumMod val="75000"/>
                </a:schemeClr>
              </a:solidFill>
            </a:endParaRPr>
          </a:p>
          <a:p>
            <a:pPr>
              <a:spcBef>
                <a:spcPts val="1200"/>
              </a:spcBef>
              <a:spcAft>
                <a:spcPts val="1200"/>
              </a:spcAft>
            </a:pPr>
            <a:r>
              <a:rPr lang="zh-CN" altLang="en-US" sz="3600" b="1" dirty="0" smtClean="0">
                <a:solidFill>
                  <a:schemeClr val="accent2">
                    <a:lumMod val="75000"/>
                  </a:schemeClr>
                </a:solidFill>
              </a:rPr>
              <a:t>   </a:t>
            </a:r>
            <a:r>
              <a:rPr lang="zh-CN" altLang="en-US" sz="3600" b="1" u="sng" dirty="0" smtClean="0">
                <a:solidFill>
                  <a:schemeClr val="accent2">
                    <a:lumMod val="75000"/>
                  </a:schemeClr>
                </a:solidFill>
              </a:rPr>
              <a:t>大海</a:t>
            </a:r>
            <a:r>
              <a:rPr lang="zh-CN" altLang="en-US" sz="3600" b="1" u="sng" dirty="0">
                <a:solidFill>
                  <a:schemeClr val="accent2">
                    <a:lumMod val="75000"/>
                  </a:schemeClr>
                </a:solidFill>
              </a:rPr>
              <a:t>是自由精神的象征</a:t>
            </a:r>
            <a:r>
              <a:rPr lang="zh-CN" altLang="en-US" sz="3600" b="1" u="sng" dirty="0" smtClean="0">
                <a:solidFill>
                  <a:schemeClr val="accent2">
                    <a:lumMod val="75000"/>
                  </a:schemeClr>
                </a:solidFill>
              </a:rPr>
              <a:t>。</a:t>
            </a:r>
            <a:endParaRPr lang="en-US" altLang="zh-CN" sz="3600" b="1" u="sng" dirty="0" smtClean="0">
              <a:solidFill>
                <a:schemeClr val="accent2">
                  <a:lumMod val="75000"/>
                </a:schemeClr>
              </a:solidFill>
            </a:endParaRPr>
          </a:p>
          <a:p>
            <a:pPr>
              <a:spcBef>
                <a:spcPts val="1200"/>
              </a:spcBef>
              <a:spcAft>
                <a:spcPts val="1200"/>
              </a:spcAft>
            </a:pPr>
            <a:r>
              <a:rPr lang="zh-CN" altLang="en-US" sz="3600" b="1" dirty="0" smtClean="0">
                <a:solidFill>
                  <a:schemeClr val="accent2">
                    <a:lumMod val="75000"/>
                  </a:schemeClr>
                </a:solidFill>
              </a:rPr>
              <a:t>   作者</a:t>
            </a:r>
            <a:r>
              <a:rPr lang="zh-CN" altLang="en-US" sz="3600" b="1" dirty="0">
                <a:solidFill>
                  <a:schemeClr val="accent2">
                    <a:lumMod val="75000"/>
                  </a:schemeClr>
                </a:solidFill>
              </a:rPr>
              <a:t>借大海表达了</a:t>
            </a:r>
            <a:r>
              <a:rPr lang="zh-CN" altLang="en-US" sz="3600" b="1" u="sng" dirty="0">
                <a:solidFill>
                  <a:schemeClr val="accent2">
                    <a:lumMod val="75000"/>
                  </a:schemeClr>
                </a:solidFill>
              </a:rPr>
              <a:t>对自由的赞美及憧憬，但现实使他伤心</a:t>
            </a:r>
            <a:r>
              <a:rPr lang="zh-CN" altLang="en-US" sz="3600" b="1" dirty="0" smtClean="0">
                <a:solidFill>
                  <a:schemeClr val="accent2">
                    <a:lumMod val="75000"/>
                  </a:schemeClr>
                </a:solidFill>
              </a:rPr>
              <a:t>。</a:t>
            </a:r>
            <a:endParaRPr lang="en-US" altLang="zh-CN" sz="3600" b="1" dirty="0" smtClean="0">
              <a:solidFill>
                <a:schemeClr val="accent2">
                  <a:lumMod val="75000"/>
                </a:schemeClr>
              </a:solidFill>
            </a:endParaRPr>
          </a:p>
          <a:p>
            <a:pPr>
              <a:spcBef>
                <a:spcPts val="1200"/>
              </a:spcBef>
              <a:spcAft>
                <a:spcPts val="1200"/>
              </a:spcAft>
            </a:pPr>
            <a:r>
              <a:rPr lang="zh-CN" altLang="en-US" sz="3600" b="1" dirty="0" smtClean="0">
                <a:solidFill>
                  <a:schemeClr val="accent2">
                    <a:lumMod val="75000"/>
                  </a:schemeClr>
                </a:solidFill>
              </a:rPr>
              <a:t>   他</a:t>
            </a:r>
            <a:r>
              <a:rPr lang="zh-CN" altLang="en-US" sz="3600" b="1" dirty="0">
                <a:solidFill>
                  <a:schemeClr val="accent2">
                    <a:lumMod val="75000"/>
                  </a:schemeClr>
                </a:solidFill>
              </a:rPr>
              <a:t>虽失望但不绝望，他要把大海永记心中，把自由传播到四面八方</a:t>
            </a:r>
            <a:r>
              <a:rPr lang="zh-CN" altLang="en-US" sz="3600" dirty="0"/>
              <a:t>。</a:t>
            </a:r>
          </a:p>
        </p:txBody>
      </p:sp>
    </p:spTree>
  </p:cSld>
  <p:clrMapOvr>
    <a:masterClrMapping/>
  </p:clrMapOvr>
  <p:transition spd="med">
    <p:checker/>
    <p:sndAc>
      <p:stSnd>
        <p:snd r:embed="rId2" name="wind.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ijuan\appdata\roaming\360se6\User Data\temp\t01edd8e43552e35a34.jpg"/>
          <p:cNvPicPr>
            <a:picLocks noChangeAspect="1" noChangeArrowheads="1"/>
          </p:cNvPicPr>
          <p:nvPr/>
        </p:nvPicPr>
        <p:blipFill>
          <a:blip r:embed="rId2" cstate="print"/>
          <a:srcRect/>
          <a:stretch>
            <a:fillRect/>
          </a:stretch>
        </p:blipFill>
        <p:spPr bwMode="auto">
          <a:xfrm>
            <a:off x="0" y="0"/>
            <a:ext cx="9139940" cy="6858000"/>
          </a:xfrm>
          <a:prstGeom prst="rect">
            <a:avLst/>
          </a:prstGeom>
          <a:noFill/>
        </p:spPr>
      </p:pic>
      <p:sp>
        <p:nvSpPr>
          <p:cNvPr id="2" name="标题 1"/>
          <p:cNvSpPr>
            <a:spLocks noGrp="1"/>
          </p:cNvSpPr>
          <p:nvPr>
            <p:ph type="title"/>
          </p:nvPr>
        </p:nvSpPr>
        <p:spPr>
          <a:xfrm>
            <a:off x="457200" y="320040"/>
            <a:ext cx="7239000" cy="948720"/>
          </a:xfrm>
        </p:spPr>
        <p:txBody>
          <a:bodyPr>
            <a:normAutofit/>
          </a:bodyPr>
          <a:lstStyle/>
          <a:p>
            <a:r>
              <a:rPr lang="zh-CN" altLang="en-US" sz="6000" u="sng" dirty="0" smtClean="0">
                <a:solidFill>
                  <a:schemeClr val="accent2"/>
                </a:solidFill>
                <a:effectLst>
                  <a:outerShdw blurRad="38100" dist="38100" dir="2700000" algn="tl">
                    <a:srgbClr val="000000"/>
                  </a:outerShdw>
                </a:effectLst>
                <a:ea typeface="隶书" pitchFamily="49" charset="-122"/>
              </a:rPr>
              <a:t>诗歌结构</a:t>
            </a:r>
            <a:endParaRPr lang="zh-CN" altLang="en-US" sz="5400" dirty="0"/>
          </a:p>
        </p:txBody>
      </p:sp>
      <p:sp>
        <p:nvSpPr>
          <p:cNvPr id="3" name="内容占位符 2"/>
          <p:cNvSpPr>
            <a:spLocks noGrp="1"/>
          </p:cNvSpPr>
          <p:nvPr>
            <p:ph idx="1"/>
          </p:nvPr>
        </p:nvSpPr>
        <p:spPr>
          <a:xfrm>
            <a:off x="457200" y="1609416"/>
            <a:ext cx="7715200" cy="4846320"/>
          </a:xfrm>
        </p:spPr>
        <p:txBody>
          <a:bodyPr>
            <a:normAutofit fontScale="77500" lnSpcReduction="20000"/>
          </a:bodyPr>
          <a:lstStyle/>
          <a:p>
            <a:pPr latinLnBrk="1">
              <a:spcBef>
                <a:spcPts val="1200"/>
              </a:spcBef>
              <a:spcAft>
                <a:spcPts val="1200"/>
              </a:spcAft>
            </a:pPr>
            <a:r>
              <a:rPr lang="zh-CN" altLang="zh-CN" sz="4000" dirty="0" smtClean="0"/>
              <a:t>第一部分</a:t>
            </a:r>
            <a:r>
              <a:rPr lang="en-US" altLang="zh-CN" sz="4000" dirty="0" smtClean="0"/>
              <a:t>(1-2)</a:t>
            </a:r>
            <a:r>
              <a:rPr lang="zh-CN" altLang="zh-CN" sz="4000" dirty="0" smtClean="0"/>
              <a:t>：写诗人向大海告别</a:t>
            </a:r>
            <a:endParaRPr lang="en-US" altLang="zh-CN" sz="4000" dirty="0" smtClean="0"/>
          </a:p>
          <a:p>
            <a:pPr latinLnBrk="1">
              <a:spcBef>
                <a:spcPts val="1200"/>
              </a:spcBef>
              <a:spcAft>
                <a:spcPts val="1200"/>
              </a:spcAft>
            </a:pPr>
            <a:r>
              <a:rPr lang="zh-CN" altLang="zh-CN" sz="4000" dirty="0" smtClean="0"/>
              <a:t>第二部分</a:t>
            </a:r>
            <a:r>
              <a:rPr lang="en-US" altLang="zh-CN" sz="4000" dirty="0" smtClean="0"/>
              <a:t>(3-6)</a:t>
            </a:r>
            <a:r>
              <a:rPr lang="zh-CN" altLang="zh-CN" sz="4000" dirty="0" smtClean="0"/>
              <a:t>：写大海的自由奔放和无坚不摧的力量，表达诗人对自由的渴望。</a:t>
            </a:r>
          </a:p>
          <a:p>
            <a:pPr>
              <a:spcBef>
                <a:spcPts val="1200"/>
              </a:spcBef>
              <a:spcAft>
                <a:spcPts val="1200"/>
              </a:spcAft>
            </a:pPr>
            <a:r>
              <a:rPr lang="zh-CN" altLang="zh-CN" sz="4000" u="sng" dirty="0" smtClean="0"/>
              <a:t>第三部分（</a:t>
            </a:r>
            <a:r>
              <a:rPr lang="en-US" altLang="zh-CN" sz="4000" u="sng" dirty="0" smtClean="0"/>
              <a:t>7-13</a:t>
            </a:r>
            <a:r>
              <a:rPr lang="zh-CN" altLang="zh-CN" sz="4000" u="sng" dirty="0" smtClean="0"/>
              <a:t>）：热情赞颂拿破仑和拜伦为自由民主奋斗的精神，表达对自由民主的追求和向往。</a:t>
            </a:r>
            <a:endParaRPr lang="en-US" altLang="zh-CN" sz="4000" u="sng" dirty="0" smtClean="0"/>
          </a:p>
          <a:p>
            <a:pPr>
              <a:spcBef>
                <a:spcPts val="1200"/>
              </a:spcBef>
              <a:spcAft>
                <a:spcPts val="1200"/>
              </a:spcAft>
            </a:pPr>
            <a:r>
              <a:rPr lang="zh-CN" altLang="zh-CN" sz="4000" u="sng" dirty="0" smtClean="0"/>
              <a:t>第四部分</a:t>
            </a:r>
            <a:r>
              <a:rPr lang="en-US" altLang="zh-CN" sz="4000" u="sng" dirty="0" smtClean="0"/>
              <a:t>(14-15)</a:t>
            </a:r>
            <a:r>
              <a:rPr lang="zh-CN" altLang="zh-CN" sz="4000" u="sng" dirty="0" smtClean="0"/>
              <a:t>写诗人誓言绝不忘记大海，和对大海的热爱，要为自由奋斗不息。</a:t>
            </a:r>
            <a:r>
              <a:rPr lang="en-US" altLang="zh-CN" sz="4000" u="sng" dirty="0" smtClean="0"/>
              <a:t/>
            </a:r>
            <a:br>
              <a:rPr lang="en-US" altLang="zh-CN" sz="4000" u="sng" dirty="0" smtClean="0"/>
            </a:br>
            <a:endParaRPr lang="zh-CN" altLang="en-US" dirty="0"/>
          </a:p>
        </p:txBody>
      </p:sp>
    </p:spTree>
  </p:cSld>
  <p:clrMapOvr>
    <a:masterClrMapping/>
  </p:clrMapOvr>
  <p:transition spd="slow">
    <p:whee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ijuan\appdata\roaming\360se6\User Data\temp\t01edd8e43552e35a34.jpg"/>
          <p:cNvPicPr>
            <a:picLocks noChangeAspect="1" noChangeArrowheads="1"/>
          </p:cNvPicPr>
          <p:nvPr/>
        </p:nvPicPr>
        <p:blipFill>
          <a:blip r:embed="rId2" cstate="print"/>
          <a:srcRect/>
          <a:stretch>
            <a:fillRect/>
          </a:stretch>
        </p:blipFill>
        <p:spPr bwMode="auto">
          <a:xfrm>
            <a:off x="0" y="0"/>
            <a:ext cx="9139940" cy="6858000"/>
          </a:xfrm>
          <a:prstGeom prst="rect">
            <a:avLst/>
          </a:prstGeom>
          <a:noFill/>
        </p:spPr>
      </p:pic>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5" name="矩形 4"/>
          <p:cNvSpPr/>
          <p:nvPr/>
        </p:nvSpPr>
        <p:spPr>
          <a:xfrm>
            <a:off x="0" y="332656"/>
            <a:ext cx="9144000" cy="6463308"/>
          </a:xfrm>
          <a:prstGeom prst="rect">
            <a:avLst/>
          </a:prstGeom>
        </p:spPr>
        <p:txBody>
          <a:bodyPr wrap="square">
            <a:spAutoFit/>
          </a:bodyPr>
          <a:lstStyle/>
          <a:p>
            <a:pPr>
              <a:spcBef>
                <a:spcPts val="600"/>
              </a:spcBef>
              <a:spcAft>
                <a:spcPts val="600"/>
              </a:spcAft>
            </a:pPr>
            <a:r>
              <a:rPr lang="zh-CN" altLang="en-US" sz="3600" b="1" u="sng" dirty="0" smtClean="0">
                <a:solidFill>
                  <a:srgbClr val="FF3300"/>
                </a:solidFill>
                <a:effectLst>
                  <a:outerShdw blurRad="38100" dist="38100" dir="2700000" algn="tl">
                    <a:srgbClr val="000000"/>
                  </a:outerShdw>
                </a:effectLst>
              </a:rPr>
              <a:t>拿破仑：</a:t>
            </a:r>
            <a:r>
              <a:rPr lang="zh-CN" altLang="en-US" sz="2800" b="1" dirty="0" smtClean="0"/>
              <a:t>    </a:t>
            </a:r>
            <a:endParaRPr lang="en-US" altLang="zh-CN" sz="2800" b="1" dirty="0" smtClean="0"/>
          </a:p>
          <a:p>
            <a:pPr>
              <a:spcBef>
                <a:spcPts val="600"/>
              </a:spcBef>
              <a:spcAft>
                <a:spcPts val="600"/>
              </a:spcAft>
            </a:pPr>
            <a:r>
              <a:rPr lang="zh-CN" altLang="en-US" sz="2800" b="1" dirty="0" smtClean="0"/>
              <a:t> </a:t>
            </a:r>
            <a:r>
              <a:rPr lang="zh-CN" altLang="en-US" sz="2800" b="1" dirty="0" smtClean="0">
                <a:solidFill>
                  <a:srgbClr val="0000FF"/>
                </a:solidFill>
                <a:latin typeface="黑体" pitchFamily="49" charset="-122"/>
                <a:ea typeface="黑体" pitchFamily="49" charset="-122"/>
              </a:rPr>
              <a:t>法兰西第一帝国皇帝，杰出的政治家、军事家。</a:t>
            </a:r>
            <a:endParaRPr lang="en-US" altLang="zh-CN" sz="2800" b="1" dirty="0" smtClean="0">
              <a:solidFill>
                <a:srgbClr val="0000FF"/>
              </a:solidFill>
              <a:latin typeface="黑体" pitchFamily="49" charset="-122"/>
              <a:ea typeface="黑体" pitchFamily="49" charset="-122"/>
            </a:endParaRPr>
          </a:p>
          <a:p>
            <a:pPr>
              <a:spcBef>
                <a:spcPts val="600"/>
              </a:spcBef>
              <a:spcAft>
                <a:spcPts val="600"/>
              </a:spcAft>
            </a:pPr>
            <a:r>
              <a:rPr lang="en-US" altLang="zh-CN" sz="2800" b="1" dirty="0" smtClean="0">
                <a:solidFill>
                  <a:srgbClr val="FF3300"/>
                </a:solidFill>
                <a:effectLst>
                  <a:outerShdw blurRad="38100" dist="38100" dir="2700000" algn="tl">
                    <a:srgbClr val="000000"/>
                  </a:outerShdw>
                </a:effectLst>
                <a:latin typeface="黑体" pitchFamily="49" charset="-122"/>
                <a:ea typeface="黑体" pitchFamily="49" charset="-122"/>
              </a:rPr>
              <a:t>1792</a:t>
            </a:r>
            <a:r>
              <a:rPr lang="zh-CN" altLang="en-US" sz="2800" b="1" dirty="0" smtClean="0">
                <a:solidFill>
                  <a:srgbClr val="FF3300"/>
                </a:solidFill>
                <a:effectLst>
                  <a:outerShdw blurRad="38100" dist="38100" dir="2700000" algn="tl">
                    <a:srgbClr val="000000"/>
                  </a:outerShdw>
                </a:effectLst>
                <a:latin typeface="黑体" pitchFamily="49" charset="-122"/>
                <a:ea typeface="黑体" pitchFamily="49" charset="-122"/>
              </a:rPr>
              <a:t>年</a:t>
            </a:r>
            <a:r>
              <a:rPr lang="zh-CN" altLang="en-US" sz="2800" b="1" dirty="0" smtClean="0">
                <a:solidFill>
                  <a:srgbClr val="0000FF"/>
                </a:solidFill>
                <a:latin typeface="黑体" pitchFamily="49" charset="-122"/>
                <a:ea typeface="黑体" pitchFamily="49" charset="-122"/>
              </a:rPr>
              <a:t>来到巴黎，曾一度接近雅各宾派。</a:t>
            </a:r>
            <a:endParaRPr lang="en-US" altLang="zh-CN" sz="2800" b="1" dirty="0" smtClean="0">
              <a:solidFill>
                <a:srgbClr val="0000FF"/>
              </a:solidFill>
              <a:latin typeface="黑体" pitchFamily="49" charset="-122"/>
              <a:ea typeface="黑体" pitchFamily="49" charset="-122"/>
            </a:endParaRPr>
          </a:p>
          <a:p>
            <a:pPr>
              <a:spcBef>
                <a:spcPts val="600"/>
              </a:spcBef>
              <a:spcAft>
                <a:spcPts val="600"/>
              </a:spcAft>
            </a:pPr>
            <a:r>
              <a:rPr lang="en-US" altLang="zh-CN" sz="2800" b="1" dirty="0" smtClean="0">
                <a:solidFill>
                  <a:srgbClr val="FF3300"/>
                </a:solidFill>
                <a:effectLst>
                  <a:outerShdw blurRad="38100" dist="38100" dir="2700000" algn="tl">
                    <a:srgbClr val="000000"/>
                  </a:outerShdw>
                </a:effectLst>
                <a:latin typeface="黑体" pitchFamily="49" charset="-122"/>
                <a:ea typeface="黑体" pitchFamily="49" charset="-122"/>
              </a:rPr>
              <a:t>1793</a:t>
            </a:r>
            <a:r>
              <a:rPr lang="zh-CN" altLang="en-US" sz="2800" b="1" dirty="0" smtClean="0">
                <a:solidFill>
                  <a:srgbClr val="FF3300"/>
                </a:solidFill>
                <a:effectLst>
                  <a:outerShdw blurRad="38100" dist="38100" dir="2700000" algn="tl">
                    <a:srgbClr val="000000"/>
                  </a:outerShdw>
                </a:effectLst>
                <a:latin typeface="黑体" pitchFamily="49" charset="-122"/>
                <a:ea typeface="黑体" pitchFamily="49" charset="-122"/>
              </a:rPr>
              <a:t>年</a:t>
            </a:r>
            <a:r>
              <a:rPr lang="zh-CN" altLang="en-US" sz="2800" b="1" dirty="0" smtClean="0">
                <a:solidFill>
                  <a:srgbClr val="0000FF"/>
                </a:solidFill>
                <a:latin typeface="黑体" pitchFamily="49" charset="-122"/>
                <a:ea typeface="黑体" pitchFamily="49" charset="-122"/>
              </a:rPr>
              <a:t>在土伦的战役中战功卓著，被授予准将军衔。</a:t>
            </a:r>
            <a:endParaRPr lang="en-US" altLang="zh-CN" sz="2800" b="1" dirty="0" smtClean="0">
              <a:solidFill>
                <a:srgbClr val="0000FF"/>
              </a:solidFill>
              <a:latin typeface="黑体" pitchFamily="49" charset="-122"/>
              <a:ea typeface="黑体" pitchFamily="49" charset="-122"/>
            </a:endParaRPr>
          </a:p>
          <a:p>
            <a:pPr>
              <a:spcBef>
                <a:spcPts val="600"/>
              </a:spcBef>
              <a:spcAft>
                <a:spcPts val="600"/>
              </a:spcAft>
            </a:pPr>
            <a:r>
              <a:rPr lang="en-US" altLang="zh-CN" sz="2800" b="1" dirty="0" smtClean="0">
                <a:solidFill>
                  <a:srgbClr val="FF3300"/>
                </a:solidFill>
                <a:effectLst>
                  <a:outerShdw blurRad="38100" dist="38100" dir="2700000" algn="tl">
                    <a:srgbClr val="000000"/>
                  </a:outerShdw>
                </a:effectLst>
                <a:latin typeface="黑体" pitchFamily="49" charset="-122"/>
                <a:ea typeface="黑体" pitchFamily="49" charset="-122"/>
              </a:rPr>
              <a:t>1799</a:t>
            </a:r>
            <a:r>
              <a:rPr lang="zh-CN" altLang="en-US" sz="2800" b="1" dirty="0" smtClean="0">
                <a:solidFill>
                  <a:srgbClr val="FF3300"/>
                </a:solidFill>
                <a:effectLst>
                  <a:outerShdw blurRad="38100" dist="38100" dir="2700000" algn="tl">
                    <a:srgbClr val="000000"/>
                  </a:outerShdw>
                </a:effectLst>
                <a:latin typeface="黑体" pitchFamily="49" charset="-122"/>
                <a:ea typeface="黑体" pitchFamily="49" charset="-122"/>
              </a:rPr>
              <a:t>年</a:t>
            </a:r>
            <a:r>
              <a:rPr lang="en-US" altLang="zh-CN" sz="2800" b="1" dirty="0" smtClean="0">
                <a:solidFill>
                  <a:srgbClr val="FF3300"/>
                </a:solidFill>
                <a:effectLst>
                  <a:outerShdw blurRad="38100" dist="38100" dir="2700000" algn="tl">
                    <a:srgbClr val="000000"/>
                  </a:outerShdw>
                </a:effectLst>
                <a:latin typeface="黑体" pitchFamily="49" charset="-122"/>
                <a:ea typeface="黑体" pitchFamily="49" charset="-122"/>
              </a:rPr>
              <a:t>11</a:t>
            </a:r>
            <a:r>
              <a:rPr lang="zh-CN" altLang="en-US" sz="2800" b="1" dirty="0" smtClean="0">
                <a:solidFill>
                  <a:srgbClr val="FF3300"/>
                </a:solidFill>
                <a:effectLst>
                  <a:outerShdw blurRad="38100" dist="38100" dir="2700000" algn="tl">
                    <a:srgbClr val="000000"/>
                  </a:outerShdw>
                </a:effectLst>
                <a:latin typeface="黑体" pitchFamily="49" charset="-122"/>
                <a:ea typeface="黑体" pitchFamily="49" charset="-122"/>
              </a:rPr>
              <a:t>月</a:t>
            </a:r>
            <a:r>
              <a:rPr lang="en-US" altLang="zh-CN" sz="2800" b="1" dirty="0" smtClean="0">
                <a:solidFill>
                  <a:srgbClr val="FF3300"/>
                </a:solidFill>
                <a:effectLst>
                  <a:outerShdw blurRad="38100" dist="38100" dir="2700000" algn="tl">
                    <a:srgbClr val="000000"/>
                  </a:outerShdw>
                </a:effectLst>
                <a:latin typeface="黑体" pitchFamily="49" charset="-122"/>
                <a:ea typeface="黑体" pitchFamily="49" charset="-122"/>
              </a:rPr>
              <a:t>9</a:t>
            </a:r>
            <a:r>
              <a:rPr lang="zh-CN" altLang="en-US" sz="2800" b="1" dirty="0" smtClean="0">
                <a:solidFill>
                  <a:srgbClr val="FF3300"/>
                </a:solidFill>
                <a:effectLst>
                  <a:outerShdw blurRad="38100" dist="38100" dir="2700000" algn="tl">
                    <a:srgbClr val="000000"/>
                  </a:outerShdw>
                </a:effectLst>
                <a:latin typeface="黑体" pitchFamily="49" charset="-122"/>
                <a:ea typeface="黑体" pitchFamily="49" charset="-122"/>
              </a:rPr>
              <a:t>日</a:t>
            </a:r>
            <a:r>
              <a:rPr lang="zh-CN" altLang="en-US" sz="2800" b="1" dirty="0" smtClean="0">
                <a:solidFill>
                  <a:srgbClr val="0000FF"/>
                </a:solidFill>
                <a:latin typeface="黑体" pitchFamily="49" charset="-122"/>
                <a:ea typeface="黑体" pitchFamily="49" charset="-122"/>
              </a:rPr>
              <a:t>发动政变，推翻督政府统治，任第一执政。</a:t>
            </a:r>
            <a:endParaRPr lang="en-US" altLang="zh-CN" sz="2800" b="1" dirty="0" smtClean="0">
              <a:solidFill>
                <a:srgbClr val="0000FF"/>
              </a:solidFill>
              <a:latin typeface="黑体" pitchFamily="49" charset="-122"/>
              <a:ea typeface="黑体" pitchFamily="49" charset="-122"/>
            </a:endParaRPr>
          </a:p>
          <a:p>
            <a:pPr>
              <a:spcBef>
                <a:spcPts val="600"/>
              </a:spcBef>
              <a:spcAft>
                <a:spcPts val="600"/>
              </a:spcAft>
            </a:pPr>
            <a:r>
              <a:rPr lang="en-US" altLang="zh-CN" sz="2800" b="1" dirty="0" smtClean="0">
                <a:solidFill>
                  <a:srgbClr val="FF3300"/>
                </a:solidFill>
                <a:effectLst>
                  <a:outerShdw blurRad="38100" dist="38100" dir="2700000" algn="tl">
                    <a:srgbClr val="000000"/>
                  </a:outerShdw>
                </a:effectLst>
                <a:latin typeface="黑体" pitchFamily="49" charset="-122"/>
                <a:ea typeface="黑体" pitchFamily="49" charset="-122"/>
              </a:rPr>
              <a:t>1804</a:t>
            </a:r>
            <a:r>
              <a:rPr lang="zh-CN" altLang="en-US" sz="2800" b="1" dirty="0" smtClean="0">
                <a:solidFill>
                  <a:srgbClr val="FF3300"/>
                </a:solidFill>
                <a:effectLst>
                  <a:outerShdw blurRad="38100" dist="38100" dir="2700000" algn="tl">
                    <a:srgbClr val="000000"/>
                  </a:outerShdw>
                </a:effectLst>
                <a:latin typeface="黑体" pitchFamily="49" charset="-122"/>
                <a:ea typeface="黑体" pitchFamily="49" charset="-122"/>
              </a:rPr>
              <a:t>年</a:t>
            </a:r>
            <a:r>
              <a:rPr lang="zh-CN" altLang="en-US" sz="2800" b="1" dirty="0" smtClean="0">
                <a:solidFill>
                  <a:srgbClr val="0000FF"/>
                </a:solidFill>
                <a:latin typeface="黑体" pitchFamily="49" charset="-122"/>
                <a:ea typeface="黑体" pitchFamily="49" charset="-122"/>
              </a:rPr>
              <a:t>放弃共和制度，建立法兰西帝国，自任皇帝，恢复等级制度和贵族称号，实行分封制。</a:t>
            </a:r>
            <a:endParaRPr lang="en-US" altLang="zh-CN" sz="2800" b="1" dirty="0" smtClean="0">
              <a:solidFill>
                <a:srgbClr val="0000FF"/>
              </a:solidFill>
              <a:latin typeface="黑体" pitchFamily="49" charset="-122"/>
              <a:ea typeface="黑体" pitchFamily="49" charset="-122"/>
            </a:endParaRPr>
          </a:p>
          <a:p>
            <a:pPr>
              <a:spcBef>
                <a:spcPts val="600"/>
              </a:spcBef>
              <a:spcAft>
                <a:spcPts val="600"/>
              </a:spcAft>
            </a:pPr>
            <a:r>
              <a:rPr lang="en-US" altLang="zh-CN" sz="2800" b="1" dirty="0" smtClean="0">
                <a:solidFill>
                  <a:srgbClr val="FF3300"/>
                </a:solidFill>
                <a:effectLst>
                  <a:outerShdw blurRad="38100" dist="38100" dir="2700000" algn="tl">
                    <a:srgbClr val="000000"/>
                  </a:outerShdw>
                </a:effectLst>
                <a:latin typeface="黑体" pitchFamily="49" charset="-122"/>
                <a:ea typeface="黑体" pitchFamily="49" charset="-122"/>
              </a:rPr>
              <a:t>1814</a:t>
            </a:r>
            <a:r>
              <a:rPr lang="zh-CN" altLang="en-US" sz="2800" b="1" dirty="0" smtClean="0">
                <a:solidFill>
                  <a:srgbClr val="FF3300"/>
                </a:solidFill>
                <a:effectLst>
                  <a:outerShdw blurRad="38100" dist="38100" dir="2700000" algn="tl">
                    <a:srgbClr val="000000"/>
                  </a:outerShdw>
                </a:effectLst>
                <a:latin typeface="黑体" pitchFamily="49" charset="-122"/>
                <a:ea typeface="黑体" pitchFamily="49" charset="-122"/>
              </a:rPr>
              <a:t>年初</a:t>
            </a:r>
            <a:r>
              <a:rPr lang="zh-CN" altLang="en-US" sz="2800" b="1" dirty="0" smtClean="0">
                <a:solidFill>
                  <a:srgbClr val="0000FF"/>
                </a:solidFill>
                <a:latin typeface="黑体" pitchFamily="49" charset="-122"/>
                <a:ea typeface="黑体" pitchFamily="49" charset="-122"/>
              </a:rPr>
              <a:t>反法同盟军队攻入法国境内，</a:t>
            </a:r>
            <a:r>
              <a:rPr lang="en-US" altLang="zh-CN" sz="2800" b="1" dirty="0" smtClean="0">
                <a:solidFill>
                  <a:srgbClr val="0000FF"/>
                </a:solidFill>
                <a:latin typeface="黑体" pitchFamily="49" charset="-122"/>
                <a:ea typeface="黑体" pitchFamily="49" charset="-122"/>
              </a:rPr>
              <a:t>4</a:t>
            </a:r>
            <a:r>
              <a:rPr lang="zh-CN" altLang="en-US" sz="2800" b="1" dirty="0" smtClean="0">
                <a:solidFill>
                  <a:srgbClr val="0000FF"/>
                </a:solidFill>
                <a:latin typeface="黑体" pitchFamily="49" charset="-122"/>
                <a:ea typeface="黑体" pitchFamily="49" charset="-122"/>
              </a:rPr>
              <a:t>月，拿破仑退位，被流放到厄尔巴岛。</a:t>
            </a:r>
            <a:endParaRPr lang="en-US" altLang="zh-CN" sz="2800" b="1" dirty="0" smtClean="0">
              <a:solidFill>
                <a:srgbClr val="0000FF"/>
              </a:solidFill>
              <a:latin typeface="黑体" pitchFamily="49" charset="-122"/>
              <a:ea typeface="黑体" pitchFamily="49" charset="-122"/>
            </a:endParaRPr>
          </a:p>
          <a:p>
            <a:pPr>
              <a:spcBef>
                <a:spcPts val="600"/>
              </a:spcBef>
              <a:spcAft>
                <a:spcPts val="600"/>
              </a:spcAft>
            </a:pPr>
            <a:r>
              <a:rPr lang="en-US" altLang="zh-CN" sz="2800" b="1" dirty="0" smtClean="0">
                <a:solidFill>
                  <a:srgbClr val="FF3300"/>
                </a:solidFill>
                <a:effectLst>
                  <a:outerShdw blurRad="38100" dist="38100" dir="2700000" algn="tl">
                    <a:srgbClr val="000000"/>
                  </a:outerShdw>
                </a:effectLst>
                <a:latin typeface="黑体" pitchFamily="49" charset="-122"/>
                <a:ea typeface="黑体" pitchFamily="49" charset="-122"/>
              </a:rPr>
              <a:t>1815</a:t>
            </a:r>
            <a:r>
              <a:rPr lang="zh-CN" altLang="en-US" sz="2800" b="1" dirty="0" smtClean="0">
                <a:solidFill>
                  <a:srgbClr val="FF3300"/>
                </a:solidFill>
                <a:effectLst>
                  <a:outerShdw blurRad="38100" dist="38100" dir="2700000" algn="tl">
                    <a:srgbClr val="000000"/>
                  </a:outerShdw>
                </a:effectLst>
                <a:latin typeface="黑体" pitchFamily="49" charset="-122"/>
                <a:ea typeface="黑体" pitchFamily="49" charset="-122"/>
              </a:rPr>
              <a:t>年</a:t>
            </a:r>
            <a:r>
              <a:rPr lang="en-US" altLang="zh-CN" sz="2800" b="1" dirty="0" smtClean="0">
                <a:solidFill>
                  <a:srgbClr val="FF3300"/>
                </a:solidFill>
                <a:effectLst>
                  <a:outerShdw blurRad="38100" dist="38100" dir="2700000" algn="tl">
                    <a:srgbClr val="000000"/>
                  </a:outerShdw>
                </a:effectLst>
                <a:latin typeface="黑体" pitchFamily="49" charset="-122"/>
                <a:ea typeface="黑体" pitchFamily="49" charset="-122"/>
              </a:rPr>
              <a:t>3</a:t>
            </a:r>
            <a:r>
              <a:rPr lang="zh-CN" altLang="en-US" sz="2800" b="1" dirty="0" smtClean="0">
                <a:solidFill>
                  <a:srgbClr val="FF3300"/>
                </a:solidFill>
                <a:effectLst>
                  <a:outerShdw blurRad="38100" dist="38100" dir="2700000" algn="tl">
                    <a:srgbClr val="000000"/>
                  </a:outerShdw>
                </a:effectLst>
                <a:latin typeface="黑体" pitchFamily="49" charset="-122"/>
                <a:ea typeface="黑体" pitchFamily="49" charset="-122"/>
              </a:rPr>
              <a:t>月</a:t>
            </a:r>
            <a:r>
              <a:rPr lang="zh-CN" altLang="en-US" sz="2800" b="1" dirty="0" smtClean="0">
                <a:solidFill>
                  <a:srgbClr val="0000FF"/>
                </a:solidFill>
                <a:latin typeface="黑体" pitchFamily="49" charset="-122"/>
                <a:ea typeface="黑体" pitchFamily="49" charset="-122"/>
              </a:rPr>
              <a:t>从厄尔巴岛逃出，重返巴黎。驱逐了复辟的波旁王朝，</a:t>
            </a:r>
            <a:r>
              <a:rPr lang="en-US" altLang="zh-CN" sz="2800" b="1" dirty="0" smtClean="0">
                <a:solidFill>
                  <a:srgbClr val="FF3300"/>
                </a:solidFill>
                <a:effectLst>
                  <a:outerShdw blurRad="38100" dist="38100" dir="2700000" algn="tl">
                    <a:srgbClr val="000000"/>
                  </a:outerShdw>
                </a:effectLst>
                <a:latin typeface="黑体" pitchFamily="49" charset="-122"/>
                <a:ea typeface="黑体" pitchFamily="49" charset="-122"/>
              </a:rPr>
              <a:t>6</a:t>
            </a:r>
            <a:r>
              <a:rPr lang="zh-CN" altLang="en-US" sz="2800" b="1" dirty="0" smtClean="0">
                <a:solidFill>
                  <a:srgbClr val="FF3300"/>
                </a:solidFill>
                <a:effectLst>
                  <a:outerShdw blurRad="38100" dist="38100" dir="2700000" algn="tl">
                    <a:srgbClr val="000000"/>
                  </a:outerShdw>
                </a:effectLst>
                <a:latin typeface="黑体" pitchFamily="49" charset="-122"/>
                <a:ea typeface="黑体" pitchFamily="49" charset="-122"/>
              </a:rPr>
              <a:t>月</a:t>
            </a:r>
            <a:r>
              <a:rPr lang="zh-CN" altLang="en-US" sz="2800" b="1" dirty="0" smtClean="0">
                <a:solidFill>
                  <a:srgbClr val="0000FF"/>
                </a:solidFill>
                <a:latin typeface="黑体" pitchFamily="49" charset="-122"/>
                <a:ea typeface="黑体" pitchFamily="49" charset="-122"/>
              </a:rPr>
              <a:t>，在滑铁卢被第七次反法同盟打败，再次被迫退位，流放到圣赫勒拿。</a:t>
            </a:r>
            <a:r>
              <a:rPr lang="en-US" altLang="zh-CN" sz="2800" b="1" dirty="0" smtClean="0">
                <a:solidFill>
                  <a:srgbClr val="FF3300"/>
                </a:solidFill>
                <a:effectLst>
                  <a:outerShdw blurRad="38100" dist="38100" dir="2700000" algn="tl">
                    <a:srgbClr val="000000"/>
                  </a:outerShdw>
                </a:effectLst>
                <a:latin typeface="黑体" pitchFamily="49" charset="-122"/>
                <a:ea typeface="黑体" pitchFamily="49" charset="-122"/>
              </a:rPr>
              <a:t>1821</a:t>
            </a:r>
            <a:r>
              <a:rPr lang="zh-CN" altLang="en-US" sz="2800" b="1" dirty="0" smtClean="0">
                <a:solidFill>
                  <a:srgbClr val="FF3300"/>
                </a:solidFill>
                <a:effectLst>
                  <a:outerShdw blurRad="38100" dist="38100" dir="2700000" algn="tl">
                    <a:srgbClr val="000000"/>
                  </a:outerShdw>
                </a:effectLst>
                <a:latin typeface="黑体" pitchFamily="49" charset="-122"/>
                <a:ea typeface="黑体" pitchFamily="49" charset="-122"/>
              </a:rPr>
              <a:t>年</a:t>
            </a:r>
            <a:r>
              <a:rPr lang="zh-CN" altLang="en-US" sz="2800" b="1" dirty="0" smtClean="0">
                <a:solidFill>
                  <a:srgbClr val="0000FF"/>
                </a:solidFill>
                <a:latin typeface="黑体" pitchFamily="49" charset="-122"/>
                <a:ea typeface="黑体" pitchFamily="49" charset="-122"/>
              </a:rPr>
              <a:t>卒于该岛。</a:t>
            </a:r>
            <a:endParaRPr lang="zh-CN" altLang="en-US" sz="2800" dirty="0"/>
          </a:p>
        </p:txBody>
      </p:sp>
    </p:spTree>
  </p:cSld>
  <p:clrMapOvr>
    <a:masterClrMapping/>
  </p:clrMapOvr>
  <p:transition spd="slow">
    <p:checke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170" name="Picture 2" descr="c:\users\aijuan\appdata\roaming\360se6\User Data\temp\t01edd8e43552e35a34.jpg"/>
          <p:cNvPicPr>
            <a:picLocks noChangeAspect="1" noChangeArrowheads="1"/>
          </p:cNvPicPr>
          <p:nvPr/>
        </p:nvPicPr>
        <p:blipFill>
          <a:blip r:embed="rId2" cstate="print"/>
          <a:srcRect/>
          <a:stretch>
            <a:fillRect/>
          </a:stretch>
        </p:blipFill>
        <p:spPr bwMode="auto">
          <a:xfrm>
            <a:off x="4060" y="0"/>
            <a:ext cx="9139940" cy="6858000"/>
          </a:xfrm>
          <a:prstGeom prst="rect">
            <a:avLst/>
          </a:prstGeom>
          <a:noFill/>
        </p:spPr>
      </p:pic>
      <p:sp>
        <p:nvSpPr>
          <p:cNvPr id="5" name="矩形 4"/>
          <p:cNvSpPr/>
          <p:nvPr/>
        </p:nvSpPr>
        <p:spPr>
          <a:xfrm>
            <a:off x="0" y="160782"/>
            <a:ext cx="9144000" cy="6697218"/>
          </a:xfrm>
          <a:prstGeom prst="rect">
            <a:avLst/>
          </a:prstGeom>
        </p:spPr>
        <p:txBody>
          <a:bodyPr wrap="square">
            <a:spAutoFit/>
          </a:bodyPr>
          <a:lstStyle/>
          <a:p>
            <a:pPr>
              <a:lnSpc>
                <a:spcPct val="85000"/>
              </a:lnSpc>
              <a:spcBef>
                <a:spcPct val="50000"/>
              </a:spcBef>
            </a:pPr>
            <a:r>
              <a:rPr lang="zh-CN" altLang="en-US" sz="3200" b="1" u="sng" dirty="0" smtClean="0">
                <a:solidFill>
                  <a:srgbClr val="FF3300"/>
                </a:solidFill>
                <a:effectLst>
                  <a:outerShdw blurRad="38100" dist="38100" dir="2700000" algn="tl">
                    <a:srgbClr val="000000"/>
                  </a:outerShdw>
                </a:effectLst>
              </a:rPr>
              <a:t>乔治</a:t>
            </a:r>
            <a:r>
              <a:rPr lang="en-US" altLang="zh-CN" sz="3200" b="1" u="sng" dirty="0" smtClean="0">
                <a:solidFill>
                  <a:srgbClr val="FF3300"/>
                </a:solidFill>
                <a:effectLst>
                  <a:outerShdw blurRad="38100" dist="38100" dir="2700000" algn="tl">
                    <a:srgbClr val="000000"/>
                  </a:outerShdw>
                </a:effectLst>
              </a:rPr>
              <a:t>·</a:t>
            </a:r>
            <a:r>
              <a:rPr lang="zh-CN" altLang="en-US" sz="3200" b="1" u="sng" dirty="0" smtClean="0">
                <a:solidFill>
                  <a:srgbClr val="FF3300"/>
                </a:solidFill>
                <a:effectLst>
                  <a:outerShdw blurRad="38100" dist="38100" dir="2700000" algn="tl">
                    <a:srgbClr val="000000"/>
                  </a:outerShdw>
                </a:effectLst>
              </a:rPr>
              <a:t>戈登</a:t>
            </a:r>
            <a:r>
              <a:rPr lang="en-US" altLang="zh-CN" sz="3200" b="1" u="sng" dirty="0" smtClean="0">
                <a:solidFill>
                  <a:srgbClr val="FF3300"/>
                </a:solidFill>
                <a:effectLst>
                  <a:outerShdw blurRad="38100" dist="38100" dir="2700000" algn="tl">
                    <a:srgbClr val="000000"/>
                  </a:outerShdw>
                </a:effectLst>
              </a:rPr>
              <a:t>·</a:t>
            </a:r>
            <a:r>
              <a:rPr lang="zh-CN" altLang="en-US" sz="3200" b="1" u="sng" dirty="0" smtClean="0">
                <a:solidFill>
                  <a:srgbClr val="FF3300"/>
                </a:solidFill>
                <a:effectLst>
                  <a:outerShdw blurRad="38100" dist="38100" dir="2700000" algn="tl">
                    <a:srgbClr val="000000"/>
                  </a:outerShdw>
                </a:effectLst>
              </a:rPr>
              <a:t>拜伦：</a:t>
            </a:r>
            <a:endParaRPr lang="en-US" altLang="zh-CN" sz="3200" b="1" u="sng" dirty="0" smtClean="0">
              <a:solidFill>
                <a:srgbClr val="FF3300"/>
              </a:solidFill>
              <a:effectLst>
                <a:outerShdw blurRad="38100" dist="38100" dir="2700000" algn="tl">
                  <a:srgbClr val="000000"/>
                </a:outerShdw>
              </a:effectLst>
            </a:endParaRPr>
          </a:p>
          <a:p>
            <a:pPr>
              <a:lnSpc>
                <a:spcPct val="85000"/>
              </a:lnSpc>
              <a:spcBef>
                <a:spcPct val="50000"/>
              </a:spcBef>
            </a:pPr>
            <a:r>
              <a:rPr lang="zh-CN" altLang="en-US" sz="2400" b="1" dirty="0" smtClean="0">
                <a:solidFill>
                  <a:srgbClr val="0000FF"/>
                </a:solidFill>
                <a:latin typeface="黑体" pitchFamily="49" charset="-122"/>
                <a:ea typeface="黑体" pitchFamily="49" charset="-122"/>
              </a:rPr>
              <a:t>英国</a:t>
            </a:r>
            <a:r>
              <a:rPr lang="en-US" altLang="zh-CN" sz="2400" b="1" dirty="0" smtClean="0">
                <a:solidFill>
                  <a:srgbClr val="0000FF"/>
                </a:solidFill>
                <a:latin typeface="黑体" pitchFamily="49" charset="-122"/>
                <a:ea typeface="黑体" pitchFamily="49" charset="-122"/>
              </a:rPr>
              <a:t>19</a:t>
            </a:r>
            <a:r>
              <a:rPr lang="zh-CN" altLang="en-US" sz="2400" b="1" dirty="0" smtClean="0">
                <a:solidFill>
                  <a:srgbClr val="0000FF"/>
                </a:solidFill>
                <a:latin typeface="黑体" pitchFamily="49" charset="-122"/>
                <a:ea typeface="黑体" pitchFamily="49" charset="-122"/>
              </a:rPr>
              <a:t>世纪初期伟大的浪漫主义诗人。</a:t>
            </a:r>
            <a:endParaRPr lang="en-US" altLang="zh-CN" sz="2400" b="1" dirty="0" smtClean="0">
              <a:solidFill>
                <a:srgbClr val="0000FF"/>
              </a:solidFill>
              <a:latin typeface="黑体" pitchFamily="49" charset="-122"/>
              <a:ea typeface="黑体" pitchFamily="49" charset="-122"/>
            </a:endParaRPr>
          </a:p>
          <a:p>
            <a:pPr>
              <a:lnSpc>
                <a:spcPct val="85000"/>
              </a:lnSpc>
              <a:spcBef>
                <a:spcPct val="50000"/>
              </a:spcBef>
            </a:pPr>
            <a:r>
              <a:rPr lang="en-US" altLang="zh-CN" sz="2400" b="1" dirty="0" smtClean="0">
                <a:solidFill>
                  <a:srgbClr val="C00000"/>
                </a:solidFill>
                <a:latin typeface="黑体" pitchFamily="49" charset="-122"/>
                <a:ea typeface="黑体" pitchFamily="49" charset="-122"/>
              </a:rPr>
              <a:t>1788</a:t>
            </a:r>
            <a:r>
              <a:rPr lang="zh-CN" altLang="en-US" sz="2400" b="1" dirty="0" smtClean="0">
                <a:solidFill>
                  <a:srgbClr val="0000FF"/>
                </a:solidFill>
                <a:latin typeface="黑体" pitchFamily="49" charset="-122"/>
                <a:ea typeface="黑体" pitchFamily="49" charset="-122"/>
              </a:rPr>
              <a:t>年</a:t>
            </a:r>
            <a:r>
              <a:rPr lang="en-US" altLang="zh-CN" sz="2400" b="1" dirty="0" smtClean="0">
                <a:solidFill>
                  <a:srgbClr val="0000FF"/>
                </a:solidFill>
                <a:latin typeface="黑体" pitchFamily="49" charset="-122"/>
                <a:ea typeface="黑体" pitchFamily="49" charset="-122"/>
              </a:rPr>
              <a:t>1</a:t>
            </a:r>
            <a:r>
              <a:rPr lang="zh-CN" altLang="en-US" sz="2400" b="1" dirty="0" smtClean="0">
                <a:solidFill>
                  <a:srgbClr val="0000FF"/>
                </a:solidFill>
                <a:latin typeface="黑体" pitchFamily="49" charset="-122"/>
                <a:ea typeface="黑体" pitchFamily="49" charset="-122"/>
              </a:rPr>
              <a:t>月</a:t>
            </a:r>
            <a:r>
              <a:rPr lang="en-US" altLang="zh-CN" sz="2400" b="1" dirty="0" smtClean="0">
                <a:solidFill>
                  <a:srgbClr val="0000FF"/>
                </a:solidFill>
                <a:latin typeface="黑体" pitchFamily="49" charset="-122"/>
                <a:ea typeface="黑体" pitchFamily="49" charset="-122"/>
              </a:rPr>
              <a:t>22</a:t>
            </a:r>
            <a:r>
              <a:rPr lang="zh-CN" altLang="en-US" sz="2400" b="1" dirty="0" smtClean="0">
                <a:solidFill>
                  <a:srgbClr val="0000FF"/>
                </a:solidFill>
                <a:latin typeface="黑体" pitchFamily="49" charset="-122"/>
                <a:ea typeface="黑体" pitchFamily="49" charset="-122"/>
              </a:rPr>
              <a:t>日出生在一个古老没落的贵族家庭。</a:t>
            </a:r>
            <a:endParaRPr lang="en-US" altLang="zh-CN" sz="2400" b="1" dirty="0" smtClean="0">
              <a:solidFill>
                <a:srgbClr val="0000FF"/>
              </a:solidFill>
              <a:latin typeface="黑体" pitchFamily="49" charset="-122"/>
              <a:ea typeface="黑体" pitchFamily="49" charset="-122"/>
            </a:endParaRPr>
          </a:p>
          <a:p>
            <a:pPr>
              <a:lnSpc>
                <a:spcPct val="85000"/>
              </a:lnSpc>
              <a:spcBef>
                <a:spcPct val="50000"/>
              </a:spcBef>
            </a:pPr>
            <a:r>
              <a:rPr lang="en-US" altLang="zh-CN" sz="2400" b="1" dirty="0" smtClean="0">
                <a:solidFill>
                  <a:srgbClr val="C00000"/>
                </a:solidFill>
                <a:latin typeface="黑体" pitchFamily="49" charset="-122"/>
                <a:ea typeface="黑体" pitchFamily="49" charset="-122"/>
              </a:rPr>
              <a:t>1805</a:t>
            </a:r>
            <a:r>
              <a:rPr lang="zh-CN" altLang="en-US" sz="2400" b="1" dirty="0" smtClean="0">
                <a:solidFill>
                  <a:srgbClr val="0000FF"/>
                </a:solidFill>
                <a:latin typeface="黑体" pitchFamily="49" charset="-122"/>
                <a:ea typeface="黑体" pitchFamily="49" charset="-122"/>
              </a:rPr>
              <a:t>年入剑桥大学学习。</a:t>
            </a:r>
            <a:endParaRPr lang="en-US" altLang="zh-CN" sz="2400" b="1" dirty="0" smtClean="0">
              <a:solidFill>
                <a:srgbClr val="0000FF"/>
              </a:solidFill>
              <a:latin typeface="黑体" pitchFamily="49" charset="-122"/>
              <a:ea typeface="黑体" pitchFamily="49" charset="-122"/>
            </a:endParaRPr>
          </a:p>
          <a:p>
            <a:pPr>
              <a:lnSpc>
                <a:spcPct val="85000"/>
              </a:lnSpc>
              <a:spcBef>
                <a:spcPct val="50000"/>
              </a:spcBef>
            </a:pPr>
            <a:r>
              <a:rPr lang="en-US" altLang="zh-CN" sz="2400" b="1" dirty="0" smtClean="0">
                <a:solidFill>
                  <a:srgbClr val="C00000"/>
                </a:solidFill>
                <a:latin typeface="黑体" pitchFamily="49" charset="-122"/>
                <a:ea typeface="黑体" pitchFamily="49" charset="-122"/>
              </a:rPr>
              <a:t>1809</a:t>
            </a:r>
            <a:r>
              <a:rPr lang="zh-CN" altLang="en-US" sz="2400" b="1" dirty="0" smtClean="0">
                <a:solidFill>
                  <a:srgbClr val="0000FF"/>
                </a:solidFill>
                <a:latin typeface="黑体" pitchFamily="49" charset="-122"/>
                <a:ea typeface="黑体" pitchFamily="49" charset="-122"/>
              </a:rPr>
              <a:t>年大学毕业后，拜伦在贵族院获取了世袭议员的席位，但却受到歧视。于是拜伦离开祖国，先后游历了葡萄牙、西班牙、马尔他等地。这些国家民族解放运动的发展，开拓了诗人的社会政治视野。</a:t>
            </a:r>
            <a:endParaRPr lang="en-US" altLang="zh-CN" sz="2400" b="1" dirty="0" smtClean="0">
              <a:solidFill>
                <a:srgbClr val="0000FF"/>
              </a:solidFill>
              <a:latin typeface="黑体" pitchFamily="49" charset="-122"/>
              <a:ea typeface="黑体" pitchFamily="49" charset="-122"/>
            </a:endParaRPr>
          </a:p>
          <a:p>
            <a:pPr>
              <a:lnSpc>
                <a:spcPct val="85000"/>
              </a:lnSpc>
              <a:spcBef>
                <a:spcPct val="50000"/>
              </a:spcBef>
            </a:pPr>
            <a:r>
              <a:rPr lang="en-US" altLang="zh-CN" sz="2400" b="1" dirty="0" smtClean="0">
                <a:solidFill>
                  <a:srgbClr val="C00000"/>
                </a:solidFill>
                <a:latin typeface="黑体" pitchFamily="49" charset="-122"/>
                <a:ea typeface="黑体" pitchFamily="49" charset="-122"/>
              </a:rPr>
              <a:t>1811</a:t>
            </a:r>
            <a:r>
              <a:rPr lang="zh-CN" altLang="en-US" sz="2400" b="1" dirty="0" smtClean="0">
                <a:solidFill>
                  <a:srgbClr val="0000FF"/>
                </a:solidFill>
                <a:latin typeface="黑体" pitchFamily="49" charset="-122"/>
                <a:ea typeface="黑体" pitchFamily="49" charset="-122"/>
              </a:rPr>
              <a:t>年拜伦回到英国。拜伦同情工人群众，为被迫害的工人辩护，严厉斥责政府的暴行。并发表讽刺诗，真实地反映英国资产阶级与无产阶级的矛盾揭露了资本主义剥削方式的惨无人道。</a:t>
            </a:r>
            <a:endParaRPr lang="en-US" altLang="zh-CN" sz="2400" b="1" dirty="0" smtClean="0">
              <a:solidFill>
                <a:srgbClr val="0000FF"/>
              </a:solidFill>
              <a:latin typeface="黑体" pitchFamily="49" charset="-122"/>
              <a:ea typeface="黑体" pitchFamily="49" charset="-122"/>
            </a:endParaRPr>
          </a:p>
          <a:p>
            <a:pPr>
              <a:lnSpc>
                <a:spcPct val="85000"/>
              </a:lnSpc>
              <a:spcBef>
                <a:spcPct val="50000"/>
              </a:spcBef>
            </a:pPr>
            <a:r>
              <a:rPr lang="en-US" altLang="zh-CN" sz="2400" b="1" dirty="0" smtClean="0">
                <a:solidFill>
                  <a:srgbClr val="C00000"/>
                </a:solidFill>
                <a:latin typeface="黑体" pitchFamily="49" charset="-122"/>
                <a:ea typeface="黑体" pitchFamily="49" charset="-122"/>
              </a:rPr>
              <a:t>1816</a:t>
            </a:r>
            <a:r>
              <a:rPr lang="zh-CN" altLang="en-US" sz="2400" b="1" dirty="0" smtClean="0">
                <a:solidFill>
                  <a:srgbClr val="0000FF"/>
                </a:solidFill>
                <a:latin typeface="黑体" pitchFamily="49" charset="-122"/>
                <a:ea typeface="黑体" pitchFamily="49" charset="-122"/>
              </a:rPr>
              <a:t>年拜伦离开英国，到瑞士、意大利，参加意大利有名的烧炭党的秘密组织，创作了著名的长篇叙事诗</a:t>
            </a:r>
            <a:r>
              <a:rPr lang="en-US" altLang="zh-CN" sz="2400" b="1" dirty="0" smtClean="0">
                <a:solidFill>
                  <a:srgbClr val="0000FF"/>
                </a:solidFill>
                <a:latin typeface="黑体" pitchFamily="49" charset="-122"/>
                <a:ea typeface="黑体" pitchFamily="49" charset="-122"/>
              </a:rPr>
              <a:t>《</a:t>
            </a:r>
            <a:r>
              <a:rPr lang="zh-CN" altLang="en-US" sz="2400" b="1" dirty="0" smtClean="0">
                <a:solidFill>
                  <a:srgbClr val="0000FF"/>
                </a:solidFill>
                <a:latin typeface="黑体" pitchFamily="49" charset="-122"/>
                <a:ea typeface="黑体" pitchFamily="49" charset="-122"/>
              </a:rPr>
              <a:t>唐璜</a:t>
            </a:r>
            <a:r>
              <a:rPr lang="en-US" altLang="zh-CN" sz="2400" b="1" dirty="0" smtClean="0">
                <a:solidFill>
                  <a:srgbClr val="0000FF"/>
                </a:solidFill>
                <a:latin typeface="黑体" pitchFamily="49" charset="-122"/>
                <a:ea typeface="黑体" pitchFamily="49" charset="-122"/>
              </a:rPr>
              <a:t>》</a:t>
            </a:r>
            <a:r>
              <a:rPr lang="zh-CN" altLang="en-US" sz="2400" b="1" dirty="0" smtClean="0">
                <a:solidFill>
                  <a:srgbClr val="0000FF"/>
                </a:solidFill>
                <a:latin typeface="黑体" pitchFamily="49" charset="-122"/>
                <a:ea typeface="黑体" pitchFamily="49" charset="-122"/>
              </a:rPr>
              <a:t>。</a:t>
            </a:r>
            <a:endParaRPr lang="en-US" altLang="zh-CN" sz="2400" b="1" dirty="0" smtClean="0">
              <a:solidFill>
                <a:srgbClr val="0000FF"/>
              </a:solidFill>
              <a:latin typeface="黑体" pitchFamily="49" charset="-122"/>
              <a:ea typeface="黑体" pitchFamily="49" charset="-122"/>
            </a:endParaRPr>
          </a:p>
          <a:p>
            <a:pPr>
              <a:lnSpc>
                <a:spcPct val="85000"/>
              </a:lnSpc>
              <a:spcBef>
                <a:spcPct val="50000"/>
              </a:spcBef>
            </a:pPr>
            <a:r>
              <a:rPr lang="en-US" altLang="zh-CN" sz="2400" b="1" dirty="0" smtClean="0">
                <a:solidFill>
                  <a:srgbClr val="C00000"/>
                </a:solidFill>
                <a:latin typeface="黑体" pitchFamily="49" charset="-122"/>
                <a:ea typeface="黑体" pitchFamily="49" charset="-122"/>
              </a:rPr>
              <a:t>1823</a:t>
            </a:r>
            <a:r>
              <a:rPr lang="zh-CN" altLang="en-US" sz="2400" b="1" dirty="0" smtClean="0">
                <a:solidFill>
                  <a:srgbClr val="0000FF"/>
                </a:solidFill>
                <a:latin typeface="黑体" pitchFamily="49" charset="-122"/>
                <a:ea typeface="黑体" pitchFamily="49" charset="-122"/>
              </a:rPr>
              <a:t>年意大利烧炭党运动遭到了失败，拜伦离开意大利前往希腊去参加希腊人民的民族解放斗争。</a:t>
            </a:r>
            <a:endParaRPr lang="en-US" altLang="zh-CN" sz="2400" b="1" dirty="0" smtClean="0">
              <a:solidFill>
                <a:srgbClr val="0000FF"/>
              </a:solidFill>
              <a:latin typeface="黑体" pitchFamily="49" charset="-122"/>
              <a:ea typeface="黑体" pitchFamily="49" charset="-122"/>
            </a:endParaRPr>
          </a:p>
          <a:p>
            <a:pPr>
              <a:lnSpc>
                <a:spcPct val="85000"/>
              </a:lnSpc>
              <a:spcBef>
                <a:spcPct val="50000"/>
              </a:spcBef>
            </a:pPr>
            <a:r>
              <a:rPr lang="en-US" altLang="zh-CN" sz="2400" b="1" dirty="0" smtClean="0">
                <a:solidFill>
                  <a:srgbClr val="C00000"/>
                </a:solidFill>
                <a:latin typeface="黑体" pitchFamily="49" charset="-122"/>
                <a:ea typeface="黑体" pitchFamily="49" charset="-122"/>
              </a:rPr>
              <a:t>1824</a:t>
            </a:r>
            <a:r>
              <a:rPr lang="zh-CN" altLang="en-US" sz="2400" b="1" dirty="0" smtClean="0">
                <a:solidFill>
                  <a:srgbClr val="0000FF"/>
                </a:solidFill>
                <a:latin typeface="黑体" pitchFamily="49" charset="-122"/>
                <a:ea typeface="黑体" pitchFamily="49" charset="-122"/>
              </a:rPr>
              <a:t>年</a:t>
            </a:r>
            <a:r>
              <a:rPr lang="en-US" altLang="zh-CN" sz="2400" b="1" dirty="0" smtClean="0">
                <a:solidFill>
                  <a:srgbClr val="0000FF"/>
                </a:solidFill>
                <a:latin typeface="黑体" pitchFamily="49" charset="-122"/>
                <a:ea typeface="黑体" pitchFamily="49" charset="-122"/>
              </a:rPr>
              <a:t>4</a:t>
            </a:r>
            <a:r>
              <a:rPr lang="zh-CN" altLang="en-US" sz="2400" b="1" dirty="0" smtClean="0">
                <a:solidFill>
                  <a:srgbClr val="0000FF"/>
                </a:solidFill>
                <a:latin typeface="黑体" pitchFamily="49" charset="-122"/>
                <a:ea typeface="黑体" pitchFamily="49" charset="-122"/>
              </a:rPr>
              <a:t>月</a:t>
            </a:r>
            <a:r>
              <a:rPr lang="en-US" altLang="zh-CN" sz="2400" b="1" dirty="0" smtClean="0">
                <a:solidFill>
                  <a:srgbClr val="0000FF"/>
                </a:solidFill>
                <a:latin typeface="黑体" pitchFamily="49" charset="-122"/>
                <a:ea typeface="黑体" pitchFamily="49" charset="-122"/>
              </a:rPr>
              <a:t>9</a:t>
            </a:r>
            <a:r>
              <a:rPr lang="zh-CN" altLang="en-US" sz="2400" b="1" dirty="0" smtClean="0">
                <a:solidFill>
                  <a:srgbClr val="0000FF"/>
                </a:solidFill>
                <a:latin typeface="黑体" pitchFamily="49" charset="-122"/>
                <a:ea typeface="黑体" pitchFamily="49" charset="-122"/>
              </a:rPr>
              <a:t>日诗人在暴风雨中骑马外出巡视，感受风寒，</a:t>
            </a:r>
            <a:r>
              <a:rPr lang="en-US" altLang="zh-CN" sz="2400" b="1" dirty="0" smtClean="0">
                <a:solidFill>
                  <a:srgbClr val="0000FF"/>
                </a:solidFill>
                <a:latin typeface="黑体" pitchFamily="49" charset="-122"/>
                <a:ea typeface="黑体" pitchFamily="49" charset="-122"/>
              </a:rPr>
              <a:t>4</a:t>
            </a:r>
            <a:r>
              <a:rPr lang="zh-CN" altLang="en-US" sz="2400" b="1" dirty="0" smtClean="0">
                <a:solidFill>
                  <a:srgbClr val="0000FF"/>
                </a:solidFill>
                <a:latin typeface="黑体" pitchFamily="49" charset="-122"/>
                <a:ea typeface="黑体" pitchFamily="49" charset="-122"/>
              </a:rPr>
              <a:t>月</a:t>
            </a:r>
            <a:r>
              <a:rPr lang="en-US" altLang="zh-CN" sz="2400" b="1" dirty="0" smtClean="0">
                <a:solidFill>
                  <a:srgbClr val="0000FF"/>
                </a:solidFill>
                <a:latin typeface="黑体" pitchFamily="49" charset="-122"/>
                <a:ea typeface="黑体" pitchFamily="49" charset="-122"/>
              </a:rPr>
              <a:t>19</a:t>
            </a:r>
            <a:r>
              <a:rPr lang="zh-CN" altLang="en-US" sz="2400" b="1" dirty="0" smtClean="0">
                <a:solidFill>
                  <a:srgbClr val="0000FF"/>
                </a:solidFill>
                <a:latin typeface="黑体" pitchFamily="49" charset="-122"/>
                <a:ea typeface="黑体" pitchFamily="49" charset="-122"/>
              </a:rPr>
              <a:t>日不幸与世长辞。</a:t>
            </a:r>
            <a:r>
              <a:rPr lang="zh-CN" altLang="en-US" b="1" dirty="0" smtClean="0">
                <a:solidFill>
                  <a:srgbClr val="0000FF"/>
                </a:solidFill>
                <a:latin typeface="Times New Roman"/>
                <a:ea typeface="黑体" pitchFamily="49" charset="-122"/>
              </a:rPr>
              <a:t> </a:t>
            </a:r>
            <a:r>
              <a:rPr lang="zh-CN" altLang="en-US" b="1" dirty="0" smtClean="0">
                <a:solidFill>
                  <a:srgbClr val="0000FF"/>
                </a:solidFill>
                <a:latin typeface="黑体" pitchFamily="49" charset="-122"/>
                <a:ea typeface="黑体" pitchFamily="49" charset="-122"/>
              </a:rPr>
              <a:t> </a:t>
            </a:r>
            <a:endParaRPr lang="zh-CN" altLang="en-US" b="1" dirty="0">
              <a:solidFill>
                <a:srgbClr val="0000FF"/>
              </a:solidFill>
              <a:latin typeface="黑体" pitchFamily="49" charset="-122"/>
              <a:ea typeface="黑体" pitchFamily="49" charset="-122"/>
            </a:endParaRPr>
          </a:p>
        </p:txBody>
      </p:sp>
    </p:spTree>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170" name="Picture 2" descr="c:\users\aijuan\appdata\roaming\360se6\User Data\temp\t01edd8e43552e35a34.jpg"/>
          <p:cNvPicPr>
            <a:picLocks noChangeAspect="1" noChangeArrowheads="1"/>
          </p:cNvPicPr>
          <p:nvPr/>
        </p:nvPicPr>
        <p:blipFill>
          <a:blip r:embed="rId3" cstate="print"/>
          <a:srcRect/>
          <a:stretch>
            <a:fillRect/>
          </a:stretch>
        </p:blipFill>
        <p:spPr bwMode="auto">
          <a:xfrm>
            <a:off x="0" y="0"/>
            <a:ext cx="9139940" cy="6858000"/>
          </a:xfrm>
          <a:prstGeom prst="rect">
            <a:avLst/>
          </a:prstGeom>
          <a:noFill/>
        </p:spPr>
      </p:pic>
      <p:sp>
        <p:nvSpPr>
          <p:cNvPr id="5" name="矩形 4"/>
          <p:cNvSpPr/>
          <p:nvPr/>
        </p:nvSpPr>
        <p:spPr>
          <a:xfrm>
            <a:off x="467544" y="548680"/>
            <a:ext cx="8352928" cy="4893647"/>
          </a:xfrm>
          <a:prstGeom prst="rect">
            <a:avLst/>
          </a:prstGeom>
        </p:spPr>
        <p:txBody>
          <a:bodyPr wrap="square">
            <a:spAutoFit/>
          </a:bodyPr>
          <a:lstStyle/>
          <a:p>
            <a:pPr>
              <a:spcBef>
                <a:spcPct val="50000"/>
              </a:spcBef>
            </a:pPr>
            <a:r>
              <a:rPr lang="zh-CN" altLang="en-US" sz="7200" b="1" dirty="0" smtClean="0">
                <a:solidFill>
                  <a:srgbClr val="FF00FF"/>
                </a:solidFill>
                <a:effectLst>
                  <a:outerShdw blurRad="38100" dist="38100" dir="2700000" algn="tl">
                    <a:srgbClr val="000000"/>
                  </a:outerShdw>
                </a:effectLst>
                <a:ea typeface="华文新魏" pitchFamily="2" charset="-122"/>
              </a:rPr>
              <a:t>主题：</a:t>
            </a:r>
          </a:p>
          <a:p>
            <a:pPr>
              <a:lnSpc>
                <a:spcPct val="150000"/>
              </a:lnSpc>
              <a:spcBef>
                <a:spcPct val="50000"/>
              </a:spcBef>
            </a:pPr>
            <a:r>
              <a:rPr lang="zh-CN" altLang="en-US" sz="4800" dirty="0" smtClean="0"/>
              <a:t>        </a:t>
            </a:r>
            <a:r>
              <a:rPr lang="zh-CN" altLang="en-US" sz="4800" b="1" dirty="0" smtClean="0">
                <a:solidFill>
                  <a:srgbClr val="0000FF"/>
                </a:solidFill>
                <a:effectLst>
                  <a:outerShdw blurRad="38100" dist="38100" dir="2700000" algn="tl">
                    <a:srgbClr val="000000"/>
                  </a:outerShdw>
                </a:effectLst>
                <a:ea typeface="黑体" pitchFamily="49" charset="-122"/>
              </a:rPr>
              <a:t>作品通过歌颂大海的自由和崇高，抒发了对自由的强烈渴望和极度的内心苦闷。</a:t>
            </a:r>
            <a:endParaRPr lang="zh-CN" altLang="en-US" sz="4800" b="1" dirty="0">
              <a:solidFill>
                <a:srgbClr val="0000FF"/>
              </a:solidFill>
              <a:effectLst>
                <a:outerShdw blurRad="38100" dist="38100" dir="2700000" algn="tl">
                  <a:srgbClr val="000000"/>
                </a:outerShdw>
              </a:effectLst>
              <a:ea typeface="黑体" pitchFamily="49" charset="-122"/>
            </a:endParaRPr>
          </a:p>
        </p:txBody>
      </p:sp>
    </p:spTree>
  </p:cSld>
  <p:clrMapOvr>
    <a:masterClrMapping/>
  </p:clrMapOvr>
  <p:transition spd="slow">
    <p:wedge/>
    <p:sndAc>
      <p:stSnd>
        <p:snd r:embed="rId2" name="chimes.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ijuan\appdata\roaming\360se6\User Data\temp\t01edd8e43552e35a34.jpg"/>
          <p:cNvPicPr>
            <a:picLocks noChangeAspect="1" noChangeArrowheads="1"/>
          </p:cNvPicPr>
          <p:nvPr/>
        </p:nvPicPr>
        <p:blipFill>
          <a:blip r:embed="rId3" cstate="print"/>
          <a:srcRect/>
          <a:stretch>
            <a:fillRect/>
          </a:stretch>
        </p:blipFill>
        <p:spPr bwMode="auto">
          <a:xfrm>
            <a:off x="0" y="0"/>
            <a:ext cx="9139940" cy="6858000"/>
          </a:xfrm>
          <a:prstGeom prst="rect">
            <a:avLst/>
          </a:prstGeom>
          <a:noFill/>
        </p:spPr>
      </p:pic>
      <p:sp>
        <p:nvSpPr>
          <p:cNvPr id="2" name="标题 1"/>
          <p:cNvSpPr>
            <a:spLocks noGrp="1"/>
          </p:cNvSpPr>
          <p:nvPr>
            <p:ph type="title"/>
          </p:nvPr>
        </p:nvSpPr>
        <p:spPr>
          <a:xfrm>
            <a:off x="457200" y="320040"/>
            <a:ext cx="7239000" cy="804704"/>
          </a:xfrm>
        </p:spPr>
        <p:txBody>
          <a:bodyPr/>
          <a:lstStyle/>
          <a:p>
            <a:r>
              <a:rPr lang="zh-CN" altLang="en-US" dirty="0" smtClean="0"/>
              <a:t>艺术特色：</a:t>
            </a:r>
            <a:endParaRPr lang="zh-CN" altLang="en-US" dirty="0"/>
          </a:p>
        </p:txBody>
      </p:sp>
      <p:sp>
        <p:nvSpPr>
          <p:cNvPr id="3" name="内容占位符 2"/>
          <p:cNvSpPr>
            <a:spLocks noGrp="1"/>
          </p:cNvSpPr>
          <p:nvPr>
            <p:ph idx="1"/>
          </p:nvPr>
        </p:nvSpPr>
        <p:spPr>
          <a:xfrm>
            <a:off x="467544" y="1340768"/>
            <a:ext cx="7920880" cy="4846320"/>
          </a:xfrm>
        </p:spPr>
        <p:txBody>
          <a:bodyPr>
            <a:noAutofit/>
          </a:bodyPr>
          <a:lstStyle/>
          <a:p>
            <a:r>
              <a:rPr lang="en-US" altLang="zh-CN" sz="3200" b="1" dirty="0" smtClean="0">
                <a:solidFill>
                  <a:srgbClr val="FF0000"/>
                </a:solidFill>
              </a:rPr>
              <a:t>1</a:t>
            </a:r>
            <a:r>
              <a:rPr lang="zh-CN" altLang="zh-CN" sz="3200" b="1" dirty="0" smtClean="0">
                <a:solidFill>
                  <a:srgbClr val="FF0000"/>
                </a:solidFill>
              </a:rPr>
              <a:t>、象征手法</a:t>
            </a:r>
            <a:r>
              <a:rPr lang="zh-CN" altLang="zh-CN" sz="3200" b="1" dirty="0" smtClean="0">
                <a:solidFill>
                  <a:srgbClr val="FF0000"/>
                </a:solidFill>
              </a:rPr>
              <a:t>：</a:t>
            </a:r>
            <a:r>
              <a:rPr lang="en-US" altLang="zh-CN" sz="3200" dirty="0" smtClean="0"/>
              <a:t>  </a:t>
            </a:r>
            <a:endParaRPr lang="en-US" altLang="zh-CN" sz="3200" dirty="0" smtClean="0"/>
          </a:p>
          <a:p>
            <a:r>
              <a:rPr lang="en-US" altLang="zh-CN" sz="3200" dirty="0" smtClean="0"/>
              <a:t>     </a:t>
            </a:r>
            <a:r>
              <a:rPr lang="zh-CN" altLang="zh-CN" sz="3200" dirty="0" smtClean="0"/>
              <a:t>大海</a:t>
            </a:r>
            <a:r>
              <a:rPr lang="en-US" altLang="zh-CN" sz="3200" dirty="0" smtClean="0"/>
              <a:t>——</a:t>
            </a:r>
            <a:r>
              <a:rPr lang="zh-CN" altLang="zh-CN" sz="3200" dirty="0" smtClean="0"/>
              <a:t>自由</a:t>
            </a:r>
            <a:endParaRPr lang="en-US" altLang="zh-CN" sz="3200" dirty="0" smtClean="0"/>
          </a:p>
          <a:p>
            <a:pPr>
              <a:spcBef>
                <a:spcPts val="1800"/>
              </a:spcBef>
            </a:pPr>
            <a:r>
              <a:rPr lang="en-US" altLang="zh-CN" sz="3200" dirty="0" smtClean="0"/>
              <a:t> </a:t>
            </a:r>
            <a:r>
              <a:rPr lang="en-US" altLang="zh-CN" sz="3200" b="1" dirty="0" smtClean="0">
                <a:solidFill>
                  <a:srgbClr val="FF0000"/>
                </a:solidFill>
              </a:rPr>
              <a:t>2</a:t>
            </a:r>
            <a:r>
              <a:rPr lang="zh-CN" altLang="zh-CN" sz="3200" b="1" dirty="0" smtClean="0">
                <a:solidFill>
                  <a:srgbClr val="FF0000"/>
                </a:solidFill>
              </a:rPr>
              <a:t>、借景</a:t>
            </a:r>
            <a:r>
              <a:rPr lang="zh-CN" altLang="zh-CN" sz="3200" b="1" dirty="0" smtClean="0">
                <a:solidFill>
                  <a:srgbClr val="FF0000"/>
                </a:solidFill>
              </a:rPr>
              <a:t>抒情</a:t>
            </a:r>
            <a:r>
              <a:rPr lang="zh-CN" altLang="en-US" sz="3200" b="1" dirty="0" smtClean="0">
                <a:solidFill>
                  <a:srgbClr val="FF0000"/>
                </a:solidFill>
              </a:rPr>
              <a:t>：</a:t>
            </a:r>
            <a:r>
              <a:rPr lang="en-US" altLang="zh-CN" sz="3200" dirty="0" smtClean="0"/>
              <a:t>     </a:t>
            </a:r>
            <a:endParaRPr lang="en-US" altLang="zh-CN" sz="3200" dirty="0" smtClean="0"/>
          </a:p>
          <a:p>
            <a:r>
              <a:rPr lang="en-US" altLang="zh-CN" sz="3200" dirty="0" smtClean="0"/>
              <a:t> </a:t>
            </a:r>
            <a:r>
              <a:rPr lang="en-US" altLang="zh-CN" sz="3200" dirty="0" smtClean="0"/>
              <a:t>  </a:t>
            </a:r>
            <a:r>
              <a:rPr lang="en-US" altLang="zh-CN" sz="3200" dirty="0" smtClean="0"/>
              <a:t> </a:t>
            </a:r>
            <a:r>
              <a:rPr lang="zh-CN" altLang="zh-CN" sz="3200" dirty="0" smtClean="0"/>
              <a:t>通过描写和赞颂大海的波涛汹涌，表现诗人对自由的</a:t>
            </a:r>
            <a:r>
              <a:rPr lang="zh-CN" altLang="zh-CN" sz="3200" dirty="0" smtClean="0"/>
              <a:t>渴望和追求</a:t>
            </a:r>
            <a:r>
              <a:rPr lang="zh-CN" altLang="en-US" sz="3200" dirty="0" smtClean="0"/>
              <a:t>。</a:t>
            </a:r>
            <a:endParaRPr lang="en-US" altLang="zh-CN" sz="3200" dirty="0" smtClean="0"/>
          </a:p>
          <a:p>
            <a:pPr>
              <a:spcBef>
                <a:spcPts val="1800"/>
              </a:spcBef>
            </a:pPr>
            <a:r>
              <a:rPr lang="en-US" altLang="zh-CN" sz="3200" dirty="0" smtClean="0"/>
              <a:t> </a:t>
            </a:r>
            <a:r>
              <a:rPr lang="en-US" altLang="zh-CN" sz="3200" b="1" dirty="0" smtClean="0">
                <a:solidFill>
                  <a:srgbClr val="FF0000"/>
                </a:solidFill>
              </a:rPr>
              <a:t>3</a:t>
            </a:r>
            <a:r>
              <a:rPr lang="zh-CN" altLang="zh-CN" sz="3200" b="1" dirty="0" smtClean="0">
                <a:solidFill>
                  <a:srgbClr val="FF0000"/>
                </a:solidFill>
              </a:rPr>
              <a:t>、风格豪迈</a:t>
            </a:r>
            <a:r>
              <a:rPr lang="zh-CN" altLang="zh-CN" sz="3200" dirty="0" smtClean="0"/>
              <a:t>：</a:t>
            </a:r>
            <a:r>
              <a:rPr lang="en-US" altLang="zh-CN" sz="3200" dirty="0" smtClean="0"/>
              <a:t/>
            </a:r>
            <a:br>
              <a:rPr lang="en-US" altLang="zh-CN" sz="3200" dirty="0" smtClean="0"/>
            </a:br>
            <a:r>
              <a:rPr lang="en-US" altLang="zh-CN" sz="3200" dirty="0" smtClean="0"/>
              <a:t>       </a:t>
            </a:r>
            <a:r>
              <a:rPr lang="zh-CN" altLang="zh-CN" sz="3200" dirty="0" smtClean="0"/>
              <a:t>这首诗风格豪迈，自由奔放，充分表现了诗人对民主自由的渴望和追求。</a:t>
            </a:r>
            <a:r>
              <a:rPr lang="en-US" altLang="zh-CN" sz="3200" dirty="0" smtClean="0"/>
              <a:t/>
            </a:r>
            <a:br>
              <a:rPr lang="en-US" altLang="zh-CN" sz="3200" dirty="0" smtClean="0"/>
            </a:br>
            <a:endParaRPr lang="zh-CN" altLang="en-US" sz="3200" dirty="0"/>
          </a:p>
        </p:txBody>
      </p:sp>
    </p:spTree>
  </p:cSld>
  <p:clrMapOvr>
    <a:masterClrMapping/>
  </p:clrMapOvr>
  <p:transition spd="slow">
    <p:wheel spokes="8"/>
    <p:sndAc>
      <p:stSnd>
        <p:snd r:embed="rId2" name="chimes.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c:\users\aijuan\appdata\roaming\360se6\User Data\temp\t01edd8e43552e35a34.jpg"/>
          <p:cNvPicPr>
            <a:picLocks noChangeAspect="1" noChangeArrowheads="1"/>
          </p:cNvPicPr>
          <p:nvPr/>
        </p:nvPicPr>
        <p:blipFill>
          <a:blip r:embed="rId3" cstate="print"/>
          <a:srcRect/>
          <a:stretch>
            <a:fillRect/>
          </a:stretch>
        </p:blipFill>
        <p:spPr bwMode="auto">
          <a:xfrm>
            <a:off x="0" y="0"/>
            <a:ext cx="9139940" cy="6858000"/>
          </a:xfrm>
          <a:prstGeom prst="rect">
            <a:avLst/>
          </a:prstGeom>
          <a:noFill/>
        </p:spPr>
      </p:pic>
      <p:sp>
        <p:nvSpPr>
          <p:cNvPr id="5122" name="Text Box 2"/>
          <p:cNvSpPr txBox="1">
            <a:spLocks noChangeArrowheads="1"/>
          </p:cNvSpPr>
          <p:nvPr/>
        </p:nvSpPr>
        <p:spPr bwMode="auto">
          <a:xfrm>
            <a:off x="2895600" y="0"/>
            <a:ext cx="2208213" cy="914400"/>
          </a:xfrm>
          <a:prstGeom prst="rect">
            <a:avLst/>
          </a:prstGeom>
          <a:noFill/>
          <a:ln w="9525">
            <a:noFill/>
            <a:miter lim="800000"/>
            <a:headEnd/>
            <a:tailEnd/>
          </a:ln>
          <a:effectLst/>
        </p:spPr>
        <p:txBody>
          <a:bodyPr wrap="none">
            <a:spAutoFit/>
          </a:bodyPr>
          <a:lstStyle/>
          <a:p>
            <a:r>
              <a:rPr lang="zh-CN" altLang="en-US" sz="5400" b="1" dirty="0">
                <a:solidFill>
                  <a:srgbClr val="CC00CC"/>
                </a:solidFill>
                <a:effectLst>
                  <a:outerShdw blurRad="38100" dist="38100" dir="2700000" algn="tl">
                    <a:srgbClr val="000000"/>
                  </a:outerShdw>
                </a:effectLst>
                <a:ea typeface="华文行楷" pitchFamily="2" charset="-122"/>
              </a:rPr>
              <a:t>自由颂</a:t>
            </a:r>
          </a:p>
        </p:txBody>
      </p:sp>
      <p:sp>
        <p:nvSpPr>
          <p:cNvPr id="5123" name="Text Box 3"/>
          <p:cNvSpPr txBox="1">
            <a:spLocks noChangeArrowheads="1"/>
          </p:cNvSpPr>
          <p:nvPr/>
        </p:nvSpPr>
        <p:spPr bwMode="auto">
          <a:xfrm>
            <a:off x="1143000" y="838200"/>
            <a:ext cx="7620000" cy="5788025"/>
          </a:xfrm>
          <a:prstGeom prst="rect">
            <a:avLst/>
          </a:prstGeom>
          <a:noFill/>
          <a:ln w="9525">
            <a:noFill/>
            <a:miter lim="800000"/>
            <a:headEnd/>
            <a:tailEnd/>
          </a:ln>
          <a:effectLst/>
        </p:spPr>
        <p:txBody>
          <a:bodyPr>
            <a:spAutoFit/>
          </a:bodyPr>
          <a:lstStyle/>
          <a:p>
            <a:pPr>
              <a:lnSpc>
                <a:spcPct val="90000"/>
              </a:lnSpc>
            </a:pPr>
            <a:r>
              <a:rPr lang="zh-CN" altLang="en-US" sz="3200" b="1" dirty="0">
                <a:solidFill>
                  <a:srgbClr val="0000FF"/>
                </a:solidFill>
                <a:ea typeface="黑体" pitchFamily="49" charset="-122"/>
              </a:rPr>
              <a:t>世界的暴君，战栗吧！</a:t>
            </a:r>
          </a:p>
          <a:p>
            <a:pPr>
              <a:lnSpc>
                <a:spcPct val="90000"/>
              </a:lnSpc>
            </a:pPr>
            <a:r>
              <a:rPr lang="zh-CN" altLang="en-US" sz="3200" b="1" dirty="0">
                <a:solidFill>
                  <a:srgbClr val="0000FF"/>
                </a:solidFill>
                <a:ea typeface="黑体" pitchFamily="49" charset="-122"/>
              </a:rPr>
              <a:t>而你们，匍匐着的奴隶们</a:t>
            </a:r>
          </a:p>
          <a:p>
            <a:pPr>
              <a:lnSpc>
                <a:spcPct val="90000"/>
              </a:lnSpc>
            </a:pPr>
            <a:r>
              <a:rPr lang="zh-CN" altLang="en-US" sz="3200" b="1" dirty="0">
                <a:solidFill>
                  <a:srgbClr val="0000FF"/>
                </a:solidFill>
                <a:ea typeface="黑体" pitchFamily="49" charset="-122"/>
              </a:rPr>
              <a:t>听吧，鼓起勇气，起义吧</a:t>
            </a:r>
          </a:p>
          <a:p>
            <a:pPr>
              <a:lnSpc>
                <a:spcPct val="90000"/>
              </a:lnSpc>
            </a:pPr>
            <a:r>
              <a:rPr lang="zh-CN" altLang="en-US" sz="3200" b="1" dirty="0">
                <a:solidFill>
                  <a:srgbClr val="0000FF"/>
                </a:solidFill>
                <a:ea typeface="黑体" pitchFamily="49" charset="-122"/>
              </a:rPr>
              <a:t>唉，无论向哪望去</a:t>
            </a:r>
            <a:r>
              <a:rPr lang="en-US" altLang="zh-CN" sz="3200" b="1" dirty="0">
                <a:solidFill>
                  <a:srgbClr val="0000FF"/>
                </a:solidFill>
                <a:ea typeface="黑体" pitchFamily="49" charset="-122"/>
              </a:rPr>
              <a:t>——</a:t>
            </a:r>
          </a:p>
          <a:p>
            <a:pPr>
              <a:lnSpc>
                <a:spcPct val="90000"/>
              </a:lnSpc>
            </a:pPr>
            <a:r>
              <a:rPr lang="zh-CN" altLang="en-US" sz="3200" b="1" dirty="0">
                <a:solidFill>
                  <a:srgbClr val="0000FF"/>
                </a:solidFill>
                <a:ea typeface="黑体" pitchFamily="49" charset="-122"/>
              </a:rPr>
              <a:t>到处都是皮鞭，</a:t>
            </a:r>
          </a:p>
          <a:p>
            <a:pPr>
              <a:lnSpc>
                <a:spcPct val="90000"/>
              </a:lnSpc>
            </a:pPr>
            <a:r>
              <a:rPr lang="zh-CN" altLang="en-US" sz="3200" b="1" dirty="0">
                <a:solidFill>
                  <a:srgbClr val="0000FF"/>
                </a:solidFill>
                <a:ea typeface="黑体" pitchFamily="49" charset="-122"/>
              </a:rPr>
              <a:t>到处都是刀剑</a:t>
            </a:r>
          </a:p>
          <a:p>
            <a:pPr>
              <a:lnSpc>
                <a:spcPct val="90000"/>
              </a:lnSpc>
            </a:pPr>
            <a:r>
              <a:rPr lang="zh-CN" altLang="en-US" sz="3200" b="1" dirty="0">
                <a:solidFill>
                  <a:srgbClr val="0000FF"/>
                </a:solidFill>
                <a:ea typeface="黑体" pitchFamily="49" charset="-122"/>
              </a:rPr>
              <a:t>到处都是横行无法的行为，</a:t>
            </a:r>
          </a:p>
          <a:p>
            <a:pPr>
              <a:lnSpc>
                <a:spcPct val="90000"/>
              </a:lnSpc>
            </a:pPr>
            <a:r>
              <a:rPr lang="zh-CN" altLang="en-US" sz="3200" b="1" dirty="0">
                <a:solidFill>
                  <a:srgbClr val="0000FF"/>
                </a:solidFill>
                <a:ea typeface="黑体" pitchFamily="49" charset="-122"/>
              </a:rPr>
              <a:t>到处都是懦弱无能，不自由的往来</a:t>
            </a:r>
            <a:r>
              <a:rPr lang="en-US" altLang="zh-CN" sz="3200" b="1" dirty="0">
                <a:solidFill>
                  <a:srgbClr val="0000FF"/>
                </a:solidFill>
                <a:ea typeface="黑体" pitchFamily="49" charset="-122"/>
              </a:rPr>
              <a:t>……</a:t>
            </a:r>
          </a:p>
          <a:p>
            <a:pPr>
              <a:lnSpc>
                <a:spcPct val="90000"/>
              </a:lnSpc>
            </a:pPr>
            <a:r>
              <a:rPr lang="zh-CN" altLang="en-US" sz="3200" b="1" dirty="0">
                <a:solidFill>
                  <a:srgbClr val="0000FF"/>
                </a:solidFill>
                <a:ea typeface="黑体" pitchFamily="49" charset="-122"/>
              </a:rPr>
              <a:t>朋友们，相信吧，</a:t>
            </a:r>
          </a:p>
          <a:p>
            <a:pPr>
              <a:lnSpc>
                <a:spcPct val="90000"/>
              </a:lnSpc>
            </a:pPr>
            <a:r>
              <a:rPr lang="zh-CN" altLang="en-US" sz="3200" b="1" dirty="0">
                <a:solidFill>
                  <a:srgbClr val="0000FF"/>
                </a:solidFill>
                <a:ea typeface="黑体" pitchFamily="49" charset="-122"/>
              </a:rPr>
              <a:t>它，迷人的幸福的星辰，</a:t>
            </a:r>
          </a:p>
          <a:p>
            <a:pPr>
              <a:lnSpc>
                <a:spcPct val="90000"/>
              </a:lnSpc>
            </a:pPr>
            <a:r>
              <a:rPr lang="zh-CN" altLang="en-US" sz="3200" b="1" dirty="0">
                <a:solidFill>
                  <a:srgbClr val="0000FF"/>
                </a:solidFill>
                <a:ea typeface="黑体" pitchFamily="49" charset="-122"/>
              </a:rPr>
              <a:t>就要高高升起。</a:t>
            </a:r>
          </a:p>
          <a:p>
            <a:pPr>
              <a:lnSpc>
                <a:spcPct val="90000"/>
              </a:lnSpc>
            </a:pPr>
            <a:r>
              <a:rPr lang="zh-CN" altLang="en-US" sz="3200" b="1" dirty="0">
                <a:solidFill>
                  <a:srgbClr val="0000FF"/>
                </a:solidFill>
                <a:ea typeface="黑体" pitchFamily="49" charset="-122"/>
              </a:rPr>
              <a:t>俄罗斯将从梦中觉醒，</a:t>
            </a:r>
          </a:p>
          <a:p>
            <a:pPr>
              <a:lnSpc>
                <a:spcPct val="90000"/>
              </a:lnSpc>
            </a:pPr>
            <a:r>
              <a:rPr lang="zh-CN" altLang="en-US" sz="3200" b="1" dirty="0">
                <a:solidFill>
                  <a:srgbClr val="0000FF"/>
                </a:solidFill>
                <a:ea typeface="黑体" pitchFamily="49" charset="-122"/>
              </a:rPr>
              <a:t>专制制度的废墟上将写上我们的名姓！</a:t>
            </a:r>
          </a:p>
        </p:txBody>
      </p:sp>
    </p:spTree>
  </p:cSld>
  <p:clrMapOvr>
    <a:masterClrMapping/>
  </p:clrMapOvr>
  <p:transition spd="slow">
    <p:zoom dir="in"/>
    <p:sndAc>
      <p:stSnd>
        <p:snd r:embed="rId2"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0-#ppt_w/2"/>
                                          </p:val>
                                        </p:tav>
                                        <p:tav tm="100000">
                                          <p:val>
                                            <p:strVal val="#ppt_x"/>
                                          </p:val>
                                        </p:tav>
                                      </p:tavLst>
                                    </p:anim>
                                    <p:anim calcmode="lin" valueType="num">
                                      <p:cBhvr additive="base">
                                        <p:cTn id="8"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5123"/>
                                        </p:tgtEl>
                                        <p:attrNameLst>
                                          <p:attrName>style.visibility</p:attrName>
                                        </p:attrNameLst>
                                      </p:cBhvr>
                                      <p:to>
                                        <p:strVal val="visible"/>
                                      </p:to>
                                    </p:set>
                                    <p:animEffect transition="in" filter="dissolve">
                                      <p:cBhvr>
                                        <p:cTn id="13"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utoUpdateAnimBg="0"/>
      <p:bldP spid="5123"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170" name="Picture 2" descr="c:\users\aijuan\appdata\roaming\360se6\User Data\temp\t01edd8e43552e35a34.jpg"/>
          <p:cNvPicPr>
            <a:picLocks noChangeAspect="1" noChangeArrowheads="1"/>
          </p:cNvPicPr>
          <p:nvPr/>
        </p:nvPicPr>
        <p:blipFill>
          <a:blip r:embed="rId3" cstate="print"/>
          <a:srcRect/>
          <a:stretch>
            <a:fillRect/>
          </a:stretch>
        </p:blipFill>
        <p:spPr bwMode="auto">
          <a:xfrm>
            <a:off x="4060" y="0"/>
            <a:ext cx="9139940" cy="6858000"/>
          </a:xfrm>
          <a:prstGeom prst="rect">
            <a:avLst/>
          </a:prstGeom>
          <a:noFill/>
        </p:spPr>
      </p:pic>
      <p:sp>
        <p:nvSpPr>
          <p:cNvPr id="7" name="矩形 6"/>
          <p:cNvSpPr/>
          <p:nvPr/>
        </p:nvSpPr>
        <p:spPr>
          <a:xfrm>
            <a:off x="971600" y="0"/>
            <a:ext cx="7344816" cy="6783139"/>
          </a:xfrm>
          <a:prstGeom prst="rect">
            <a:avLst/>
          </a:prstGeom>
        </p:spPr>
        <p:txBody>
          <a:bodyPr wrap="square">
            <a:spAutoFit/>
          </a:bodyPr>
          <a:lstStyle/>
          <a:p>
            <a:pPr>
              <a:spcBef>
                <a:spcPct val="50000"/>
              </a:spcBef>
            </a:pPr>
            <a:r>
              <a:rPr lang="zh-CN" altLang="en-US" sz="6000" b="1" dirty="0" smtClean="0">
                <a:solidFill>
                  <a:srgbClr val="CC00CC"/>
                </a:solidFill>
                <a:effectLst>
                  <a:outerShdw blurRad="38100" dist="38100" dir="2700000" algn="tl">
                    <a:srgbClr val="000000"/>
                  </a:outerShdw>
                </a:effectLst>
                <a:latin typeface="华文新魏" pitchFamily="2" charset="-122"/>
                <a:ea typeface="华文新魏" pitchFamily="2" charset="-122"/>
              </a:rPr>
              <a:t>假如生活欺骗了你</a:t>
            </a:r>
            <a:r>
              <a:rPr lang="zh-CN" altLang="en-US" sz="6600" b="1" dirty="0" smtClean="0">
                <a:solidFill>
                  <a:srgbClr val="CC00CC"/>
                </a:solidFill>
                <a:effectLst>
                  <a:outerShdw blurRad="38100" dist="38100" dir="2700000" algn="tl">
                    <a:srgbClr val="000000"/>
                  </a:outerShdw>
                </a:effectLst>
                <a:latin typeface="华文新魏" pitchFamily="2" charset="-122"/>
                <a:ea typeface="华文新魏" pitchFamily="2" charset="-122"/>
              </a:rPr>
              <a:t> 　</a:t>
            </a:r>
            <a:r>
              <a:rPr lang="zh-CN" altLang="en-US" sz="4000" dirty="0" smtClean="0">
                <a:latin typeface="Arial Unicode MS" pitchFamily="34" charset="-122"/>
              </a:rPr>
              <a:t>　</a:t>
            </a:r>
          </a:p>
          <a:p>
            <a:pPr>
              <a:lnSpc>
                <a:spcPct val="65000"/>
              </a:lnSpc>
              <a:spcBef>
                <a:spcPct val="50000"/>
              </a:spcBef>
            </a:pPr>
            <a:r>
              <a:rPr lang="zh-CN" altLang="en-US" sz="4000" b="1" dirty="0" smtClean="0">
                <a:solidFill>
                  <a:srgbClr val="0000FF"/>
                </a:solidFill>
                <a:latin typeface="黑体" pitchFamily="49" charset="-122"/>
                <a:ea typeface="黑体" pitchFamily="49" charset="-122"/>
              </a:rPr>
              <a:t>假如生活欺骗了你， 　　</a:t>
            </a:r>
          </a:p>
          <a:p>
            <a:pPr>
              <a:lnSpc>
                <a:spcPct val="65000"/>
              </a:lnSpc>
              <a:spcBef>
                <a:spcPct val="50000"/>
              </a:spcBef>
            </a:pPr>
            <a:r>
              <a:rPr lang="zh-CN" altLang="en-US" sz="4000" b="1" dirty="0" smtClean="0">
                <a:solidFill>
                  <a:srgbClr val="0000FF"/>
                </a:solidFill>
                <a:latin typeface="黑体" pitchFamily="49" charset="-122"/>
                <a:ea typeface="黑体" pitchFamily="49" charset="-122"/>
              </a:rPr>
              <a:t>不要忧郁，也不要愤慨！ 　　</a:t>
            </a:r>
          </a:p>
          <a:p>
            <a:pPr>
              <a:lnSpc>
                <a:spcPct val="65000"/>
              </a:lnSpc>
              <a:spcBef>
                <a:spcPct val="50000"/>
              </a:spcBef>
            </a:pPr>
            <a:r>
              <a:rPr lang="zh-CN" altLang="en-US" sz="4000" b="1" dirty="0" smtClean="0">
                <a:solidFill>
                  <a:srgbClr val="0000FF"/>
                </a:solidFill>
                <a:latin typeface="黑体" pitchFamily="49" charset="-122"/>
                <a:ea typeface="黑体" pitchFamily="49" charset="-122"/>
              </a:rPr>
              <a:t>不顺心时暂且克制自己， 　　</a:t>
            </a:r>
          </a:p>
          <a:p>
            <a:pPr>
              <a:lnSpc>
                <a:spcPct val="65000"/>
              </a:lnSpc>
              <a:spcBef>
                <a:spcPct val="50000"/>
              </a:spcBef>
            </a:pPr>
            <a:r>
              <a:rPr lang="zh-CN" altLang="en-US" sz="4000" b="1" dirty="0" smtClean="0">
                <a:solidFill>
                  <a:srgbClr val="0000FF"/>
                </a:solidFill>
                <a:latin typeface="黑体" pitchFamily="49" charset="-122"/>
                <a:ea typeface="黑体" pitchFamily="49" charset="-122"/>
              </a:rPr>
              <a:t>相信吧，快乐之日就会到来。 　　</a:t>
            </a:r>
          </a:p>
          <a:p>
            <a:pPr>
              <a:lnSpc>
                <a:spcPct val="65000"/>
              </a:lnSpc>
              <a:spcBef>
                <a:spcPct val="50000"/>
              </a:spcBef>
            </a:pPr>
            <a:r>
              <a:rPr lang="zh-CN" altLang="en-US" sz="4000" b="1" dirty="0" smtClean="0">
                <a:solidFill>
                  <a:srgbClr val="0000FF"/>
                </a:solidFill>
                <a:latin typeface="黑体" pitchFamily="49" charset="-122"/>
                <a:ea typeface="黑体" pitchFamily="49" charset="-122"/>
              </a:rPr>
              <a:t>我们的心儿憧憬着未来， 　　</a:t>
            </a:r>
          </a:p>
          <a:p>
            <a:pPr>
              <a:lnSpc>
                <a:spcPct val="65000"/>
              </a:lnSpc>
              <a:spcBef>
                <a:spcPct val="50000"/>
              </a:spcBef>
            </a:pPr>
            <a:r>
              <a:rPr lang="zh-CN" altLang="en-US" sz="4000" b="1" dirty="0" smtClean="0">
                <a:solidFill>
                  <a:srgbClr val="0000FF"/>
                </a:solidFill>
                <a:latin typeface="黑体" pitchFamily="49" charset="-122"/>
                <a:ea typeface="黑体" pitchFamily="49" charset="-122"/>
              </a:rPr>
              <a:t>现今总是令人悲哀： 　　</a:t>
            </a:r>
          </a:p>
          <a:p>
            <a:pPr>
              <a:lnSpc>
                <a:spcPct val="65000"/>
              </a:lnSpc>
              <a:spcBef>
                <a:spcPct val="50000"/>
              </a:spcBef>
            </a:pPr>
            <a:r>
              <a:rPr lang="zh-CN" altLang="en-US" sz="4000" b="1" dirty="0" smtClean="0">
                <a:solidFill>
                  <a:srgbClr val="0000FF"/>
                </a:solidFill>
                <a:latin typeface="黑体" pitchFamily="49" charset="-122"/>
                <a:ea typeface="黑体" pitchFamily="49" charset="-122"/>
              </a:rPr>
              <a:t>一切都是暂时的，转瞬即逝， 　　</a:t>
            </a:r>
          </a:p>
          <a:p>
            <a:pPr>
              <a:lnSpc>
                <a:spcPct val="65000"/>
              </a:lnSpc>
              <a:spcBef>
                <a:spcPct val="50000"/>
              </a:spcBef>
            </a:pPr>
            <a:r>
              <a:rPr lang="zh-CN" altLang="en-US" sz="4000" b="1" dirty="0" smtClean="0">
                <a:solidFill>
                  <a:srgbClr val="0000FF"/>
                </a:solidFill>
                <a:latin typeface="黑体" pitchFamily="49" charset="-122"/>
                <a:ea typeface="黑体" pitchFamily="49" charset="-122"/>
              </a:rPr>
              <a:t>而那逝去的将变得可爱。 </a:t>
            </a:r>
            <a:endParaRPr lang="zh-CN" altLang="en-US" sz="4000" dirty="0"/>
          </a:p>
        </p:txBody>
      </p:sp>
    </p:spTree>
  </p:cSld>
  <p:clrMapOvr>
    <a:masterClrMapping/>
  </p:clrMapOvr>
  <p:transition spd="slow">
    <p:zoom/>
    <p:sndAc>
      <p:stSnd>
        <p:snd r:embed="rId2"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竖排标题 1"/>
          <p:cNvSpPr>
            <a:spLocks noGrp="1"/>
          </p:cNvSpPr>
          <p:nvPr>
            <p:ph type="title" orient="vert"/>
          </p:nvPr>
        </p:nvSpPr>
        <p:spPr/>
        <p:txBody>
          <a:bodyPr/>
          <a:lstStyle/>
          <a:p>
            <a:endParaRPr lang="zh-CN" altLang="en-US"/>
          </a:p>
        </p:txBody>
      </p:sp>
      <p:sp>
        <p:nvSpPr>
          <p:cNvPr id="3" name="竖排文字占位符 2"/>
          <p:cNvSpPr>
            <a:spLocks noGrp="1"/>
          </p:cNvSpPr>
          <p:nvPr>
            <p:ph type="body" orient="vert" idx="1"/>
          </p:nvPr>
        </p:nvSpPr>
        <p:spPr/>
        <p:txBody>
          <a:bodyPr/>
          <a:lstStyle/>
          <a:p>
            <a:endParaRPr lang="zh-CN" altLang="en-US"/>
          </a:p>
        </p:txBody>
      </p:sp>
      <p:pic>
        <p:nvPicPr>
          <p:cNvPr id="45058" name="Picture 2" descr="c:\users\aijuan\appdata\roaming\360se6\User Data\temp\t01a5b3350c7b810eb1.jpg"/>
          <p:cNvPicPr>
            <a:picLocks noChangeAspect="1" noChangeArrowheads="1"/>
          </p:cNvPicPr>
          <p:nvPr/>
        </p:nvPicPr>
        <p:blipFill>
          <a:blip r:embed="rId3" cstate="print"/>
          <a:srcRect/>
          <a:stretch>
            <a:fillRect/>
          </a:stretch>
        </p:blipFill>
        <p:spPr bwMode="auto">
          <a:xfrm>
            <a:off x="0" y="0"/>
            <a:ext cx="9165329" cy="6858000"/>
          </a:xfrm>
          <a:prstGeom prst="rect">
            <a:avLst/>
          </a:prstGeom>
          <a:noFill/>
        </p:spPr>
      </p:pic>
    </p:spTree>
  </p:cSld>
  <p:clrMapOvr>
    <a:masterClrMapping/>
  </p:clrMapOvr>
  <p:transition spd="slow">
    <p:wipe/>
    <p:sndAc>
      <p:stSnd>
        <p:snd r:embed="rId2" name="wind.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3010" name="Picture 2" descr="c:\users\aijuan\appdata\roaming\360se6\User Data\temp\t01682955b2e90b5177.jpg"/>
          <p:cNvPicPr>
            <a:picLocks noChangeAspect="1" noChangeArrowheads="1"/>
          </p:cNvPicPr>
          <p:nvPr/>
        </p:nvPicPr>
        <p:blipFill>
          <a:blip r:embed="rId2" cstate="print"/>
          <a:srcRect/>
          <a:stretch>
            <a:fillRect/>
          </a:stretch>
        </p:blipFill>
        <p:spPr bwMode="auto">
          <a:xfrm>
            <a:off x="0" y="0"/>
            <a:ext cx="9143996" cy="68580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8194" name="Picture 2" descr="c:\users\aijuan\appdata\roaming\360se6\User Data\temp\t01c7d32e42bb9276f3.jpg"/>
          <p:cNvPicPr>
            <a:picLocks noChangeAspect="1" noChangeArrowheads="1"/>
          </p:cNvPicPr>
          <p:nvPr/>
        </p:nvPicPr>
        <p:blipFill>
          <a:blip r:embed="rId3" cstate="print"/>
          <a:srcRect/>
          <a:stretch>
            <a:fillRect/>
          </a:stretch>
        </p:blipFill>
        <p:spPr bwMode="auto">
          <a:xfrm>
            <a:off x="0" y="0"/>
            <a:ext cx="9273641" cy="6858000"/>
          </a:xfrm>
          <a:prstGeom prst="rect">
            <a:avLst/>
          </a:prstGeom>
          <a:noFill/>
        </p:spPr>
      </p:pic>
      <p:sp>
        <p:nvSpPr>
          <p:cNvPr id="5" name="矩形 4"/>
          <p:cNvSpPr/>
          <p:nvPr/>
        </p:nvSpPr>
        <p:spPr>
          <a:xfrm>
            <a:off x="2051720" y="4005064"/>
            <a:ext cx="4896544" cy="264687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16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01600">
                    <a:schemeClr val="accent1">
                      <a:satMod val="175000"/>
                      <a:alpha val="40000"/>
                    </a:schemeClr>
                  </a:glow>
                  <a:outerShdw blurRad="50800" dist="39000" dir="5460000" algn="tl">
                    <a:srgbClr val="000000">
                      <a:alpha val="38000"/>
                    </a:srgbClr>
                  </a:outerShdw>
                </a:effectLst>
              </a:rPr>
              <a:t>再见</a:t>
            </a:r>
            <a:endParaRPr lang="zh-CN" altLang="en-US" sz="16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01600">
                  <a:schemeClr val="accent1">
                    <a:satMod val="175000"/>
                    <a:alpha val="40000"/>
                  </a:schemeClr>
                </a:glow>
                <a:outerShdw blurRad="50800" dist="39000" dir="5460000" algn="tl">
                  <a:srgbClr val="000000">
                    <a:alpha val="38000"/>
                  </a:srgbClr>
                </a:outerShdw>
              </a:effectLst>
            </a:endParaRPr>
          </a:p>
        </p:txBody>
      </p:sp>
    </p:spTree>
  </p:cSld>
  <p:clrMapOvr>
    <a:masterClrMapping/>
  </p:clrMapOvr>
  <p:transition spd="slow">
    <p:split orient="vert" dir="in"/>
    <p:sndAc>
      <p:stSnd>
        <p:snd r:embed="rId2" name="coin.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竖排标题 1"/>
          <p:cNvSpPr>
            <a:spLocks noGrp="1"/>
          </p:cNvSpPr>
          <p:nvPr>
            <p:ph type="title" orient="vert"/>
          </p:nvPr>
        </p:nvSpPr>
        <p:spPr/>
        <p:txBody>
          <a:bodyPr/>
          <a:lstStyle/>
          <a:p>
            <a:endParaRPr lang="zh-CN" altLang="en-US"/>
          </a:p>
        </p:txBody>
      </p:sp>
      <p:sp>
        <p:nvSpPr>
          <p:cNvPr id="3" name="竖排文字占位符 2"/>
          <p:cNvSpPr>
            <a:spLocks noGrp="1"/>
          </p:cNvSpPr>
          <p:nvPr>
            <p:ph type="body" orient="vert" idx="1"/>
          </p:nvPr>
        </p:nvSpPr>
        <p:spPr/>
        <p:txBody>
          <a:bodyPr/>
          <a:lstStyle/>
          <a:p>
            <a:endParaRPr lang="zh-CN" altLang="en-US"/>
          </a:p>
        </p:txBody>
      </p:sp>
      <p:pic>
        <p:nvPicPr>
          <p:cNvPr id="46084" name="Picture 4" descr="c:\users\aijuan\appdata\roaming\360se6\User Data\temp\t01f5fecb38a97abb31.jpg"/>
          <p:cNvPicPr>
            <a:picLocks noChangeAspect="1" noChangeArrowheads="1"/>
          </p:cNvPicPr>
          <p:nvPr/>
        </p:nvPicPr>
        <p:blipFill>
          <a:blip r:embed="rId2" cstate="print"/>
          <a:srcRect/>
          <a:stretch>
            <a:fillRect/>
          </a:stretch>
        </p:blipFill>
        <p:spPr bwMode="auto">
          <a:xfrm>
            <a:off x="0" y="0"/>
            <a:ext cx="8999448" cy="6858000"/>
          </a:xfrm>
          <a:prstGeom prst="rect">
            <a:avLst/>
          </a:prstGeom>
          <a:noFill/>
        </p:spPr>
      </p:pic>
    </p:spTree>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竖排标题 1"/>
          <p:cNvSpPr>
            <a:spLocks noGrp="1"/>
          </p:cNvSpPr>
          <p:nvPr>
            <p:ph type="title" orient="vert"/>
          </p:nvPr>
        </p:nvSpPr>
        <p:spPr/>
        <p:txBody>
          <a:bodyPr/>
          <a:lstStyle/>
          <a:p>
            <a:endParaRPr lang="zh-CN" altLang="en-US"/>
          </a:p>
        </p:txBody>
      </p:sp>
      <p:sp>
        <p:nvSpPr>
          <p:cNvPr id="3" name="竖排文字占位符 2"/>
          <p:cNvSpPr>
            <a:spLocks noGrp="1"/>
          </p:cNvSpPr>
          <p:nvPr>
            <p:ph type="body" orient="vert" idx="1"/>
          </p:nvPr>
        </p:nvSpPr>
        <p:spPr/>
        <p:txBody>
          <a:bodyPr/>
          <a:lstStyle/>
          <a:p>
            <a:endParaRPr lang="zh-CN" altLang="en-US"/>
          </a:p>
        </p:txBody>
      </p:sp>
      <p:pic>
        <p:nvPicPr>
          <p:cNvPr id="47106" name="Picture 2" descr="c:\users\aijuan\appdata\roaming\360se6\User Data\temp\t01b22a1aa924d012bb.jpg"/>
          <p:cNvPicPr>
            <a:picLocks noChangeAspect="1" noChangeArrowheads="1"/>
          </p:cNvPicPr>
          <p:nvPr/>
        </p:nvPicPr>
        <p:blipFill>
          <a:blip r:embed="rId2" cstate="print"/>
          <a:srcRect/>
          <a:stretch>
            <a:fillRect/>
          </a:stretch>
        </p:blipFill>
        <p:spPr bwMode="auto">
          <a:xfrm>
            <a:off x="0" y="0"/>
            <a:ext cx="9139940" cy="6858000"/>
          </a:xfrm>
          <a:prstGeom prst="rect">
            <a:avLst/>
          </a:prstGeom>
          <a:noFill/>
        </p:spPr>
      </p:pic>
    </p:spTree>
  </p:cSld>
  <p:clrMapOvr>
    <a:masterClrMapping/>
  </p:clrMapOvr>
  <p:transition spd="slow">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aijuan\appdata\roaming\360se6\User Data\temp\8.jpg"/>
          <p:cNvPicPr>
            <a:picLocks noChangeAspect="1" noChangeArrowheads="1"/>
          </p:cNvPicPr>
          <p:nvPr/>
        </p:nvPicPr>
        <p:blipFill>
          <a:blip r:embed="rId2" cstate="print"/>
          <a:srcRect/>
          <a:stretch>
            <a:fillRect/>
          </a:stretch>
        </p:blipFill>
        <p:spPr bwMode="auto">
          <a:xfrm>
            <a:off x="0" y="0"/>
            <a:ext cx="9753600" cy="7315200"/>
          </a:xfrm>
          <a:prstGeom prst="rect">
            <a:avLst/>
          </a:prstGeom>
          <a:noFill/>
        </p:spPr>
      </p:pic>
      <p:sp>
        <p:nvSpPr>
          <p:cNvPr id="2" name="标题 1"/>
          <p:cNvSpPr>
            <a:spLocks noGrp="1"/>
          </p:cNvSpPr>
          <p:nvPr>
            <p:ph type="title" orient="vert"/>
          </p:nvPr>
        </p:nvSpPr>
        <p:spPr>
          <a:xfrm>
            <a:off x="8892480" y="620688"/>
            <a:ext cx="899592" cy="5851525"/>
          </a:xfrm>
        </p:spPr>
        <p:txBody>
          <a:bodyPr>
            <a:noAutofit/>
            <a:scene3d>
              <a:camera prst="orthographicFront">
                <a:rot lat="20699998" lon="3300000" rev="0"/>
              </a:camera>
              <a:lightRig rig="threePt" dir="t"/>
            </a:scene3d>
          </a:bodyPr>
          <a:lstStyle/>
          <a:p>
            <a:r>
              <a:rPr lang="zh-CN" altLang="en-US" sz="96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r>
            <a:br>
              <a:rPr lang="zh-CN" altLang="en-US" sz="96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lang="zh-CN" altLang="en-US" sz="13800" b="1" cap="none" spc="0" dirty="0" smtClean="0">
                <a:ln w="1905"/>
                <a:solidFill>
                  <a:srgbClr val="FF0000"/>
                </a:solidFill>
                <a:effectLst>
                  <a:innerShdw blurRad="69850" dist="43180" dir="5400000">
                    <a:srgbClr val="000000">
                      <a:alpha val="65000"/>
                    </a:srgbClr>
                  </a:innerShdw>
                </a:effectLst>
              </a:rPr>
              <a:t>致大海</a:t>
            </a:r>
            <a:endParaRPr lang="zh-CN" altLang="en-US" sz="13800" b="1" dirty="0">
              <a:solidFill>
                <a:srgbClr val="FF0000"/>
              </a:solidFill>
            </a:endParaRPr>
          </a:p>
        </p:txBody>
      </p:sp>
      <p:sp>
        <p:nvSpPr>
          <p:cNvPr id="3" name="副标题 2"/>
          <p:cNvSpPr>
            <a:spLocks noGrp="1"/>
          </p:cNvSpPr>
          <p:nvPr>
            <p:ph type="body" orient="vert" idx="1"/>
          </p:nvPr>
        </p:nvSpPr>
        <p:spPr>
          <a:xfrm>
            <a:off x="755576" y="1006475"/>
            <a:ext cx="6019800" cy="5851525"/>
          </a:xfrm>
        </p:spPr>
        <p:txBody>
          <a:bodyPr>
            <a:normAutofit/>
          </a:bodyPr>
          <a:lstStyle/>
          <a:p>
            <a:r>
              <a:rPr lang="zh-CN" altLang="en-US" sz="8000" b="1" dirty="0" smtClean="0">
                <a:solidFill>
                  <a:schemeClr val="bg1"/>
                </a:solidFill>
              </a:rPr>
              <a:t>        </a:t>
            </a:r>
            <a:r>
              <a:rPr lang="zh-CN" altLang="en-US" sz="5400" b="1" dirty="0" smtClean="0">
                <a:solidFill>
                  <a:schemeClr val="bg1"/>
                </a:solidFill>
              </a:rPr>
              <a:t>普希金</a:t>
            </a:r>
            <a:endParaRPr lang="zh-CN" altLang="en-US" sz="6600" b="1" dirty="0">
              <a:solidFill>
                <a:schemeClr val="bg1"/>
              </a:solidFill>
            </a:endParaRPr>
          </a:p>
        </p:txBody>
      </p:sp>
    </p:spTree>
  </p:cSld>
  <p:clrMapOvr>
    <a:masterClrMapping/>
  </p:clrMapOvr>
  <p:transition spd="med">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c:\users\aijuan\appdata\roaming\360se6\User Data\temp\t0170500de9ff7450d8.jpg"/>
          <p:cNvPicPr>
            <a:picLocks noChangeAspect="1" noChangeArrowheads="1"/>
          </p:cNvPicPr>
          <p:nvPr/>
        </p:nvPicPr>
        <p:blipFill>
          <a:blip r:embed="rId2" cstate="print"/>
          <a:srcRect/>
          <a:stretch>
            <a:fillRect/>
          </a:stretch>
        </p:blipFill>
        <p:spPr bwMode="auto">
          <a:xfrm>
            <a:off x="0" y="0"/>
            <a:ext cx="9288418" cy="6858000"/>
          </a:xfrm>
          <a:prstGeom prst="rect">
            <a:avLst/>
          </a:prstGeom>
          <a:noFill/>
        </p:spPr>
      </p:pic>
      <p:sp>
        <p:nvSpPr>
          <p:cNvPr id="2" name="标题 1"/>
          <p:cNvSpPr>
            <a:spLocks noGrp="1"/>
          </p:cNvSpPr>
          <p:nvPr>
            <p:ph type="title"/>
          </p:nvPr>
        </p:nvSpPr>
        <p:spPr>
          <a:xfrm>
            <a:off x="457200" y="274638"/>
            <a:ext cx="8229600" cy="346050"/>
          </a:xfrm>
        </p:spPr>
        <p:txBody>
          <a:bodyPr>
            <a:normAutofit fontScale="90000"/>
          </a:bodyPr>
          <a:lstStyle/>
          <a:p>
            <a:endParaRPr lang="zh-CN" altLang="en-US" dirty="0"/>
          </a:p>
        </p:txBody>
      </p:sp>
      <p:pic>
        <p:nvPicPr>
          <p:cNvPr id="5" name="Picture 5" descr="F:\外国诗四首\新建文件夹\pxj.bmp"/>
          <p:cNvPicPr>
            <a:picLocks noGrp="1" noChangeAspect="1" noChangeArrowheads="1"/>
          </p:cNvPicPr>
          <p:nvPr>
            <p:ph idx="1"/>
          </p:nvPr>
        </p:nvPicPr>
        <p:blipFill>
          <a:blip r:embed="rId3" cstate="print"/>
          <a:srcRect/>
          <a:stretch>
            <a:fillRect/>
          </a:stretch>
        </p:blipFill>
        <p:spPr bwMode="auto">
          <a:xfrm>
            <a:off x="1907704" y="548680"/>
            <a:ext cx="5400600" cy="6071482"/>
          </a:xfrm>
          <a:prstGeom prst="rect">
            <a:avLst/>
          </a:prstGeom>
          <a:noFill/>
          <a:ln w="190500" cmpd="tri">
            <a:solidFill>
              <a:srgbClr val="FF9933"/>
            </a:solid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aijuan\appdata\roaming\360se6\User Data\temp\t01f5fecb38a97abb31.jpg"/>
          <p:cNvPicPr>
            <a:picLocks noChangeAspect="1" noChangeArrowheads="1"/>
          </p:cNvPicPr>
          <p:nvPr/>
        </p:nvPicPr>
        <p:blipFill>
          <a:blip r:embed="rId3" cstate="print"/>
          <a:srcRect/>
          <a:stretch>
            <a:fillRect/>
          </a:stretch>
        </p:blipFill>
        <p:spPr bwMode="auto">
          <a:xfrm>
            <a:off x="0" y="0"/>
            <a:ext cx="9286880" cy="6858000"/>
          </a:xfrm>
          <a:prstGeom prst="rect">
            <a:avLst/>
          </a:prstGeom>
          <a:noFill/>
        </p:spPr>
      </p:pic>
      <p:sp>
        <p:nvSpPr>
          <p:cNvPr id="6" name="标题 5"/>
          <p:cNvSpPr>
            <a:spLocks noGrp="1"/>
          </p:cNvSpPr>
          <p:nvPr>
            <p:ph type="title"/>
          </p:nvPr>
        </p:nvSpPr>
        <p:spPr>
          <a:xfrm>
            <a:off x="467544" y="692696"/>
            <a:ext cx="8229600" cy="1066130"/>
          </a:xfrm>
        </p:spPr>
        <p:txBody>
          <a:bodyPr>
            <a:normAutofit fontScale="90000"/>
          </a:bodyPr>
          <a:lstStyle/>
          <a:p>
            <a:pPr>
              <a:spcBef>
                <a:spcPct val="50000"/>
              </a:spcBef>
            </a:pPr>
            <a:r>
              <a:rPr lang="zh-CN" altLang="en-US" b="1" dirty="0" smtClean="0">
                <a:solidFill>
                  <a:srgbClr val="CC00CC"/>
                </a:solidFill>
                <a:effectLst>
                  <a:outerShdw blurRad="38100" dist="38100" dir="2700000" algn="tl">
                    <a:srgbClr val="000000"/>
                  </a:outerShdw>
                </a:effectLst>
              </a:rPr>
              <a:t>亚历山大</a:t>
            </a:r>
            <a:r>
              <a:rPr lang="en-US" altLang="zh-CN" b="1" dirty="0" smtClean="0">
                <a:solidFill>
                  <a:srgbClr val="CC00CC"/>
                </a:solidFill>
                <a:effectLst>
                  <a:outerShdw blurRad="38100" dist="38100" dir="2700000" algn="tl">
                    <a:srgbClr val="000000"/>
                  </a:outerShdw>
                </a:effectLst>
              </a:rPr>
              <a:t>·</a:t>
            </a:r>
            <a:r>
              <a:rPr lang="zh-CN" altLang="en-US" b="1" dirty="0" smtClean="0">
                <a:solidFill>
                  <a:srgbClr val="CC00CC"/>
                </a:solidFill>
                <a:effectLst>
                  <a:outerShdw blurRad="38100" dist="38100" dir="2700000" algn="tl">
                    <a:srgbClr val="000000"/>
                  </a:outerShdw>
                </a:effectLst>
              </a:rPr>
              <a:t>谢尔盖耶维奇</a:t>
            </a:r>
            <a:r>
              <a:rPr lang="en-US" altLang="zh-CN" b="1" dirty="0" smtClean="0">
                <a:solidFill>
                  <a:srgbClr val="CC00CC"/>
                </a:solidFill>
                <a:effectLst>
                  <a:outerShdw blurRad="38100" dist="38100" dir="2700000" algn="tl">
                    <a:srgbClr val="000000"/>
                  </a:outerShdw>
                </a:effectLst>
              </a:rPr>
              <a:t>·</a:t>
            </a:r>
            <a:r>
              <a:rPr lang="zh-CN" altLang="en-US" b="1" dirty="0" smtClean="0">
                <a:solidFill>
                  <a:srgbClr val="CC00CC"/>
                </a:solidFill>
                <a:effectLst>
                  <a:outerShdw blurRad="38100" dist="38100" dir="2700000" algn="tl">
                    <a:srgbClr val="000000"/>
                  </a:outerShdw>
                </a:effectLst>
              </a:rPr>
              <a:t>普希金</a:t>
            </a:r>
            <a:r>
              <a:rPr lang="zh-CN" altLang="en-US" dirty="0" smtClean="0"/>
              <a:t> </a:t>
            </a:r>
            <a:br>
              <a:rPr lang="zh-CN" altLang="en-US" dirty="0" smtClean="0"/>
            </a:br>
            <a:r>
              <a:rPr lang="zh-CN" altLang="en-US" sz="4800" b="1" dirty="0" smtClean="0">
                <a:solidFill>
                  <a:srgbClr val="009900"/>
                </a:solidFill>
                <a:effectLst>
                  <a:outerShdw blurRad="38100" dist="38100" dir="2700000" algn="tl">
                    <a:srgbClr val="000000"/>
                  </a:outerShdw>
                </a:effectLst>
              </a:rPr>
              <a:t>（</a:t>
            </a:r>
            <a:r>
              <a:rPr lang="en-US" altLang="zh-CN" sz="4800" b="1" dirty="0" smtClean="0">
                <a:solidFill>
                  <a:srgbClr val="009900"/>
                </a:solidFill>
                <a:effectLst>
                  <a:outerShdw blurRad="38100" dist="38100" dir="2700000" algn="tl">
                    <a:srgbClr val="000000"/>
                  </a:outerShdw>
                </a:effectLst>
              </a:rPr>
              <a:t>1799?</a:t>
            </a:r>
            <a:r>
              <a:rPr lang="zh-CN" altLang="en-US" sz="4800" b="1" dirty="0" smtClean="0">
                <a:solidFill>
                  <a:srgbClr val="009900"/>
                </a:solidFill>
                <a:effectLst>
                  <a:outerShdw blurRad="38100" dist="38100" dir="2700000" algn="tl">
                    <a:srgbClr val="000000"/>
                  </a:outerShdw>
                </a:effectLst>
              </a:rPr>
              <a:t>－</a:t>
            </a:r>
            <a:r>
              <a:rPr lang="en-US" altLang="zh-CN" sz="4800" b="1" dirty="0" smtClean="0">
                <a:solidFill>
                  <a:srgbClr val="009900"/>
                </a:solidFill>
                <a:effectLst>
                  <a:outerShdw blurRad="38100" dist="38100" dir="2700000" algn="tl">
                    <a:srgbClr val="000000"/>
                  </a:outerShdw>
                </a:effectLst>
              </a:rPr>
              <a:t>1837</a:t>
            </a:r>
            <a:r>
              <a:rPr lang="zh-CN" altLang="en-US" sz="4800" b="1" dirty="0" smtClean="0">
                <a:solidFill>
                  <a:srgbClr val="009900"/>
                </a:solidFill>
                <a:effectLst>
                  <a:outerShdw blurRad="38100" dist="38100" dir="2700000" algn="tl">
                    <a:srgbClr val="000000"/>
                  </a:outerShdw>
                </a:effectLst>
              </a:rPr>
              <a:t>）</a:t>
            </a:r>
            <a:br>
              <a:rPr lang="zh-CN" altLang="en-US" sz="4800" b="1" dirty="0" smtClean="0">
                <a:solidFill>
                  <a:srgbClr val="009900"/>
                </a:solidFill>
                <a:effectLst>
                  <a:outerShdw blurRad="38100" dist="38100" dir="2700000" algn="tl">
                    <a:srgbClr val="000000"/>
                  </a:outerShdw>
                </a:effectLst>
              </a:rPr>
            </a:br>
            <a:endParaRPr lang="zh-CN" altLang="en-US" dirty="0"/>
          </a:p>
        </p:txBody>
      </p:sp>
      <p:sp>
        <p:nvSpPr>
          <p:cNvPr id="8" name="内容占位符 7"/>
          <p:cNvSpPr>
            <a:spLocks noGrp="1"/>
          </p:cNvSpPr>
          <p:nvPr>
            <p:ph sz="half" idx="1"/>
          </p:nvPr>
        </p:nvSpPr>
        <p:spPr>
          <a:xfrm>
            <a:off x="179512" y="2060848"/>
            <a:ext cx="4392488" cy="4065315"/>
          </a:xfrm>
        </p:spPr>
        <p:txBody>
          <a:bodyPr>
            <a:noAutofit/>
          </a:bodyPr>
          <a:lstStyle/>
          <a:p>
            <a:r>
              <a:rPr lang="en-US" altLang="zh-CN" sz="3600" b="1" dirty="0" smtClean="0"/>
              <a:t> </a:t>
            </a:r>
            <a:r>
              <a:rPr lang="en-US" altLang="zh-CN" sz="3600" b="1" dirty="0" smtClean="0">
                <a:solidFill>
                  <a:srgbClr val="0000FF"/>
                </a:solidFill>
                <a:latin typeface="黑体" pitchFamily="49" charset="-122"/>
                <a:ea typeface="黑体" pitchFamily="49" charset="-122"/>
              </a:rPr>
              <a:t>19</a:t>
            </a:r>
            <a:r>
              <a:rPr lang="zh-CN" altLang="en-US" sz="3600" b="1" dirty="0" smtClean="0">
                <a:solidFill>
                  <a:srgbClr val="0000FF"/>
                </a:solidFill>
                <a:latin typeface="黑体" pitchFamily="49" charset="-122"/>
                <a:ea typeface="黑体" pitchFamily="49" charset="-122"/>
              </a:rPr>
              <a:t>世纪</a:t>
            </a:r>
            <a:r>
              <a:rPr lang="zh-CN" altLang="en-US" sz="3600" b="1" dirty="0" smtClean="0">
                <a:solidFill>
                  <a:schemeClr val="accent1"/>
                </a:solidFill>
                <a:latin typeface="黑体" pitchFamily="49" charset="-122"/>
                <a:ea typeface="黑体" pitchFamily="49" charset="-122"/>
              </a:rPr>
              <a:t>俄罗斯</a:t>
            </a:r>
            <a:r>
              <a:rPr lang="zh-CN" altLang="en-US" sz="3600" b="1" dirty="0" smtClean="0">
                <a:solidFill>
                  <a:srgbClr val="0000FF"/>
                </a:solidFill>
                <a:latin typeface="黑体" pitchFamily="49" charset="-122"/>
                <a:ea typeface="黑体" pitchFamily="49" charset="-122"/>
              </a:rPr>
              <a:t>的伟大诗人。在俄罗斯文学中，他是积极浪漫主义的开创者，也是批判现实主义文学的奠基人。</a:t>
            </a:r>
            <a:endParaRPr lang="zh-CN" altLang="en-US" sz="3600" dirty="0"/>
          </a:p>
        </p:txBody>
      </p:sp>
      <p:sp>
        <p:nvSpPr>
          <p:cNvPr id="7" name="内容占位符 6"/>
          <p:cNvSpPr>
            <a:spLocks noGrp="1"/>
          </p:cNvSpPr>
          <p:nvPr>
            <p:ph sz="half" idx="2"/>
          </p:nvPr>
        </p:nvSpPr>
        <p:spPr>
          <a:xfrm>
            <a:off x="4648200" y="1916832"/>
            <a:ext cx="4495800" cy="4464496"/>
          </a:xfrm>
        </p:spPr>
        <p:txBody>
          <a:bodyPr>
            <a:noAutofit/>
          </a:bodyPr>
          <a:lstStyle/>
          <a:p>
            <a:r>
              <a:rPr lang="zh-CN" altLang="en-US" sz="3200" b="1" dirty="0" smtClean="0">
                <a:solidFill>
                  <a:srgbClr val="FFC000"/>
                </a:solidFill>
                <a:latin typeface="黑体" pitchFamily="49" charset="-122"/>
                <a:ea typeface="黑体" pitchFamily="49" charset="-122"/>
              </a:rPr>
              <a:t>反对专制农奴制度，热爱、追求自由，因此遭到沙皇政府的迫害。普希金写了不少</a:t>
            </a:r>
            <a:r>
              <a:rPr lang="zh-CN" altLang="en-US" sz="3600" b="1" dirty="0" smtClean="0">
                <a:solidFill>
                  <a:srgbClr val="FFC000"/>
                </a:solidFill>
                <a:latin typeface="黑体" pitchFamily="49" charset="-122"/>
                <a:ea typeface="黑体" pitchFamily="49" charset="-122"/>
              </a:rPr>
              <a:t>形式多样</a:t>
            </a:r>
            <a:r>
              <a:rPr lang="zh-CN" altLang="en-US" sz="3200" b="1" dirty="0" smtClean="0">
                <a:solidFill>
                  <a:srgbClr val="FFC000"/>
                </a:solidFill>
                <a:latin typeface="黑体" pitchFamily="49" charset="-122"/>
                <a:ea typeface="黑体" pitchFamily="49" charset="-122"/>
              </a:rPr>
              <a:t>、题材广泛的作品，诗体小说</a:t>
            </a:r>
            <a:r>
              <a:rPr lang="en-US" altLang="zh-CN" sz="3200" b="1" dirty="0" smtClean="0">
                <a:solidFill>
                  <a:srgbClr val="FFC000"/>
                </a:solidFill>
                <a:latin typeface="黑体" pitchFamily="49" charset="-122"/>
                <a:ea typeface="黑体" pitchFamily="49" charset="-122"/>
              </a:rPr>
              <a:t>《</a:t>
            </a:r>
            <a:r>
              <a:rPr lang="zh-CN" altLang="en-US" sz="3200" b="1" dirty="0" smtClean="0">
                <a:solidFill>
                  <a:srgbClr val="FFC000"/>
                </a:solidFill>
                <a:latin typeface="黑体" pitchFamily="49" charset="-122"/>
                <a:ea typeface="黑体" pitchFamily="49" charset="-122"/>
              </a:rPr>
              <a:t>欧根</a:t>
            </a:r>
            <a:r>
              <a:rPr lang="en-US" altLang="zh-CN" sz="3200" b="1" dirty="0" smtClean="0">
                <a:solidFill>
                  <a:srgbClr val="FFC000"/>
                </a:solidFill>
                <a:latin typeface="Times New Roman"/>
                <a:ea typeface="黑体" pitchFamily="49" charset="-122"/>
              </a:rPr>
              <a:t>·</a:t>
            </a:r>
            <a:r>
              <a:rPr lang="zh-CN" altLang="en-US" sz="3200" b="1" dirty="0" smtClean="0">
                <a:solidFill>
                  <a:srgbClr val="FFC000"/>
                </a:solidFill>
                <a:latin typeface="黑体" pitchFamily="49" charset="-122"/>
                <a:ea typeface="黑体" pitchFamily="49" charset="-122"/>
              </a:rPr>
              <a:t>奥涅金</a:t>
            </a:r>
            <a:r>
              <a:rPr lang="en-US" altLang="zh-CN" sz="3200" b="1" dirty="0" smtClean="0">
                <a:solidFill>
                  <a:srgbClr val="FFC000"/>
                </a:solidFill>
                <a:latin typeface="黑体" pitchFamily="49" charset="-122"/>
                <a:ea typeface="黑体" pitchFamily="49" charset="-122"/>
              </a:rPr>
              <a:t>》</a:t>
            </a:r>
            <a:r>
              <a:rPr lang="zh-CN" altLang="en-US" sz="3200" b="1" dirty="0" smtClean="0">
                <a:solidFill>
                  <a:srgbClr val="FFC000"/>
                </a:solidFill>
                <a:latin typeface="黑体" pitchFamily="49" charset="-122"/>
                <a:ea typeface="黑体" pitchFamily="49" charset="-122"/>
              </a:rPr>
              <a:t>是他的代表作</a:t>
            </a:r>
            <a:endParaRPr lang="zh-CN" altLang="en-US" sz="3200" b="1" dirty="0">
              <a:solidFill>
                <a:srgbClr val="FFC000"/>
              </a:solidFill>
            </a:endParaRPr>
          </a:p>
        </p:txBody>
      </p:sp>
    </p:spTree>
  </p:cSld>
  <p:clrMapOvr>
    <a:masterClrMapping/>
  </p:clrMapOvr>
  <p:transition spd="med">
    <p:diamond/>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aijuan\appdata\roaming\360se6\User Data\temp\t01edd8e43552e35a34.jpg"/>
          <p:cNvPicPr>
            <a:picLocks noChangeAspect="1" noChangeArrowheads="1"/>
          </p:cNvPicPr>
          <p:nvPr/>
        </p:nvPicPr>
        <p:blipFill>
          <a:blip r:embed="rId2" cstate="print"/>
          <a:srcRect/>
          <a:stretch>
            <a:fillRect/>
          </a:stretch>
        </p:blipFill>
        <p:spPr bwMode="auto">
          <a:xfrm>
            <a:off x="0" y="0"/>
            <a:ext cx="9139940" cy="6858000"/>
          </a:xfrm>
          <a:prstGeom prst="rect">
            <a:avLst/>
          </a:prstGeom>
          <a:noFill/>
        </p:spPr>
      </p:pic>
      <p:sp>
        <p:nvSpPr>
          <p:cNvPr id="9" name="矩形 8"/>
          <p:cNvSpPr/>
          <p:nvPr/>
        </p:nvSpPr>
        <p:spPr>
          <a:xfrm>
            <a:off x="755576" y="692696"/>
            <a:ext cx="7920880" cy="5669244"/>
          </a:xfrm>
          <a:prstGeom prst="rect">
            <a:avLst/>
          </a:prstGeom>
        </p:spPr>
        <p:txBody>
          <a:bodyPr wrap="square">
            <a:spAutoFit/>
          </a:bodyPr>
          <a:lstStyle/>
          <a:p>
            <a:pPr>
              <a:lnSpc>
                <a:spcPct val="90000"/>
              </a:lnSpc>
              <a:spcBef>
                <a:spcPts val="600"/>
              </a:spcBef>
              <a:spcAft>
                <a:spcPts val="600"/>
              </a:spcAft>
              <a:buFontTx/>
              <a:buNone/>
            </a:pPr>
            <a:r>
              <a:rPr lang="zh-CN" altLang="en-US" sz="4800" b="1" u="sng" dirty="0" smtClean="0">
                <a:solidFill>
                  <a:srgbClr val="FF3300"/>
                </a:solidFill>
                <a:effectLst>
                  <a:outerShdw blurRad="38100" dist="38100" dir="2700000" algn="tl">
                    <a:srgbClr val="000000"/>
                  </a:outerShdw>
                </a:effectLst>
                <a:ea typeface="楷体_GB2312" pitchFamily="49" charset="-122"/>
              </a:rPr>
              <a:t>俄国文学始祖</a:t>
            </a:r>
          </a:p>
          <a:p>
            <a:pPr>
              <a:lnSpc>
                <a:spcPct val="90000"/>
              </a:lnSpc>
              <a:spcBef>
                <a:spcPts val="600"/>
              </a:spcBef>
              <a:spcAft>
                <a:spcPts val="600"/>
              </a:spcAft>
              <a:buFontTx/>
              <a:buNone/>
            </a:pPr>
            <a:r>
              <a:rPr lang="zh-CN" altLang="en-US" sz="4800" b="1" u="sng" dirty="0" smtClean="0">
                <a:solidFill>
                  <a:srgbClr val="FF3300"/>
                </a:solidFill>
                <a:effectLst>
                  <a:outerShdw blurRad="38100" dist="38100" dir="2700000" algn="tl">
                    <a:srgbClr val="000000"/>
                  </a:outerShdw>
                </a:effectLst>
                <a:ea typeface="楷体_GB2312" pitchFamily="49" charset="-122"/>
              </a:rPr>
              <a:t>伟大的俄国人民诗人</a:t>
            </a:r>
          </a:p>
          <a:p>
            <a:pPr>
              <a:lnSpc>
                <a:spcPct val="90000"/>
              </a:lnSpc>
              <a:spcBef>
                <a:spcPts val="600"/>
              </a:spcBef>
              <a:spcAft>
                <a:spcPts val="600"/>
              </a:spcAft>
              <a:buFontTx/>
              <a:buNone/>
            </a:pPr>
            <a:r>
              <a:rPr lang="zh-CN" altLang="en-US" sz="4800" b="1" u="sng" dirty="0" smtClean="0">
                <a:solidFill>
                  <a:srgbClr val="FF3300"/>
                </a:solidFill>
                <a:effectLst>
                  <a:outerShdw blurRad="38100" dist="38100" dir="2700000" algn="tl">
                    <a:srgbClr val="000000"/>
                  </a:outerShdw>
                </a:effectLst>
                <a:ea typeface="楷体_GB2312" pitchFamily="49" charset="-122"/>
              </a:rPr>
              <a:t>俄罗斯诗歌的太阳</a:t>
            </a:r>
          </a:p>
          <a:p>
            <a:pPr>
              <a:lnSpc>
                <a:spcPct val="90000"/>
              </a:lnSpc>
              <a:spcBef>
                <a:spcPts val="600"/>
              </a:spcBef>
              <a:spcAft>
                <a:spcPts val="600"/>
              </a:spcAft>
              <a:buFontTx/>
              <a:buNone/>
            </a:pPr>
            <a:r>
              <a:rPr lang="zh-CN" altLang="en-US" sz="4800" b="1" u="sng" dirty="0" smtClean="0">
                <a:solidFill>
                  <a:srgbClr val="FF3300"/>
                </a:solidFill>
                <a:effectLst>
                  <a:outerShdw blurRad="38100" dist="38100" dir="2700000" algn="tl">
                    <a:srgbClr val="000000"/>
                  </a:outerShdw>
                </a:effectLst>
                <a:latin typeface="华文隶书" pitchFamily="2" charset="-122"/>
                <a:ea typeface="楷体_GB2312" pitchFamily="49" charset="-122"/>
              </a:rPr>
              <a:t>俄国近代文学的奠基者</a:t>
            </a:r>
          </a:p>
          <a:p>
            <a:pPr>
              <a:lnSpc>
                <a:spcPct val="90000"/>
              </a:lnSpc>
              <a:spcBef>
                <a:spcPts val="600"/>
              </a:spcBef>
              <a:spcAft>
                <a:spcPts val="600"/>
              </a:spcAft>
              <a:buFontTx/>
              <a:buNone/>
            </a:pPr>
            <a:r>
              <a:rPr lang="zh-CN" altLang="en-US" sz="4800" b="1" u="sng" dirty="0" smtClean="0">
                <a:solidFill>
                  <a:srgbClr val="FF3300"/>
                </a:solidFill>
                <a:effectLst>
                  <a:outerShdw blurRad="38100" dist="38100" dir="2700000" algn="tl">
                    <a:srgbClr val="000000"/>
                  </a:outerShdw>
                </a:effectLst>
                <a:latin typeface="华文隶书" pitchFamily="2" charset="-122"/>
                <a:ea typeface="楷体_GB2312" pitchFamily="49" charset="-122"/>
              </a:rPr>
              <a:t>俄罗斯文学语言创建者</a:t>
            </a:r>
          </a:p>
          <a:p>
            <a:pPr>
              <a:lnSpc>
                <a:spcPct val="90000"/>
              </a:lnSpc>
              <a:spcBef>
                <a:spcPts val="600"/>
              </a:spcBef>
              <a:spcAft>
                <a:spcPts val="600"/>
              </a:spcAft>
              <a:buFontTx/>
              <a:buNone/>
            </a:pPr>
            <a:r>
              <a:rPr lang="zh-CN" altLang="en-US" sz="4800" b="1" u="sng" dirty="0" smtClean="0">
                <a:solidFill>
                  <a:srgbClr val="FF3300"/>
                </a:solidFill>
                <a:effectLst>
                  <a:outerShdw blurRad="38100" dist="38100" dir="2700000" algn="tl">
                    <a:srgbClr val="000000"/>
                  </a:outerShdw>
                </a:effectLst>
                <a:latin typeface="华文隶书" pitchFamily="2" charset="-122"/>
                <a:ea typeface="楷体_GB2312" pitchFamily="49" charset="-122"/>
              </a:rPr>
              <a:t>俄国浪漫主义文学的代表</a:t>
            </a:r>
          </a:p>
          <a:p>
            <a:pPr>
              <a:lnSpc>
                <a:spcPct val="90000"/>
              </a:lnSpc>
              <a:spcBef>
                <a:spcPts val="600"/>
              </a:spcBef>
              <a:spcAft>
                <a:spcPts val="600"/>
              </a:spcAft>
              <a:buFontTx/>
              <a:buNone/>
            </a:pPr>
            <a:r>
              <a:rPr lang="zh-CN" altLang="en-US" sz="4800" b="1" u="sng" dirty="0" smtClean="0">
                <a:solidFill>
                  <a:srgbClr val="FF3300"/>
                </a:solidFill>
                <a:effectLst>
                  <a:outerShdw blurRad="38100" dist="38100" dir="2700000" algn="tl">
                    <a:srgbClr val="000000"/>
                  </a:outerShdw>
                </a:effectLst>
                <a:latin typeface="华文隶书" pitchFamily="2" charset="-122"/>
                <a:ea typeface="楷体_GB2312" pitchFamily="49" charset="-122"/>
              </a:rPr>
              <a:t>批判现实主义文学的奠基人</a:t>
            </a:r>
            <a:endParaRPr lang="zh-CN" altLang="en-US" sz="3600" b="1" u="sng" dirty="0">
              <a:solidFill>
                <a:srgbClr val="FF3300"/>
              </a:solidFill>
              <a:effectLst>
                <a:outerShdw blurRad="38100" dist="38100" dir="2700000" algn="tl">
                  <a:srgbClr val="000000"/>
                </a:outerShdw>
              </a:effectLst>
              <a:ea typeface="楷体_GB2312" pitchFamily="49" charset="-122"/>
            </a:endParaRPr>
          </a:p>
        </p:txBody>
      </p:sp>
    </p:spTree>
  </p:cSld>
  <p:clrMapOvr>
    <a:masterClrMapping/>
  </p:clrMapOvr>
  <p:transition spd="med">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098" name="Picture 2" descr="c:\users\aijuan\appdata\roaming\360se6\User Data\temp\t01edd8e43552e35a34.jpg"/>
          <p:cNvPicPr>
            <a:picLocks noChangeAspect="1" noChangeArrowheads="1"/>
          </p:cNvPicPr>
          <p:nvPr/>
        </p:nvPicPr>
        <p:blipFill>
          <a:blip r:embed="rId2" cstate="print"/>
          <a:srcRect/>
          <a:stretch>
            <a:fillRect/>
          </a:stretch>
        </p:blipFill>
        <p:spPr bwMode="auto">
          <a:xfrm>
            <a:off x="0" y="0"/>
            <a:ext cx="9139940" cy="6858000"/>
          </a:xfrm>
          <a:prstGeom prst="rect">
            <a:avLst/>
          </a:prstGeom>
          <a:noFill/>
        </p:spPr>
      </p:pic>
      <p:sp>
        <p:nvSpPr>
          <p:cNvPr id="5" name="矩形 4"/>
          <p:cNvSpPr/>
          <p:nvPr/>
        </p:nvSpPr>
        <p:spPr>
          <a:xfrm>
            <a:off x="323528" y="1340768"/>
            <a:ext cx="8424936" cy="4401205"/>
          </a:xfrm>
          <a:prstGeom prst="rect">
            <a:avLst/>
          </a:prstGeom>
        </p:spPr>
        <p:txBody>
          <a:bodyPr wrap="square">
            <a:spAutoFit/>
          </a:bodyPr>
          <a:lstStyle/>
          <a:p>
            <a:pPr>
              <a:spcBef>
                <a:spcPts val="1200"/>
              </a:spcBef>
              <a:spcAft>
                <a:spcPts val="1200"/>
              </a:spcAft>
            </a:pPr>
            <a:r>
              <a:rPr lang="zh-CN" altLang="en-US" sz="4000" b="1" dirty="0" smtClean="0">
                <a:solidFill>
                  <a:srgbClr val="0000FF"/>
                </a:solidFill>
                <a:ea typeface="黑体" pitchFamily="49" charset="-122"/>
              </a:rPr>
              <a:t>代表作有：</a:t>
            </a:r>
            <a:endParaRPr lang="en-US" altLang="zh-CN" sz="4000" b="1" dirty="0" smtClean="0">
              <a:solidFill>
                <a:srgbClr val="0000FF"/>
              </a:solidFill>
              <a:ea typeface="黑体" pitchFamily="49" charset="-122"/>
            </a:endParaRPr>
          </a:p>
          <a:p>
            <a:pPr>
              <a:spcBef>
                <a:spcPts val="1200"/>
              </a:spcBef>
              <a:spcAft>
                <a:spcPts val="1200"/>
              </a:spcAft>
            </a:pPr>
            <a:r>
              <a:rPr lang="zh-CN" altLang="en-US" sz="4000" b="1" dirty="0" smtClean="0">
                <a:solidFill>
                  <a:srgbClr val="0000FF"/>
                </a:solidFill>
                <a:ea typeface="黑体" pitchFamily="49" charset="-122"/>
              </a:rPr>
              <a:t>叙事诗</a:t>
            </a:r>
            <a:r>
              <a:rPr lang="en-US" altLang="zh-CN" sz="4000" b="1" dirty="0" smtClean="0">
                <a:solidFill>
                  <a:srgbClr val="0000FF"/>
                </a:solidFill>
                <a:ea typeface="黑体" pitchFamily="49" charset="-122"/>
              </a:rPr>
              <a:t>《</a:t>
            </a:r>
            <a:r>
              <a:rPr lang="zh-CN" altLang="en-US" sz="4000" b="1" dirty="0" smtClean="0">
                <a:solidFill>
                  <a:srgbClr val="0000FF"/>
                </a:solidFill>
                <a:ea typeface="黑体" pitchFamily="49" charset="-122"/>
              </a:rPr>
              <a:t>茨冈</a:t>
            </a:r>
            <a:r>
              <a:rPr lang="en-US" altLang="zh-CN" sz="4000" b="1" dirty="0" smtClean="0">
                <a:solidFill>
                  <a:srgbClr val="0000FF"/>
                </a:solidFill>
                <a:ea typeface="黑体" pitchFamily="49" charset="-122"/>
              </a:rPr>
              <a:t>》《</a:t>
            </a:r>
            <a:r>
              <a:rPr lang="zh-CN" altLang="en-US" sz="4000" b="1" dirty="0" smtClean="0">
                <a:solidFill>
                  <a:srgbClr val="0000FF"/>
                </a:solidFill>
                <a:ea typeface="黑体" pitchFamily="49" charset="-122"/>
              </a:rPr>
              <a:t>青铜骑士</a:t>
            </a:r>
            <a:r>
              <a:rPr lang="en-US" altLang="zh-CN" sz="4000" b="1" dirty="0" smtClean="0">
                <a:solidFill>
                  <a:srgbClr val="0000FF"/>
                </a:solidFill>
                <a:ea typeface="黑体" pitchFamily="49" charset="-122"/>
              </a:rPr>
              <a:t>》</a:t>
            </a:r>
          </a:p>
          <a:p>
            <a:pPr>
              <a:spcBef>
                <a:spcPts val="1200"/>
              </a:spcBef>
              <a:spcAft>
                <a:spcPts val="1200"/>
              </a:spcAft>
            </a:pPr>
            <a:r>
              <a:rPr lang="zh-CN" altLang="en-US" sz="4000" b="1" dirty="0" smtClean="0">
                <a:solidFill>
                  <a:srgbClr val="0000FF"/>
                </a:solidFill>
                <a:ea typeface="黑体" pitchFamily="49" charset="-122"/>
              </a:rPr>
              <a:t>抒情诗</a:t>
            </a:r>
            <a:r>
              <a:rPr lang="en-US" altLang="zh-CN" sz="4000" b="1" dirty="0" smtClean="0">
                <a:solidFill>
                  <a:srgbClr val="0000FF"/>
                </a:solidFill>
                <a:ea typeface="黑体" pitchFamily="49" charset="-122"/>
              </a:rPr>
              <a:t>《</a:t>
            </a:r>
            <a:r>
              <a:rPr lang="zh-CN" altLang="en-US" sz="4000" b="1" dirty="0" smtClean="0">
                <a:solidFill>
                  <a:srgbClr val="0000FF"/>
                </a:solidFill>
                <a:ea typeface="黑体" pitchFamily="49" charset="-122"/>
              </a:rPr>
              <a:t>自由颂</a:t>
            </a:r>
            <a:r>
              <a:rPr lang="en-US" altLang="zh-CN" sz="4000" b="1" dirty="0" smtClean="0">
                <a:solidFill>
                  <a:srgbClr val="0000FF"/>
                </a:solidFill>
                <a:ea typeface="黑体" pitchFamily="49" charset="-122"/>
              </a:rPr>
              <a:t>》《</a:t>
            </a:r>
            <a:r>
              <a:rPr lang="zh-CN" altLang="en-US" sz="4000" b="1" dirty="0" smtClean="0">
                <a:solidFill>
                  <a:srgbClr val="0000FF"/>
                </a:solidFill>
                <a:ea typeface="黑体" pitchFamily="49" charset="-122"/>
              </a:rPr>
              <a:t>致恰达耶夫</a:t>
            </a:r>
            <a:r>
              <a:rPr lang="en-US" altLang="zh-CN" sz="4000" b="1" dirty="0" smtClean="0">
                <a:solidFill>
                  <a:srgbClr val="0000FF"/>
                </a:solidFill>
                <a:ea typeface="黑体" pitchFamily="49" charset="-122"/>
              </a:rPr>
              <a:t>》</a:t>
            </a:r>
          </a:p>
          <a:p>
            <a:pPr>
              <a:spcBef>
                <a:spcPts val="1200"/>
              </a:spcBef>
              <a:spcAft>
                <a:spcPts val="1200"/>
              </a:spcAft>
            </a:pPr>
            <a:r>
              <a:rPr lang="zh-CN" altLang="en-US" sz="4000" b="1" dirty="0" smtClean="0">
                <a:solidFill>
                  <a:srgbClr val="0000FF"/>
                </a:solidFill>
                <a:ea typeface="黑体" pitchFamily="49" charset="-122"/>
              </a:rPr>
              <a:t>长篇小说</a:t>
            </a:r>
            <a:r>
              <a:rPr lang="en-US" altLang="zh-CN" sz="4000" b="1" dirty="0" smtClean="0">
                <a:solidFill>
                  <a:srgbClr val="0000FF"/>
                </a:solidFill>
                <a:ea typeface="黑体" pitchFamily="49" charset="-122"/>
              </a:rPr>
              <a:t>《</a:t>
            </a:r>
            <a:r>
              <a:rPr lang="zh-CN" altLang="en-US" sz="4000" b="1" dirty="0" smtClean="0">
                <a:solidFill>
                  <a:srgbClr val="0000FF"/>
                </a:solidFill>
                <a:ea typeface="黑体" pitchFamily="49" charset="-122"/>
              </a:rPr>
              <a:t>上尉的女儿</a:t>
            </a:r>
            <a:r>
              <a:rPr lang="en-US" altLang="zh-CN" sz="4000" b="1" dirty="0" smtClean="0">
                <a:solidFill>
                  <a:srgbClr val="0000FF"/>
                </a:solidFill>
                <a:ea typeface="黑体" pitchFamily="49" charset="-122"/>
              </a:rPr>
              <a:t>》</a:t>
            </a:r>
          </a:p>
          <a:p>
            <a:pPr>
              <a:spcBef>
                <a:spcPts val="1200"/>
              </a:spcBef>
              <a:spcAft>
                <a:spcPts val="1200"/>
              </a:spcAft>
            </a:pPr>
            <a:r>
              <a:rPr lang="zh-CN" altLang="en-US" sz="4000" b="1" dirty="0" smtClean="0">
                <a:solidFill>
                  <a:srgbClr val="0000FF"/>
                </a:solidFill>
                <a:ea typeface="黑体" pitchFamily="49" charset="-122"/>
              </a:rPr>
              <a:t>长篇诗体小说</a:t>
            </a:r>
            <a:r>
              <a:rPr lang="en-US" altLang="zh-CN" sz="4000" b="1" dirty="0" smtClean="0">
                <a:solidFill>
                  <a:srgbClr val="0000FF"/>
                </a:solidFill>
                <a:ea typeface="黑体" pitchFamily="49" charset="-122"/>
              </a:rPr>
              <a:t>《</a:t>
            </a:r>
            <a:r>
              <a:rPr lang="zh-CN" altLang="en-US" sz="4000" b="1" dirty="0" smtClean="0">
                <a:solidFill>
                  <a:srgbClr val="0000FF"/>
                </a:solidFill>
                <a:ea typeface="黑体" pitchFamily="49" charset="-122"/>
              </a:rPr>
              <a:t>叶甫盖尼</a:t>
            </a:r>
            <a:r>
              <a:rPr lang="en-US" altLang="zh-CN" sz="4000" b="1" dirty="0" smtClean="0">
                <a:solidFill>
                  <a:srgbClr val="0000FF"/>
                </a:solidFill>
                <a:ea typeface="黑体" pitchFamily="49" charset="-122"/>
              </a:rPr>
              <a:t>·</a:t>
            </a:r>
            <a:r>
              <a:rPr lang="zh-CN" altLang="en-US" sz="4000" b="1" dirty="0" smtClean="0">
                <a:solidFill>
                  <a:srgbClr val="0000FF"/>
                </a:solidFill>
                <a:ea typeface="黑体" pitchFamily="49" charset="-122"/>
              </a:rPr>
              <a:t>奥涅金</a:t>
            </a:r>
            <a:r>
              <a:rPr lang="en-US" altLang="zh-CN" sz="4000" b="1" dirty="0" smtClean="0">
                <a:solidFill>
                  <a:srgbClr val="0000FF"/>
                </a:solidFill>
                <a:ea typeface="黑体" pitchFamily="49" charset="-122"/>
              </a:rPr>
              <a:t>》</a:t>
            </a:r>
            <a:endParaRPr lang="en-US" altLang="zh-CN" sz="4000" b="1" dirty="0">
              <a:solidFill>
                <a:srgbClr val="0000FF"/>
              </a:solidFill>
              <a:ea typeface="黑体" pitchFamily="49" charset="-122"/>
            </a:endParaRPr>
          </a:p>
        </p:txBody>
      </p:sp>
    </p:spTree>
  </p:cSld>
  <p:clrMapOvr>
    <a:masterClrMapping/>
  </p:clrMapOvr>
  <p:transition spd="med">
    <p:wheel spokes="8"/>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华丽">
  <a:themeElements>
    <a:clrScheme name="华丽">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华丽">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华丽">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175</TotalTime>
  <Words>937</Words>
  <PresentationFormat>全屏显示(4:3)</PresentationFormat>
  <Paragraphs>82</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华丽</vt:lpstr>
      <vt:lpstr>幻灯片 1</vt:lpstr>
      <vt:lpstr>幻灯片 2</vt:lpstr>
      <vt:lpstr>幻灯片 3</vt:lpstr>
      <vt:lpstr>幻灯片 4</vt:lpstr>
      <vt:lpstr> 致大海</vt:lpstr>
      <vt:lpstr>幻灯片 6</vt:lpstr>
      <vt:lpstr>亚历山大·谢尔盖耶维奇·普希金  （1799?－1837） </vt:lpstr>
      <vt:lpstr>幻灯片 8</vt:lpstr>
      <vt:lpstr>幻灯片 9</vt:lpstr>
      <vt:lpstr>《致大海》写作背景</vt:lpstr>
      <vt:lpstr>幻灯片 11</vt:lpstr>
      <vt:lpstr>梳理内容</vt:lpstr>
      <vt:lpstr>诗歌结构</vt:lpstr>
      <vt:lpstr>幻灯片 14</vt:lpstr>
      <vt:lpstr>幻灯片 15</vt:lpstr>
      <vt:lpstr>幻灯片 16</vt:lpstr>
      <vt:lpstr>艺术特色：</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2015-04-06T00:17:04Z</dcterms:created>
  <dcterms:modified xsi:type="dcterms:W3CDTF">2015-04-06T03:12:39Z</dcterms:modified>
</cp:coreProperties>
</file>