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65848-18ED-49FC-9901-0951E36EA7E2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2845F-1287-4E9C-A91D-0D72851F06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844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65848-18ED-49FC-9901-0951E36EA7E2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2845F-1287-4E9C-A91D-0D72851F06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81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65848-18ED-49FC-9901-0951E36EA7E2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2845F-1287-4E9C-A91D-0D72851F06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161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65848-18ED-49FC-9901-0951E36EA7E2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2845F-1287-4E9C-A91D-0D72851F06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121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65848-18ED-49FC-9901-0951E36EA7E2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2845F-1287-4E9C-A91D-0D72851F06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327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65848-18ED-49FC-9901-0951E36EA7E2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2845F-1287-4E9C-A91D-0D72851F06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825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65848-18ED-49FC-9901-0951E36EA7E2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2845F-1287-4E9C-A91D-0D72851F06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154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65848-18ED-49FC-9901-0951E36EA7E2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2845F-1287-4E9C-A91D-0D72851F06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969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65848-18ED-49FC-9901-0951E36EA7E2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2845F-1287-4E9C-A91D-0D72851F06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791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65848-18ED-49FC-9901-0951E36EA7E2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2845F-1287-4E9C-A91D-0D72851F06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65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65848-18ED-49FC-9901-0951E36EA7E2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2845F-1287-4E9C-A91D-0D72851F06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523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65848-18ED-49FC-9901-0951E36EA7E2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22845F-1287-4E9C-A91D-0D72851F06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028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5" descr="guohua1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75" y="173038"/>
            <a:ext cx="112388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490" y="6434048"/>
            <a:ext cx="2114845" cy="428685"/>
          </a:xfrm>
          <a:prstGeom prst="rect">
            <a:avLst/>
          </a:prstGeom>
        </p:spPr>
      </p:pic>
      <p:sp>
        <p:nvSpPr>
          <p:cNvPr id="7" name="标题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zh-CN" altLang="en-US" sz="5300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第 </a:t>
            </a:r>
            <a:r>
              <a:rPr lang="en-US" altLang="zh-CN" sz="5300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7 </a:t>
            </a:r>
            <a:r>
              <a:rPr lang="zh-CN" altLang="en-US" sz="5300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课     </a:t>
            </a:r>
            <a:r>
              <a:rPr lang="zh-CN" altLang="en-US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青蒿素：人类征服疾病的一小步</a:t>
            </a:r>
            <a:r>
              <a:rPr lang="en-US" altLang="zh-CN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/>
            </a:r>
            <a:br>
              <a:rPr lang="en-US" altLang="zh-CN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</a:br>
            <a:r>
              <a:rPr lang="en-US" altLang="zh-CN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zh-CN" altLang="en-US" sz="5300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练习讲解</a:t>
            </a:r>
            <a:r>
              <a:rPr lang="en-US" altLang="zh-CN" sz="5300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        </a:t>
            </a:r>
            <a:r>
              <a:rPr lang="zh-CN" altLang="en-US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一名物理学家的教育历程</a:t>
            </a:r>
            <a:endParaRPr lang="zh-CN" altLang="en-US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8" name="内容占位符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6681" y="1825625"/>
            <a:ext cx="5578638" cy="43513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273" y="1548882"/>
            <a:ext cx="6753960" cy="4885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5909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ln w="15875">
            <a:solidFill>
              <a:srgbClr val="C00000"/>
            </a:solidFill>
          </a:ln>
        </p:spPr>
        <p:txBody>
          <a:bodyPr/>
          <a:lstStyle/>
          <a:p>
            <a:r>
              <a:rPr lang="en-US" altLang="zh-CN" dirty="0" smtClean="0"/>
              <a:t>7</a:t>
            </a:r>
            <a:r>
              <a:rPr lang="zh-CN" altLang="en-US" dirty="0" smtClean="0"/>
              <a:t>、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086" y="449100"/>
            <a:ext cx="9676013" cy="1022103"/>
          </a:xfrm>
        </p:spPr>
      </p:pic>
      <p:sp>
        <p:nvSpPr>
          <p:cNvPr id="5" name="矩形 4"/>
          <p:cNvSpPr/>
          <p:nvPr/>
        </p:nvSpPr>
        <p:spPr>
          <a:xfrm>
            <a:off x="1212273" y="2394913"/>
            <a:ext cx="9767453" cy="2862322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答：</a:t>
            </a:r>
            <a:endParaRPr lang="en-US" altLang="zh-CN" sz="3600" dirty="0" smtClean="0">
              <a:solidFill>
                <a:srgbClr val="C0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r>
              <a:rPr lang="en-US" altLang="zh-CN" sz="36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6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36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屠呦呦为代表的科学家，尝试青蒿素提取物，展现的是科学家崇高的精神。这些科学家具有为民 治病的良知，不怕艰险的勇气，更具有为事业奉献的境界以及为国争光的情怀。 </a:t>
            </a:r>
          </a:p>
        </p:txBody>
      </p:sp>
    </p:spTree>
    <p:extLst>
      <p:ext uri="{BB962C8B-B14F-4D97-AF65-F5344CB8AC3E}">
        <p14:creationId xmlns:p14="http://schemas.microsoft.com/office/powerpoint/2010/main" val="301957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881" y="532015"/>
            <a:ext cx="10455864" cy="1121148"/>
          </a:xfrm>
        </p:spPr>
      </p:pic>
      <p:sp>
        <p:nvSpPr>
          <p:cNvPr id="5" name="文本框 4"/>
          <p:cNvSpPr txBox="1"/>
          <p:nvPr/>
        </p:nvSpPr>
        <p:spPr>
          <a:xfrm>
            <a:off x="838200" y="2136371"/>
            <a:ext cx="10425545" cy="3016210"/>
          </a:xfrm>
          <a:prstGeom prst="rect">
            <a:avLst/>
          </a:prstGeom>
          <a:noFill/>
          <a:ln w="158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/>
              <a:t> </a:t>
            </a:r>
            <a:r>
              <a:rPr lang="zh-CN" altLang="en-US" sz="3200" dirty="0" smtClean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答：</a:t>
            </a:r>
            <a:r>
              <a:rPr lang="zh-CN" altLang="en-US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面对</a:t>
            </a:r>
            <a:r>
              <a:rPr lang="zh-CN" altLang="en-US" sz="28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浩瀚的星空，我想，还有像地球一样的星球吗？上面有水、阳光、空气、和我一样有思想情感 的人吗？我曾想，这个星球离我有多远？有飞船、火箭吗？他们是不是想突破已有的局限走向更遥远的世 界呢？我常想，每个星球各自独立，但是潜藏着无数的通道，可以互通互联，形成一个不可分割的世界。 （依照题目中“想”的顺序、展开丰富想象，探究未知世界即可）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68759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84" y="365125"/>
            <a:ext cx="10383416" cy="6726140"/>
          </a:xfrm>
        </p:spPr>
      </p:pic>
      <p:sp>
        <p:nvSpPr>
          <p:cNvPr id="5" name="文本框 4"/>
          <p:cNvSpPr txBox="1"/>
          <p:nvPr/>
        </p:nvSpPr>
        <p:spPr>
          <a:xfrm>
            <a:off x="8433318" y="2771192"/>
            <a:ext cx="2920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00206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骆宏文  </a:t>
            </a:r>
            <a:r>
              <a:rPr lang="en-US" altLang="zh-CN" dirty="0" smtClean="0">
                <a:solidFill>
                  <a:srgbClr val="00206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luohw168@126.com</a:t>
            </a:r>
            <a:endParaRPr lang="zh-CN" altLang="en-US" dirty="0">
              <a:solidFill>
                <a:srgbClr val="00206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9105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、总览</a:t>
            </a:r>
            <a:r>
              <a:rPr lang="en-US" altLang="zh-CN" sz="3200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3200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青蒿素</a:t>
            </a:r>
            <a:r>
              <a:rPr lang="en-US" altLang="zh-CN" sz="3200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sz="3200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一文，解释“青蒿素”，依据科学研究关注的重要阶段，概括“青蒿素”发现和应用的过程。</a:t>
            </a:r>
            <a:endParaRPr lang="zh-CN" altLang="en-US" sz="32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答</a:t>
            </a:r>
            <a:r>
              <a:rPr lang="zh-CN" altLang="en-US" dirty="0" smtClean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：</a:t>
            </a:r>
            <a:endParaRPr lang="en-US" altLang="zh-CN" dirty="0" smtClean="0">
              <a:solidFill>
                <a:srgbClr val="C0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</a:t>
            </a:r>
            <a:r>
              <a:rPr lang="en-US" altLang="zh-CN" dirty="0" smtClean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      </a:t>
            </a:r>
            <a:r>
              <a:rPr lang="zh-CN" altLang="en-US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青蒿</a:t>
            </a:r>
            <a:r>
              <a:rPr lang="zh-CN" altLang="en-US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素是运用现代科学和技术，对植物青蒿进行低温加热，提取其中的活性成分，在熔点为 </a:t>
            </a:r>
            <a:r>
              <a:rPr lang="en-US" altLang="zh-CN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156~157</a:t>
            </a:r>
            <a:r>
              <a:rPr lang="zh-CN" altLang="en-US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摄氏度时产生的无色晶体，即</a:t>
            </a:r>
            <a:r>
              <a:rPr lang="en-US" altLang="zh-CN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C15H22O5</a:t>
            </a:r>
            <a:r>
              <a:rPr lang="zh-CN" altLang="en-US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。中国科学家屠呦呦带领团队研究青蒿获得成功，经历了 七个阶段：（</a:t>
            </a:r>
            <a:r>
              <a:rPr lang="en-US" altLang="zh-CN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1967</a:t>
            </a:r>
            <a:r>
              <a:rPr lang="zh-CN" altLang="en-US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年启动项目，搜集中药，见效甚微；（</a:t>
            </a:r>
            <a:r>
              <a:rPr lang="en-US" altLang="zh-CN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）查找文献，确定青蒿，出现转机；（</a:t>
            </a:r>
            <a:r>
              <a:rPr lang="en-US" altLang="zh-CN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1971</a:t>
            </a:r>
            <a:r>
              <a:rPr lang="zh-CN" altLang="en-US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 </a:t>
            </a:r>
            <a:r>
              <a:rPr lang="en-US" altLang="zh-CN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日提取中性物，抗疟突破；（</a:t>
            </a:r>
            <a:r>
              <a:rPr lang="en-US" altLang="zh-CN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1972</a:t>
            </a:r>
            <a:r>
              <a:rPr lang="zh-CN" altLang="en-US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日找到熔点，发明青蒿素；（</a:t>
            </a:r>
            <a:r>
              <a:rPr lang="en-US" altLang="zh-CN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1973</a:t>
            </a:r>
            <a:r>
              <a:rPr lang="zh-CN" altLang="en-US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年秋，制成胶囊； （</a:t>
            </a:r>
            <a:r>
              <a:rPr lang="en-US" altLang="zh-CN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1986</a:t>
            </a:r>
            <a:r>
              <a:rPr lang="zh-CN" altLang="en-US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年，成为一类新药，影响世界；（</a:t>
            </a:r>
            <a:r>
              <a:rPr lang="en-US" altLang="zh-CN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）发展青蒿素衍生物，提高药效。 </a:t>
            </a:r>
          </a:p>
        </p:txBody>
      </p:sp>
    </p:spTree>
    <p:extLst>
      <p:ext uri="{BB962C8B-B14F-4D97-AF65-F5344CB8AC3E}">
        <p14:creationId xmlns:p14="http://schemas.microsoft.com/office/powerpoint/2010/main" val="2219065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、分析</a:t>
            </a:r>
            <a:r>
              <a:rPr lang="en-US" altLang="zh-CN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青蒿素</a:t>
            </a:r>
            <a:r>
              <a:rPr lang="en-US" altLang="zh-CN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一文中，作者写“发展与超越”部分的作用。</a:t>
            </a:r>
            <a:endParaRPr lang="zh-CN" altLang="en-US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答：</a:t>
            </a:r>
            <a:r>
              <a:rPr lang="zh-CN" altLang="en-US" dirty="0" smtClean="0"/>
              <a:t>   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</a:t>
            </a:r>
            <a:r>
              <a:rPr lang="zh-CN" altLang="en-US" dirty="0" smtClean="0"/>
              <a:t> </a:t>
            </a:r>
            <a:r>
              <a:rPr lang="zh-CN" altLang="en-US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zh-CN" altLang="en-US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内容看，该部分写了发现双氢青蒿素是一类青蒿素的衍生物，具有稳定、疗效好等优势，以及青 蒿素联合疗法在全世界广泛运用，拯救了许多人的生命。这些内容突出了青蒿素研究中的重要进展及其</a:t>
            </a:r>
            <a:r>
              <a:rPr lang="zh-CN" altLang="en-US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意义</a:t>
            </a:r>
            <a:r>
              <a:rPr lang="zh-CN" altLang="en-US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。从结构看，承接上文对青蒿素研究的新突破，开启后文强调中国医学对世界的重大贡献。 </a:t>
            </a:r>
          </a:p>
        </p:txBody>
      </p:sp>
    </p:spTree>
    <p:extLst>
      <p:ext uri="{BB962C8B-B14F-4D97-AF65-F5344CB8AC3E}">
        <p14:creationId xmlns:p14="http://schemas.microsoft.com/office/powerpoint/2010/main" val="144450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、分析</a:t>
            </a:r>
            <a:r>
              <a:rPr lang="en-US" altLang="zh-CN" sz="3200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3200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一名物理学家的教育历程</a:t>
            </a:r>
            <a:r>
              <a:rPr lang="en-US" altLang="zh-CN" sz="3200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sz="3200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一文中，“爱因斯坦桌子上未完成的论文”对作者的研究起到的作用。</a:t>
            </a:r>
            <a:endParaRPr lang="zh-CN" altLang="en-US" sz="32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 </a:t>
            </a:r>
            <a:r>
              <a:rPr lang="zh-CN" altLang="en-US" dirty="0" smtClean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答：</a:t>
            </a:r>
            <a:r>
              <a:rPr lang="zh-CN" altLang="en-US" dirty="0" smtClean="0"/>
              <a:t> </a:t>
            </a:r>
            <a:r>
              <a:rPr lang="zh-CN" altLang="en-US" b="1" dirty="0" smtClean="0">
                <a:solidFill>
                  <a:srgbClr val="002060"/>
                </a:solidFill>
              </a:rPr>
              <a:t>作者</a:t>
            </a:r>
            <a:r>
              <a:rPr lang="zh-CN" altLang="en-US" b="1" dirty="0">
                <a:solidFill>
                  <a:srgbClr val="002060"/>
                </a:solidFill>
              </a:rPr>
              <a:t>在好奇心的驱使下决定学习爱因斯坦的一切。在阅读中作者感到温暖如春，涌动着探究的热 情，决定做一名物理学家。在以后的学业中研究反物质，在父母的帮助下，建造自己的原子对撞机，进行 科学实验。“爱因斯坦桌上未完成的论文”引导作者走向了科学研究的道路。</a:t>
            </a:r>
          </a:p>
        </p:txBody>
      </p:sp>
    </p:spTree>
    <p:extLst>
      <p:ext uri="{BB962C8B-B14F-4D97-AF65-F5344CB8AC3E}">
        <p14:creationId xmlns:p14="http://schemas.microsoft.com/office/powerpoint/2010/main" val="923679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4</a:t>
            </a:r>
            <a:r>
              <a:rPr lang="zh-CN" altLang="en-US" sz="3200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、在</a:t>
            </a:r>
            <a:r>
              <a:rPr lang="en-US" altLang="zh-CN" sz="3200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3200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一名物理学家的教育历程</a:t>
            </a:r>
            <a:r>
              <a:rPr lang="en-US" altLang="zh-CN" sz="3200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sz="3200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文中，作者透过鲤鱼“科学家”的眼睛观察世界，说说转换视角介绍事物有怎样的趣味。</a:t>
            </a:r>
            <a:endParaRPr lang="zh-CN" altLang="en-US" sz="32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答</a:t>
            </a:r>
            <a:r>
              <a:rPr lang="zh-CN" altLang="en-US" dirty="0" smtClean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：</a:t>
            </a:r>
            <a:endParaRPr lang="en-US" altLang="zh-CN" dirty="0" smtClean="0">
              <a:solidFill>
                <a:srgbClr val="C0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 marL="0" indent="0">
              <a:buNone/>
            </a:pPr>
            <a:r>
              <a:rPr lang="en-US" altLang="zh-CN" b="1" dirty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</a:t>
            </a:r>
            <a:r>
              <a:rPr lang="en-US" altLang="zh-CN" b="1" dirty="0" smtClean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      </a:t>
            </a:r>
            <a:r>
              <a:rPr lang="zh-CN" altLang="en-US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文章</a:t>
            </a:r>
            <a:r>
              <a:rPr lang="zh-CN" altLang="en-US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从鲤鱼的视角提出作者对世界的种种猜想，充满童趣，更突出童年的好奇心和对世界探究的欲 望。特别是借鲤鱼“科学家”对外力的感受、陌生世界的认知，道出人类一样处在这样的境地，自然引出 关于“超距作用”“平行世界”“多维空间”“高维世界”等的思考，这样通过变换视角把读者带入现场，把 高深的知识生动形象地讲述出来，便于读者理解接受，很有趣味。 </a:t>
            </a:r>
          </a:p>
        </p:txBody>
      </p:sp>
    </p:spTree>
    <p:extLst>
      <p:ext uri="{BB962C8B-B14F-4D97-AF65-F5344CB8AC3E}">
        <p14:creationId xmlns:p14="http://schemas.microsoft.com/office/powerpoint/2010/main" val="36702209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</a:t>
            </a:r>
            <a:r>
              <a:rPr lang="zh-CN" altLang="en-US" dirty="0" smtClean="0"/>
              <a:t>、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34" y="299259"/>
            <a:ext cx="11147367" cy="5104014"/>
          </a:xfrm>
        </p:spPr>
      </p:pic>
    </p:spTree>
    <p:extLst>
      <p:ext uri="{BB962C8B-B14F-4D97-AF65-F5344CB8AC3E}">
        <p14:creationId xmlns:p14="http://schemas.microsoft.com/office/powerpoint/2010/main" val="3150518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5</a:t>
            </a:r>
            <a:r>
              <a:rPr lang="zh-CN" altLang="en-US" dirty="0" smtClean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、答案提示</a:t>
            </a:r>
            <a:endParaRPr lang="zh-CN" altLang="en-US" dirty="0">
              <a:solidFill>
                <a:srgbClr val="C0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 </a:t>
            </a:r>
            <a:r>
              <a:rPr lang="zh-CN" altLang="en-US" dirty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答： </a:t>
            </a:r>
            <a:r>
              <a:rPr lang="zh-CN" altLang="en-US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）用了“没有”“从没”两个否定词，分别修饰“想到”“梦想过”，表明从事科学研究并不是因 为受到急功近利思想的驱使；“完全”“从没”两词，表明没有另外、历来如此，在程度和时间上进行限制， 突出科学研究的纯粹。通俗、简明的语言中包含着从事科学研究的态度和情感。 </a:t>
            </a:r>
            <a:endParaRPr lang="en-US" altLang="zh-CN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 smtClean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 答</a:t>
            </a:r>
            <a:r>
              <a:rPr lang="zh-CN" altLang="en-US" dirty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： </a:t>
            </a:r>
            <a:r>
              <a:rPr lang="zh-CN" altLang="en-US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）“池子”比喻束缚人类的圈子；表明人类都有认知的局限，不了解可能存在的“平行宇宙”，还以 为自己是唯一正确的。这些词语生动体现了作者对人类认知局限的清醒把握。</a:t>
            </a:r>
          </a:p>
        </p:txBody>
      </p:sp>
    </p:spTree>
    <p:extLst>
      <p:ext uri="{BB962C8B-B14F-4D97-AF65-F5344CB8AC3E}">
        <p14:creationId xmlns:p14="http://schemas.microsoft.com/office/powerpoint/2010/main" val="19590937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6</a:t>
            </a:r>
            <a:r>
              <a:rPr lang="zh-CN" altLang="en-US" dirty="0" smtClean="0"/>
              <a:t>、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31" y="706583"/>
            <a:ext cx="10756669" cy="4862944"/>
          </a:xfrm>
        </p:spPr>
      </p:pic>
    </p:spTree>
    <p:extLst>
      <p:ext uri="{BB962C8B-B14F-4D97-AF65-F5344CB8AC3E}">
        <p14:creationId xmlns:p14="http://schemas.microsoft.com/office/powerpoint/2010/main" val="385640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6</a:t>
            </a:r>
            <a:r>
              <a:rPr lang="zh-CN" altLang="en-US" b="1" dirty="0" smtClean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、答案示例：</a:t>
            </a:r>
            <a:endParaRPr lang="zh-CN" altLang="en-US" b="1" dirty="0">
              <a:solidFill>
                <a:srgbClr val="C0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2060"/>
                </a:solidFill>
              </a:rPr>
              <a:t>（</a:t>
            </a:r>
            <a:r>
              <a:rPr lang="en-US" altLang="zh-CN" dirty="0">
                <a:solidFill>
                  <a:srgbClr val="002060"/>
                </a:solidFill>
              </a:rPr>
              <a:t>1</a:t>
            </a:r>
            <a:r>
              <a:rPr lang="zh-CN" altLang="en-US" dirty="0">
                <a:solidFill>
                  <a:srgbClr val="002060"/>
                </a:solidFill>
              </a:rPr>
              <a:t>）葛洪</a:t>
            </a:r>
            <a:r>
              <a:rPr lang="en-US" altLang="zh-CN" dirty="0">
                <a:solidFill>
                  <a:srgbClr val="002060"/>
                </a:solidFill>
              </a:rPr>
              <a:t>《</a:t>
            </a:r>
            <a:r>
              <a:rPr lang="zh-CN" altLang="en-US" dirty="0">
                <a:solidFill>
                  <a:srgbClr val="002060"/>
                </a:solidFill>
              </a:rPr>
              <a:t>肘后备急方</a:t>
            </a:r>
            <a:r>
              <a:rPr lang="en-US" altLang="zh-CN" dirty="0">
                <a:solidFill>
                  <a:srgbClr val="002060"/>
                </a:solidFill>
              </a:rPr>
              <a:t>》</a:t>
            </a:r>
            <a:r>
              <a:rPr lang="zh-CN" altLang="en-US" dirty="0">
                <a:solidFill>
                  <a:srgbClr val="002060"/>
                </a:solidFill>
              </a:rPr>
              <a:t>　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r>
              <a:rPr lang="zh-CN" altLang="en-US" dirty="0" smtClean="0">
                <a:solidFill>
                  <a:srgbClr val="002060"/>
                </a:solidFill>
              </a:rPr>
              <a:t>（</a:t>
            </a:r>
            <a:r>
              <a:rPr lang="en-US" altLang="zh-CN" dirty="0">
                <a:solidFill>
                  <a:srgbClr val="002060"/>
                </a:solidFill>
              </a:rPr>
              <a:t>2</a:t>
            </a:r>
            <a:r>
              <a:rPr lang="zh-CN" altLang="en-US" dirty="0">
                <a:solidFill>
                  <a:srgbClr val="002060"/>
                </a:solidFill>
              </a:rPr>
              <a:t>）畅游在茶园池中的鲤鱼和爱因斯坦桌上未完成的论文　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r>
              <a:rPr lang="zh-CN" altLang="en-US" dirty="0" smtClean="0">
                <a:solidFill>
                  <a:srgbClr val="002060"/>
                </a:solidFill>
              </a:rPr>
              <a:t>（</a:t>
            </a:r>
            <a:r>
              <a:rPr lang="en-US" altLang="zh-CN" dirty="0">
                <a:solidFill>
                  <a:srgbClr val="002060"/>
                </a:solidFill>
              </a:rPr>
              <a:t>3</a:t>
            </a:r>
            <a:r>
              <a:rPr lang="zh-CN" altLang="en-US" dirty="0">
                <a:solidFill>
                  <a:srgbClr val="002060"/>
                </a:solidFill>
              </a:rPr>
              <a:t>）说明　 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r>
              <a:rPr lang="zh-CN" altLang="en-US" dirty="0" smtClean="0">
                <a:solidFill>
                  <a:srgbClr val="002060"/>
                </a:solidFill>
              </a:rPr>
              <a:t>（</a:t>
            </a:r>
            <a:r>
              <a:rPr lang="en-US" altLang="zh-CN" dirty="0">
                <a:solidFill>
                  <a:srgbClr val="002060"/>
                </a:solidFill>
              </a:rPr>
              <a:t>4</a:t>
            </a:r>
            <a:r>
              <a:rPr lang="zh-CN" altLang="en-US" dirty="0">
                <a:solidFill>
                  <a:srgbClr val="002060"/>
                </a:solidFill>
              </a:rPr>
              <a:t>）通俗生动 </a:t>
            </a:r>
          </a:p>
        </p:txBody>
      </p:sp>
    </p:spTree>
    <p:extLst>
      <p:ext uri="{BB962C8B-B14F-4D97-AF65-F5344CB8AC3E}">
        <p14:creationId xmlns:p14="http://schemas.microsoft.com/office/powerpoint/2010/main" val="13232506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650</Words>
  <Application>Microsoft Office PowerPoint</Application>
  <PresentationFormat>宽屏</PresentationFormat>
  <Paragraphs>27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黑体</vt:lpstr>
      <vt:lpstr>华文琥珀</vt:lpstr>
      <vt:lpstr>华文隶书</vt:lpstr>
      <vt:lpstr>Arial</vt:lpstr>
      <vt:lpstr>Office 主题​​</vt:lpstr>
      <vt:lpstr>PowerPoint 演示文稿</vt:lpstr>
      <vt:lpstr>1、总览《青蒿素》一文，解释“青蒿素”，依据科学研究关注的重要阶段，概括“青蒿素”发现和应用的过程。</vt:lpstr>
      <vt:lpstr>2、分析《青蒿素》一文中，作者写“发展与超越”部分的作用。</vt:lpstr>
      <vt:lpstr>3、分析《一名物理学家的教育历程》一文中，“爱因斯坦桌子上未完成的论文”对作者的研究起到的作用。</vt:lpstr>
      <vt:lpstr>4、在《一名物理学家的教育历程》文中，作者透过鲤鱼“科学家”的眼睛观察世界，说说转换视角介绍事物有怎样的趣味。</vt:lpstr>
      <vt:lpstr>5、</vt:lpstr>
      <vt:lpstr>5、答案提示</vt:lpstr>
      <vt:lpstr>6、</vt:lpstr>
      <vt:lpstr>6、答案示例：</vt:lpstr>
      <vt:lpstr>7、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12</cp:revision>
  <dcterms:created xsi:type="dcterms:W3CDTF">2020-04-01T08:43:06Z</dcterms:created>
  <dcterms:modified xsi:type="dcterms:W3CDTF">2020-04-01T12:13:23Z</dcterms:modified>
</cp:coreProperties>
</file>