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9" r:id="rId2"/>
    <p:sldId id="278" r:id="rId3"/>
    <p:sldId id="257" r:id="rId4"/>
    <p:sldId id="258" r:id="rId5"/>
    <p:sldId id="266" r:id="rId6"/>
    <p:sldId id="301" r:id="rId7"/>
    <p:sldId id="268" r:id="rId8"/>
    <p:sldId id="269" r:id="rId9"/>
    <p:sldId id="270" r:id="rId10"/>
    <p:sldId id="271" r:id="rId11"/>
    <p:sldId id="302" r:id="rId12"/>
    <p:sldId id="272" r:id="rId13"/>
    <p:sldId id="274" r:id="rId14"/>
    <p:sldId id="277" r:id="rId15"/>
    <p:sldId id="259" r:id="rId16"/>
    <p:sldId id="306" r:id="rId17"/>
    <p:sldId id="261" r:id="rId18"/>
    <p:sldId id="304" r:id="rId19"/>
    <p:sldId id="262" r:id="rId20"/>
    <p:sldId id="264" r:id="rId21"/>
    <p:sldId id="307" r:id="rId22"/>
    <p:sldId id="308" r:id="rId23"/>
    <p:sldId id="289" r:id="rId24"/>
    <p:sldId id="290" r:id="rId25"/>
    <p:sldId id="294" r:id="rId26"/>
    <p:sldId id="296" r:id="rId27"/>
    <p:sldId id="309" r:id="rId28"/>
    <p:sldId id="300" r:id="rId2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varScale="1">
        <p:scale>
          <a:sx n="49" d="100"/>
          <a:sy n="49" d="100"/>
        </p:scale>
        <p:origin x="-114" y="-56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12</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itchFamily="34" charset="-122"/>
                <a:ea typeface="微软雅黑" pitchFamily="34" charset="-122"/>
              </a:rPr>
              <a:t>第一单元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小</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石城山记</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9"/>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5439"/>
          <a:stretch/>
        </p:blipFill>
        <p:spPr bwMode="auto">
          <a:xfrm>
            <a:off x="7491933" y="-1"/>
            <a:ext cx="4686300" cy="24601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246" y="897101"/>
            <a:ext cx="11645608" cy="5181162"/>
          </a:xfrm>
          <a:prstGeom prst="rect">
            <a:avLst/>
          </a:prstGeom>
          <a:noFill/>
        </p:spPr>
        <p:txBody>
          <a:bodyPr wrap="square" rtlCol="0">
            <a:spAutoFit/>
          </a:bodyPr>
          <a:lstStyle/>
          <a:p>
            <a:pPr algn="just">
              <a:lnSpc>
                <a:spcPct val="150000"/>
              </a:lnSpc>
            </a:pPr>
            <a:r>
              <a:rPr lang="zh-CN" altLang="zh-CN" sz="2800" kern="100" dirty="0">
                <a:latin typeface="Times New Roman"/>
                <a:ea typeface="华文细黑"/>
                <a:cs typeface="Times New Roman"/>
              </a:rPr>
              <a:t>伴随着平平仄仄的风，抑扬顿挫的云，起承转合的雾，从一千年前的潇水之上掠过，吹开片片雨雾，穿时越空，直掠上心头，撼起圈圈涟漪，缓缓地隐退。仿佛中，你就是那江边的蓑笠翁啊，江天雪景，逸清高远，虽有向往自在悠闲的盎然情趣，更有被贬远荒、壮志未酬的幽愤。仿佛中，我看见你的萧瑟的背影，披蓑戴笠，手持鱼竿，在唐朝的那年冬天，雨雪凄迷的千山万径之外，垂钓着一江苍凉。而你的身后，一场旷世的千年大雪，纷飞的断点中竟夹杂着如许萦乱繁多的悲催与慨叹，也一并湮灭在历史的深处。</a:t>
            </a:r>
            <a:r>
              <a:rPr lang="en-US" altLang="zh-CN" sz="2800" kern="100" dirty="0">
                <a:latin typeface="Times New Roman"/>
                <a:ea typeface="华文细黑"/>
                <a:cs typeface="Times New Roman"/>
              </a:rPr>
              <a:t> </a:t>
            </a:r>
            <a:endParaRPr lang="zh-CN" altLang="zh-CN" sz="1050" kern="100" dirty="0">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542" y="764704"/>
            <a:ext cx="11645608" cy="4534062"/>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柳宗元</a:t>
            </a:r>
            <a:r>
              <a:rPr lang="en-US" altLang="zh-CN" sz="2800" kern="100" dirty="0">
                <a:latin typeface="Times New Roman"/>
                <a:ea typeface="华文细黑"/>
                <a:cs typeface="Courier New"/>
              </a:rPr>
              <a:t>(773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819)</a:t>
            </a:r>
            <a:r>
              <a:rPr lang="zh-CN" altLang="zh-CN" sz="2800" kern="100" dirty="0">
                <a:latin typeface="Times New Roman"/>
                <a:ea typeface="华文细黑"/>
                <a:cs typeface="Times New Roman"/>
              </a:rPr>
              <a:t>，字子厚。唐代杰出的文学家、思想家</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河</a:t>
            </a:r>
            <a:r>
              <a:rPr lang="zh-CN" altLang="zh-CN" sz="2800" kern="100" dirty="0">
                <a:latin typeface="Times New Roman"/>
                <a:ea typeface="华文细黑"/>
                <a:cs typeface="Times New Roman"/>
              </a:rPr>
              <a:t>东解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今山西运城西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人。与韩愈共同倡导中唐古文运动，</a:t>
            </a:r>
            <a:r>
              <a:rPr lang="zh-CN" altLang="zh-CN" sz="2800" kern="100" dirty="0" smtClean="0">
                <a:latin typeface="Times New Roman"/>
                <a:ea typeface="华文细黑"/>
                <a:cs typeface="Times New Roman"/>
              </a:rPr>
              <a:t>并</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柳河东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柳柳州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。入朝为官后，</a:t>
            </a:r>
            <a:r>
              <a:rPr lang="zh-CN" altLang="zh-CN" sz="2800" kern="100" dirty="0" smtClean="0">
                <a:latin typeface="Times New Roman"/>
                <a:ea typeface="华文细黑"/>
                <a:cs typeface="Times New Roman"/>
              </a:rPr>
              <a:t>积</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极</a:t>
            </a:r>
            <a:r>
              <a:rPr lang="zh-CN" altLang="zh-CN" sz="2800" kern="100" dirty="0">
                <a:latin typeface="Times New Roman"/>
                <a:ea typeface="华文细黑"/>
                <a:cs typeface="Times New Roman"/>
              </a:rPr>
              <a:t>参与王叔文集团的政治革新，迁礼部员外郎。柳宗元</a:t>
            </a:r>
            <a:r>
              <a:rPr lang="zh-CN" altLang="zh-CN" sz="2800" kern="100" dirty="0" smtClean="0">
                <a:latin typeface="Times New Roman"/>
                <a:ea typeface="华文细黑"/>
                <a:cs typeface="Times New Roman"/>
              </a:rPr>
              <a:t>一生</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留</a:t>
            </a:r>
            <a:r>
              <a:rPr lang="zh-CN" altLang="zh-CN" sz="2800" kern="100" dirty="0">
                <a:latin typeface="Times New Roman"/>
                <a:ea typeface="华文细黑"/>
                <a:cs typeface="Times New Roman"/>
              </a:rPr>
              <a:t>诗文作品达</a:t>
            </a:r>
            <a:r>
              <a:rPr lang="en-US" altLang="zh-CN" sz="2800" kern="100" dirty="0">
                <a:latin typeface="Times New Roman"/>
                <a:ea typeface="华文细黑"/>
                <a:cs typeface="Courier New"/>
              </a:rPr>
              <a:t>600</a:t>
            </a:r>
            <a:r>
              <a:rPr lang="zh-CN" altLang="zh-CN" sz="2800" kern="100" dirty="0">
                <a:latin typeface="Times New Roman"/>
                <a:ea typeface="华文细黑"/>
                <a:cs typeface="Times New Roman"/>
              </a:rPr>
              <a:t>篇，其文的成就大于诗。散文论说性强</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笔锋</a:t>
            </a:r>
            <a:r>
              <a:rPr lang="zh-CN" altLang="zh-CN" sz="2800" kern="100" dirty="0">
                <a:latin typeface="Times New Roman"/>
                <a:ea typeface="华文细黑"/>
                <a:cs typeface="Times New Roman"/>
              </a:rPr>
              <a:t>犀利，讽刺辛辣，富于战斗性；游记写景状物，多所寄托。哲学著作有《天说》、《天时》、《封建论》等。有《河东先生集》。</a:t>
            </a:r>
            <a:endParaRPr lang="zh-CN" altLang="zh-CN" sz="1050" kern="100" dirty="0">
              <a:effectLst/>
              <a:latin typeface="宋体"/>
              <a:cs typeface="Courier New"/>
            </a:endParaRPr>
          </a:p>
        </p:txBody>
      </p:sp>
      <p:pic>
        <p:nvPicPr>
          <p:cNvPr id="3074" name="Picture 2" descr="S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9551590" y="764704"/>
            <a:ext cx="2509085" cy="325032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098" y="839154"/>
            <a:ext cx="11798255" cy="4534062"/>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柳宗元自贞元二十一年</a:t>
            </a:r>
            <a:r>
              <a:rPr lang="en-US" altLang="zh-CN" sz="2800" kern="100" dirty="0">
                <a:latin typeface="Times New Roman"/>
                <a:ea typeface="华文细黑"/>
                <a:cs typeface="Courier New"/>
              </a:rPr>
              <a:t>(805)</a:t>
            </a:r>
            <a:r>
              <a:rPr lang="zh-CN" altLang="zh-CN" sz="2800" kern="100" dirty="0">
                <a:latin typeface="Times New Roman"/>
                <a:ea typeface="华文细黑"/>
                <a:cs typeface="Times New Roman"/>
              </a:rPr>
              <a:t>起，在永州谪居十年。一代文豪，十年楚客。处于逆境之中的柳宗元开始了他一生中创作的辉煌时期。他除了写出了许多抒发自己孤寂苦闷之情的诗歌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如《江雪》等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外，还写出了《三戒》、《捕蛇者说》、《童区寄传》等寓言、散文和史传文学作品，揭露社会的黑暗，反映人民的疾苦。最为出色的是他寓居愚溪五年中所写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清莹秀澈，锵鸣金石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的《永州八记》。本文是柳宗元《永州八记》的最后一篇。小石城山在永州西部边缘地带。</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1384995"/>
          </a:xfrm>
          <a:prstGeom prst="rect">
            <a:avLst/>
          </a:prstGeom>
        </p:spPr>
        <p:txBody>
          <a:bodyPr>
            <a:spAutoFit/>
          </a:bodyPr>
          <a:lstStyle/>
          <a:p>
            <a:pPr>
              <a:lnSpc>
                <a:spcPct val="150000"/>
              </a:lnSpc>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更千百年不得一售其</a:t>
            </a:r>
            <a:r>
              <a:rPr lang="zh-CN" altLang="zh-CN" sz="2800" kern="100" dirty="0">
                <a:solidFill>
                  <a:srgbClr val="FF0000"/>
                </a:solidFill>
                <a:latin typeface="Times New Roman"/>
                <a:ea typeface="华文细黑"/>
                <a:cs typeface="Times New Roman"/>
              </a:rPr>
              <a:t>伎</a:t>
            </a:r>
            <a:r>
              <a:rPr lang="zh-CN" altLang="zh-CN" sz="2800" kern="100" dirty="0">
                <a:latin typeface="Times New Roman"/>
                <a:ea typeface="华文细黑"/>
                <a:cs typeface="Times New Roman"/>
              </a:rPr>
              <a:t>　通</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4617298" y="1844824"/>
            <a:ext cx="1261884" cy="523220"/>
          </a:xfrm>
          <a:prstGeom prst="rect">
            <a:avLst/>
          </a:prstGeom>
        </p:spPr>
        <p:txBody>
          <a:bodyPr wrap="none">
            <a:spAutoFit/>
          </a:bodyPr>
          <a:lstStyle/>
          <a:p>
            <a:r>
              <a:rPr lang="en-US" altLang="zh-CN" sz="2800" kern="10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技</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5" name="矩形 4"/>
          <p:cNvSpPr/>
          <p:nvPr/>
        </p:nvSpPr>
        <p:spPr>
          <a:xfrm>
            <a:off x="6060360" y="1844824"/>
            <a:ext cx="2339102"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技艺，指美景</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116632"/>
            <a:ext cx="11572430" cy="6555641"/>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其上，为</a:t>
            </a:r>
            <a:r>
              <a:rPr lang="zh-CN" altLang="zh-CN" sz="2800" kern="100" dirty="0">
                <a:solidFill>
                  <a:srgbClr val="FF0000"/>
                </a:solidFill>
                <a:latin typeface="Times New Roman"/>
                <a:ea typeface="华文细黑"/>
                <a:cs typeface="Times New Roman"/>
              </a:rPr>
              <a:t>睥睨</a:t>
            </a:r>
            <a:r>
              <a:rPr lang="zh-CN" altLang="zh-CN" sz="2800" kern="100" dirty="0">
                <a:latin typeface="Times New Roman"/>
                <a:ea typeface="华文细黑"/>
                <a:cs typeface="Times New Roman"/>
              </a:rPr>
              <a:t>、梁</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之形。</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a:t>
            </a:r>
            <a:r>
              <a:rPr lang="zh-CN" altLang="zh-CN" sz="2800" u="dotted" kern="100" dirty="0" smtClean="0">
                <a:latin typeface="Times New Roman"/>
                <a:ea typeface="华文细黑"/>
                <a:cs typeface="Times New Roman"/>
              </a:rPr>
              <a:t>　</a:t>
            </a:r>
            <a:endParaRPr lang="zh-CN" altLang="zh-CN" sz="1050" u="dotted"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今义：</a:t>
            </a:r>
            <a:r>
              <a:rPr lang="en-US" altLang="zh-CN" sz="2800" kern="100" dirty="0" smtClean="0">
                <a:latin typeface="+mj-ea"/>
                <a:ea typeface="+mj-ea"/>
                <a:cs typeface="Times New Roman"/>
              </a:rPr>
              <a:t>_________________________</a:t>
            </a:r>
            <a:endParaRPr lang="zh-CN" altLang="zh-CN" sz="1050" kern="100" dirty="0" smtClean="0">
              <a:latin typeface="+mj-ea"/>
              <a:ea typeface="+mj-ea"/>
              <a:cs typeface="Courier New"/>
            </a:endParaRP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其疏</a:t>
            </a:r>
            <a:r>
              <a:rPr lang="zh-CN" altLang="zh-CN" sz="2800" kern="100" dirty="0">
                <a:solidFill>
                  <a:srgbClr val="FF0000"/>
                </a:solidFill>
                <a:latin typeface="Times New Roman"/>
                <a:ea typeface="华文细黑"/>
                <a:cs typeface="Times New Roman"/>
              </a:rPr>
              <a:t>数</a:t>
            </a:r>
            <a:r>
              <a:rPr lang="zh-CN" altLang="zh-CN" sz="2800" kern="100" dirty="0">
                <a:latin typeface="Times New Roman"/>
                <a:ea typeface="华文细黑"/>
                <a:cs typeface="Times New Roman"/>
              </a:rPr>
              <a:t>偃仰。</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a:t>
            </a:r>
            <a:endParaRPr lang="zh-CN" altLang="zh-CN" sz="1050" kern="100" dirty="0">
              <a:latin typeface="+mj-ea"/>
              <a:ea typeface="+mj-ea"/>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a:t>
            </a:r>
            <a:endParaRPr lang="zh-CN" altLang="zh-CN" sz="1050" kern="100" dirty="0">
              <a:latin typeface="+mj-ea"/>
              <a:ea typeface="+mj-ea"/>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更千百年不得一</a:t>
            </a:r>
            <a:r>
              <a:rPr lang="zh-CN" altLang="zh-CN" sz="2800" kern="100" dirty="0">
                <a:solidFill>
                  <a:srgbClr val="FF0000"/>
                </a:solidFill>
                <a:latin typeface="Times New Roman"/>
                <a:ea typeface="华文细黑"/>
                <a:cs typeface="Times New Roman"/>
              </a:rPr>
              <a:t>售</a:t>
            </a:r>
            <a:r>
              <a:rPr lang="zh-CN" altLang="zh-CN" sz="2800" kern="100" dirty="0">
                <a:latin typeface="Times New Roman"/>
                <a:ea typeface="华文细黑"/>
                <a:cs typeface="Times New Roman"/>
              </a:rPr>
              <a:t>其伎。</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pic>
        <p:nvPicPr>
          <p:cNvPr id="4098" name="Picture 2" descr="1"/>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98742" y="988678"/>
            <a:ext cx="362676" cy="3626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1596831" y="1465620"/>
            <a:ext cx="2698175"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城墙上的女墙。</a:t>
            </a:r>
            <a:endParaRPr lang="zh-CN" altLang="en-US" sz="2800" kern="100" dirty="0">
              <a:solidFill>
                <a:srgbClr val="3333FF"/>
              </a:solidFill>
              <a:latin typeface="宋体"/>
              <a:ea typeface="华文细黑"/>
              <a:cs typeface="Times New Roman"/>
            </a:endParaRPr>
          </a:p>
        </p:txBody>
      </p:sp>
      <p:sp>
        <p:nvSpPr>
          <p:cNvPr id="16" name="矩形 15"/>
          <p:cNvSpPr/>
          <p:nvPr/>
        </p:nvSpPr>
        <p:spPr>
          <a:xfrm>
            <a:off x="1596831" y="2105146"/>
            <a:ext cx="4852610"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斜着眼看，表示厌恶或轻视。</a:t>
            </a:r>
          </a:p>
        </p:txBody>
      </p:sp>
      <p:sp>
        <p:nvSpPr>
          <p:cNvPr id="18" name="矩形 17"/>
          <p:cNvSpPr/>
          <p:nvPr/>
        </p:nvSpPr>
        <p:spPr>
          <a:xfrm>
            <a:off x="1636957" y="3362147"/>
            <a:ext cx="1249390" cy="512911"/>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密集。</a:t>
            </a:r>
          </a:p>
        </p:txBody>
      </p:sp>
      <p:sp>
        <p:nvSpPr>
          <p:cNvPr id="19" name="矩形 18"/>
          <p:cNvSpPr/>
          <p:nvPr/>
        </p:nvSpPr>
        <p:spPr>
          <a:xfrm>
            <a:off x="1636957" y="3991055"/>
            <a:ext cx="1249390" cy="512911"/>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数字。</a:t>
            </a:r>
          </a:p>
        </p:txBody>
      </p:sp>
      <p:sp>
        <p:nvSpPr>
          <p:cNvPr id="20" name="矩形 19"/>
          <p:cNvSpPr/>
          <p:nvPr/>
        </p:nvSpPr>
        <p:spPr>
          <a:xfrm>
            <a:off x="1595864" y="5305827"/>
            <a:ext cx="2339102" cy="475655"/>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展示，展现。</a:t>
            </a:r>
          </a:p>
        </p:txBody>
      </p:sp>
      <p:sp>
        <p:nvSpPr>
          <p:cNvPr id="21" name="矩形 20"/>
          <p:cNvSpPr/>
          <p:nvPr/>
        </p:nvSpPr>
        <p:spPr>
          <a:xfrm>
            <a:off x="1626155" y="5930116"/>
            <a:ext cx="1339515"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卖出。</a:t>
            </a: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1"/>
                                        </p:tgtEl>
                                      </p:cBhvr>
                                    </p:animEffect>
                                    <p:set>
                                      <p:cBhvr>
                                        <p:cTn id="46"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6" grpId="0"/>
      <p:bldP spid="16" grpId="1"/>
      <p:bldP spid="18" grpId="0"/>
      <p:bldP spid="18" grpId="1"/>
      <p:bldP spid="19" grpId="0"/>
      <p:bldP spid="19" grpId="1"/>
      <p:bldP spid="20" grpId="0"/>
      <p:bldP spid="20" grpId="1"/>
      <p:bldP spid="21" grpId="0"/>
      <p:bldP spid="2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548680"/>
            <a:ext cx="11232086"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916832"/>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而</a:t>
            </a:r>
            <a:endParaRPr lang="zh-CN" altLang="zh-CN" sz="1050" kern="100" dirty="0">
              <a:effectLst/>
              <a:latin typeface="宋体"/>
              <a:cs typeface="Courier New"/>
            </a:endParaRPr>
          </a:p>
        </p:txBody>
      </p:sp>
      <p:sp>
        <p:nvSpPr>
          <p:cNvPr id="4" name="左大括号 3"/>
          <p:cNvSpPr/>
          <p:nvPr/>
        </p:nvSpPr>
        <p:spPr>
          <a:xfrm>
            <a:off x="1342678" y="1476779"/>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260755"/>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其一少北</a:t>
            </a:r>
            <a:r>
              <a:rPr lang="zh-CN" altLang="zh-CN" sz="2800" kern="100" dirty="0">
                <a:solidFill>
                  <a:srgbClr val="FF0000"/>
                </a:solidFill>
                <a:latin typeface="Times New Roman"/>
                <a:ea typeface="华文细黑"/>
                <a:cs typeface="Times New Roman"/>
              </a:rPr>
              <a:t>而</a:t>
            </a:r>
            <a:r>
              <a:rPr lang="zh-CN" altLang="zh-CN" sz="2800" kern="100" dirty="0" smtClean="0">
                <a:latin typeface="Times New Roman"/>
                <a:ea typeface="华文细黑"/>
                <a:cs typeface="Times New Roman"/>
              </a:rPr>
              <a:t>东</a:t>
            </a:r>
            <a:r>
              <a:rPr lang="en-US" altLang="zh-CN" sz="2800" kern="100" dirty="0" smtClean="0">
                <a:latin typeface="Times New Roman"/>
                <a:ea typeface="华文细黑"/>
                <a:cs typeface="Times New Roman"/>
              </a:rPr>
              <a:t>________________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土</a:t>
            </a:r>
            <a:r>
              <a:rPr lang="zh-CN" altLang="zh-CN" sz="2800" kern="100" dirty="0">
                <a:latin typeface="Times New Roman"/>
                <a:ea typeface="华文细黑"/>
                <a:cs typeface="Times New Roman"/>
              </a:rPr>
              <a:t>断</a:t>
            </a:r>
            <a:r>
              <a:rPr lang="zh-CN" altLang="zh-CN" sz="2800" kern="100" dirty="0">
                <a:solidFill>
                  <a:srgbClr val="FF0000"/>
                </a:solidFill>
                <a:latin typeface="Times New Roman"/>
                <a:ea typeface="华文细黑"/>
                <a:cs typeface="Times New Roman"/>
              </a:rPr>
              <a:t>而</a:t>
            </a:r>
            <a:r>
              <a:rPr lang="zh-CN" altLang="zh-CN" sz="2800" kern="100" dirty="0">
                <a:latin typeface="Times New Roman"/>
                <a:ea typeface="华文细黑"/>
                <a:cs typeface="Times New Roman"/>
              </a:rPr>
              <a:t>川</a:t>
            </a:r>
            <a:r>
              <a:rPr lang="zh-CN" altLang="zh-CN" sz="2800" kern="100" dirty="0" smtClean="0">
                <a:latin typeface="Times New Roman"/>
                <a:ea typeface="华文细黑"/>
                <a:cs typeface="Times New Roman"/>
              </a:rPr>
              <a:t>分</a:t>
            </a:r>
            <a:r>
              <a:rPr lang="en-US" altLang="zh-CN" sz="2800" kern="100" dirty="0">
                <a:latin typeface="Times New Roman"/>
                <a:ea typeface="华文细黑"/>
                <a:cs typeface="Times New Roman"/>
              </a:rPr>
              <a:t>________________</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无</a:t>
            </a:r>
            <a:r>
              <a:rPr lang="zh-CN" altLang="zh-CN" sz="2800" kern="100" dirty="0">
                <a:latin typeface="Times New Roman"/>
                <a:ea typeface="华文细黑"/>
                <a:cs typeface="Times New Roman"/>
              </a:rPr>
              <a:t>土壤</a:t>
            </a:r>
            <a:r>
              <a:rPr lang="zh-CN" altLang="zh-CN" sz="2800" kern="100" dirty="0">
                <a:solidFill>
                  <a:srgbClr val="FF0000"/>
                </a:solidFill>
                <a:latin typeface="Times New Roman"/>
                <a:ea typeface="华文细黑"/>
                <a:cs typeface="Times New Roman"/>
              </a:rPr>
              <a:t>而</a:t>
            </a:r>
            <a:r>
              <a:rPr lang="zh-CN" altLang="zh-CN" sz="2800" kern="100" dirty="0">
                <a:latin typeface="Times New Roman"/>
                <a:ea typeface="华文细黑"/>
                <a:cs typeface="Times New Roman"/>
              </a:rPr>
              <a:t>生嘉树美</a:t>
            </a:r>
            <a:r>
              <a:rPr lang="zh-CN" altLang="zh-CN" sz="2800" kern="100" dirty="0" smtClean="0">
                <a:latin typeface="Times New Roman"/>
                <a:ea typeface="华文细黑"/>
                <a:cs typeface="Times New Roman"/>
              </a:rPr>
              <a:t>箭</a:t>
            </a:r>
            <a:r>
              <a:rPr lang="en-US" altLang="zh-CN" sz="2800" kern="100" dirty="0" smtClean="0">
                <a:latin typeface="Times New Roman"/>
                <a:ea typeface="华文细黑"/>
                <a:cs typeface="Times New Roman"/>
              </a:rPr>
              <a:t>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406997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为</a:t>
            </a:r>
            <a:endParaRPr lang="zh-CN" altLang="zh-CN" sz="1050" kern="100" dirty="0">
              <a:effectLst/>
              <a:latin typeface="宋体"/>
              <a:cs typeface="Courier New"/>
            </a:endParaRPr>
          </a:p>
        </p:txBody>
      </p:sp>
      <p:sp>
        <p:nvSpPr>
          <p:cNvPr id="14" name="左大括号 13"/>
          <p:cNvSpPr/>
          <p:nvPr/>
        </p:nvSpPr>
        <p:spPr>
          <a:xfrm>
            <a:off x="1342678" y="3629923"/>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3413899"/>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其上</a:t>
            </a:r>
            <a:r>
              <a:rPr lang="zh-CN" altLang="zh-CN" sz="2800" kern="100" dirty="0">
                <a:solidFill>
                  <a:srgbClr val="FF0000"/>
                </a:solidFill>
                <a:latin typeface="Times New Roman"/>
                <a:ea typeface="华文细黑"/>
                <a:cs typeface="Times New Roman"/>
              </a:rPr>
              <a:t>为</a:t>
            </a:r>
            <a:r>
              <a:rPr lang="zh-CN" altLang="zh-CN" sz="2800" kern="100" dirty="0" smtClean="0">
                <a:latin typeface="Times New Roman"/>
                <a:ea typeface="华文细黑"/>
                <a:cs typeface="Times New Roman"/>
              </a:rPr>
              <a:t>睥睨</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不</a:t>
            </a:r>
            <a:r>
              <a:rPr lang="zh-CN" altLang="zh-CN" sz="2800" kern="100" dirty="0">
                <a:solidFill>
                  <a:srgbClr val="FF0000"/>
                </a:solidFill>
                <a:latin typeface="Times New Roman"/>
                <a:ea typeface="华文细黑"/>
                <a:cs typeface="Times New Roman"/>
              </a:rPr>
              <a:t>为</a:t>
            </a:r>
            <a:r>
              <a:rPr lang="zh-CN" altLang="zh-CN" sz="2800" kern="100" dirty="0" smtClean="0">
                <a:latin typeface="Times New Roman"/>
                <a:ea typeface="华文细黑"/>
                <a:cs typeface="Times New Roman"/>
              </a:rPr>
              <a:t>伟人</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愈</a:t>
            </a:r>
            <a:r>
              <a:rPr lang="zh-CN" altLang="zh-CN" sz="2800" kern="100" dirty="0">
                <a:latin typeface="Times New Roman"/>
                <a:ea typeface="华文细黑"/>
                <a:cs typeface="Times New Roman"/>
              </a:rPr>
              <a:t>以</a:t>
            </a:r>
            <a:r>
              <a:rPr lang="zh-CN" altLang="zh-CN" sz="2800" kern="100" dirty="0">
                <a:solidFill>
                  <a:srgbClr val="FF0000"/>
                </a:solidFill>
                <a:latin typeface="Times New Roman"/>
                <a:ea typeface="华文细黑"/>
                <a:cs typeface="Times New Roman"/>
              </a:rPr>
              <a:t>为</a:t>
            </a:r>
            <a:r>
              <a:rPr lang="zh-CN" altLang="zh-CN" sz="2800" kern="100" dirty="0">
                <a:latin typeface="Times New Roman"/>
                <a:ea typeface="华文细黑"/>
                <a:cs typeface="Times New Roman"/>
              </a:rPr>
              <a:t>诚</a:t>
            </a:r>
            <a:r>
              <a:rPr lang="zh-CN" altLang="zh-CN" sz="2800" kern="100" dirty="0" smtClean="0">
                <a:latin typeface="Times New Roman"/>
                <a:ea typeface="华文细黑"/>
                <a:cs typeface="Times New Roman"/>
              </a:rPr>
              <a:t>有</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5" name="矩形 4"/>
          <p:cNvSpPr/>
          <p:nvPr/>
        </p:nvSpPr>
        <p:spPr>
          <a:xfrm>
            <a:off x="4006974" y="1340768"/>
            <a:ext cx="2698175"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并列连词，并且</a:t>
            </a:r>
            <a:endParaRPr lang="zh-CN" altLang="en-US" sz="2800" kern="100" dirty="0">
              <a:solidFill>
                <a:srgbClr val="3333FF"/>
              </a:solidFill>
              <a:latin typeface="宋体"/>
              <a:ea typeface="华文细黑"/>
              <a:cs typeface="Times New Roman"/>
            </a:endParaRPr>
          </a:p>
        </p:txBody>
      </p:sp>
      <p:sp>
        <p:nvSpPr>
          <p:cNvPr id="16" name="矩形 15"/>
          <p:cNvSpPr/>
          <p:nvPr/>
        </p:nvSpPr>
        <p:spPr>
          <a:xfrm>
            <a:off x="3646934" y="1988840"/>
            <a:ext cx="2698175"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承接连词，不译</a:t>
            </a:r>
            <a:endParaRPr lang="zh-CN" altLang="en-US" sz="2800" kern="100" dirty="0">
              <a:solidFill>
                <a:srgbClr val="3333FF"/>
              </a:solidFill>
              <a:latin typeface="宋体"/>
              <a:ea typeface="华文细黑"/>
              <a:cs typeface="Times New Roman"/>
            </a:endParaRPr>
          </a:p>
        </p:txBody>
      </p:sp>
      <p:sp>
        <p:nvSpPr>
          <p:cNvPr id="17" name="矩形 16"/>
          <p:cNvSpPr/>
          <p:nvPr/>
        </p:nvSpPr>
        <p:spPr>
          <a:xfrm>
            <a:off x="5052248" y="2636912"/>
            <a:ext cx="2339102"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转折连词，却</a:t>
            </a:r>
            <a:endParaRPr lang="zh-CN" altLang="en-US" sz="2800" kern="100" dirty="0">
              <a:solidFill>
                <a:srgbClr val="3333FF"/>
              </a:solidFill>
              <a:latin typeface="宋体"/>
              <a:ea typeface="华文细黑"/>
              <a:cs typeface="Times New Roman"/>
            </a:endParaRPr>
          </a:p>
        </p:txBody>
      </p:sp>
      <p:sp>
        <p:nvSpPr>
          <p:cNvPr id="18" name="矩形 17"/>
          <p:cNvSpPr/>
          <p:nvPr/>
        </p:nvSpPr>
        <p:spPr>
          <a:xfrm>
            <a:off x="3646934" y="3481844"/>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成为</a:t>
            </a:r>
            <a:endParaRPr lang="zh-CN" altLang="en-US" sz="2800" kern="100" dirty="0">
              <a:solidFill>
                <a:srgbClr val="3333FF"/>
              </a:solidFill>
              <a:latin typeface="宋体"/>
              <a:ea typeface="华文细黑"/>
              <a:cs typeface="Times New Roman"/>
            </a:endParaRPr>
          </a:p>
        </p:txBody>
      </p:sp>
      <p:sp>
        <p:nvSpPr>
          <p:cNvPr id="19" name="矩形 18"/>
          <p:cNvSpPr/>
          <p:nvPr/>
        </p:nvSpPr>
        <p:spPr>
          <a:xfrm>
            <a:off x="3320187" y="4129916"/>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造就</a:t>
            </a:r>
            <a:endParaRPr lang="zh-CN" altLang="en-US" sz="2800" kern="100" dirty="0">
              <a:solidFill>
                <a:srgbClr val="3333FF"/>
              </a:solidFill>
              <a:latin typeface="宋体"/>
              <a:ea typeface="华文细黑"/>
              <a:cs typeface="Times New Roman"/>
            </a:endParaRPr>
          </a:p>
        </p:txBody>
      </p:sp>
      <p:sp>
        <p:nvSpPr>
          <p:cNvPr id="20" name="矩形 19"/>
          <p:cNvSpPr/>
          <p:nvPr/>
        </p:nvSpPr>
        <p:spPr>
          <a:xfrm>
            <a:off x="3680227" y="4777988"/>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认为</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16" grpId="0"/>
      <p:bldP spid="16" grpId="1"/>
      <p:bldP spid="17" grpId="0"/>
      <p:bldP spid="17" grpId="1"/>
      <p:bldP spid="18" grpId="0"/>
      <p:bldP spid="18" grpId="1"/>
      <p:bldP spid="19" grpId="0"/>
      <p:bldP spid="19" grpId="1"/>
      <p:bldP spid="20" grpId="0"/>
      <p:bldP spid="2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988733"/>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类</a:t>
            </a:r>
            <a:endParaRPr lang="zh-CN" altLang="zh-CN" sz="1050" kern="100" dirty="0">
              <a:effectLst/>
              <a:latin typeface="宋体"/>
              <a:cs typeface="Courier New"/>
            </a:endParaRPr>
          </a:p>
        </p:txBody>
      </p:sp>
      <p:sp>
        <p:nvSpPr>
          <p:cNvPr id="4" name="左大括号 3"/>
          <p:cNvSpPr/>
          <p:nvPr/>
        </p:nvSpPr>
        <p:spPr>
          <a:xfrm>
            <a:off x="1342678" y="548680"/>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332656"/>
            <a:ext cx="6974241" cy="2031325"/>
          </a:xfrm>
          <a:prstGeom prst="rect">
            <a:avLst/>
          </a:prstGeom>
        </p:spPr>
        <p:txBody>
          <a:bodyPr>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类</a:t>
            </a:r>
            <a:r>
              <a:rPr lang="zh-CN" altLang="zh-CN" sz="2800" kern="100" dirty="0">
                <a:latin typeface="Times New Roman"/>
                <a:ea typeface="华文细黑"/>
                <a:cs typeface="Times New Roman"/>
              </a:rPr>
              <a:t>智者所施</a:t>
            </a:r>
            <a:r>
              <a:rPr lang="zh-CN" altLang="zh-CN" sz="2800" kern="100" dirty="0" smtClean="0">
                <a:latin typeface="Times New Roman"/>
                <a:ea typeface="华文细黑"/>
                <a:cs typeface="Times New Roman"/>
              </a:rPr>
              <a:t>设</a:t>
            </a:r>
            <a:r>
              <a:rPr lang="en-US" altLang="zh-CN" sz="2800" kern="100" dirty="0" smtClean="0">
                <a:latin typeface="Times New Roman"/>
                <a:ea typeface="华文细黑"/>
                <a:cs typeface="Times New Roman"/>
              </a:rPr>
              <a:t>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人</a:t>
            </a:r>
            <a:r>
              <a:rPr lang="zh-CN" altLang="zh-CN" sz="2800" kern="100" dirty="0">
                <a:latin typeface="Times New Roman"/>
                <a:ea typeface="华文细黑"/>
                <a:cs typeface="Times New Roman"/>
              </a:rPr>
              <a:t>以</a:t>
            </a:r>
            <a:r>
              <a:rPr lang="zh-CN" altLang="zh-CN" sz="2800" kern="100" dirty="0">
                <a:solidFill>
                  <a:srgbClr val="FF0000"/>
                </a:solidFill>
                <a:latin typeface="Times New Roman"/>
                <a:ea typeface="华文细黑"/>
                <a:cs typeface="Times New Roman"/>
              </a:rPr>
              <a:t>类</a:t>
            </a:r>
            <a:r>
              <a:rPr lang="zh-CN" altLang="zh-CN" sz="2800" kern="100" dirty="0">
                <a:latin typeface="Times New Roman"/>
                <a:ea typeface="华文细黑"/>
                <a:cs typeface="Times New Roman"/>
              </a:rPr>
              <a:t>聚，物以群</a:t>
            </a:r>
            <a:r>
              <a:rPr lang="zh-CN" altLang="zh-CN" sz="2800" kern="100" dirty="0" smtClean="0">
                <a:latin typeface="Times New Roman"/>
                <a:ea typeface="华文细黑"/>
                <a:cs typeface="Times New Roman"/>
              </a:rPr>
              <a:t>分</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义</a:t>
            </a:r>
            <a:r>
              <a:rPr lang="zh-CN" altLang="zh-CN" sz="2800" kern="100" dirty="0">
                <a:latin typeface="Times New Roman"/>
                <a:ea typeface="华文细黑"/>
                <a:cs typeface="Times New Roman"/>
              </a:rPr>
              <a:t>不杀少而杀众，不可谓知</a:t>
            </a:r>
            <a:r>
              <a:rPr lang="zh-CN" altLang="zh-CN" sz="2800" kern="100" dirty="0" smtClean="0">
                <a:solidFill>
                  <a:srgbClr val="FF0000"/>
                </a:solidFill>
                <a:latin typeface="Times New Roman"/>
                <a:ea typeface="华文细黑"/>
                <a:cs typeface="Times New Roman"/>
              </a:rPr>
              <a:t>类</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285293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径</a:t>
            </a:r>
            <a:endParaRPr lang="zh-CN" altLang="zh-CN" sz="1050" kern="100" dirty="0">
              <a:effectLst/>
              <a:latin typeface="宋体"/>
              <a:cs typeface="Courier New"/>
            </a:endParaRPr>
          </a:p>
        </p:txBody>
      </p:sp>
      <p:sp>
        <p:nvSpPr>
          <p:cNvPr id="14" name="左大括号 13"/>
          <p:cNvSpPr/>
          <p:nvPr/>
        </p:nvSpPr>
        <p:spPr>
          <a:xfrm>
            <a:off x="1342678" y="2744999"/>
            <a:ext cx="360040" cy="9800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2485800"/>
            <a:ext cx="6974241" cy="138499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自西山道口</a:t>
            </a:r>
            <a:r>
              <a:rPr lang="zh-CN" altLang="zh-CN" sz="2800" kern="100" dirty="0">
                <a:solidFill>
                  <a:srgbClr val="FF0000"/>
                </a:solidFill>
                <a:latin typeface="Times New Roman"/>
                <a:ea typeface="华文细黑"/>
                <a:cs typeface="Times New Roman"/>
              </a:rPr>
              <a:t>径</a:t>
            </a:r>
            <a:r>
              <a:rPr lang="zh-CN" altLang="zh-CN" sz="2800" kern="100" dirty="0" smtClean="0">
                <a:latin typeface="Times New Roman"/>
                <a:ea typeface="华文细黑"/>
                <a:cs typeface="Times New Roman"/>
              </a:rPr>
              <a:t>北</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能</a:t>
            </a:r>
            <a:r>
              <a:rPr lang="zh-CN" altLang="zh-CN" sz="2800" kern="100" dirty="0">
                <a:latin typeface="Times New Roman"/>
                <a:ea typeface="华文细黑"/>
                <a:cs typeface="Times New Roman"/>
              </a:rPr>
              <a:t>以</a:t>
            </a:r>
            <a:r>
              <a:rPr lang="zh-CN" altLang="zh-CN" sz="2800" kern="100" dirty="0">
                <a:solidFill>
                  <a:srgbClr val="FF0000"/>
                </a:solidFill>
                <a:latin typeface="Times New Roman"/>
                <a:ea typeface="华文细黑"/>
                <a:cs typeface="Times New Roman"/>
              </a:rPr>
              <a:t>径</a:t>
            </a:r>
            <a:r>
              <a:rPr lang="zh-CN" altLang="zh-CN" sz="2800" kern="100" dirty="0">
                <a:latin typeface="Times New Roman"/>
                <a:ea typeface="华文细黑"/>
                <a:cs typeface="Times New Roman"/>
              </a:rPr>
              <a:t>寸之木为</a:t>
            </a:r>
            <a:r>
              <a:rPr lang="zh-CN" altLang="zh-CN" sz="2800" kern="100" dirty="0" smtClean="0">
                <a:latin typeface="Times New Roman"/>
                <a:ea typeface="华文细黑"/>
                <a:cs typeface="Times New Roman"/>
              </a:rPr>
              <a:t>宫室</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6" name="矩形 15"/>
          <p:cNvSpPr/>
          <p:nvPr/>
        </p:nvSpPr>
        <p:spPr>
          <a:xfrm>
            <a:off x="334566" y="415617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(5)</a:t>
            </a:r>
            <a:r>
              <a:rPr lang="zh-CN" altLang="zh-CN" sz="2800" kern="100" dirty="0">
                <a:latin typeface="Times New Roman"/>
                <a:ea typeface="华文细黑"/>
                <a:cs typeface="Times New Roman"/>
              </a:rPr>
              <a:t>少</a:t>
            </a:r>
            <a:endParaRPr lang="zh-CN" altLang="zh-CN" sz="1050" kern="100" dirty="0">
              <a:effectLst/>
              <a:latin typeface="宋体"/>
              <a:cs typeface="Courier New"/>
            </a:endParaRPr>
          </a:p>
        </p:txBody>
      </p:sp>
      <p:sp>
        <p:nvSpPr>
          <p:cNvPr id="17" name="左大括号 16"/>
          <p:cNvSpPr/>
          <p:nvPr/>
        </p:nvSpPr>
        <p:spPr>
          <a:xfrm>
            <a:off x="1342678" y="4048239"/>
            <a:ext cx="360040" cy="9800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p:cNvSpPr/>
          <p:nvPr/>
        </p:nvSpPr>
        <p:spPr>
          <a:xfrm>
            <a:off x="1785261" y="3789040"/>
            <a:ext cx="6974241" cy="138499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其一</a:t>
            </a:r>
            <a:r>
              <a:rPr lang="zh-CN" altLang="zh-CN" sz="2800" kern="100" dirty="0">
                <a:solidFill>
                  <a:srgbClr val="FF0000"/>
                </a:solidFill>
                <a:latin typeface="Times New Roman"/>
                <a:ea typeface="华文细黑"/>
                <a:cs typeface="Times New Roman"/>
              </a:rPr>
              <a:t>少</a:t>
            </a:r>
            <a:r>
              <a:rPr lang="zh-CN" altLang="zh-CN" sz="2800" kern="100" dirty="0">
                <a:latin typeface="Times New Roman"/>
                <a:ea typeface="华文细黑"/>
                <a:cs typeface="Times New Roman"/>
              </a:rPr>
              <a:t>北而</a:t>
            </a:r>
            <a:r>
              <a:rPr lang="zh-CN" altLang="zh-CN" sz="2800" kern="100" dirty="0" smtClean="0">
                <a:latin typeface="Times New Roman"/>
                <a:ea typeface="华文细黑"/>
                <a:cs typeface="Times New Roman"/>
              </a:rPr>
              <a:t>东</a:t>
            </a:r>
            <a:r>
              <a:rPr lang="en-US" altLang="zh-CN" sz="2800" kern="100" dirty="0" smtClean="0">
                <a:latin typeface="Times New Roman"/>
                <a:ea typeface="华文细黑"/>
                <a:cs typeface="Times New Roman"/>
              </a:rPr>
              <a:t>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少</a:t>
            </a: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，一狼径</a:t>
            </a:r>
            <a:r>
              <a:rPr lang="zh-CN" altLang="zh-CN" sz="2800" kern="100" dirty="0" smtClean="0">
                <a:latin typeface="Times New Roman"/>
                <a:ea typeface="华文细黑"/>
                <a:cs typeface="Times New Roman"/>
              </a:rPr>
              <a:t>去</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334566" y="544605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(6)</a:t>
            </a:r>
            <a:r>
              <a:rPr lang="zh-CN" altLang="zh-CN" sz="2800" kern="100" dirty="0">
                <a:latin typeface="Times New Roman"/>
                <a:ea typeface="华文细黑"/>
                <a:cs typeface="Times New Roman"/>
              </a:rPr>
              <a:t>更</a:t>
            </a:r>
            <a:endParaRPr lang="zh-CN" altLang="zh-CN" sz="1050" kern="100" dirty="0">
              <a:effectLst/>
              <a:latin typeface="宋体"/>
              <a:cs typeface="Courier New"/>
            </a:endParaRPr>
          </a:p>
        </p:txBody>
      </p:sp>
      <p:sp>
        <p:nvSpPr>
          <p:cNvPr id="20" name="左大括号 19"/>
          <p:cNvSpPr/>
          <p:nvPr/>
        </p:nvSpPr>
        <p:spPr>
          <a:xfrm>
            <a:off x="1342678" y="5338119"/>
            <a:ext cx="360040" cy="9800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1785261" y="5078920"/>
            <a:ext cx="6974241" cy="1384995"/>
          </a:xfrm>
          <a:prstGeom prst="rect">
            <a:avLst/>
          </a:prstGeom>
        </p:spPr>
        <p:txBody>
          <a:bodyPr>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更</a:t>
            </a:r>
            <a:r>
              <a:rPr lang="zh-CN" altLang="zh-CN" sz="2800" kern="100" dirty="0">
                <a:latin typeface="Times New Roman"/>
                <a:ea typeface="华文细黑"/>
                <a:cs typeface="Times New Roman"/>
              </a:rPr>
              <a:t>千百年不得一售其</a:t>
            </a:r>
            <a:r>
              <a:rPr lang="zh-CN" altLang="zh-CN" sz="2800" kern="100" dirty="0" smtClean="0">
                <a:latin typeface="Times New Roman"/>
                <a:ea typeface="华文细黑"/>
                <a:cs typeface="Times New Roman"/>
              </a:rPr>
              <a:t>伎</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室</a:t>
            </a:r>
            <a:r>
              <a:rPr lang="zh-CN" altLang="zh-CN" sz="2800" kern="100" dirty="0">
                <a:latin typeface="Times New Roman"/>
                <a:ea typeface="华文细黑"/>
                <a:cs typeface="Times New Roman"/>
              </a:rPr>
              <a:t>中</a:t>
            </a:r>
            <a:r>
              <a:rPr lang="zh-CN" altLang="zh-CN" sz="2800" kern="100" dirty="0">
                <a:solidFill>
                  <a:srgbClr val="FF0000"/>
                </a:solidFill>
                <a:latin typeface="Times New Roman"/>
                <a:ea typeface="华文细黑"/>
                <a:cs typeface="Times New Roman"/>
              </a:rPr>
              <a:t>更</a:t>
            </a:r>
            <a:r>
              <a:rPr lang="zh-CN" altLang="zh-CN" sz="2800" kern="100" dirty="0">
                <a:latin typeface="Times New Roman"/>
                <a:ea typeface="华文细黑"/>
                <a:cs typeface="Times New Roman"/>
              </a:rPr>
              <a:t>无人，唯有乳下</a:t>
            </a:r>
            <a:r>
              <a:rPr lang="zh-CN" altLang="zh-CN" sz="2800" kern="100" dirty="0" smtClean="0">
                <a:latin typeface="Times New Roman"/>
                <a:ea typeface="华文细黑"/>
                <a:cs typeface="Times New Roman"/>
              </a:rPr>
              <a:t>孙</a:t>
            </a:r>
            <a:r>
              <a:rPr lang="en-US" altLang="zh-CN" sz="2800" kern="100" dirty="0" smtClean="0">
                <a:latin typeface="Times New Roman"/>
                <a:ea typeface="华文细黑"/>
                <a:cs typeface="Times New Roman"/>
              </a:rPr>
              <a:t>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4078982" y="404664"/>
            <a:ext cx="543739"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像</a:t>
            </a:r>
            <a:endParaRPr lang="zh-CN" altLang="en-US" sz="2800" kern="100" dirty="0">
              <a:solidFill>
                <a:srgbClr val="3333FF"/>
              </a:solidFill>
              <a:latin typeface="宋体"/>
              <a:ea typeface="华文细黑"/>
              <a:cs typeface="Times New Roman"/>
            </a:endParaRPr>
          </a:p>
        </p:txBody>
      </p:sp>
      <p:sp>
        <p:nvSpPr>
          <p:cNvPr id="5" name="矩形 4"/>
          <p:cNvSpPr/>
          <p:nvPr/>
        </p:nvSpPr>
        <p:spPr>
          <a:xfrm>
            <a:off x="4976371" y="1052736"/>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种类</a:t>
            </a:r>
            <a:endParaRPr lang="zh-CN" altLang="en-US" sz="2800" kern="100" dirty="0">
              <a:solidFill>
                <a:srgbClr val="3333FF"/>
              </a:solidFill>
              <a:latin typeface="宋体"/>
              <a:ea typeface="华文细黑"/>
              <a:cs typeface="Times New Roman"/>
            </a:endParaRPr>
          </a:p>
        </p:txBody>
      </p:sp>
      <p:sp>
        <p:nvSpPr>
          <p:cNvPr id="6" name="矩形 5"/>
          <p:cNvSpPr/>
          <p:nvPr/>
        </p:nvSpPr>
        <p:spPr>
          <a:xfrm>
            <a:off x="6488539" y="1700808"/>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类推</a:t>
            </a:r>
            <a:endParaRPr lang="zh-CN" altLang="en-US" sz="2800" kern="100" dirty="0">
              <a:solidFill>
                <a:srgbClr val="3333FF"/>
              </a:solidFill>
              <a:latin typeface="宋体"/>
              <a:ea typeface="华文细黑"/>
              <a:cs typeface="Times New Roman"/>
            </a:endParaRPr>
          </a:p>
        </p:txBody>
      </p:sp>
      <p:sp>
        <p:nvSpPr>
          <p:cNvPr id="7" name="矩形 6"/>
          <p:cNvSpPr/>
          <p:nvPr/>
        </p:nvSpPr>
        <p:spPr>
          <a:xfrm>
            <a:off x="4367014" y="2564904"/>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一直</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5087094" y="3221854"/>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直径</a:t>
            </a:r>
            <a:endParaRPr lang="zh-CN" altLang="en-US" sz="2800" kern="100" dirty="0">
              <a:solidFill>
                <a:srgbClr val="3333FF"/>
              </a:solidFill>
              <a:latin typeface="宋体"/>
              <a:ea typeface="华文细黑"/>
              <a:cs typeface="Times New Roman"/>
            </a:endParaRPr>
          </a:p>
        </p:txBody>
      </p:sp>
      <p:sp>
        <p:nvSpPr>
          <p:cNvPr id="22" name="矩形 21"/>
          <p:cNvSpPr/>
          <p:nvPr/>
        </p:nvSpPr>
        <p:spPr>
          <a:xfrm>
            <a:off x="4078982" y="3867312"/>
            <a:ext cx="543739"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稍</a:t>
            </a:r>
            <a:endParaRPr lang="zh-CN" altLang="en-US" sz="2800" kern="100" dirty="0">
              <a:solidFill>
                <a:srgbClr val="3333FF"/>
              </a:solidFill>
              <a:latin typeface="宋体"/>
              <a:ea typeface="华文细黑"/>
              <a:cs typeface="Times New Roman"/>
            </a:endParaRPr>
          </a:p>
        </p:txBody>
      </p:sp>
      <p:sp>
        <p:nvSpPr>
          <p:cNvPr id="23" name="矩形 22"/>
          <p:cNvSpPr/>
          <p:nvPr/>
        </p:nvSpPr>
        <p:spPr>
          <a:xfrm>
            <a:off x="4266172" y="4515384"/>
            <a:ext cx="1388072"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一会儿</a:t>
            </a:r>
            <a:endParaRPr lang="zh-CN" altLang="en-US" sz="2800" kern="100" dirty="0">
              <a:solidFill>
                <a:srgbClr val="3333FF"/>
              </a:solidFill>
              <a:latin typeface="宋体"/>
              <a:ea typeface="华文细黑"/>
              <a:cs typeface="Times New Roman"/>
            </a:endParaRPr>
          </a:p>
        </p:txBody>
      </p:sp>
      <p:sp>
        <p:nvSpPr>
          <p:cNvPr id="24" name="矩形 23"/>
          <p:cNvSpPr/>
          <p:nvPr/>
        </p:nvSpPr>
        <p:spPr>
          <a:xfrm>
            <a:off x="5375126" y="5157192"/>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经历</a:t>
            </a:r>
            <a:endParaRPr lang="zh-CN" altLang="en-US" sz="2800" kern="100" dirty="0">
              <a:solidFill>
                <a:srgbClr val="3333FF"/>
              </a:solidFill>
              <a:latin typeface="宋体"/>
              <a:ea typeface="华文细黑"/>
              <a:cs typeface="Times New Roman"/>
            </a:endParaRPr>
          </a:p>
        </p:txBody>
      </p:sp>
      <p:sp>
        <p:nvSpPr>
          <p:cNvPr id="25" name="矩形 24"/>
          <p:cNvSpPr/>
          <p:nvPr/>
        </p:nvSpPr>
        <p:spPr>
          <a:xfrm>
            <a:off x="5884873" y="5823020"/>
            <a:ext cx="543739"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再</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3944216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linds(horizontal)">
                                      <p:cBhvr>
                                        <p:cTn id="26" dur="500"/>
                                        <p:tgtEl>
                                          <p:spTgt spid="2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linds(horizontal)">
                                      <p:cBhvr>
                                        <p:cTn id="29" dur="500"/>
                                        <p:tgtEl>
                                          <p:spTgt spid="23"/>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linds(horizontal)">
                                      <p:cBhvr>
                                        <p:cTn id="34" dur="500"/>
                                        <p:tgtEl>
                                          <p:spTgt spid="2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6"/>
                                        </p:tgtEl>
                                      </p:cBhvr>
                                    </p:animEffect>
                                    <p:set>
                                      <p:cBhvr>
                                        <p:cTn id="48" dur="1" fill="hold">
                                          <p:stCondLst>
                                            <p:cond delay="499"/>
                                          </p:stCondLst>
                                        </p:cTn>
                                        <p:tgtEl>
                                          <p:spTgt spid="6"/>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2"/>
                                        </p:tgtEl>
                                      </p:cBhvr>
                                    </p:animEffect>
                                    <p:set>
                                      <p:cBhvr>
                                        <p:cTn id="57" dur="1" fill="hold">
                                          <p:stCondLst>
                                            <p:cond delay="499"/>
                                          </p:stCondLst>
                                        </p:cTn>
                                        <p:tgtEl>
                                          <p:spTgt spid="22"/>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3"/>
                                        </p:tgtEl>
                                      </p:cBhvr>
                                    </p:animEffect>
                                    <p:set>
                                      <p:cBhvr>
                                        <p:cTn id="60" dur="1" fill="hold">
                                          <p:stCondLst>
                                            <p:cond delay="499"/>
                                          </p:stCondLst>
                                        </p:cTn>
                                        <p:tgtEl>
                                          <p:spTgt spid="23"/>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24"/>
                                        </p:tgtEl>
                                      </p:cBhvr>
                                    </p:animEffect>
                                    <p:set>
                                      <p:cBhvr>
                                        <p:cTn id="63" dur="1" fill="hold">
                                          <p:stCondLst>
                                            <p:cond delay="499"/>
                                          </p:stCondLst>
                                        </p:cTn>
                                        <p:tgtEl>
                                          <p:spTgt spid="24"/>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5"/>
                                        </p:tgtEl>
                                      </p:cBhvr>
                                    </p:animEffect>
                                    <p:set>
                                      <p:cBhvr>
                                        <p:cTn id="66"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5" grpId="0"/>
      <p:bldP spid="5" grpId="1"/>
      <p:bldP spid="6" grpId="0"/>
      <p:bldP spid="6" grpId="1"/>
      <p:bldP spid="7" grpId="0"/>
      <p:bldP spid="7" grpId="1"/>
      <p:bldP spid="8" grpId="0"/>
      <p:bldP spid="8" grpId="1"/>
      <p:bldP spid="22" grpId="0"/>
      <p:bldP spid="22" grpId="1"/>
      <p:bldP spid="23" grpId="0"/>
      <p:bldP spid="23" grpId="1"/>
      <p:bldP spid="24" grpId="0"/>
      <p:bldP spid="24" grpId="1"/>
      <p:bldP spid="25" grpId="0"/>
      <p:bldP spid="2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67765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逾黄茅岭而</a:t>
            </a:r>
            <a:r>
              <a:rPr lang="zh-CN" altLang="zh-CN" sz="2800" kern="100" dirty="0">
                <a:solidFill>
                  <a:srgbClr val="FF0000"/>
                </a:solidFill>
                <a:latin typeface="Times New Roman"/>
                <a:ea typeface="华文细黑"/>
                <a:cs typeface="Times New Roman"/>
              </a:rPr>
              <a:t>下</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__________________________</a:t>
            </a:r>
            <a:endParaRPr lang="zh-CN" altLang="zh-CN" sz="1050" kern="100" dirty="0">
              <a:latin typeface="+mj-ea"/>
              <a:ea typeface="+mj-ea"/>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其一</a:t>
            </a:r>
            <a:r>
              <a:rPr lang="zh-CN" altLang="zh-CN" sz="2800" kern="100" dirty="0">
                <a:solidFill>
                  <a:srgbClr val="FF0000"/>
                </a:solidFill>
                <a:latin typeface="Times New Roman"/>
                <a:ea typeface="华文细黑"/>
                <a:cs typeface="Times New Roman"/>
              </a:rPr>
              <a:t>西</a:t>
            </a:r>
            <a:r>
              <a:rPr lang="zh-CN" altLang="zh-CN" sz="2800" kern="100" dirty="0">
                <a:latin typeface="Times New Roman"/>
                <a:ea typeface="华文细黑"/>
                <a:cs typeface="Times New Roman"/>
              </a:rPr>
              <a:t>出</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solidFill>
                  <a:srgbClr val="FF0000"/>
                </a:solidFill>
                <a:latin typeface="Times New Roman"/>
                <a:ea typeface="华文细黑"/>
                <a:cs typeface="Times New Roman"/>
              </a:rPr>
              <a:t>环</a:t>
            </a:r>
            <a:r>
              <a:rPr lang="zh-CN" altLang="zh-CN" sz="2800" kern="100" dirty="0">
                <a:latin typeface="Times New Roman"/>
                <a:ea typeface="华文细黑"/>
                <a:cs typeface="Times New Roman"/>
              </a:rPr>
              <a:t>之可上，望甚远</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______________________</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3402836" y="1386171"/>
            <a:ext cx="4852610" cy="432414"/>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名词作动词，向下、往下走。</a:t>
            </a:r>
            <a:endParaRPr lang="zh-CN" altLang="en-US" sz="2800" kern="100" dirty="0">
              <a:solidFill>
                <a:srgbClr val="3333FF"/>
              </a:solidFill>
              <a:latin typeface="宋体"/>
              <a:ea typeface="华文细黑"/>
              <a:cs typeface="Times New Roman"/>
            </a:endParaRPr>
          </a:p>
        </p:txBody>
      </p:sp>
      <p:sp>
        <p:nvSpPr>
          <p:cNvPr id="4" name="矩形 3"/>
          <p:cNvSpPr/>
          <p:nvPr/>
        </p:nvSpPr>
        <p:spPr>
          <a:xfrm>
            <a:off x="2750894" y="2017309"/>
            <a:ext cx="3416320" cy="466283"/>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名词作状语，向西。</a:t>
            </a:r>
            <a:endParaRPr lang="zh-CN" altLang="en-US" sz="2800" kern="100" dirty="0">
              <a:solidFill>
                <a:srgbClr val="3333FF"/>
              </a:solidFill>
              <a:latin typeface="宋体"/>
              <a:ea typeface="华文细黑"/>
              <a:cs typeface="Times New Roman"/>
            </a:endParaRPr>
          </a:p>
        </p:txBody>
      </p:sp>
      <p:sp>
        <p:nvSpPr>
          <p:cNvPr id="5" name="矩形 4"/>
          <p:cNvSpPr/>
          <p:nvPr/>
        </p:nvSpPr>
        <p:spPr>
          <a:xfrm>
            <a:off x="4192989" y="2663595"/>
            <a:ext cx="4134465" cy="575542"/>
          </a:xfrm>
          <a:prstGeom prst="rect">
            <a:avLst/>
          </a:prstGeom>
        </p:spPr>
        <p:txBody>
          <a:bodyPr wrap="none">
            <a:spAutoFit/>
          </a:bodyPr>
          <a:lstStyle/>
          <a:p>
            <a:r>
              <a:rPr lang="zh-CN" altLang="zh-CN" sz="2800" kern="100">
                <a:solidFill>
                  <a:srgbClr val="3333FF"/>
                </a:solidFill>
                <a:latin typeface="宋体"/>
                <a:ea typeface="华文细黑"/>
                <a:cs typeface="Times New Roman"/>
              </a:rPr>
              <a:t>名词作动词，盘旋攀登。</a:t>
            </a:r>
            <a:endParaRPr lang="zh-CN" altLang="en-US" sz="2800" kern="10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67765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投以小石</a:t>
            </a:r>
            <a:r>
              <a:rPr lang="zh-CN" altLang="zh-CN" sz="2800" kern="100" dirty="0" smtClean="0">
                <a:latin typeface="Times New Roman"/>
                <a:ea typeface="华文细黑"/>
                <a:cs typeface="Times New Roman"/>
              </a:rPr>
              <a:t>：</a:t>
            </a:r>
            <a:r>
              <a:rPr lang="en-US" altLang="zh-CN" sz="2800" kern="100" dirty="0">
                <a:latin typeface="+mj-ea"/>
                <a:ea typeface="+mj-ea"/>
                <a:cs typeface="Times New Roman"/>
              </a:rPr>
              <a:t>____________</a:t>
            </a:r>
            <a:r>
              <a:rPr lang="zh-CN" altLang="zh-CN" sz="2800" kern="100" dirty="0">
                <a:latin typeface="+mj-ea"/>
                <a:ea typeface="+mj-ea"/>
                <a:cs typeface="Times New Roman"/>
              </a:rPr>
              <a:t>　</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又怪其不为之中州</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a:t>
            </a:r>
            <a:endParaRPr lang="zh-CN" altLang="zh-CN" sz="2800" kern="100" dirty="0">
              <a:latin typeface="+mj-ea"/>
              <a:ea typeface="+mj-ea"/>
              <a:cs typeface="Times New Roman"/>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是固劳而无用</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2747992" y="1386171"/>
            <a:ext cx="2339102" cy="432414"/>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状语后置句。</a:t>
            </a:r>
            <a:endParaRPr lang="zh-CN" altLang="en-US" sz="2800" kern="100" dirty="0">
              <a:solidFill>
                <a:srgbClr val="3333FF"/>
              </a:solidFill>
              <a:latin typeface="宋体"/>
              <a:ea typeface="华文细黑"/>
              <a:cs typeface="Times New Roman"/>
            </a:endParaRPr>
          </a:p>
        </p:txBody>
      </p:sp>
      <p:sp>
        <p:nvSpPr>
          <p:cNvPr id="4" name="矩形 3"/>
          <p:cNvSpPr/>
          <p:nvPr/>
        </p:nvSpPr>
        <p:spPr>
          <a:xfrm>
            <a:off x="4186217" y="2034687"/>
            <a:ext cx="1620957"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省略句。</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3538145" y="2682759"/>
            <a:ext cx="1620957"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判断句。</a:t>
            </a:r>
            <a:endParaRPr lang="zh-CN" altLang="en-US" sz="2800" kern="100" dirty="0">
              <a:solidFill>
                <a:srgbClr val="3333FF"/>
              </a:solidFill>
              <a:latin typeface="宋体"/>
              <a:ea typeface="华文细黑"/>
              <a:cs typeface="Times New Roman"/>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4180714269"/>
              </p:ext>
            </p:extLst>
          </p:nvPr>
        </p:nvGraphicFramePr>
        <p:xfrm>
          <a:off x="334566" y="1433165"/>
          <a:ext cx="11255375" cy="5005387"/>
        </p:xfrm>
        <a:graphic>
          <a:graphicData uri="http://schemas.openxmlformats.org/presentationml/2006/ole">
            <p:oleObj spid="_x0000_s5141" name="文档" r:id="rId3" imgW="11255227" imgH="5005045"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590" y="1408253"/>
            <a:ext cx="11089232" cy="1948739"/>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文章以凝练而生动的语言，描述了小石城山的奇观景物，并借以抒发了自已被贬于荒远之地，不能施展才能和抱负的悲愤心情，字里行间，隐隐含有对当时最高统治者昏聩不明的强烈讽刺。</a:t>
            </a:r>
            <a:endParaRPr lang="zh-CN" altLang="zh-CN" sz="280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57201" y="1115970"/>
            <a:ext cx="11555852" cy="2677656"/>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一、小石城山的美景在作者眼里真是天然造化、鬼斧神工，在这样偏僻的地方发现了如此的美景，作者发出了怎样的感叹？</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类智者所施设也。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这么鬼斧神工的奇丽风景只有神灵才能创造得出来，绝非人力所能为，作者感叹此景只应天上有。</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118542" y="548680"/>
            <a:ext cx="2880321" cy="523220"/>
          </a:xfrm>
          <a:prstGeom prst="rect">
            <a:avLst/>
          </a:prstGeom>
          <a:noFill/>
        </p:spPr>
        <p:txBody>
          <a:bodyPr wrap="square" rtlCol="0">
            <a:spAutoFit/>
          </a:bodyPr>
          <a:lstStyle/>
          <a:p>
            <a:r>
              <a:rPr lang="zh-CN" altLang="en-US" sz="2800" b="1"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又怪其不为之中州，而列是夷狄，更千百年不得一售其伎，是固劳而无用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有什么言外之意呢？</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绝佳美景，千年无售，作者认为造物者是劳而无用。以佳胜之地被埋没，比喻自己徒有经邦济世之才却横遭贬斥，谪居荒蛮，壮志难酬的悲愤。真是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一腔心事付幽胜，多少凄楚烟水中</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啊！</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三、文章是怎样写得一波三折的？这样写有怎样的作用？</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作者在文中，特别是在文章的第二段，制造了很多波澜，使文章表现出一波三折之妙：</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吾疑造物者之有无久矣</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cs typeface="Courier New"/>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以为诚有</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cs typeface="Courier New"/>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则其果无乎</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cs typeface="Courier New"/>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是二者，余未信之。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作者这样写不仅是追求行文的变化，以达到吸引读者的效果，而且还曲折写景，委婉抒情：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借石之瑰玮，以吐胸中之气</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，抒写了自己怀才不遇的愤懑以及渴求摆脱现状以施展才能的心态。</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299422" y="692696"/>
            <a:ext cx="11671411"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四、如何理解小石城山的形象？</a:t>
            </a:r>
            <a:endParaRPr lang="zh-CN" altLang="zh-CN" sz="1050" kern="100" dirty="0">
              <a:latin typeface="宋体"/>
              <a:cs typeface="Courier New"/>
            </a:endParaRPr>
          </a:p>
          <a:p>
            <a:pPr>
              <a:lnSpc>
                <a:spcPct val="150000"/>
              </a:lnSpc>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本文采用了象征手法，小石城山被冷落象征柳宗元遭贬不遇的处境，小石城山上的幽景奇石象征柳宗元峻洁孤高的人格。作者借山喻人，借题发挥，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借石之瑰玮，以吐胸中之气</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，抒写了自己怀才不遇的愤懑以及渴求摆脱现状以施展才能的心态</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2800" kern="100" dirty="0">
              <a:solidFill>
                <a:srgbClr val="3333FF"/>
              </a:solidFill>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xEl>
                                              <p:pRg st="1" end="1"/>
                                            </p:txEl>
                                          </p:spTgt>
                                        </p:tgtEl>
                                      </p:cBhvr>
                                    </p:animEffect>
                                    <p:set>
                                      <p:cBhvr>
                                        <p:cTn id="1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620688"/>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1105783"/>
            <a:ext cx="11805036" cy="5638210"/>
          </a:xfrm>
          <a:prstGeom prst="rect">
            <a:avLst/>
          </a:prstGeom>
        </p:spPr>
        <p:txBody>
          <a:bodyPr>
            <a:spAutoFit/>
          </a:bodyPr>
          <a:lstStyle/>
          <a:p>
            <a:pPr algn="just">
              <a:lnSpc>
                <a:spcPct val="145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白描式的景物描写。</a:t>
            </a:r>
            <a:endParaRPr lang="zh-CN" altLang="zh-CN" sz="1050" kern="100" dirty="0">
              <a:latin typeface="宋体"/>
              <a:cs typeface="Courier New"/>
            </a:endParaRPr>
          </a:p>
          <a:p>
            <a:pPr algn="just">
              <a:lnSpc>
                <a:spcPct val="145000"/>
              </a:lnSpc>
              <a:spcAft>
                <a:spcPts val="0"/>
              </a:spcAft>
            </a:pPr>
            <a:r>
              <a:rPr lang="zh-CN" altLang="zh-CN" sz="2800" kern="100" dirty="0">
                <a:latin typeface="Times New Roman"/>
                <a:ea typeface="华文细黑"/>
                <a:cs typeface="Times New Roman"/>
              </a:rPr>
              <a:t>文章的景物描写集中在第一段，作者先用简洁的语言指明小石城山的方位，继而描述小石城山的奇貌。无论方位的指点还是景观的描绘，都紧凑自然。随着横亘路头的积石出现，紧接着以简洁形象的笔墨勾勒了积石上呈现的房屋形状及四周像小城的外貌，于是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石城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之城相吻合，然后用白描手法描绘小石城山的高旷秀丽，使人如入清新自然之胜境</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en-US" altLang="zh-CN" sz="1050" kern="100" dirty="0" smtClean="0">
              <a:latin typeface="宋体"/>
              <a:cs typeface="Courier New"/>
            </a:endParaRPr>
          </a:p>
          <a:p>
            <a:pPr algn="just">
              <a:lnSpc>
                <a:spcPct val="145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严谨的结构。</a:t>
            </a:r>
            <a:endParaRPr lang="zh-CN" altLang="zh-CN" sz="1050" kern="100" dirty="0">
              <a:latin typeface="宋体"/>
              <a:cs typeface="Courier New"/>
            </a:endParaRPr>
          </a:p>
          <a:p>
            <a:pPr algn="just">
              <a:lnSpc>
                <a:spcPct val="145000"/>
              </a:lnSpc>
              <a:spcAft>
                <a:spcPts val="0"/>
              </a:spcAft>
            </a:pPr>
            <a:r>
              <a:rPr lang="zh-CN" altLang="zh-CN" sz="2800" kern="100" dirty="0">
                <a:latin typeface="Times New Roman"/>
                <a:ea typeface="华文细黑"/>
                <a:cs typeface="Times New Roman"/>
              </a:rPr>
              <a:t>本文自然构成写景和议论两部分。中间慨叹句承上启下，过渡自然。全篇结构完整，浑然一体</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5180393"/>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贬官文化</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题目：余秋雨先生曾经在《文化苦旅》中说：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中国文化中极其夺目的一个部分可称之为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贬官文化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随之而来，许多文化遗迹也就是贬官行迹。贬官失了宠，摔了跤，孤零零的，悲剧意识也就爬上了心头；贬到了外头，这里走走，那里看看，只好与山水亲热。这一来，文章有了，诗词也有了，而且往往写得不坏。</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如果柳宗元不是被贬到永州，就不会有《永州八记》的问世。对此，你有什么看法？</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398269"/>
            <a:ext cx="11572430" cy="5262979"/>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　我看</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贬官文化</a:t>
            </a:r>
            <a:r>
              <a:rPr lang="en-US" altLang="zh-CN" sz="2800" b="1" kern="100" dirty="0">
                <a:solidFill>
                  <a:srgbClr val="C00000"/>
                </a:solidFill>
                <a:latin typeface="宋体"/>
                <a:ea typeface="华文细黑"/>
                <a:cs typeface="Times New Roman"/>
              </a:rPr>
              <a:t>”</a:t>
            </a:r>
            <a:endParaRPr lang="zh-CN" altLang="zh-CN" sz="1050" b="1" kern="100" dirty="0">
              <a:solidFill>
                <a:srgbClr val="C00000"/>
              </a:solidFill>
              <a:latin typeface="宋体"/>
              <a:cs typeface="Courier New"/>
            </a:endParaRPr>
          </a:p>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古代被贬文人，具有独特的表达情感的方式。他们寄情山水，以文显情。既排遣了心中忧愤，也成就了自己的文学大业，更为中国文学增添绚烂的光彩。</a:t>
            </a:r>
            <a:endParaRPr lang="zh-CN" altLang="zh-CN" sz="1050" kern="100" dirty="0">
              <a:solidFill>
                <a:srgbClr val="3333FF"/>
              </a:solidFill>
              <a:latin typeface="宋体"/>
              <a:cs typeface="Courier New"/>
            </a:endParaRPr>
          </a:p>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那些被贬的文豪们，他们真正把写作当成了表达思想、情感的工具，超越了功利。写作成了他们生活的一部分，甚至成了他们生命的一部分！真不知道，没有写作习惯的人，不喜欢用文字表达自己情志的人，怎么度过这样寂寞、悲愤、抑郁的谪居生活啊</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en-US" altLang="zh-CN" sz="1050" kern="100" dirty="0" smtClean="0">
              <a:solidFill>
                <a:srgbClr val="3333FF"/>
              </a:solidFill>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47667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08197" y="542285"/>
            <a:ext cx="11572430" cy="5262979"/>
          </a:xfrm>
          <a:prstGeom prst="rect">
            <a:avLst/>
          </a:prstGeom>
        </p:spPr>
        <p:txBody>
          <a:bodyPr>
            <a:spAutoFit/>
          </a:bodyPr>
          <a:lstStyle/>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柳宗元被贬永州，乃有《永州八记》；苏轼被贬黄州，乃有《念奴娇</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赤壁怀古》和《赤壁赋》；白居易被贬江州，乃有《琵琶行》；欧阳修被贬滁州，乃有《醉翁亭记》。真是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诗人不幸，诗家幸</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文人不幸，文学幸</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啊。</a:t>
            </a:r>
            <a:endParaRPr lang="zh-CN" altLang="zh-CN" sz="1050" kern="100" dirty="0">
              <a:solidFill>
                <a:srgbClr val="3333FF"/>
              </a:solidFill>
              <a:latin typeface="宋体"/>
              <a:cs typeface="Courier New"/>
            </a:endParaRPr>
          </a:p>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古人说：艰难困苦，玉汝于成，确实如此啊。假如我们的人生总是一马平川，那将会是怎样枯燥、黯淡的人生呢？</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让我们像古人那样，我手写我心，把写作当成生活的一部分，甚至当成生命的一部分吧！</a:t>
            </a:r>
            <a:endParaRPr lang="zh-CN" altLang="zh-CN" sz="1050" kern="100" dirty="0">
              <a:solidFill>
                <a:srgbClr val="3333FF"/>
              </a:solidFill>
              <a:latin typeface="宋体"/>
              <a:cs typeface="Courier New"/>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9"/>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5439"/>
          <a:stretch/>
        </p:blipFill>
        <p:spPr bwMode="auto">
          <a:xfrm>
            <a:off x="7491933" y="-1"/>
            <a:ext cx="4686300" cy="24601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113377" y="1018465"/>
            <a:ext cx="11886485" cy="518039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淡之美</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一般说，浓到好处，不易；不过，淡而韵味犹存，似乎更难。</a:t>
            </a:r>
            <a:r>
              <a:rPr lang="zh-CN" altLang="zh-CN" sz="2800" kern="100" dirty="0">
                <a:latin typeface="宋体"/>
                <a:ea typeface="Times New Roman"/>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咖啡是浓的，从色泽到给中枢神经的兴奋作用，以强烈为主调。有一种土耳其式的咖啡，煮在杯里，酽黑如漆，饮在口中，苦香无比，杯小如豆，只一口，能使饮者彻夜不眠，不觉东方之既白。茶则是淡的，尤其是新摘的龙井，就更淡了。一杯在手，嫩蕊舒展，上下浮沉、水色微碧，近乎透明，那种感官的怡悦，心胸的熨帖，腋下似有风生的惬意，也非笔墨所能形容。所以，咖啡和茶，是无法加以比较的。</a:t>
            </a:r>
            <a:r>
              <a:rPr lang="zh-CN" altLang="zh-CN" sz="2800" kern="100" dirty="0">
                <a:latin typeface="宋体"/>
                <a:ea typeface="Times New Roman"/>
                <a:cs typeface="Courier New"/>
              </a:rPr>
              <a:t> </a:t>
            </a:r>
            <a:endParaRPr lang="zh-CN" altLang="zh-CN" sz="1050" kern="100" dirty="0">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5466" y="148649"/>
            <a:ext cx="11711031" cy="6656181"/>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人生，其实也是这个道理。浓，是一种生存方式；淡，也是一种生存方式。两者因人而异，是不能简单地以是或非来判断的。我呢，觉得淡一点，于身心似乎更有裨益。</a:t>
            </a:r>
            <a:r>
              <a:rPr lang="en-US" altLang="zh-CN" sz="2800" kern="100" dirty="0">
                <a:latin typeface="Times New Roman"/>
                <a:ea typeface="华文细黑"/>
                <a:cs typeface="Courier New"/>
              </a:rPr>
              <a:t>     </a:t>
            </a:r>
            <a:endParaRPr lang="en-US"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物质的欲望，固然是人的本能，占有和谋取，追求和获得，大概是与生俱来的。清教徒当然也无必要，但欲望膨胀到无限大，或争名于朝，争利于市，或欲壑难填，无有穷期；或不甘寂寞，生怕冷落，或欺世盗名，招摇过市，得则大欣喜，大快活；不得则大懊丧，大失落。神经像淬火一般地经受极热与极冷的考验，难免要濒临崩溃边缘，疲于奔命的劳累争斗，保不准最后落一个身心俱疲的结果，活得也实在是不轻松啊！其实，看得淡一点，可为而为之，不可为而不强为之的话，那么，得和失，成和败，就能够淡然处之，而免掉许多不必要的烦恼。</a:t>
            </a:r>
            <a:r>
              <a:rPr lang="zh-CN" altLang="zh-CN" sz="2800" kern="100" dirty="0">
                <a:latin typeface="宋体"/>
                <a:ea typeface="Times New Roman"/>
                <a:cs typeface="Courier New"/>
              </a:rPr>
              <a:t> </a:t>
            </a:r>
            <a:endParaRPr lang="zh-CN" altLang="zh-CN" sz="1050" kern="100" dirty="0">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832189"/>
            <a:ext cx="11711031" cy="194873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淡之美，某种程度上近乎古人所说的禅，而那些禅偈中所展示的智慧，实际上是在追求这种淡之美的境界。</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禅，说到底，其实，就是一个淡字。</a:t>
            </a:r>
            <a:r>
              <a:rPr lang="zh-CN" altLang="zh-CN" sz="2800" kern="100" dirty="0">
                <a:latin typeface="宋体"/>
                <a:ea typeface="Times New Roman"/>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人生在世，求淡之美，得禅趣，不亦乐乎！</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778876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1576" y="760050"/>
            <a:ext cx="11863954"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君子之爱人也以德，细人之爱人也以姑息。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《礼记》</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曾子说：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君子爱人依照德的标准，小人爱人则对人姑息纵容。</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君子</a:t>
            </a:r>
            <a:r>
              <a:rPr lang="zh-CN" altLang="zh-CN" sz="2800" kern="100" dirty="0">
                <a:latin typeface="Times New Roman"/>
                <a:ea typeface="华文细黑"/>
                <a:cs typeface="Times New Roman"/>
              </a:rPr>
              <a:t>藏器于身，待时而动。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《周易》</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君子就算有卓越的才能超群的技艺，也不会到处炫耀、卖弄，而是在必要的时刻把才能或技艺施展出来。</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君子</a:t>
            </a:r>
            <a:r>
              <a:rPr lang="zh-CN" altLang="zh-CN" sz="2800" kern="100" dirty="0">
                <a:latin typeface="Times New Roman"/>
                <a:ea typeface="华文细黑"/>
                <a:cs typeface="Times New Roman"/>
              </a:rPr>
              <a:t>坦荡荡，小人长戚戚。</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《论语》</a:t>
            </a:r>
            <a:endParaRPr lang="en-US" altLang="zh-CN" sz="1050" kern="100" dirty="0" smtClean="0">
              <a:latin typeface="宋体"/>
              <a:cs typeface="Courier New"/>
            </a:endParaRPr>
          </a:p>
          <a:p>
            <a:pPr algn="just">
              <a:lnSpc>
                <a:spcPct val="150000"/>
              </a:lnSpc>
              <a:spcAft>
                <a:spcPts val="0"/>
              </a:spcAf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作为君子，应当有宽广的胸怀，可以容忍别人，容纳各种事件，不计个人利害得失。心胸狭窄，与人为难、与己为难，时常忧愁，局促不安，就不可能成为君子</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29276" y="815784"/>
            <a:ext cx="11666806" cy="2541208"/>
          </a:xfrm>
          <a:prstGeom prst="rect">
            <a:avLst/>
          </a:prstGeom>
          <a:noFill/>
        </p:spPr>
        <p:txBody>
          <a:bodyPr wrap="square" rtlCol="0">
            <a:spAutoFit/>
          </a:bodyPr>
          <a:lstStyle/>
          <a:p>
            <a:pPr algn="just">
              <a:lnSpc>
                <a:spcPct val="200000"/>
              </a:lnSpc>
              <a:spcAft>
                <a:spcPts val="0"/>
              </a:spcAft>
            </a:pPr>
            <a:r>
              <a:rPr lang="zh-CN" altLang="zh-CN" sz="2800" kern="100" dirty="0">
                <a:latin typeface="Times New Roman"/>
                <a:ea typeface="华文细黑"/>
                <a:cs typeface="Times New Roman"/>
              </a:rPr>
              <a:t>忠恕违道不远，施诸己而不愿，亦勿施于人。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《礼记》</a:t>
            </a:r>
            <a:endParaRPr lang="zh-CN" altLang="zh-CN" sz="2800" kern="100" dirty="0">
              <a:latin typeface="宋体"/>
              <a:cs typeface="Courier New"/>
            </a:endParaRPr>
          </a:p>
          <a:p>
            <a:pPr>
              <a:lnSpc>
                <a:spcPct val="200000"/>
              </a:lnSpc>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孔子说：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尽己之心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推己及人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的品德离中庸之道不远，用到自己身上不愿意的事，就不应该加到别人身上。</a:t>
            </a:r>
            <a:r>
              <a:rPr lang="en-US" altLang="zh-CN" sz="2800" kern="100" dirty="0">
                <a:latin typeface="宋体"/>
                <a:ea typeface="华文细黑"/>
                <a:cs typeface="Times New Roman"/>
              </a:rPr>
              <a:t>”</a:t>
            </a:r>
            <a:endParaRPr lang="zh-CN" altLang="zh-CN" sz="2800" kern="100" dirty="0">
              <a:effectLst/>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77390" y="1124744"/>
            <a:ext cx="11578456" cy="5262979"/>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仰望柳宗元</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透过历史与时间那条波涛汹涌的大河，我仰望着你！</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永远也不会忘记，忘记你那身处逆境且悲天悯人的情怀，你那明亮而又凝重的一生；无论是愚溪之畔的凄神寒骨，憔悴幽邃，还是西山之麓你空谷长啸，沉吟踯躅；无论是对底层民众生存艰辛，感慨万千；还是对险恶朝廷的勾心斗角，义愤填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都让我不止一次的颤动不已，颤动我的这颗柔软的心啊</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p>
          <a:p>
            <a:pPr indent="711200" algn="just">
              <a:lnSpc>
                <a:spcPct val="150000"/>
              </a:lnSpc>
            </a:pPr>
            <a:r>
              <a:rPr lang="zh-CN" altLang="zh-CN" sz="2800" kern="100" dirty="0">
                <a:latin typeface="Times New Roman"/>
                <a:ea typeface="华文细黑"/>
                <a:cs typeface="Times New Roman"/>
              </a:rPr>
              <a:t>那一行行如鲜花般的文字，如裂帛一般，一声绝响，穿行一个个朝代</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640</TotalTime>
  <Words>1939</Words>
  <Application>Microsoft Office PowerPoint</Application>
  <PresentationFormat>自定义</PresentationFormat>
  <Paragraphs>163</Paragraphs>
  <Slides>28</Slides>
  <Notes>1</Notes>
  <HiddenSlides>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2018-06-05T03:49:51Z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