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4" r:id="rId2"/>
    <p:sldId id="263" r:id="rId3"/>
    <p:sldId id="264" r:id="rId4"/>
    <p:sldId id="340" r:id="rId5"/>
    <p:sldId id="341" r:id="rId6"/>
    <p:sldId id="267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265" r:id="rId16"/>
    <p:sldId id="350" r:id="rId17"/>
    <p:sldId id="351" r:id="rId18"/>
    <p:sldId id="352" r:id="rId19"/>
    <p:sldId id="266" r:id="rId20"/>
    <p:sldId id="353" r:id="rId21"/>
    <p:sldId id="354" r:id="rId22"/>
    <p:sldId id="269" r:id="rId23"/>
    <p:sldId id="339" r:id="rId24"/>
    <p:sldId id="355" r:id="rId25"/>
    <p:sldId id="356" r:id="rId26"/>
    <p:sldId id="270" r:id="rId27"/>
    <p:sldId id="357" r:id="rId28"/>
    <p:sldId id="358" r:id="rId29"/>
    <p:sldId id="359" r:id="rId30"/>
    <p:sldId id="360" r:id="rId31"/>
    <p:sldId id="361" r:id="rId32"/>
    <p:sldId id="362" r:id="rId33"/>
    <p:sldId id="271" r:id="rId34"/>
    <p:sldId id="363" r:id="rId35"/>
    <p:sldId id="364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9</a:t>
            </a:r>
            <a:r>
              <a:rPr lang="zh-CN" altLang="zh-CN" sz="1600" dirty="0" smtClean="0"/>
              <a:t>　劝　学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slide" Target="slide15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Relationship Id="rId9" Type="http://schemas.openxmlformats.org/officeDocument/2006/relationships/image" Target="../media/image1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9</a:t>
            </a:r>
            <a:r>
              <a:rPr lang="zh-CN" altLang="zh-CN" dirty="0"/>
              <a:t>　劝　学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512350"/>
              </p:ext>
            </p:extLst>
          </p:nvPr>
        </p:nvGraphicFramePr>
        <p:xfrm>
          <a:off x="508000" y="1615284"/>
          <a:ext cx="8128000" cy="3984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6" imgW="3837032" imgH="1880934" progId="Word.Document.12">
                  <p:embed/>
                </p:oleObj>
              </mc:Choice>
              <mc:Fallback>
                <p:oleObj name="文档" r:id="rId6" imgW="3837032" imgH="18809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15284"/>
                        <a:ext cx="8128000" cy="3984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267744" y="2043925"/>
            <a:ext cx="34563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89778" y="2405742"/>
            <a:ext cx="35063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93972" y="2851342"/>
            <a:ext cx="20181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799982" y="3307959"/>
            <a:ext cx="286025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502897" y="3779560"/>
            <a:ext cx="25922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788964" y="4222583"/>
            <a:ext cx="287126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502897" y="4686426"/>
            <a:ext cx="287126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316922" y="5146121"/>
            <a:ext cx="287126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5373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634147"/>
              </p:ext>
            </p:extLst>
          </p:nvPr>
        </p:nvGraphicFramePr>
        <p:xfrm>
          <a:off x="508000" y="1721490"/>
          <a:ext cx="8128000" cy="3939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6" imgW="3946425" imgH="1912972" progId="Word.Document.12">
                  <p:embed/>
                </p:oleObj>
              </mc:Choice>
              <mc:Fallback>
                <p:oleObj name="文档" r:id="rId6" imgW="3946425" imgH="19129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21490"/>
                        <a:ext cx="8128000" cy="39397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869718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取之于蓝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而青于蓝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水为之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而寒于水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虽有槁暴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不复挺者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车柔使之然也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君子生非异也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善假于物也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锲而舍之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朽木不折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蚓无爪牙之利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筋骨之强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23478" y="2564904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47864" y="2967389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10501" y="337606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15734" y="377376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88595" y="418264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24082" y="458088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48545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君子博学而日参省乎己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则知明而行无过矣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顺风而呼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声非加疾也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而闻者彰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福建高考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骐骥一跃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不能十步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驽马十驾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功在不舍。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劝学》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假舆马者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非利足也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而致千里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假舟楫者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非能水也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而绝江河。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蚓无爪牙之利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筋骨之强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上食埃土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下饮黄泉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用心一也。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积善成德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而神明自得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圣心备焉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江苏高考、山东高考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3850" y="1639817"/>
            <a:ext cx="22263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51920" y="244882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7624" y="326295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80811" y="325783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2294" y="405653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77007" y="406054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44042" y="486624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19186" y="486624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87624" y="566608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51920" y="567171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1388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蟹六跪而二螯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非蛇鳝之穴无可寄托者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用心躁也。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积土成山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风雨兴焉。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48866" y="2976413"/>
            <a:ext cx="277526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87624" y="377951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651187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君子曰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学不可以已。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这是《劝学》的首句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有学问有修养的人说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学习不能够停止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。文章开门见山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直接点明谈论的问题是学习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对于学习的态度是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不可以已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简洁明了。那么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三个字是不是多余呢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这三个字不多余。作者在这里所说的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不是士大夫之类的人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有学问有修养的人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。作者借助在学问品行上的成功人士的话提出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学不可以已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这比自己直接说更有力量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更令人信服。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吾尝终日而思矣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不如须臾之所学也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善假于物也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这是文中气势贯通、语脉联系紧密的一个语段。这段文字作者用了五个比喻。开头先用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终日而思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不如须臾之所学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接着就用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跂而望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不如登高之博见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形象地说明只有摆正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才能使学习产生显著效果。为了把道理说得更透彻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作者顺势而下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登高而招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顺风而呼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假舆马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假舟楫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四个比喻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从见、闻、陆、水等方面阐明了在实际生活中借助外界条件的重要作用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从而说明借助学习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就能弥补自己的不足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取得更显著的成效。最后得出结论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君子之所以能超越常人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并非先天素质与一般人有差异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而是靠后天的学习。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57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积土成山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风雨兴焉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积水成渊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蛟龙生焉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积善成德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而神明自得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圣心备焉。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此句谈论积累的意义。作者用两个比喻来说理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推论到积德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正面论述积累的作用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说明学习上的成就是不断积累起来的。荀子根本不承认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天生圣人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的说法。他指出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人只要努力学习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积善成德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就可以具备圣人的思想。圣人也是不断学习而成的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正如他在《性恶》篇中所说的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积善而不息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涂之人可以为禹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。荀子十分强调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这里连设两喻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从正面论证了积累的作用。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40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骐骥一跃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不能十步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驽马十驾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功在不舍。锲而舍之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朽木不折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锲而不舍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金石可镂。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这里谈论的是如何积累的问题。作者用四个比喻正反对比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骐骥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驽马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骐骥本身条件虽然好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但如果止于一跃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还达不到十步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驽马本身条件虽然差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但如果能前进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也可以跑得很远。这便告诉人们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客观条件的好坏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不是学习好坏的决定因素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坚持不懈才是学好的关键。接着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荀子又用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锲而不舍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锲而舍之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说明只有坚持不懈、持之以恒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才会有所成就。对于人们的学习而言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如果一曝十寒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时学时辍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再简单的知识也学不会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如果能持之以恒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即使是再深的知识也可以学会。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荀子认为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并非一朝一夕之功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必须日积月累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必须坚持不懈。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38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学不可以已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的含义是什么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作者是怎样围绕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不可以已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展开论证的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文章开头以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学不可以已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。这是全篇的中心论点。它包括了两方面的意思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一方面是学习有重要意义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另一方面是对学习应有的态度和方法。中心论点提出之后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作者先用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青出于蓝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冰寒于水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说明客观事物经过一定的变化过程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可以得到提高。接着又用车柔木为轮的比喻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说明客观事物经过一定的变化过程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还可以决定性地改变原来的状态。最后以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联系上文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木受绳则直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金就砺则利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两个普遍的道理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推论人也必须通过学习和参省才能达到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知明而行无过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的境界。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培根说过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知识就是力量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高尔基也有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书籍是人类进步的阶梯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的名言。那么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获取知识的途径是什么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答案只有一个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不停地学习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关于这一点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两千多年前集儒家之大成的荀子所作的《劝学》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就对此作了精辟论述和循循善诱的解释。学习这篇文章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一要积累文中出现的文言知识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二要了解学习的重要性和应有的正确态度和方法。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2732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讲学习的道理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鼓励人们学习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有可能流于空洞僵硬说理的俗套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给人以单调枯燥之感。但这篇文章却形象清新、脍炙人口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千百年来为人们传诵。其原因是什么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本文能脍炙人口的原因在于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作者把深奥的道理寓于大量浅显贴切的比喻之中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运用比喻时手法又极其灵活自然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绝无枯燥的学究气。如文章开头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取之于蓝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而青于蓝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水为之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而寒于水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木受绳则直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金就砺则利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四个比喻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从不同的角度来阐述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学不可以已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堪称雄辩奇才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口若悬河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收到了先声夺人的强烈效果。值得指出的是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文中所用的喻体几乎都是常见的、易懂的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这些信手拈来的通俗明了的比喻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使人自然而然地联想到某些直观、浅近的事物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进而连类比物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启迪思考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接受作者所说的深刻道理。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8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学而不思则罔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思而不学则殆。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而荀子却说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吾尝终日而思矣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不如须臾之所学也。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二人的说法是否矛盾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你是怎样理解的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两位儒家大师的观点看似矛盾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其实并不相悖。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学而不思则罔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思而不学则殆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强调的是学习需要正确的态度和方法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学思结合。荀子并没有否定思考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他反对的是单靠坐在屋子里苦思冥想的方法。他强调利用外界事物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向实际学习。他通过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终日思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须臾学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雄辩地证明了空想不如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善假于物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的学习。荀子把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善假于物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联系起来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这意味着学习的目的是要认识客观事物的规律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并利用这些规律知识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去改造客观世界。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81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134122"/>
              </p:ext>
            </p:extLst>
          </p:nvPr>
        </p:nvGraphicFramePr>
        <p:xfrm>
          <a:off x="508000" y="1602291"/>
          <a:ext cx="8128000" cy="405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8" imgW="3837032" imgH="1916212" progId="Word.Document.12">
                  <p:embed/>
                </p:oleObj>
              </mc:Choice>
              <mc:Fallback>
                <p:oleObj name="文档" r:id="rId8" imgW="3837032" imgH="19162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02291"/>
                        <a:ext cx="8128000" cy="405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57795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常手法生光辉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本文通篇设喻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适时对举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使所讲道理形象生动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鲜明突出。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生动的比喻。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以日常生活中常见的事情或现象作为喻体。如为了说明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学不可以已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作者用了人们生活中常见的靛青的提取、车轮的制造以及水寒而成冰等事例为喻加以说明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充分论证了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学不可以已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的道理。这样化深奥为浅近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由感性到理性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令人心悦诚服。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设喻方式多样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正面设喻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青出于蓝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冰寒于水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车柔以为轮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金就砺则利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等从正面阐明学习的重要性。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骐骥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驽马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锲而舍之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锲而不舍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通过正反对照把所要说明的道理说得更具体明白。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跂而望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登高而招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顺风而呼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假舆马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假舟楫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连用几个不同的比喻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使读者加深对道理的理解。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设喻与说理结合紧密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形式十分灵活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有的是将道理隐含于比喻之中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青出于蓝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冰寒于水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锲而舍之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锲而不舍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有的先设喻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后引出道理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如第三段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作者先连用五个比喻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后引出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善假于物也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有的先设喻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引出道理后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再用另外的比喻进一步论证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如第四段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作者先用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积土成山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积水成渊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积善成德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不积跬步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不积小流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两个比喻从反面进一步论证。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2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50405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鲜明的对举。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对举是一种行文方式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就是将相关的两个事物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包括同类事物或相反事物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同时举出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其句子构造也相同或大体相同。从行文方式看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有许多好处。读起来节奏整齐划一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铿锵有力。以同类事物对举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可以丰富内容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加深印象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如文章开头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取之于蓝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而青于蓝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水为之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而寒于水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木受绳则直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金就砺则利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从不同侧面来阐述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学不可以已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收到了先声夺人的强烈效果。以相反事物对举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可以使读者获得对问题的鲜明认识。如以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锲而舍之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朽木不折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锲而不舍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金石可镂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充分显示出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对于学习的重大意义。用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用心一也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用心躁也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阐述了学习时专心致志的重要性。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比喻和对举虽说都是常用手法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但在荀子笔下却能使文章极具说服力和感染力。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26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49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寂寞荀子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王善鹏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荀子很寂寞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也很无奈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从他那荒凉的陵墓可以看得出来。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小时候常去外婆家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每次去外婆家的路上必在一个杂草丛生的土丘上玩耍一阵。年龄稍大一些时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问大人土丘是何物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被告知是大地主的坟墓。直到上初中才惊讶地听说那个土丘原来是荀子墓。当再去外婆家路过这个土丘时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内疚之情便油然而生。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在我名不见经传的故乡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竟沉睡着一位影响了一代又一代中华儿女的圣贤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这使我不由得感到自豪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随即又不安起来。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我开始埋怨家乡的父老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在我们这片贫瘠的土地上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有如此显赫的人物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我们既没有尽地主之谊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更没有表现出鲁南人的热情豪放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而是无情地把这位客人抛到荒山野外。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荀子墓位于兰陵镇东南两千米处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墓地东邻横山山脉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这就注定了荀子墓的地理位置在山麓洼地。荀子墓西邻城南王庄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已经不是先生在位时那个曾经辉煌的兰陵城了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如今的兰陵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属于山东省苍山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今兰陵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县的一个镇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除了李白在《客中行》里赞誉过的那个美酒厂还艰难地支撑着兰陵的门面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已经看不出当年兰陵城任何的蛛丝马迹了。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荀子墓长满了野草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周围有几棵瘦弱的洋槐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既没有楼阁庙宇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也没有苍松翠柏。逢年过节或许没有人烧香祭奠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至今给人的感觉仍是凄凉。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荀子远离喧嚣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被世间的尘埃湮没。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79355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2163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这使我不禁想起了兰陵的另一位名人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他是被茅盾先生称为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午夜彗星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的近代作家王思玷先生。王思玷先生可谓是新文化运动的先驱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他仅留的几篇作品被家兄王善民先生编入《午夜彗星》。在兰陵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王思玷是名人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甚至胜过荀子。如果你有机会去兰陵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站在西街口上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一定能看见西山上王思玷先生的巨型雕像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王思玷先生神采奕奕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戴一副近视镜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留中分头。面对两千米外长眠的荀子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不知他感想如何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面对一代宗师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王思玷先生像是在背诵荀子的名言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故不登高山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不知天之高也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不临深溪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不知地之厚也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不闻先王之遗言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不知学问之大也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王思玷先生的雕像是在地方政协的倡议下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兰陵的仁人志士们自筹资金竖立的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雕像下面的石座四周密密麻麻地刻满了捐钱人的名字。不难看出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兰陵人还是挺慷慨的。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48591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3482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兰陵美酒郁金香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玉碗盛来琥珀光。但使主人能醉客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不知何处是他乡。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这是李白的《客中行》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李白的许多著名诗篇都是酒后有感而发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他一生的著作数不胜数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兰陵人对《客中行》却情有独钟。兰陵酒的商标上不仅有李白的诗篇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更有李白的头像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并且以法律的形式进行了注册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这难道不是兰陵人的精明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《客中行》不是诗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更像广告词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比那个铺天盖地的推销词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相信我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说得更加含蓄而富有内涵。李白对兰陵酒产生的名人效应持久不衰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使兰陵人世代受益。兰陵人把一个酿酒作坊发展成今天的集团公司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这除了兰陵人自身的努力之外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李白功不可没。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兰陵人知恩图报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在美酒厂的办公楼前建起了一座高大雄壮的太白楼。据说这个太白楼的建造发挥了兰陵人大胆的想象力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登上太白楼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使人联想到李白当年把酒临风醉卧兰陵的洒脱风采。看得出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兰陵人还是有深厚的文化底蕴的。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99832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Y10.eps" descr="id:214749699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079143" y="1268760"/>
            <a:ext cx="4797113" cy="479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相对于李白来说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荀子是个地道的兰陵人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他曾两度就任兰陵令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在位十八年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走遍了兰陵的山山水水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政绩卓著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内治外联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施惠于民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政平而民安。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宋朝徽宗皇帝非常敬重荀子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曾下令建造荀子庙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今天荀子庙年久失修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早已倾圮。明朝诗人李晔专程来兰陵拜谒荀子墓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见荀子墓孤寂荒凉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感慨万千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曾赋诗一首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古冢萧萧鞠狐兔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路人指点荀卿墓。当时文采凌星虹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此日荒凉卧烟雾。卧烟雾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秋黄昏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苍苍荆棘如云屯。野花发尽无人到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惟有蛛丝罗墓门。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道光二十一年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(1841)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清政府曾补建荀子墓碑一座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光绪三十年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(1904)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楚兰陵令荀卿之墓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,1977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年荀子墓被公布为第一批省级重点保护单位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苍山县革委会另立保护标志碑一座。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38203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我想起了荀子的另一篇文章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人有三不祥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幼而不肯事长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贱而不肯事贵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不肖而不肯事贤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是人之三不祥也。人有三必穷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为上则不能爱下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为下则好非其上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是人之一必穷也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乡则不若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偝则谩之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是人之二必穷也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知行浅薄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曲直有以相县矣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然而仁人不能推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知士不能明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是人之三必穷也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我定眼看看兰陵人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再次瞻仰荀子墓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竟无言以对。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22352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本文是一篇凭吊性散文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文章纵横开阖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说古论今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既有对先贤寂寞的悲悯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又有对今人市侩的嘲讽。读后让人想起郁达夫在《怀鲁迅》一文中的话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没有伟大的人物出现的民族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是世界上最可怜的生物之群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有了伟大的人物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而不知拥护、爱戴、崇仰的国家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是没有希望的奴隶之邦。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32935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《劝学》较系统地论述了学习的目的、意义、态度和方法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是古代论述学习的重要文章。在本文中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荀子从朴素的唯物主义观点出发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指出人的道德、知识、才能不是天生就有的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而是通过后天的学习取得的。君子之所以能超过常人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并非先天素质好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而是后天善于学习使然。文中又指出学习要靠逐渐积累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持之以恒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用心专一。我们可积累如下关于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善假于物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的素材。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3482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荀子在《劝学》中告诫我们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君子生非异也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善假于物也。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善假于物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我们可以这样理解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一是善于借助外物之力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达到自己的目的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二是善于通过学习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使物为我用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三是善于发挥人的主观能动性。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假舆马者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非利足也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而致千里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假舟楫者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非能水也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而绝江河。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的确如此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人的力量是有限的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快不过马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飞不过鸟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眼锐不及鹰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嗅觉不如犬。但是聪明的人善于利用外物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从而使自己的能力百倍千倍地延伸。汉高祖刘邦平定天下后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总结出了一条经验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他之所以能够战胜项羽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主要就是因为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善假于物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善用各种各样的人才。他说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夫运筹策帷帐之中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决胜于千里之外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吾不如子房。镇国家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给馈馕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不绝粮道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吾不如萧何。连百万之军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战必胜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攻必取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吾不如韩信。此三者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皆人杰也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吾能用之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此吾所以取天下也。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大凡成功人士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都懂得利用他人之力来弥补自己的不足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成就自己的事业。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64328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古人劝学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少年易老学难成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一寸光阴不可轻。未觉池塘春草梦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阶前梧叶已秋声。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朱熹《劝学诗》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三更灯火五更鸡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正是男儿读书时。黑发不知勤学早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白首方悔读书迟。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颜真卿《劝学诗》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读书切戒在慌忙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涵泳工夫兴味长。未晓不妨权放过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切身须要急思量。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陆九渊《读书》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读书患不多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思义患不明。患足已不学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既学患不行。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韩愈《劝学诗》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兴味长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磨其砚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笔花香。读书求学不宜懒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天地日月比人忙。燕语莺歌希领悟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桃红李白写文章。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熊伯伊《四季读书歌》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5722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《劝学》是荀子的代表作之一。荀子和孟子同属于儒家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但在人性问题上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荀子与孟子的认识恰好相反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性本善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人要保持自己的善性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荀子认为人性本恶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人要通过后天的学习、反省才能够弃恶扬善。荀子还认为人认识客观事物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首先要通过感觉器官和外界事物接触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的必要性和后天学习的重要性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明礼义而化之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。因此他十分重视教育的作用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强调教育的重要性。《劝学》是《荀子》的首篇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是荀子五十岁游齐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为稷下学宫祭酒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学宫的最高长官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针对来自全国各地的学生写下的鼓励学习的箴言。文章分别从学习的重要性、学习的态度以及学习的内容和方法等方面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全面而深刻地论说了有关学习的问题。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264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313—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238),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时人尊称为荀卿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汉代避汉宣帝讳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改称孙卿。战国时期赵国人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著名思想家、教育家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儒家学派代表人物。荀子一生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序列著数万言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《荀子》一书大部分章节出自荀子之手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一小部分出于其弟子之手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497355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672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209426"/>
              </p:ext>
            </p:extLst>
          </p:nvPr>
        </p:nvGraphicFramePr>
        <p:xfrm>
          <a:off x="508000" y="1750782"/>
          <a:ext cx="8128000" cy="4943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6" imgW="3893887" imgH="2368716" progId="Word.Document.12">
                  <p:embed/>
                </p:oleObj>
              </mc:Choice>
              <mc:Fallback>
                <p:oleObj name="文档" r:id="rId6" imgW="3893887" imgH="23687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50782"/>
                        <a:ext cx="8128000" cy="4943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木直中绳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车柔以为轮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虽有槁暴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不复挺者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君子生非异也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54973" y="3174019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6054" y="3578034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3355" y="397963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693181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443099"/>
              </p:ext>
            </p:extLst>
          </p:nvPr>
        </p:nvGraphicFramePr>
        <p:xfrm>
          <a:off x="508000" y="1246260"/>
          <a:ext cx="8128000" cy="5135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6" imgW="3837032" imgH="2424154" progId="Word.Document.12">
                  <p:embed/>
                </p:oleObj>
              </mc:Choice>
              <mc:Fallback>
                <p:oleObj name="文档" r:id="rId6" imgW="3837032" imgH="24241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246260"/>
                        <a:ext cx="8128000" cy="5135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837998" y="1683885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8416" y="2238529"/>
            <a:ext cx="78167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40586" y="2765130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3202" y="3275775"/>
            <a:ext cx="11910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04812" y="3791608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82771" y="4315596"/>
            <a:ext cx="8856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91591" y="4850281"/>
            <a:ext cx="8856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49727" y="5407000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56528" y="5928591"/>
            <a:ext cx="11910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7630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289917"/>
              </p:ext>
            </p:extLst>
          </p:nvPr>
        </p:nvGraphicFramePr>
        <p:xfrm>
          <a:off x="508000" y="1062440"/>
          <a:ext cx="8128000" cy="5800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4" imgW="3837032" imgH="2738423" progId="Word.Document.12">
                  <p:embed/>
                </p:oleObj>
              </mc:Choice>
              <mc:Fallback>
                <p:oleObj name="文档" r:id="rId4" imgW="3837032" imgH="27384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62440"/>
                        <a:ext cx="8128000" cy="5800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55603" y="1140009"/>
            <a:ext cx="114654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8181" y="1680800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4010" y="2218931"/>
            <a:ext cx="201031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7857" y="2746045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9616" y="3212976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63800" y="3794498"/>
            <a:ext cx="138731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57127" y="4321612"/>
            <a:ext cx="138731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31891" y="4859743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88059" y="5357232"/>
            <a:ext cx="23291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66024" y="5906380"/>
            <a:ext cx="23291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19282" y="6424293"/>
            <a:ext cx="23291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47019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246</TotalTime>
  <Words>4506</Words>
  <Application>Microsoft Office PowerPoint</Application>
  <PresentationFormat>全屏显示(4:3)</PresentationFormat>
  <Paragraphs>169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9　劝　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2015-04-23T00:36:31Z</dcterms:created>
  <dcterms:modified xsi:type="dcterms:W3CDTF">2017-05-15T02:33:28Z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